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4"/>
  </p:notesMasterIdLst>
  <p:sldIdLst>
    <p:sldId id="256" r:id="rId2"/>
    <p:sldId id="280" r:id="rId3"/>
    <p:sldId id="287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9" r:id="rId12"/>
    <p:sldId id="291" r:id="rId13"/>
    <p:sldId id="295" r:id="rId14"/>
    <p:sldId id="292" r:id="rId15"/>
    <p:sldId id="293" r:id="rId16"/>
    <p:sldId id="294" r:id="rId17"/>
    <p:sldId id="296" r:id="rId18"/>
    <p:sldId id="298" r:id="rId19"/>
    <p:sldId id="300" r:id="rId20"/>
    <p:sldId id="299" r:id="rId21"/>
    <p:sldId id="301" r:id="rId22"/>
    <p:sldId id="30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2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A12E2F-A9B4-4734-B75B-7C1455DF39E5}" type="datetimeFigureOut">
              <a:rPr lang="en-US" smtClean="0"/>
              <a:t>2/17/2019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D044F-78DA-4ADF-9F19-60A81A1C10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9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642717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3D27D80-0ED9-4A5D-A485-8622B3BEACEF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285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642717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AA5FA-CC0B-4C50-876E-37BED72DE41F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4744163-2EF6-45CD-B0D4-F06378233933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099198"/>
          </a:xfrm>
        </p:spPr>
        <p:txBody>
          <a:bodyPr anchor="t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0A2BE-EC33-46D2-827E-CB30A64179EB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299" y="6367443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12951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441D8B3-65AA-4989-A2BE-87D70DC0201A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2344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402344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F578E-FB2F-452D-94AD-243FF6DD3FD3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41FA-935A-494F-B865-B2E9AAE52B5B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28B6-34E9-4A64-8F81-711423687AC6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00D97-745E-4495-A083-8C7EBBD66A41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0454053-FE0A-4A62-924B-12C0FB8EE042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4CB76-567E-4C6F-8341-C91BA3499933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9354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37177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1BD876C9-6324-45A1-BECB-474A96908BEB}" type="datetime1">
              <a:rPr lang="en-US" smtClean="0"/>
              <a:t>2/17/2019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36744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371770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4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4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6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8.png"/><Relationship Id="rId7" Type="http://schemas.openxmlformats.org/officeDocument/2006/relationships/image" Target="../media/image44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10" Type="http://schemas.openxmlformats.org/officeDocument/2006/relationships/image" Target="../media/image51.png"/><Relationship Id="rId4" Type="http://schemas.openxmlformats.org/officeDocument/2006/relationships/image" Target="../media/image41.png"/><Relationship Id="rId9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0F7E4-3A7C-406D-9CFA-9D563EB8BC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Multilevel Linear Models – 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85B2A-34E9-4C41-9693-233973622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1" y="2408359"/>
            <a:ext cx="10993546" cy="590321"/>
          </a:xfrm>
        </p:spPr>
        <p:txBody>
          <a:bodyPr>
            <a:normAutofit/>
          </a:bodyPr>
          <a:lstStyle/>
          <a:p>
            <a:r>
              <a:rPr lang="en-US" sz="1400" dirty="0"/>
              <a:t>Aka </a:t>
            </a:r>
            <a:r>
              <a:rPr lang="en-US" sz="1400" dirty="0">
                <a:sym typeface="Wingdings" panose="05000000000000000000" pitchFamily="2" charset="2"/>
              </a:rPr>
              <a:t> </a:t>
            </a:r>
            <a:r>
              <a:rPr lang="en-US" sz="1400" dirty="0"/>
              <a:t>Multilevel regression, Hierarchical Linear models, mixed models, random effects models, etc.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B8FFAB-9981-4763-90D5-0875E6AC510E}"/>
              </a:ext>
            </a:extLst>
          </p:cNvPr>
          <p:cNvSpPr txBox="1">
            <a:spLocks/>
          </p:cNvSpPr>
          <p:nvPr/>
        </p:nvSpPr>
        <p:spPr>
          <a:xfrm>
            <a:off x="581191" y="5399315"/>
            <a:ext cx="10993546" cy="1028576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 cap="all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cap="none" dirty="0">
                <a:solidFill>
                  <a:schemeClr val="bg1"/>
                </a:solidFill>
              </a:rPr>
              <a:t>Dr.  Andrew Ainsworth</a:t>
            </a:r>
          </a:p>
          <a:p>
            <a:pPr algn="ctr"/>
            <a:r>
              <a:rPr lang="en-US" cap="none" dirty="0">
                <a:solidFill>
                  <a:schemeClr val="bg1"/>
                </a:solidFill>
              </a:rPr>
              <a:t>Psy524/L</a:t>
            </a:r>
          </a:p>
          <a:p>
            <a:pPr algn="ctr"/>
            <a:r>
              <a:rPr lang="en-US" cap="none" dirty="0">
                <a:solidFill>
                  <a:schemeClr val="bg1"/>
                </a:solidFill>
              </a:rPr>
              <a:t>California State University, Northridge</a:t>
            </a:r>
          </a:p>
        </p:txBody>
      </p:sp>
    </p:spTree>
    <p:extLst>
      <p:ext uri="{BB962C8B-B14F-4D97-AF65-F5344CB8AC3E}">
        <p14:creationId xmlns:p14="http://schemas.microsoft.com/office/powerpoint/2010/main" val="658948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Intraclass correlation (ICC) – “popular”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2180496"/>
                <a:ext cx="11134558" cy="44936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much of the total variability in scores is accounted for by group differences?</a:t>
                </a:r>
              </a:p>
              <a:p>
                <a:r>
                  <a:rPr lang="en-US" dirty="0"/>
                  <a:t>Essentially analogous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in ANOVA</a:t>
                </a:r>
              </a:p>
              <a:p>
                <a:pPr lvl="1"/>
                <a:r>
                  <a:rPr lang="en-US" dirty="0"/>
                  <a:t>In ANOVA it’s a measure of effect size across randomized groups</a:t>
                </a:r>
              </a:p>
              <a:p>
                <a:pPr lvl="1"/>
                <a:r>
                  <a:rPr lang="en-US" dirty="0"/>
                  <a:t>In regression (where data is collected in non-randomized groups) it’s a measure of how much groups are deviating from a fixed effect model. 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2180496"/>
                <a:ext cx="11134558" cy="4493630"/>
              </a:xfrm>
              <a:blipFill>
                <a:blip r:embed="rId2"/>
                <a:stretch>
                  <a:fillRect l="-76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E8FE7B-9384-4C4A-9DC2-C4F16985B290}"/>
                  </a:ext>
                </a:extLst>
              </p:cNvPr>
              <p:cNvSpPr txBox="1"/>
              <p:nvPr/>
            </p:nvSpPr>
            <p:spPr>
              <a:xfrm>
                <a:off x="1185862" y="5295900"/>
                <a:ext cx="8807732" cy="918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𝑡𝑜𝑡𝑎𝑙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𝑏𝑔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.694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.694+1.222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.694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1.916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=.362</m:t>
                    </m:r>
                  </m:oMath>
                </a14:m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1E8FE7B-9384-4C4A-9DC2-C4F16985B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5862" y="5295900"/>
                <a:ext cx="8807732" cy="918265"/>
              </a:xfrm>
              <a:prstGeom prst="rect">
                <a:avLst/>
              </a:prstGeom>
              <a:blipFill>
                <a:blip r:embed="rId3"/>
                <a:stretch>
                  <a:fillRect l="-2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8089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Difference test – “popular”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725" y="1862138"/>
                <a:ext cx="11358564" cy="481198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In each model the natural log (ln) of each participant’s score vs. their model predicted score is computed and summed to compute a log likelihood value.  </a:t>
                </a:r>
              </a:p>
              <a:p>
                <a:pPr lvl="1"/>
                <a:r>
                  <a:rPr lang="en-US" sz="2000" dirty="0"/>
                  <a:t>The difference of -2 times the log likelihood values between nested (i.e., all component in smaller model exist in larger model) models can be tested with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sz="2000" dirty="0"/>
                          <m:t> 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/>
                  <a:t> with DF equal to the difference in model parameters</a:t>
                </a:r>
              </a:p>
              <a:p>
                <a:pPr marL="0" indent="0"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(−2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Likelihood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(−2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Likelihood</m:t>
                        </m:r>
                        <m: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Where s is the simpler model and c is the more complex model (more parameters)</a:t>
                </a:r>
              </a:p>
              <a:p>
                <a:pPr lvl="1"/>
                <a:r>
                  <a:rPr lang="en-US" sz="2000" dirty="0"/>
                  <a:t>For “Popular” models 1 vs. 0:</a:t>
                </a:r>
              </a:p>
              <a:p>
                <a:pPr marL="324000" lvl="1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6970.390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6327.468=642.922;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(3 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r>
                  <a:rPr lang="en-US" sz="2000" dirty="0"/>
                  <a:t> = 1)</a:t>
                </a:r>
              </a:p>
              <a:p>
                <a:pPr marL="324000" lvl="1" indent="0">
                  <a:buNone/>
                </a:pPr>
                <a:r>
                  <a:rPr lang="en-US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=3.841;642.922&gt;3.841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𝑠𝑖𝑔𝑛𝑖𝑓𝑖𝑐𝑎𝑛𝑡𝑙𝑦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862138"/>
                <a:ext cx="11358564" cy="4811988"/>
              </a:xfrm>
              <a:blipFill>
                <a:blip r:embed="rId2"/>
                <a:stretch>
                  <a:fillRect l="-537" t="-8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794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Akaike Information Criteria (AIC) – “popular”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6725" y="1862138"/>
                <a:ext cx="11296650" cy="46434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There are a number of “Information Criteria” out there that are ways of adjusting the log likelihood value to reduce bias, adjust for model complexity, etc. </a:t>
                </a:r>
              </a:p>
              <a:p>
                <a:r>
                  <a:rPr lang="en-US" sz="2400" dirty="0"/>
                  <a:t>The Akaike Information Criteria (AIC) is one of the more widely used and sited</a:t>
                </a:r>
              </a:p>
              <a:p>
                <a:pPr lvl="1"/>
                <a:r>
                  <a:rPr lang="en-US" sz="2000" dirty="0"/>
                  <a:t>It does not work like the log likelihood value in that they cannot be subtracted and tested across models</a:t>
                </a:r>
              </a:p>
              <a:p>
                <a:pPr lvl="1"/>
                <a:r>
                  <a:rPr lang="en-US" sz="2000" dirty="0"/>
                  <a:t>However, when comparing models the model with the lower AIC value is the “better” or more preferred model</a:t>
                </a:r>
              </a:p>
              <a:p>
                <a:pPr lvl="1"/>
                <a:r>
                  <a:rPr lang="en-US" sz="2000" dirty="0"/>
                  <a:t>Can be used for non-nested models as well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𝐴𝐼𝐶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1800" dirty="0"/>
                  <a:t>where d is the -2 log likelihood value and p is the # of parameters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6970.390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6974.39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6327.468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=6333.468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6725" y="1862138"/>
                <a:ext cx="11296650" cy="4643437"/>
              </a:xfrm>
              <a:blipFill>
                <a:blip r:embed="rId2"/>
                <a:stretch>
                  <a:fillRect l="-540" t="-1706" r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0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91702-071E-4E91-B7CB-043509F0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42E15-12A9-4DE5-8536-896A76FB0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with linear regression predictors that you want to add to the model should be: </a:t>
            </a:r>
          </a:p>
          <a:p>
            <a:pPr lvl="1"/>
            <a:r>
              <a:rPr lang="en-US" dirty="0"/>
              <a:t>Screened for outliers, normality, etc. </a:t>
            </a:r>
          </a:p>
          <a:p>
            <a:pPr lvl="1"/>
            <a:r>
              <a:rPr lang="en-US" dirty="0"/>
              <a:t>Centered so that the intercept(s) is/are meaningful</a:t>
            </a:r>
          </a:p>
          <a:p>
            <a:pPr lvl="1"/>
            <a:r>
              <a:rPr lang="en-US" dirty="0"/>
              <a:t>Added thoughtfully as the interpretation of the slopes will be impacted by</a:t>
            </a:r>
          </a:p>
          <a:p>
            <a:pPr lvl="2"/>
            <a:r>
              <a:rPr lang="en-US" dirty="0"/>
              <a:t>The order they are added in </a:t>
            </a:r>
          </a:p>
          <a:p>
            <a:pPr lvl="2"/>
            <a:r>
              <a:rPr lang="en-US" dirty="0"/>
              <a:t>The presence or absence of other relevant variables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D5FFB-04B9-47BD-AF27-59BD844E9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48B4CA-A7D8-46DE-B366-EFD64220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312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20271" cy="4493630"/>
          </a:xfrm>
        </p:spPr>
        <p:txBody>
          <a:bodyPr>
            <a:normAutofit/>
          </a:bodyPr>
          <a:lstStyle/>
          <a:p>
            <a:r>
              <a:rPr lang="en-US" dirty="0"/>
              <a:t>Random-Intercepts Fixed Slopes (Model 2)</a:t>
            </a:r>
          </a:p>
          <a:p>
            <a:pPr lvl="1"/>
            <a:r>
              <a:rPr lang="en-US" dirty="0"/>
              <a:t>Treating data as 2 levels where every group gets their own intercept but a fixed slope</a:t>
            </a:r>
          </a:p>
          <a:p>
            <a:pPr lvl="1"/>
            <a:r>
              <a:rPr lang="en-US" dirty="0"/>
              <a:t>Level 1: 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Level 2: 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C2F2673-5D63-4B85-BDEF-54504E909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5565141"/>
              </p:ext>
            </p:extLst>
          </p:nvPr>
        </p:nvGraphicFramePr>
        <p:xfrm>
          <a:off x="2454275" y="4574155"/>
          <a:ext cx="28511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8" name="Equation" r:id="rId3" imgW="888840" imgH="241200" progId="Equation.DSMT4">
                  <p:embed/>
                </p:oleObj>
              </mc:Choice>
              <mc:Fallback>
                <p:oleObj name="Equation" r:id="rId3" imgW="888840" imgH="241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C2F2673-5D63-4B85-BDEF-54504E909D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4275" y="4574155"/>
                        <a:ext cx="2851150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6062635-8528-4622-BBCA-715355795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7136941"/>
              </p:ext>
            </p:extLst>
          </p:nvPr>
        </p:nvGraphicFramePr>
        <p:xfrm>
          <a:off x="2454275" y="3553978"/>
          <a:ext cx="64960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5" imgW="2031840" imgH="241200" progId="Equation.DSMT4">
                  <p:embed/>
                </p:oleObj>
              </mc:Choice>
              <mc:Fallback>
                <p:oleObj name="Equation" r:id="rId5" imgW="203184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93AAAEA-5C20-494B-A4EA-F7FCE5F9F6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4275" y="3553978"/>
                        <a:ext cx="64960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106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F17B-26AF-4A4A-B31F-DFD6D2B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DBF4-D9F6-40BD-8554-F3BE2C0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DE120-350A-449D-BCD1-7F0F710E2E80}"/>
              </a:ext>
            </a:extLst>
          </p:cNvPr>
          <p:cNvSpPr/>
          <p:nvPr/>
        </p:nvSpPr>
        <p:spPr>
          <a:xfrm>
            <a:off x="240196" y="326823"/>
            <a:ext cx="5305839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MIXED popular WITH </a:t>
            </a:r>
            <a:r>
              <a:rPr lang="en-US" sz="1600" dirty="0" err="1"/>
              <a:t>cextrav</a:t>
            </a:r>
            <a:endParaRPr lang="en-US" sz="1600" dirty="0"/>
          </a:p>
          <a:p>
            <a:r>
              <a:rPr lang="en-US" sz="1600" dirty="0"/>
              <a:t>  /FIXED=</a:t>
            </a:r>
            <a:r>
              <a:rPr lang="en-US" sz="1600" dirty="0" err="1"/>
              <a:t>cextrav</a:t>
            </a:r>
            <a:r>
              <a:rPr lang="en-US" sz="1600" dirty="0"/>
              <a:t> | SSTYPE(3)</a:t>
            </a:r>
          </a:p>
          <a:p>
            <a:r>
              <a:rPr lang="en-US" sz="1600" dirty="0"/>
              <a:t>  /METHOD=ML</a:t>
            </a:r>
          </a:p>
          <a:p>
            <a:r>
              <a:rPr lang="en-US" sz="1600" dirty="0"/>
              <a:t>  /PRINT=SOLUTION TESTCOV</a:t>
            </a:r>
          </a:p>
          <a:p>
            <a:r>
              <a:rPr lang="en-US" sz="1600" dirty="0"/>
              <a:t>  /RANDOM=INTERCEPT | SUBJECT(class) COVTYPE(UN).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BA566C-78DD-47A7-911F-AAB8A8B84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6" y="1911507"/>
            <a:ext cx="5305839" cy="1964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E99ACC-180E-4F77-86D9-93A883FEB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065" y="3849934"/>
            <a:ext cx="2324100" cy="2543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D5767C-3492-476F-B734-F2E2B9DC47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2325" y="326823"/>
            <a:ext cx="3848100" cy="1381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BF176EB-75A8-4F10-85A1-DA36666CB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25" y="2243362"/>
            <a:ext cx="5905500" cy="143827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4CF4CF7-4ECD-4923-9400-F88923270E44}"/>
              </a:ext>
            </a:extLst>
          </p:cNvPr>
          <p:cNvGrpSpPr/>
          <p:nvPr/>
        </p:nvGrpSpPr>
        <p:grpSpPr>
          <a:xfrm>
            <a:off x="5701163" y="1757766"/>
            <a:ext cx="1403439" cy="1214298"/>
            <a:chOff x="4874132" y="2214702"/>
            <a:chExt cx="1403439" cy="12142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8C69FF-50E8-4AB9-99A4-5F6AB1DEF914}"/>
                </a:ext>
              </a:extLst>
            </p:cNvPr>
            <p:cNvCxnSpPr/>
            <p:nvPr/>
          </p:nvCxnSpPr>
          <p:spPr>
            <a:xfrm>
              <a:off x="5575852" y="2787926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96D4B6-48A2-42D5-99ED-592046809013}"/>
                </a:ext>
              </a:extLst>
            </p:cNvPr>
            <p:cNvSpPr txBox="1"/>
            <p:nvPr/>
          </p:nvSpPr>
          <p:spPr>
            <a:xfrm>
              <a:off x="4874132" y="2214702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DAB5A72B-B8D7-4500-93E8-6D39B1EEE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775" y="4462200"/>
            <a:ext cx="6610350" cy="14382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CBE8CD8-2C4A-441A-AF1D-CA254641DEBF}"/>
              </a:ext>
            </a:extLst>
          </p:cNvPr>
          <p:cNvGrpSpPr/>
          <p:nvPr/>
        </p:nvGrpSpPr>
        <p:grpSpPr>
          <a:xfrm>
            <a:off x="5995079" y="3980492"/>
            <a:ext cx="2354491" cy="1275911"/>
            <a:chOff x="4473358" y="4084436"/>
            <a:chExt cx="2354491" cy="12759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2E1DAA-6F6E-4F51-AE0C-8F0576FFDF18}"/>
                </a:ext>
              </a:extLst>
            </p:cNvPr>
            <p:cNvCxnSpPr/>
            <p:nvPr/>
          </p:nvCxnSpPr>
          <p:spPr>
            <a:xfrm>
              <a:off x="5698629" y="4719273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/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𝐴𝑣𝑒𝑟𝑎𝑔𝑒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98018A-CB93-4D8E-915F-75A8DB000262}"/>
              </a:ext>
            </a:extLst>
          </p:cNvPr>
          <p:cNvGrpSpPr/>
          <p:nvPr/>
        </p:nvGrpSpPr>
        <p:grpSpPr>
          <a:xfrm>
            <a:off x="5889062" y="5565434"/>
            <a:ext cx="2055563" cy="984571"/>
            <a:chOff x="5312799" y="5762625"/>
            <a:chExt cx="2055563" cy="9845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/>
                <p:nvPr/>
              </p:nvSpPr>
              <p:spPr>
                <a:xfrm>
                  <a:off x="5312799" y="6147352"/>
                  <a:ext cx="205556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799" y="6147352"/>
                  <a:ext cx="2055563" cy="5998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D15E6C-BD40-42B5-BB73-E87829982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5234" y="5762625"/>
              <a:ext cx="547091" cy="384727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66359DA-D0CC-4E0F-BF26-1754B82CB8B5}"/>
              </a:ext>
            </a:extLst>
          </p:cNvPr>
          <p:cNvSpPr txBox="1"/>
          <p:nvPr/>
        </p:nvSpPr>
        <p:spPr>
          <a:xfrm>
            <a:off x="5509756" y="3464770"/>
            <a:ext cx="14034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sz="2800" baseline="-25000" dirty="0">
                <a:solidFill>
                  <a:srgbClr val="FF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1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DFB9F6-724A-4343-A20B-663DCEFD0A14}"/>
              </a:ext>
            </a:extLst>
          </p:cNvPr>
          <p:cNvCxnSpPr>
            <a:cxnSpLocks/>
          </p:cNvCxnSpPr>
          <p:nvPr/>
        </p:nvCxnSpPr>
        <p:spPr>
          <a:xfrm flipV="1">
            <a:off x="6500813" y="3311596"/>
            <a:ext cx="528637" cy="361629"/>
          </a:xfrm>
          <a:prstGeom prst="straightConnector1">
            <a:avLst/>
          </a:prstGeom>
          <a:ln w="476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818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Comparing Model 2 to Model 1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831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.831+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.930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.831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761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472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6327.468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−5823.776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503.692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(4 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−3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r>
                  <a:rPr lang="en-US" sz="2000" dirty="0"/>
                  <a:t> = 1)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=3.841;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503.692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&gt;3.841;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AIC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6327.468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=6333.468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5823.776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5831.776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  <a:blipFill>
                <a:blip r:embed="rId2"/>
                <a:stretch>
                  <a:fillRect l="-756" t="-1493" r="-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3536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120271" cy="4493630"/>
          </a:xfrm>
        </p:spPr>
        <p:txBody>
          <a:bodyPr>
            <a:normAutofit/>
          </a:bodyPr>
          <a:lstStyle/>
          <a:p>
            <a:r>
              <a:rPr lang="en-US" dirty="0"/>
              <a:t>Random-Intercepts Random-Slopes (Model 3)</a:t>
            </a:r>
          </a:p>
          <a:p>
            <a:pPr lvl="1"/>
            <a:r>
              <a:rPr lang="en-US" dirty="0"/>
              <a:t>Treating data as 2 levels where every group gets their own intercept and their own slope</a:t>
            </a:r>
          </a:p>
          <a:p>
            <a:pPr lvl="1"/>
            <a:r>
              <a:rPr lang="en-US" dirty="0"/>
              <a:t>Level 1: 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Level 2: 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6062635-8528-4622-BBCA-715355795EB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54275" y="3553978"/>
          <a:ext cx="64960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0" name="Equation" r:id="rId3" imgW="2031840" imgH="241200" progId="Equation.DSMT4">
                  <p:embed/>
                </p:oleObj>
              </mc:Choice>
              <mc:Fallback>
                <p:oleObj name="Equation" r:id="rId3" imgW="2031840" imgH="241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6062635-8528-4622-BBCA-715355795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4275" y="3553978"/>
                        <a:ext cx="64960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6329DDA-8FD8-498E-96B4-7731626BB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7086462"/>
              </p:ext>
            </p:extLst>
          </p:nvPr>
        </p:nvGraphicFramePr>
        <p:xfrm>
          <a:off x="2454275" y="4572567"/>
          <a:ext cx="2849563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71" name="Equation" r:id="rId5" imgW="888840" imgH="482400" progId="Equation.DSMT4">
                  <p:embed/>
                </p:oleObj>
              </mc:Choice>
              <mc:Fallback>
                <p:oleObj name="Equation" r:id="rId5" imgW="888840" imgH="4824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DE35485-32C9-473E-B7D1-FD03DB50A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4275" y="4572567"/>
                        <a:ext cx="2849563" cy="154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1057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F17B-26AF-4A4A-B31F-DFD6D2B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DBF4-D9F6-40BD-8554-F3BE2C0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DE120-350A-449D-BCD1-7F0F710E2E80}"/>
              </a:ext>
            </a:extLst>
          </p:cNvPr>
          <p:cNvSpPr/>
          <p:nvPr/>
        </p:nvSpPr>
        <p:spPr>
          <a:xfrm>
            <a:off x="240196" y="326823"/>
            <a:ext cx="591709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MIXED popular WITH </a:t>
            </a:r>
            <a:r>
              <a:rPr lang="en-US" sz="1600" dirty="0" err="1"/>
              <a:t>cextrav</a:t>
            </a:r>
            <a:endParaRPr lang="en-US" sz="1600" dirty="0"/>
          </a:p>
          <a:p>
            <a:r>
              <a:rPr lang="en-US" sz="1600" dirty="0"/>
              <a:t>  /FIXED=</a:t>
            </a:r>
            <a:r>
              <a:rPr lang="en-US" sz="1600" dirty="0" err="1"/>
              <a:t>cextrav</a:t>
            </a:r>
            <a:r>
              <a:rPr lang="en-US" sz="1600" dirty="0"/>
              <a:t> | SSTYPE(3)</a:t>
            </a:r>
          </a:p>
          <a:p>
            <a:r>
              <a:rPr lang="en-US" sz="1600" dirty="0"/>
              <a:t>  /METHOD=ML</a:t>
            </a:r>
          </a:p>
          <a:p>
            <a:r>
              <a:rPr lang="en-US" sz="1600" dirty="0"/>
              <a:t>  /PRINT=SOLUTION TESTCOV</a:t>
            </a:r>
          </a:p>
          <a:p>
            <a:r>
              <a:rPr lang="en-US" sz="1600" dirty="0"/>
              <a:t>  /RANDOM=INTERCEPT </a:t>
            </a:r>
            <a:r>
              <a:rPr lang="en-US" sz="1600" dirty="0" err="1"/>
              <a:t>cextrav</a:t>
            </a:r>
            <a:r>
              <a:rPr lang="en-US" sz="1600" dirty="0"/>
              <a:t> | SUBJECT(class) COVTYPE(UN).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CE4E8-39AE-4492-9A5E-140E90948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96" y="1771517"/>
            <a:ext cx="5917095" cy="2524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2D3517-7F2D-45ED-A4BA-566C4618F8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5014" y="4280414"/>
            <a:ext cx="2324100" cy="2543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97AE79-B0C2-490B-905D-EA628004A6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625" y="217276"/>
            <a:ext cx="3848100" cy="1381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76A3E8-2DE9-40C8-BD89-A823BA63CB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7291" y="2162516"/>
            <a:ext cx="5867400" cy="143827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4CF4CF7-4ECD-4923-9400-F88923270E44}"/>
              </a:ext>
            </a:extLst>
          </p:cNvPr>
          <p:cNvGrpSpPr/>
          <p:nvPr/>
        </p:nvGrpSpPr>
        <p:grpSpPr>
          <a:xfrm>
            <a:off x="5701163" y="1757766"/>
            <a:ext cx="1403439" cy="1214298"/>
            <a:chOff x="4874132" y="2214702"/>
            <a:chExt cx="1403439" cy="12142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8C69FF-50E8-4AB9-99A4-5F6AB1DEF914}"/>
                </a:ext>
              </a:extLst>
            </p:cNvPr>
            <p:cNvCxnSpPr/>
            <p:nvPr/>
          </p:nvCxnSpPr>
          <p:spPr>
            <a:xfrm>
              <a:off x="5575852" y="2787926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96D4B6-48A2-42D5-99ED-592046809013}"/>
                </a:ext>
              </a:extLst>
            </p:cNvPr>
            <p:cNvSpPr txBox="1"/>
            <p:nvPr/>
          </p:nvSpPr>
          <p:spPr>
            <a:xfrm>
              <a:off x="4874132" y="2214702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5DC88F-9CE0-41BB-BB4C-6577ED3D510D}"/>
              </a:ext>
            </a:extLst>
          </p:cNvPr>
          <p:cNvGrpSpPr/>
          <p:nvPr/>
        </p:nvGrpSpPr>
        <p:grpSpPr>
          <a:xfrm>
            <a:off x="5509756" y="3311596"/>
            <a:ext cx="1519694" cy="676394"/>
            <a:chOff x="5509756" y="3311596"/>
            <a:chExt cx="1519694" cy="67639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DDFB9F6-724A-4343-A20B-663DCEFD0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0813" y="3311596"/>
              <a:ext cx="528637" cy="361629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6359DA-D0CC-4E0F-BF26-1754B82CB8B5}"/>
                </a:ext>
              </a:extLst>
            </p:cNvPr>
            <p:cNvSpPr txBox="1"/>
            <p:nvPr/>
          </p:nvSpPr>
          <p:spPr>
            <a:xfrm>
              <a:off x="5509756" y="3464770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 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10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284A5420-9CF4-48F3-9F45-3D2FB47F8D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9756" y="4280414"/>
            <a:ext cx="6610350" cy="185737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CBE8CD8-2C4A-441A-AF1D-CA254641DEBF}"/>
              </a:ext>
            </a:extLst>
          </p:cNvPr>
          <p:cNvGrpSpPr/>
          <p:nvPr/>
        </p:nvGrpSpPr>
        <p:grpSpPr>
          <a:xfrm>
            <a:off x="6024251" y="3867450"/>
            <a:ext cx="2354491" cy="1275911"/>
            <a:chOff x="4473358" y="4084436"/>
            <a:chExt cx="2354491" cy="12759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2E1DAA-6F6E-4F51-AE0C-8F0576FFDF18}"/>
                </a:ext>
              </a:extLst>
            </p:cNvPr>
            <p:cNvCxnSpPr/>
            <p:nvPr/>
          </p:nvCxnSpPr>
          <p:spPr>
            <a:xfrm>
              <a:off x="5698629" y="4719273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/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𝐴𝑣𝑒𝑟𝑎𝑔𝑒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98018A-CB93-4D8E-915F-75A8DB000262}"/>
              </a:ext>
            </a:extLst>
          </p:cNvPr>
          <p:cNvGrpSpPr/>
          <p:nvPr/>
        </p:nvGrpSpPr>
        <p:grpSpPr>
          <a:xfrm>
            <a:off x="4730088" y="4457101"/>
            <a:ext cx="3042312" cy="909377"/>
            <a:chOff x="4101255" y="4820428"/>
            <a:chExt cx="3042312" cy="9093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205556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2055563" cy="5998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D15E6C-BD40-42B5-BB73-E878299829F7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5129037" y="5420272"/>
              <a:ext cx="2014530" cy="309533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DC0922-5DFC-43C7-9EC6-3ABC33712CE3}"/>
              </a:ext>
            </a:extLst>
          </p:cNvPr>
          <p:cNvGrpSpPr/>
          <p:nvPr/>
        </p:nvGrpSpPr>
        <p:grpSpPr>
          <a:xfrm>
            <a:off x="4690319" y="5826002"/>
            <a:ext cx="3082081" cy="861660"/>
            <a:chOff x="4101255" y="4558612"/>
            <a:chExt cx="3082081" cy="8616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703C8F-5026-4310-B02B-449668C1DC55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204607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703C8F-5026-4310-B02B-449668C1DC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2046073" cy="59984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420D8CC-DC7F-47D0-8D64-26FFBF834F11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124292" y="4558612"/>
              <a:ext cx="2059044" cy="26181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21493D-29EC-40DC-9135-A303D04B1D3A}"/>
              </a:ext>
            </a:extLst>
          </p:cNvPr>
          <p:cNvGrpSpPr/>
          <p:nvPr/>
        </p:nvGrpSpPr>
        <p:grpSpPr>
          <a:xfrm>
            <a:off x="7866612" y="5552002"/>
            <a:ext cx="3984039" cy="1072373"/>
            <a:chOff x="4101255" y="4284612"/>
            <a:chExt cx="3984039" cy="10723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EDEF7B-9077-4BD9-9C84-C278C98775D1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3984039" cy="5365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𝐶𝑂𝑉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𝑆𝑙𝑜𝑝𝑒𝑠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𝐼𝑛𝑡𝑒𝑟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EDEF7B-9077-4BD9-9C84-C278C9877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3984039" cy="53655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022719-93B9-4425-9EBB-6ED29C67DFCF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4504022" y="4284612"/>
              <a:ext cx="1589253" cy="53581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106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Comparing Model 3 to Model 2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882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.882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.895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.882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777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496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5823.776−5770.686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53.09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(6 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−4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r>
                  <a:rPr lang="en-US" sz="2000" dirty="0"/>
                  <a:t> = 2)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=5.991;53.09&gt;5.991;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AIC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5823.776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5831.776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5770.686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5782.686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  <a:blipFill>
                <a:blip r:embed="rId2"/>
                <a:stretch>
                  <a:fillRect l="-75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266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5CB1F8-8F6F-4D67-8564-6594B05128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i</a:t>
            </a:r>
            <a:r>
              <a:rPr lang="en-US" dirty="0"/>
              <a:t> = individuals, j = groups</a:t>
            </a:r>
          </a:p>
          <a:p>
            <a:r>
              <a:rPr lang="en-US" dirty="0" err="1"/>
              <a:t>Y</a:t>
            </a:r>
            <a:r>
              <a:rPr lang="en-US" baseline="-25000" dirty="0" err="1"/>
              <a:t>ij</a:t>
            </a:r>
            <a:r>
              <a:rPr lang="en-US" dirty="0"/>
              <a:t> = DV scores at Level 1</a:t>
            </a:r>
          </a:p>
          <a:p>
            <a:r>
              <a:rPr lang="en-US" dirty="0"/>
              <a:t>X</a:t>
            </a:r>
            <a:r>
              <a:rPr lang="en-US" baseline="-25000" dirty="0"/>
              <a:t>1ij</a:t>
            </a:r>
            <a:r>
              <a:rPr lang="en-US" dirty="0"/>
              <a:t> = Level 1 predictor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/>
              <a:t>0j</a:t>
            </a:r>
            <a:r>
              <a:rPr lang="en-US" dirty="0"/>
              <a:t> = intercept for DV in group j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/>
              <a:t>1j</a:t>
            </a:r>
            <a:r>
              <a:rPr lang="en-US" dirty="0"/>
              <a:t> = slope for DV in group j</a:t>
            </a:r>
          </a:p>
          <a:p>
            <a:r>
              <a:rPr lang="en-US" dirty="0" err="1"/>
              <a:t>e</a:t>
            </a:r>
            <a:r>
              <a:rPr lang="en-US" baseline="-25000" dirty="0" err="1"/>
              <a:t>ij</a:t>
            </a:r>
            <a:r>
              <a:rPr lang="en-US" dirty="0"/>
              <a:t> = Level 1 error</a:t>
            </a:r>
          </a:p>
          <a:p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F97CBB0-5A85-4EB3-989D-FF4136CBF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69057" y="2228003"/>
            <a:ext cx="6072808" cy="4456062"/>
          </a:xfrm>
        </p:spPr>
        <p:txBody>
          <a:bodyPr>
            <a:normAutofit fontScale="92500" lnSpcReduction="20000"/>
          </a:bodyPr>
          <a:lstStyle/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/>
              <a:t>00</a:t>
            </a:r>
            <a:r>
              <a:rPr lang="en-US" dirty="0"/>
              <a:t> = overall/Level 2 intercept</a:t>
            </a:r>
          </a:p>
          <a:p>
            <a:r>
              <a:rPr lang="en-US" dirty="0" err="1"/>
              <a:t>W</a:t>
            </a:r>
            <a:r>
              <a:rPr lang="en-US" baseline="-25000" dirty="0" err="1"/>
              <a:t>j</a:t>
            </a:r>
            <a:r>
              <a:rPr lang="en-US" baseline="-25000" dirty="0"/>
              <a:t> </a:t>
            </a:r>
            <a:r>
              <a:rPr lang="en-US" dirty="0"/>
              <a:t>= Level 2 predictor </a:t>
            </a:r>
            <a:r>
              <a:rPr lang="en-US" sz="2000" dirty="0"/>
              <a:t>(i.e., varies across groups but constant within groups)</a:t>
            </a:r>
            <a:endParaRPr lang="en-US" sz="2000" baseline="-25000" dirty="0"/>
          </a:p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/>
              <a:t>01</a:t>
            </a:r>
            <a:r>
              <a:rPr lang="en-US" dirty="0"/>
              <a:t> = slope predicting DV from Level 2 predictor </a:t>
            </a:r>
            <a:r>
              <a:rPr lang="en-US" dirty="0" err="1"/>
              <a:t>W</a:t>
            </a:r>
            <a:r>
              <a:rPr lang="en-US" baseline="-25000" dirty="0" err="1"/>
              <a:t>j</a:t>
            </a:r>
            <a:endParaRPr lang="en-US" baseline="-25000" dirty="0"/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/>
              <a:t>0j</a:t>
            </a:r>
            <a:r>
              <a:rPr lang="en-US" dirty="0"/>
              <a:t> = random error of group intercepts around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/>
              <a:t>00</a:t>
            </a:r>
            <a:r>
              <a:rPr lang="en-US" dirty="0"/>
              <a:t> </a:t>
            </a:r>
          </a:p>
          <a:p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baseline="-25000" dirty="0"/>
              <a:t>0</a:t>
            </a:r>
            <a:r>
              <a:rPr lang="en-US" dirty="0"/>
              <a:t> = overall/Level 2 regression coefficient for X</a:t>
            </a:r>
            <a:r>
              <a:rPr lang="en-US" baseline="-25000" dirty="0"/>
              <a:t>1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/>
              <a:t>1j</a:t>
            </a:r>
            <a:r>
              <a:rPr lang="en-US" dirty="0"/>
              <a:t> = random error of group slopes around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baseline="-25000" dirty="0">
                <a:latin typeface="Bookman Old Style" panose="02050604050505020204" pitchFamily="18" charset="0"/>
              </a:rPr>
              <a:t>1</a:t>
            </a:r>
            <a:r>
              <a:rPr lang="en-US" baseline="-25000" dirty="0"/>
              <a:t>0</a:t>
            </a:r>
            <a:r>
              <a:rPr lang="en-US" dirty="0"/>
              <a:t> </a:t>
            </a:r>
            <a:endParaRPr lang="en-US" baseline="-25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0E5A5-7D98-4984-BC25-2005727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6290B-7755-4F51-BC37-DB3DEE1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93AAAEA-5C20-494B-A4EA-F7FCE5F9F6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0912070"/>
              </p:ext>
            </p:extLst>
          </p:nvPr>
        </p:nvGraphicFramePr>
        <p:xfrm>
          <a:off x="581192" y="419554"/>
          <a:ext cx="46291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7" name="Equation" r:id="rId3" imgW="1447560" imgH="241200" progId="Equation.DSMT4">
                  <p:embed/>
                </p:oleObj>
              </mc:Choice>
              <mc:Fallback>
                <p:oleObj name="Equation" r:id="rId3" imgW="1447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192" y="419554"/>
                        <a:ext cx="46291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DE35485-32C9-473E-B7D1-FD03DB50A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056528"/>
              </p:ext>
            </p:extLst>
          </p:nvPr>
        </p:nvGraphicFramePr>
        <p:xfrm>
          <a:off x="6003583" y="417172"/>
          <a:ext cx="4722812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8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3583" y="417172"/>
                        <a:ext cx="4722812" cy="154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81841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415546" cy="4493630"/>
          </a:xfrm>
        </p:spPr>
        <p:txBody>
          <a:bodyPr>
            <a:normAutofit/>
          </a:bodyPr>
          <a:lstStyle/>
          <a:p>
            <a:r>
              <a:rPr lang="en-US" dirty="0"/>
              <a:t>Random-Intercepts Random-Slopes Plus Level 2 Predictor (Model 4)</a:t>
            </a:r>
          </a:p>
          <a:p>
            <a:pPr lvl="1"/>
            <a:r>
              <a:rPr lang="en-US" dirty="0"/>
              <a:t>Treating data as 2 levels where every group gets their own intercept and their own slope AND adding in a predictor that exists only at Level 2</a:t>
            </a:r>
          </a:p>
          <a:p>
            <a:pPr lvl="1"/>
            <a:r>
              <a:rPr lang="en-US" dirty="0"/>
              <a:t>Level 1: 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Level 2: </a:t>
            </a:r>
          </a:p>
          <a:p>
            <a:pPr marL="3240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6062635-8528-4622-BBCA-715355795EB4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454275" y="3553978"/>
          <a:ext cx="64960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6" name="Equation" r:id="rId3" imgW="2031840" imgH="241200" progId="Equation.DSMT4">
                  <p:embed/>
                </p:oleObj>
              </mc:Choice>
              <mc:Fallback>
                <p:oleObj name="Equation" r:id="rId3" imgW="2031840" imgH="2412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6062635-8528-4622-BBCA-715355795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54275" y="3553978"/>
                        <a:ext cx="64960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D6329DDA-8FD8-498E-96B4-7731626BBB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6102568"/>
              </p:ext>
            </p:extLst>
          </p:nvPr>
        </p:nvGraphicFramePr>
        <p:xfrm>
          <a:off x="2454275" y="4572567"/>
          <a:ext cx="6718300" cy="154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5" imgW="2095200" imgH="482400" progId="Equation.DSMT4">
                  <p:embed/>
                </p:oleObj>
              </mc:Choice>
              <mc:Fallback>
                <p:oleObj name="Equation" r:id="rId5" imgW="2095200" imgH="4824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D6329DDA-8FD8-498E-96B4-7731626BBB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54275" y="4572567"/>
                        <a:ext cx="6718300" cy="154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75623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EDDF3FEC-1D35-4A02-821F-CF05981E1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846" y="4320504"/>
            <a:ext cx="6610350" cy="18573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8DAD065-2BAF-49BA-971B-542497300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26635"/>
            <a:ext cx="5867400" cy="1647825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F17B-26AF-4A4A-B31F-DFD6D2B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DBF4-D9F6-40BD-8554-F3BE2C0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DE120-350A-449D-BCD1-7F0F710E2E80}"/>
              </a:ext>
            </a:extLst>
          </p:cNvPr>
          <p:cNvSpPr/>
          <p:nvPr/>
        </p:nvSpPr>
        <p:spPr>
          <a:xfrm>
            <a:off x="240196" y="326823"/>
            <a:ext cx="5917095" cy="13234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MIXED popular WITH </a:t>
            </a:r>
            <a:r>
              <a:rPr lang="en-US" sz="1600" dirty="0" err="1"/>
              <a:t>cextrav</a:t>
            </a:r>
            <a:r>
              <a:rPr lang="en-US" sz="1600" dirty="0"/>
              <a:t> </a:t>
            </a:r>
            <a:r>
              <a:rPr lang="en-US" sz="1600" dirty="0" err="1"/>
              <a:t>ctexp</a:t>
            </a:r>
            <a:endParaRPr lang="en-US" sz="1600" dirty="0"/>
          </a:p>
          <a:p>
            <a:r>
              <a:rPr lang="en-US" sz="1600" dirty="0"/>
              <a:t>  /FIXED=</a:t>
            </a:r>
            <a:r>
              <a:rPr lang="en-US" sz="1600" dirty="0" err="1"/>
              <a:t>cextrav</a:t>
            </a:r>
            <a:r>
              <a:rPr lang="en-US" sz="1600" dirty="0"/>
              <a:t> </a:t>
            </a:r>
            <a:r>
              <a:rPr lang="en-US" sz="1600" dirty="0" err="1"/>
              <a:t>ctexp</a:t>
            </a:r>
            <a:r>
              <a:rPr lang="en-US" sz="1600" dirty="0"/>
              <a:t> | SSTYPE(3)</a:t>
            </a:r>
          </a:p>
          <a:p>
            <a:r>
              <a:rPr lang="en-US" sz="1600" dirty="0"/>
              <a:t>  /METHOD=ML</a:t>
            </a:r>
          </a:p>
          <a:p>
            <a:r>
              <a:rPr lang="en-US" sz="1600" dirty="0"/>
              <a:t>  /PRINT=SOLUTION TESTCOV</a:t>
            </a:r>
          </a:p>
          <a:p>
            <a:r>
              <a:rPr lang="en-US" sz="1600" dirty="0"/>
              <a:t>  /RANDOM=INTERCEPT </a:t>
            </a:r>
            <a:r>
              <a:rPr lang="en-US" sz="1600" dirty="0" err="1"/>
              <a:t>cextrav</a:t>
            </a:r>
            <a:r>
              <a:rPr lang="en-US" sz="1600" dirty="0"/>
              <a:t> | SUBJECT(class) COVTYPE(UN).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CF4CF7-4ECD-4923-9400-F88923270E44}"/>
              </a:ext>
            </a:extLst>
          </p:cNvPr>
          <p:cNvGrpSpPr/>
          <p:nvPr/>
        </p:nvGrpSpPr>
        <p:grpSpPr>
          <a:xfrm>
            <a:off x="5701163" y="1757766"/>
            <a:ext cx="1403439" cy="1214298"/>
            <a:chOff x="4874132" y="2214702"/>
            <a:chExt cx="1403439" cy="12142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8C69FF-50E8-4AB9-99A4-5F6AB1DEF914}"/>
                </a:ext>
              </a:extLst>
            </p:cNvPr>
            <p:cNvCxnSpPr/>
            <p:nvPr/>
          </p:nvCxnSpPr>
          <p:spPr>
            <a:xfrm>
              <a:off x="5575852" y="2787926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96D4B6-48A2-42D5-99ED-592046809013}"/>
                </a:ext>
              </a:extLst>
            </p:cNvPr>
            <p:cNvSpPr txBox="1"/>
            <p:nvPr/>
          </p:nvSpPr>
          <p:spPr>
            <a:xfrm>
              <a:off x="4874132" y="2214702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5DC88F-9CE0-41BB-BB4C-6577ED3D510D}"/>
              </a:ext>
            </a:extLst>
          </p:cNvPr>
          <p:cNvGrpSpPr/>
          <p:nvPr/>
        </p:nvGrpSpPr>
        <p:grpSpPr>
          <a:xfrm>
            <a:off x="5494846" y="3167476"/>
            <a:ext cx="1519694" cy="676394"/>
            <a:chOff x="5509756" y="3311596"/>
            <a:chExt cx="1519694" cy="676394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DDFB9F6-724A-4343-A20B-663DCEFD0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00813" y="3311596"/>
              <a:ext cx="528637" cy="361629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66359DA-D0CC-4E0F-BF26-1754B82CB8B5}"/>
                </a:ext>
              </a:extLst>
            </p:cNvPr>
            <p:cNvSpPr txBox="1"/>
            <p:nvPr/>
          </p:nvSpPr>
          <p:spPr>
            <a:xfrm>
              <a:off x="5509756" y="3464770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 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10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BE8CD8-2C4A-441A-AF1D-CA254641DEBF}"/>
              </a:ext>
            </a:extLst>
          </p:cNvPr>
          <p:cNvGrpSpPr/>
          <p:nvPr/>
        </p:nvGrpSpPr>
        <p:grpSpPr>
          <a:xfrm>
            <a:off x="6024251" y="3867450"/>
            <a:ext cx="2354491" cy="1275911"/>
            <a:chOff x="4473358" y="4084436"/>
            <a:chExt cx="2354491" cy="12759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2E1DAA-6F6E-4F51-AE0C-8F0576FFDF18}"/>
                </a:ext>
              </a:extLst>
            </p:cNvPr>
            <p:cNvCxnSpPr/>
            <p:nvPr/>
          </p:nvCxnSpPr>
          <p:spPr>
            <a:xfrm>
              <a:off x="5698629" y="4719273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/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𝐴𝑣𝑒𝑟𝑎𝑔𝑒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98018A-CB93-4D8E-915F-75A8DB000262}"/>
              </a:ext>
            </a:extLst>
          </p:cNvPr>
          <p:cNvGrpSpPr/>
          <p:nvPr/>
        </p:nvGrpSpPr>
        <p:grpSpPr>
          <a:xfrm>
            <a:off x="4730088" y="4457101"/>
            <a:ext cx="3042312" cy="909377"/>
            <a:chOff x="4101255" y="4820428"/>
            <a:chExt cx="3042312" cy="9093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205556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2055563" cy="5998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D15E6C-BD40-42B5-BB73-E878299829F7}"/>
                </a:ext>
              </a:extLst>
            </p:cNvPr>
            <p:cNvCxnSpPr>
              <a:cxnSpLocks/>
              <a:stCxn id="27" idx="2"/>
            </p:cNvCxnSpPr>
            <p:nvPr/>
          </p:nvCxnSpPr>
          <p:spPr>
            <a:xfrm>
              <a:off x="5129037" y="5420272"/>
              <a:ext cx="2014530" cy="309533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FDC0922-5DFC-43C7-9EC6-3ABC33712CE3}"/>
              </a:ext>
            </a:extLst>
          </p:cNvPr>
          <p:cNvGrpSpPr/>
          <p:nvPr/>
        </p:nvGrpSpPr>
        <p:grpSpPr>
          <a:xfrm>
            <a:off x="4690319" y="5826002"/>
            <a:ext cx="3082081" cy="861660"/>
            <a:chOff x="4101255" y="4558612"/>
            <a:chExt cx="3082081" cy="86166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703C8F-5026-4310-B02B-449668C1DC55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204607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DF703C8F-5026-4310-B02B-449668C1DC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2046073" cy="5998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420D8CC-DC7F-47D0-8D64-26FFBF834F11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V="1">
              <a:off x="5124292" y="4558612"/>
              <a:ext cx="2059044" cy="26181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21493D-29EC-40DC-9135-A303D04B1D3A}"/>
              </a:ext>
            </a:extLst>
          </p:cNvPr>
          <p:cNvGrpSpPr/>
          <p:nvPr/>
        </p:nvGrpSpPr>
        <p:grpSpPr>
          <a:xfrm>
            <a:off x="7866612" y="5552002"/>
            <a:ext cx="3984039" cy="1072373"/>
            <a:chOff x="4101255" y="4284612"/>
            <a:chExt cx="3984039" cy="107237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EDEF7B-9077-4BD9-9C84-C278C98775D1}"/>
                    </a:ext>
                  </a:extLst>
                </p:cNvPr>
                <p:cNvSpPr txBox="1"/>
                <p:nvPr/>
              </p:nvSpPr>
              <p:spPr>
                <a:xfrm>
                  <a:off x="4101255" y="4820428"/>
                  <a:ext cx="3984039" cy="5365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𝐶𝑂𝑉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𝑆𝑙𝑜𝑝𝑒𝑠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𝐼𝑛𝑡𝑒𝑟</m:t>
                            </m:r>
                          </m:sub>
                        </m:sSub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66EDEF7B-9077-4BD9-9C84-C278C98775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1255" y="4820428"/>
                  <a:ext cx="3984039" cy="53655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F022719-93B9-4425-9EBB-6ED29C67DFCF}"/>
                </a:ext>
              </a:extLst>
            </p:cNvPr>
            <p:cNvCxnSpPr>
              <a:cxnSpLocks/>
              <a:stCxn id="37" idx="0"/>
            </p:cNvCxnSpPr>
            <p:nvPr/>
          </p:nvCxnSpPr>
          <p:spPr>
            <a:xfrm flipH="1" flipV="1">
              <a:off x="4504022" y="4284612"/>
              <a:ext cx="1589253" cy="535816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E6899891-8F48-42FD-B70F-D839D63780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259" y="1685723"/>
            <a:ext cx="5460967" cy="25036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993EFB-D5A4-44D2-B6D2-3C223A832B1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36692" y="4189394"/>
            <a:ext cx="2324100" cy="25431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EA9A95E-AB60-408D-A46E-015F3983C57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98402" y="326823"/>
            <a:ext cx="3848100" cy="1590675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8B8D2F2A-571D-4BB2-9002-255AF5F58590}"/>
              </a:ext>
            </a:extLst>
          </p:cNvPr>
          <p:cNvGrpSpPr/>
          <p:nvPr/>
        </p:nvGrpSpPr>
        <p:grpSpPr>
          <a:xfrm>
            <a:off x="7449379" y="3337983"/>
            <a:ext cx="1655996" cy="523220"/>
            <a:chOff x="5257199" y="3464770"/>
            <a:chExt cx="1655996" cy="523220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41C1205-8D4A-4AFC-A797-C7BC92E08EC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57199" y="3555788"/>
              <a:ext cx="929363" cy="10010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270862E-D2D4-4BCA-B3F0-E94F504B805B}"/>
                </a:ext>
              </a:extLst>
            </p:cNvPr>
            <p:cNvSpPr txBox="1"/>
            <p:nvPr/>
          </p:nvSpPr>
          <p:spPr>
            <a:xfrm>
              <a:off x="5509756" y="3464770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 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01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6846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Comparing Model 4 to Model 3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ICC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388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388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.891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.388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279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303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5770.686−5733.028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37.658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𝐷𝐹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(7 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−6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𝑝𝑎𝑟𝑎𝑚𝑒𝑡𝑒𝑟𝑠</m:t>
                    </m:r>
                  </m:oMath>
                </a14:m>
                <a:r>
                  <a:rPr lang="en-US" sz="2000" dirty="0"/>
                  <a:t> = 1)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=3.841;37.658&gt;3.841;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4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𝑏𝑒𝑡𝑡𝑒𝑟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𝑡h𝑎𝑛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𝑀𝑜𝑑𝑒𝑙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</m:t>
                    </m:r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AIC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5770.686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5782.686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𝐴𝐼𝐶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𝑀𝑜𝑑𝑒𝑙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5733.028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5747.028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626" y="2180496"/>
                <a:ext cx="11287124" cy="4493630"/>
              </a:xfrm>
              <a:blipFill>
                <a:blip r:embed="rId2"/>
                <a:stretch>
                  <a:fillRect l="-756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23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AD5CB1F8-8F6F-4D67-8564-6594B0512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11291098" cy="4023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Tau (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dirty="0"/>
              <a:t>matrix of covariances (e.g., relationships between random effects)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baseline="-25000" dirty="0"/>
              <a:t>00</a:t>
            </a:r>
            <a:r>
              <a:rPr lang="en-US" dirty="0"/>
              <a:t> = variance among random intercepts </a:t>
            </a:r>
            <a:r>
              <a:rPr lang="en-US" sz="2000" dirty="0"/>
              <a:t>(i.e., variance around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baseline="-25000" dirty="0"/>
              <a:t>00</a:t>
            </a:r>
            <a:r>
              <a:rPr lang="en-US" sz="2000" dirty="0"/>
              <a:t>)</a:t>
            </a:r>
            <a:endParaRPr lang="en-US" dirty="0"/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dirty="0"/>
              <a:t> = variance among random slopes </a:t>
            </a:r>
            <a:r>
              <a:rPr lang="en-US" sz="2000" dirty="0"/>
              <a:t>(i.e., variance around </a:t>
            </a:r>
            <a:r>
              <a:rPr lang="el-G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sz="2000" baseline="-25000" dirty="0">
                <a:latin typeface="Bookman Old Style" panose="02050604050505020204" pitchFamily="18" charset="0"/>
              </a:rPr>
              <a:t>1</a:t>
            </a:r>
            <a:r>
              <a:rPr lang="en-US" sz="2000" baseline="-25000" dirty="0"/>
              <a:t>0</a:t>
            </a:r>
            <a:r>
              <a:rPr lang="en-US" sz="2000" dirty="0"/>
              <a:t>)</a:t>
            </a:r>
          </a:p>
          <a:p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τ 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/>
              <a:t> = covariance between random intercepts and random slopes </a:t>
            </a:r>
            <a:r>
              <a:rPr lang="en-US" sz="2000" dirty="0"/>
              <a:t>(i.e., the degree that variability in slope relates to variability in intercepts)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70E5A5-7D98-4984-BC25-2005727C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76290B-7755-4F51-BC37-DB3DEE1B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093AAAEA-5C20-494B-A4EA-F7FCE5F9F64C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581192" y="419554"/>
          <a:ext cx="46291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3" imgW="1447560" imgH="241200" progId="Equation.DSMT4">
                  <p:embed/>
                </p:oleObj>
              </mc:Choice>
              <mc:Fallback>
                <p:oleObj name="Equation" r:id="rId3" imgW="1447560" imgH="2412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93AAAEA-5C20-494B-A4EA-F7FCE5F9F6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1192" y="419554"/>
                        <a:ext cx="46291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DE35485-32C9-473E-B7D1-FD03DB50AB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4203440"/>
              </p:ext>
            </p:extLst>
          </p:nvPr>
        </p:nvGraphicFramePr>
        <p:xfrm>
          <a:off x="6003925" y="417513"/>
          <a:ext cx="4722813" cy="1547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5" imgW="1473120" imgH="482400" progId="Equation.DSMT4">
                  <p:embed/>
                </p:oleObj>
              </mc:Choice>
              <mc:Fallback>
                <p:oleObj name="Equation" r:id="rId5" imgW="1473120" imgH="4824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DE35485-32C9-473E-B7D1-FD03DB50A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03925" y="417513"/>
                        <a:ext cx="4722813" cy="1547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64912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Unlike standard regression approaches that put all predictors in at once MLM models are often tested in steps; each step is tested to see if it is an improvement over the previous step (more on this in a moment)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Fixed-Intercept Only Model (Model 0)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Random-Intercepts Only Model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Random-Intercept Fixed-Slopes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Random-Intercept Random-Slopes</a:t>
            </a:r>
          </a:p>
          <a:p>
            <a:pPr marL="781200" lvl="1" indent="-457200">
              <a:buFont typeface="+mj-lt"/>
              <a:buAutoNum type="arabicPeriod"/>
            </a:pPr>
            <a:r>
              <a:rPr lang="en-US" dirty="0"/>
              <a:t>Cross-Level Predictions, interactions, 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741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Fixed-Intercept Only Model (Model 0)  </a:t>
                </a:r>
                <a:r>
                  <a:rPr lang="en-US" sz="2000" dirty="0"/>
                  <a:t>*this differs from T&amp;F and is a step intended to help decide if random effects are even needed</a:t>
                </a:r>
                <a:endParaRPr lang="en-US" dirty="0"/>
              </a:p>
              <a:p>
                <a:pPr lvl="1"/>
                <a:r>
                  <a:rPr lang="en-US" dirty="0"/>
                  <a:t>Treating data as only 1 level with no predictors</a:t>
                </a:r>
              </a:p>
              <a:p>
                <a:pPr lvl="1"/>
                <a:r>
                  <a:rPr lang="en-US" dirty="0"/>
                  <a:t>Starting point for judging the reduction in error by introducing random intercept</a:t>
                </a:r>
              </a:p>
              <a:p>
                <a:pPr lvl="1"/>
                <a:endParaRPr lang="en-US" dirty="0"/>
              </a:p>
              <a:p>
                <a:pPr marL="324000" lvl="1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Here Y</a:t>
                </a:r>
                <a:r>
                  <a:rPr lang="en-US" baseline="-25000" dirty="0"/>
                  <a:t>i</a:t>
                </a:r>
                <a:r>
                  <a:rPr lang="en-US" dirty="0"/>
                  <a:t> is all individual DV scores, </a:t>
                </a:r>
                <a:r>
                  <a:rPr lang="el-GR" i="1" dirty="0"/>
                  <a:t>β</a:t>
                </a:r>
                <a:r>
                  <a:rPr lang="en-US" i="1" baseline="-25000" dirty="0">
                    <a:latin typeface="Bookman Old Style" panose="02050604050505020204" pitchFamily="18" charset="0"/>
                  </a:rPr>
                  <a:t>0</a:t>
                </a:r>
                <a:r>
                  <a:rPr lang="en-US" i="1" dirty="0">
                    <a:latin typeface="Bookman Old Style" panose="02050604050505020204" pitchFamily="18" charset="0"/>
                  </a:rPr>
                  <a:t> </a:t>
                </a:r>
                <a:r>
                  <a:rPr lang="en-US" dirty="0"/>
                  <a:t>is the mean of Y and </a:t>
                </a:r>
                <a:r>
                  <a:rPr lang="en-US" i="1" dirty="0" err="1"/>
                  <a:t>e</a:t>
                </a:r>
                <a:r>
                  <a:rPr lang="en-US" baseline="-25000" dirty="0" err="1"/>
                  <a:t>i</a:t>
                </a:r>
                <a:r>
                  <a:rPr lang="en-US" baseline="-25000" dirty="0"/>
                  <a:t> </a:t>
                </a:r>
                <a:r>
                  <a:rPr lang="en-US" dirty="0"/>
                  <a:t>is the deviation of DV scores from the Y mean (related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108AC5-D573-41F9-883F-B16528DC7E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t="-26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999A99E-BD71-4ADE-8672-4C31F6E58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780961"/>
              </p:ext>
            </p:extLst>
          </p:nvPr>
        </p:nvGraphicFramePr>
        <p:xfrm>
          <a:off x="1231900" y="4295769"/>
          <a:ext cx="2192338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0" name="Equation" r:id="rId4" imgW="685800" imgH="228600" progId="Equation.DSMT4">
                  <p:embed/>
                </p:oleObj>
              </mc:Choice>
              <mc:Fallback>
                <p:oleObj name="Equation" r:id="rId4" imgW="685800" imgH="22860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093AAAEA-5C20-494B-A4EA-F7FCE5F9F6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31900" y="4295769"/>
                        <a:ext cx="2192338" cy="731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19766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F17B-26AF-4A4A-B31F-DFD6D2B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DBF4-D9F6-40BD-8554-F3BE2C0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024CD20-E373-4D5C-B53F-F9CBF512B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1229959"/>
            <a:ext cx="3672843" cy="16359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71FDC09-2C2D-4901-8490-B4B1B6932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9116" y="4511979"/>
            <a:ext cx="1986345" cy="21735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E3D26B-90BA-4CBF-AE7A-DACEDF5AF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837" y="628706"/>
            <a:ext cx="5181497" cy="155066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A1EDD6E-5C4A-4A06-A6C6-1BC2AC00F2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7261" y="2562865"/>
            <a:ext cx="6546647" cy="137097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DED337B-2E76-4029-9486-BC99BE294FEF}"/>
              </a:ext>
            </a:extLst>
          </p:cNvPr>
          <p:cNvSpPr/>
          <p:nvPr/>
        </p:nvSpPr>
        <p:spPr>
          <a:xfrm>
            <a:off x="581192" y="172438"/>
            <a:ext cx="399976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MIXED popular</a:t>
            </a:r>
          </a:p>
          <a:p>
            <a:r>
              <a:rPr lang="en-US" sz="1600" dirty="0"/>
              <a:t>  /FIXED=| SSTYPE(3)</a:t>
            </a:r>
          </a:p>
          <a:p>
            <a:r>
              <a:rPr lang="en-US" sz="1600" dirty="0"/>
              <a:t>  /METHOD=ML</a:t>
            </a:r>
          </a:p>
          <a:p>
            <a:r>
              <a:rPr lang="en-US" sz="1600" dirty="0"/>
              <a:t>  /PRINT=DESCRIPTIVES  SOLUTION.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DF11F77-1E32-4A85-BBD7-8CB329E872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261" y="4394959"/>
            <a:ext cx="6463832" cy="151882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1CBF7E2-DC82-4B8A-B9D6-8D5CDB7152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192" y="2882861"/>
            <a:ext cx="3419475" cy="1590675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79023C4-E096-4FE3-ADB8-57B167A5037B}"/>
              </a:ext>
            </a:extLst>
          </p:cNvPr>
          <p:cNvGrpSpPr/>
          <p:nvPr/>
        </p:nvGrpSpPr>
        <p:grpSpPr>
          <a:xfrm>
            <a:off x="4874132" y="2214702"/>
            <a:ext cx="1403439" cy="1214298"/>
            <a:chOff x="4874132" y="2214702"/>
            <a:chExt cx="1403439" cy="1214298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E0E0375-1380-408F-8B81-69EBAC286A2C}"/>
                </a:ext>
              </a:extLst>
            </p:cNvPr>
            <p:cNvCxnSpPr/>
            <p:nvPr/>
          </p:nvCxnSpPr>
          <p:spPr>
            <a:xfrm>
              <a:off x="5575852" y="2787926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C19F08-7180-49F3-A445-1A054FDEAE12}"/>
                </a:ext>
              </a:extLst>
            </p:cNvPr>
            <p:cNvSpPr txBox="1"/>
            <p:nvPr/>
          </p:nvSpPr>
          <p:spPr>
            <a:xfrm>
              <a:off x="4874132" y="2214702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β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A148B59-C1A1-4178-9E8C-03314C8BC57B}"/>
              </a:ext>
            </a:extLst>
          </p:cNvPr>
          <p:cNvGrpSpPr/>
          <p:nvPr/>
        </p:nvGrpSpPr>
        <p:grpSpPr>
          <a:xfrm>
            <a:off x="5367338" y="4168994"/>
            <a:ext cx="897822" cy="1191353"/>
            <a:chOff x="5367338" y="4168994"/>
            <a:chExt cx="897822" cy="1191353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FCAD510-FF3D-4738-AA36-24A2ABBC5F21}"/>
                </a:ext>
              </a:extLst>
            </p:cNvPr>
            <p:cNvCxnSpPr/>
            <p:nvPr/>
          </p:nvCxnSpPr>
          <p:spPr>
            <a:xfrm>
              <a:off x="5698629" y="4719273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01ECACB-D5BF-465A-B72D-B566F4998981}"/>
                    </a:ext>
                  </a:extLst>
                </p:cNvPr>
                <p:cNvSpPr txBox="1"/>
                <p:nvPr/>
              </p:nvSpPr>
              <p:spPr>
                <a:xfrm>
                  <a:off x="5367338" y="4168994"/>
                  <a:ext cx="569323" cy="55027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01ECACB-D5BF-465A-B72D-B566F49989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7338" y="4168994"/>
                  <a:ext cx="569323" cy="55027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62235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479943" cy="449363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Random-Intercepts Only Model (Model 1)</a:t>
            </a:r>
          </a:p>
          <a:p>
            <a:pPr lvl="1"/>
            <a:r>
              <a:rPr lang="en-US" dirty="0"/>
              <a:t>Treating data as 2 levels where every group gets their own intercept</a:t>
            </a:r>
          </a:p>
          <a:p>
            <a:pPr lvl="1"/>
            <a:r>
              <a:rPr lang="en-US" dirty="0"/>
              <a:t>First model included in T&amp;F</a:t>
            </a:r>
          </a:p>
          <a:p>
            <a:pPr lvl="1"/>
            <a:r>
              <a:rPr lang="en-US" dirty="0"/>
              <a:t>Level 1: 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n-US" dirty="0"/>
              <a:t>Level 2: </a:t>
            </a:r>
          </a:p>
          <a:p>
            <a:pPr marL="324000" lvl="1" indent="0">
              <a:buNone/>
            </a:pPr>
            <a:endParaRPr lang="en-US" dirty="0"/>
          </a:p>
          <a:p>
            <a:pPr lvl="1"/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i="1" baseline="-25000" dirty="0">
                <a:latin typeface="Bookman Old Style" panose="02050604050505020204" pitchFamily="18" charset="0"/>
              </a:rPr>
              <a:t>0j</a:t>
            </a:r>
            <a:r>
              <a:rPr lang="en-US" i="1" dirty="0">
                <a:latin typeface="Bookman Old Style" panose="02050604050505020204" pitchFamily="18" charset="0"/>
              </a:rPr>
              <a:t> </a:t>
            </a:r>
            <a:r>
              <a:rPr lang="en-US" dirty="0"/>
              <a:t>are group means,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aseline="-25000" dirty="0" err="1"/>
              <a:t>ij</a:t>
            </a:r>
            <a:r>
              <a:rPr lang="en-US" baseline="-25000" dirty="0"/>
              <a:t> </a:t>
            </a:r>
            <a:r>
              <a:rPr lang="en-US" dirty="0"/>
              <a:t>now the deviation of subjects from the group mean (i.e., within subjects deviation),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</a:t>
            </a:r>
            <a:r>
              <a:rPr lang="en-US" i="1" baseline="-25000" dirty="0"/>
              <a:t>00</a:t>
            </a:r>
            <a:r>
              <a:rPr lang="en-US" i="1" dirty="0"/>
              <a:t> </a:t>
            </a:r>
            <a:r>
              <a:rPr lang="en-US" dirty="0"/>
              <a:t>is the Grand Mean and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aseline="-25000" dirty="0"/>
              <a:t>0j </a:t>
            </a:r>
            <a:r>
              <a:rPr lang="en-US" dirty="0"/>
              <a:t>is the deviation of group means from the grand mean (i.e., between groups deviation) </a:t>
            </a:r>
            <a:r>
              <a:rPr lang="en-US" sz="1900" b="1" dirty="0"/>
              <a:t>*should remind you of random effects </a:t>
            </a:r>
            <a:r>
              <a:rPr lang="en-US" sz="1900" b="1" dirty="0" err="1"/>
              <a:t>anova</a:t>
            </a:r>
            <a:r>
              <a:rPr lang="en-US" sz="1900" b="1" dirty="0"/>
              <a:t>. </a:t>
            </a:r>
            <a:endParaRPr lang="en-US" b="1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999A99E-BD71-4ADE-8672-4C31F6E58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4360005"/>
              </p:ext>
            </p:extLst>
          </p:nvPr>
        </p:nvGraphicFramePr>
        <p:xfrm>
          <a:off x="2421766" y="3409835"/>
          <a:ext cx="251777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2" name="Equation" r:id="rId3" imgW="787320" imgH="241200" progId="Equation.DSMT4">
                  <p:embed/>
                </p:oleObj>
              </mc:Choice>
              <mc:Fallback>
                <p:oleObj name="Equation" r:id="rId3" imgW="78732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999A99E-BD71-4ADE-8672-4C31F6E583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1766" y="3409835"/>
                        <a:ext cx="2517775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C2F2673-5D63-4B85-BDEF-54504E909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1624835"/>
              </p:ext>
            </p:extLst>
          </p:nvPr>
        </p:nvGraphicFramePr>
        <p:xfrm>
          <a:off x="2327345" y="4300637"/>
          <a:ext cx="2851150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3" name="Equation" r:id="rId5" imgW="888840" imgH="241200" progId="Equation.DSMT4">
                  <p:embed/>
                </p:oleObj>
              </mc:Choice>
              <mc:Fallback>
                <p:oleObj name="Equation" r:id="rId5" imgW="888840" imgH="2412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DE35485-32C9-473E-B7D1-FD03DB50AB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27345" y="4300637"/>
                        <a:ext cx="2851150" cy="773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527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CF17B-26AF-4A4A-B31F-DFD6D2BC6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8DBF4-D9F6-40BD-8554-F3BE2C0A3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6DE120-350A-449D-BCD1-7F0F710E2E80}"/>
              </a:ext>
            </a:extLst>
          </p:cNvPr>
          <p:cNvSpPr/>
          <p:nvPr/>
        </p:nvSpPr>
        <p:spPr>
          <a:xfrm>
            <a:off x="240196" y="326823"/>
            <a:ext cx="5305839" cy="135421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MIXED popular</a:t>
            </a:r>
          </a:p>
          <a:p>
            <a:r>
              <a:rPr lang="en-US" sz="1600" dirty="0"/>
              <a:t>  /FIXED=| SSTYPE(3)</a:t>
            </a:r>
          </a:p>
          <a:p>
            <a:r>
              <a:rPr lang="en-US" sz="1600" dirty="0"/>
              <a:t>  /METHOD=ML</a:t>
            </a:r>
          </a:p>
          <a:p>
            <a:r>
              <a:rPr lang="en-US" sz="1600" dirty="0"/>
              <a:t>  /PRINT=SOLUTION TESTCOV</a:t>
            </a:r>
          </a:p>
          <a:p>
            <a:r>
              <a:rPr lang="en-US" sz="1600" dirty="0"/>
              <a:t>  /RANDOM=INTERCEPT | SUBJECT(class) COVTYPE(UN).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DA067E-3CAC-4F4E-B144-333E05CE50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35" y="3910719"/>
            <a:ext cx="2355574" cy="2577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EAFB24-9E5A-44D3-BCEF-6320EDD25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931" y="326822"/>
            <a:ext cx="6269873" cy="19088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B7F4A9-9957-43B3-A51C-69547E3E8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035" y="2722144"/>
            <a:ext cx="6252955" cy="13094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86F8AF-0222-4613-8A83-D86E5B0F3C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9417" y="4622280"/>
            <a:ext cx="7039573" cy="15250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BD572C-E1D7-4CE4-B234-55248CE80D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196" y="2096097"/>
            <a:ext cx="5042452" cy="1671971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4CF4CF7-4ECD-4923-9400-F88923270E44}"/>
              </a:ext>
            </a:extLst>
          </p:cNvPr>
          <p:cNvGrpSpPr/>
          <p:nvPr/>
        </p:nvGrpSpPr>
        <p:grpSpPr>
          <a:xfrm>
            <a:off x="5221795" y="2373727"/>
            <a:ext cx="1403439" cy="1214298"/>
            <a:chOff x="4874132" y="2214702"/>
            <a:chExt cx="1403439" cy="121429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58C69FF-50E8-4AB9-99A4-5F6AB1DEF914}"/>
                </a:ext>
              </a:extLst>
            </p:cNvPr>
            <p:cNvCxnSpPr/>
            <p:nvPr/>
          </p:nvCxnSpPr>
          <p:spPr>
            <a:xfrm>
              <a:off x="5575852" y="2787926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96D4B6-48A2-42D5-99ED-592046809013}"/>
                </a:ext>
              </a:extLst>
            </p:cNvPr>
            <p:cNvSpPr txBox="1"/>
            <p:nvPr/>
          </p:nvSpPr>
          <p:spPr>
            <a:xfrm>
              <a:off x="4874132" y="2214702"/>
              <a:ext cx="14034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800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γ</a:t>
              </a:r>
              <a:r>
                <a:rPr lang="en-US" sz="2800" baseline="-25000" dirty="0">
                  <a:solidFill>
                    <a:srgbClr val="FF0000"/>
                  </a:solidFill>
                  <a:latin typeface="Bookman Old Style" panose="02050604050505020204" pitchFamily="18" charset="0"/>
                  <a:cs typeface="Times New Roman" panose="02020603050405020304" pitchFamily="18" charset="0"/>
                </a:rPr>
                <a:t>00</a:t>
              </a:r>
              <a:endParaRPr 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CBE8CD8-2C4A-441A-AF1D-CA254641DEBF}"/>
              </a:ext>
            </a:extLst>
          </p:cNvPr>
          <p:cNvGrpSpPr/>
          <p:nvPr/>
        </p:nvGrpSpPr>
        <p:grpSpPr>
          <a:xfrm>
            <a:off x="5312800" y="4154860"/>
            <a:ext cx="2354491" cy="1275911"/>
            <a:chOff x="4473358" y="4084436"/>
            <a:chExt cx="2354491" cy="1275911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02E1DAA-6F6E-4F51-AE0C-8F0576FFDF18}"/>
                </a:ext>
              </a:extLst>
            </p:cNvPr>
            <p:cNvCxnSpPr/>
            <p:nvPr/>
          </p:nvCxnSpPr>
          <p:spPr>
            <a:xfrm>
              <a:off x="5698629" y="4719273"/>
              <a:ext cx="566531" cy="641074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/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𝐴𝑣𝑒𝑟𝑎𝑔𝑒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999C34C7-418B-42F2-AAB6-09A75E42F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73358" y="4084436"/>
                  <a:ext cx="2354491" cy="59984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B98018A-CB93-4D8E-915F-75A8DB000262}"/>
              </a:ext>
            </a:extLst>
          </p:cNvPr>
          <p:cNvGrpSpPr/>
          <p:nvPr/>
        </p:nvGrpSpPr>
        <p:grpSpPr>
          <a:xfrm>
            <a:off x="5312799" y="5762625"/>
            <a:ext cx="2055563" cy="984571"/>
            <a:chOff x="5312799" y="5762625"/>
            <a:chExt cx="2055563" cy="9845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/>
                <p:nvPr/>
              </p:nvSpPr>
              <p:spPr>
                <a:xfrm>
                  <a:off x="5312799" y="6147352"/>
                  <a:ext cx="2055563" cy="5998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00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𝑂𝑅</m:t>
                        </m:r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Sup>
                          <m:sSubSupPr>
                            <m:ctrlPr>
                              <a:rPr lang="en-US" sz="3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43E4A2-E13B-476C-B8A9-6749D2DA48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2799" y="6147352"/>
                  <a:ext cx="2055563" cy="59984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2D15E6C-BD40-42B5-BB73-E878299829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25234" y="5762625"/>
              <a:ext cx="547091" cy="384727"/>
            </a:xfrm>
            <a:prstGeom prst="straightConnector1">
              <a:avLst/>
            </a:prstGeom>
            <a:ln w="476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121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AD49D-1C22-415E-A132-A9D9C576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building/testing – “popular”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08AC5-D573-41F9-883F-B16528DC7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479943" cy="4493630"/>
          </a:xfrm>
        </p:spPr>
        <p:txBody>
          <a:bodyPr>
            <a:normAutofit/>
          </a:bodyPr>
          <a:lstStyle/>
          <a:p>
            <a:r>
              <a:rPr lang="en-US" dirty="0"/>
              <a:t>Is Model 1 (Random Intercept) better than Model 0 (Fixed Intercept)?</a:t>
            </a:r>
          </a:p>
          <a:p>
            <a:r>
              <a:rPr lang="en-US" dirty="0"/>
              <a:t>Do we really need a multilevel model at all? </a:t>
            </a:r>
          </a:p>
          <a:p>
            <a:pPr lvl="1"/>
            <a:r>
              <a:rPr lang="en-US" dirty="0"/>
              <a:t>Intraclass Correlation (ICC)</a:t>
            </a:r>
          </a:p>
          <a:p>
            <a:pPr lvl="1"/>
            <a:r>
              <a:rPr lang="en-US" dirty="0"/>
              <a:t>Likelihood Difference Test</a:t>
            </a:r>
          </a:p>
          <a:p>
            <a:pPr lvl="1"/>
            <a:r>
              <a:rPr lang="en-US" dirty="0" err="1"/>
              <a:t>Aikake</a:t>
            </a:r>
            <a:r>
              <a:rPr lang="en-US" dirty="0"/>
              <a:t> Information Criteria (AIC)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8504CB-658C-47E8-B411-1224114E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54D8D-F66C-436B-A273-91341CEE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2895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2297</TotalTime>
  <Words>1479</Words>
  <Application>Microsoft Office PowerPoint</Application>
  <PresentationFormat>Widescreen</PresentationFormat>
  <Paragraphs>212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Arial</vt:lpstr>
      <vt:lpstr>Bookman Old Style</vt:lpstr>
      <vt:lpstr>Calibri</vt:lpstr>
      <vt:lpstr>Cambria Math</vt:lpstr>
      <vt:lpstr>Gill Sans MT</vt:lpstr>
      <vt:lpstr>Times New Roman</vt:lpstr>
      <vt:lpstr>Wingdings</vt:lpstr>
      <vt:lpstr>Wingdings 2</vt:lpstr>
      <vt:lpstr>Dividend</vt:lpstr>
      <vt:lpstr>Equation</vt:lpstr>
      <vt:lpstr>MathType 6.0 Equation</vt:lpstr>
      <vt:lpstr>Multilevel Linear Models – Part 2</vt:lpstr>
      <vt:lpstr>PowerPoint Presentation</vt:lpstr>
      <vt:lpstr>PowerPoint Presentation</vt:lpstr>
      <vt:lpstr>Model building/testing</vt:lpstr>
      <vt:lpstr>Model building/testing – “popular”</vt:lpstr>
      <vt:lpstr>PowerPoint Presentation</vt:lpstr>
      <vt:lpstr>Model building/testing – “popular”</vt:lpstr>
      <vt:lpstr>PowerPoint Presentation</vt:lpstr>
      <vt:lpstr>Model building/testing – “popular”</vt:lpstr>
      <vt:lpstr>Intraclass correlation (ICC) – “popular”</vt:lpstr>
      <vt:lpstr>Likelihood Difference test – “popular”</vt:lpstr>
      <vt:lpstr>Akaike Information Criteria (AIC) – “popular”</vt:lpstr>
      <vt:lpstr>Adding predictors</vt:lpstr>
      <vt:lpstr>Model building/testing – “popular”</vt:lpstr>
      <vt:lpstr>PowerPoint Presentation</vt:lpstr>
      <vt:lpstr>Model building/testing – “popular”</vt:lpstr>
      <vt:lpstr>Model building/testing – “popular”</vt:lpstr>
      <vt:lpstr>PowerPoint Presentation</vt:lpstr>
      <vt:lpstr>Model building/testing – “popular”</vt:lpstr>
      <vt:lpstr>Model building/testing – “popular”</vt:lpstr>
      <vt:lpstr>PowerPoint Presentation</vt:lpstr>
      <vt:lpstr>Model building/testing – “popular”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Multilevel Regression</dc:title>
  <dc:creator>Andrew Ainsworth</dc:creator>
  <cp:lastModifiedBy>Andrew Ainsworth</cp:lastModifiedBy>
  <cp:revision>71</cp:revision>
  <dcterms:created xsi:type="dcterms:W3CDTF">2019-02-11T21:08:40Z</dcterms:created>
  <dcterms:modified xsi:type="dcterms:W3CDTF">2019-02-18T08:43:47Z</dcterms:modified>
</cp:coreProperties>
</file>