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8" r:id="rId29"/>
    <p:sldId id="282" r:id="rId30"/>
    <p:sldId id="283" r:id="rId31"/>
    <p:sldId id="284" r:id="rId32"/>
    <p:sldId id="285" r:id="rId33"/>
    <p:sldId id="286" r:id="rId34"/>
    <p:sldId id="289" r:id="rId35"/>
    <p:sldId id="290" r:id="rId36"/>
    <p:sldId id="291" r:id="rId37"/>
    <p:sldId id="295" r:id="rId38"/>
    <p:sldId id="292" r:id="rId39"/>
    <p:sldId id="293" r:id="rId40"/>
    <p:sldId id="294" r:id="rId41"/>
    <p:sldId id="296" r:id="rId42"/>
    <p:sldId id="298" r:id="rId43"/>
    <p:sldId id="300" r:id="rId44"/>
    <p:sldId id="299" r:id="rId45"/>
    <p:sldId id="301" r:id="rId46"/>
    <p:sldId id="302" r:id="rId47"/>
    <p:sldId id="303" r:id="rId48"/>
    <p:sldId id="304" r:id="rId49"/>
    <p:sldId id="308" r:id="rId50"/>
    <p:sldId id="309" r:id="rId51"/>
    <p:sldId id="305" r:id="rId52"/>
    <p:sldId id="306" r:id="rId53"/>
    <p:sldId id="307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12E2F-A9B4-4734-B75B-7C1455DF39E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D044F-78DA-4ADF-9F19-60A81A1C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717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D27D80-0ED9-4A5D-A485-8622B3BEACEF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285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2717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5FA-CC0B-4C50-876E-37BED72DE41F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744163-2EF6-45CD-B0D4-F06378233933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99198"/>
          </a:xfrm>
        </p:spPr>
        <p:txBody>
          <a:bodyPr anchor="t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A2BE-EC33-46D2-827E-CB30A64179EB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674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1295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41D8B3-65AA-4989-A2BE-87D70DC0201A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2344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2344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78E-FB2F-452D-94AD-243FF6DD3FD3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41FA-935A-494F-B865-B2E9AAE52B5B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8B6-34E9-4A64-8F81-711423687AC6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D97-745E-4495-A083-8C7EBBD66A41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454053-FE0A-4A62-924B-12C0FB8EE042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CB76-567E-4C6F-8341-C91BA3499933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35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7177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BD876C9-6324-45A1-BECB-474A96908BEB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6744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7177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9.png"/><Relationship Id="rId7" Type="http://schemas.openxmlformats.org/officeDocument/2006/relationships/image" Target="../media/image20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5.png"/><Relationship Id="rId7" Type="http://schemas.openxmlformats.org/officeDocument/2006/relationships/image" Target="../media/image3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42.png"/><Relationship Id="rId7" Type="http://schemas.openxmlformats.org/officeDocument/2006/relationships/image" Target="../media/image4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40.png"/><Relationship Id="rId4" Type="http://schemas.openxmlformats.org/officeDocument/2006/relationships/image" Target="../media/image43.png"/><Relationship Id="rId9" Type="http://schemas.openxmlformats.org/officeDocument/2006/relationships/image" Target="../media/image4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9.png"/><Relationship Id="rId7" Type="http://schemas.openxmlformats.org/officeDocument/2006/relationships/image" Target="../media/image44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10" Type="http://schemas.openxmlformats.org/officeDocument/2006/relationships/image" Target="../media/image52.png"/><Relationship Id="rId4" Type="http://schemas.openxmlformats.org/officeDocument/2006/relationships/image" Target="../media/image410.png"/><Relationship Id="rId9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F7E4-3A7C-406D-9CFA-9D563EB8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Multilevel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85B2A-34E9-4C41-9693-23397362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408359"/>
            <a:ext cx="10993546" cy="590321"/>
          </a:xfrm>
        </p:spPr>
        <p:txBody>
          <a:bodyPr>
            <a:normAutofit/>
          </a:bodyPr>
          <a:lstStyle/>
          <a:p>
            <a:r>
              <a:rPr lang="en-US" sz="1400" dirty="0"/>
              <a:t>Aka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Multilevel regression, Hierarchical Linear models, mixed models, random effects models, etc.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B8FFAB-9981-4763-90D5-0875E6AC510E}"/>
              </a:ext>
            </a:extLst>
          </p:cNvPr>
          <p:cNvSpPr txBox="1">
            <a:spLocks/>
          </p:cNvSpPr>
          <p:nvPr/>
        </p:nvSpPr>
        <p:spPr>
          <a:xfrm>
            <a:off x="581191" y="5399315"/>
            <a:ext cx="10993546" cy="1028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cap="none" dirty="0">
                <a:solidFill>
                  <a:schemeClr val="bg1"/>
                </a:solidFill>
              </a:rPr>
              <a:t>Dr.  Andrew Ainsworth</a:t>
            </a:r>
          </a:p>
          <a:p>
            <a:pPr algn="ctr"/>
            <a:r>
              <a:rPr lang="en-US" cap="none" dirty="0">
                <a:solidFill>
                  <a:schemeClr val="bg1"/>
                </a:solidFill>
              </a:rPr>
              <a:t>Psy524/L</a:t>
            </a:r>
          </a:p>
          <a:p>
            <a:pPr algn="ctr"/>
            <a:r>
              <a:rPr lang="en-US" cap="none" dirty="0">
                <a:solidFill>
                  <a:schemeClr val="bg1"/>
                </a:solidFill>
              </a:rPr>
              <a:t>California State University, Northridge</a:t>
            </a:r>
          </a:p>
        </p:txBody>
      </p:sp>
    </p:spTree>
    <p:extLst>
      <p:ext uri="{BB962C8B-B14F-4D97-AF65-F5344CB8AC3E}">
        <p14:creationId xmlns:p14="http://schemas.microsoft.com/office/powerpoint/2010/main" val="65894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CB17-EEF6-4CF1-B8FF-5C00509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833134" cy="4321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100 regression models were computed</a:t>
            </a:r>
          </a:p>
          <a:p>
            <a:pPr lvl="1"/>
            <a:r>
              <a:rPr lang="en-US" dirty="0"/>
              <a:t>The average </a:t>
            </a:r>
            <a:r>
              <a:rPr lang="en-US" b="1" dirty="0"/>
              <a:t>intercept</a:t>
            </a:r>
            <a:r>
              <a:rPr lang="en-US" dirty="0"/>
              <a:t> is </a:t>
            </a:r>
            <a:r>
              <a:rPr lang="en-US" b="1" dirty="0"/>
              <a:t>2.394 </a:t>
            </a:r>
            <a:r>
              <a:rPr lang="en-US" dirty="0"/>
              <a:t>with a </a:t>
            </a:r>
            <a:r>
              <a:rPr lang="en-US" b="1" dirty="0" err="1"/>
              <a:t>StDev</a:t>
            </a:r>
            <a:r>
              <a:rPr lang="en-US" b="1" dirty="0"/>
              <a:t> = 2.142</a:t>
            </a:r>
          </a:p>
          <a:p>
            <a:pPr lvl="2"/>
            <a:r>
              <a:rPr lang="en-US" dirty="0"/>
              <a:t>The average intercept is smaller (2.394 vs. 3.273) than the overall model</a:t>
            </a:r>
          </a:p>
          <a:p>
            <a:pPr lvl="1"/>
            <a:r>
              <a:rPr lang="en-US" dirty="0"/>
              <a:t>The average slope for </a:t>
            </a:r>
            <a:r>
              <a:rPr lang="en-US" b="1" dirty="0" err="1"/>
              <a:t>extrav</a:t>
            </a:r>
            <a:r>
              <a:rPr lang="en-US" dirty="0"/>
              <a:t> is </a:t>
            </a:r>
            <a:r>
              <a:rPr lang="en-US" b="1" dirty="0"/>
              <a:t>0.498 </a:t>
            </a:r>
            <a:r>
              <a:rPr lang="en-US" dirty="0"/>
              <a:t>with a </a:t>
            </a:r>
            <a:r>
              <a:rPr lang="en-US" b="1" dirty="0" err="1"/>
              <a:t>StDev</a:t>
            </a:r>
            <a:r>
              <a:rPr lang="en-US" b="1" dirty="0"/>
              <a:t> = 0.277</a:t>
            </a:r>
          </a:p>
          <a:p>
            <a:pPr lvl="2"/>
            <a:r>
              <a:rPr lang="en-US" dirty="0"/>
              <a:t>The average slope is larger (.498 vs. .346) than the overall model</a:t>
            </a:r>
          </a:p>
          <a:p>
            <a:pPr lvl="1"/>
            <a:r>
              <a:rPr lang="en-US" dirty="0"/>
              <a:t>On average the models are not significant (however this could be because of power)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641782-46AA-4775-A561-2487CF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16BC-BDB7-4CBC-9A60-678F931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5D9FB90-B0BE-48F3-92A4-20DBE33C5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139168"/>
              </p:ext>
            </p:extLst>
          </p:nvPr>
        </p:nvGraphicFramePr>
        <p:xfrm>
          <a:off x="8620679" y="1870375"/>
          <a:ext cx="2990128" cy="4497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Worksheet" r:id="rId3" imgW="3597264" imgH="5410339" progId="Excel.Sheet.12">
                  <p:embed/>
                </p:oleObj>
              </mc:Choice>
              <mc:Fallback>
                <p:oleObj name="Worksheet" r:id="rId3" imgW="3597264" imgH="54103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0679" y="1870375"/>
                        <a:ext cx="2990128" cy="4497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6">
            <a:extLst>
              <a:ext uri="{FF2B5EF4-FFF2-40B4-BE49-F238E27FC236}">
                <a16:creationId xmlns:a16="http://schemas.microsoft.com/office/drawing/2014/main" id="{9F536BF3-87D0-4006-B544-131F5658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4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CB17-EEF6-4CF1-B8FF-5C00509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833134" cy="4321904"/>
          </a:xfrm>
        </p:spPr>
        <p:txBody>
          <a:bodyPr>
            <a:normAutofit/>
          </a:bodyPr>
          <a:lstStyle/>
          <a:p>
            <a:r>
              <a:rPr lang="en-US" dirty="0"/>
              <a:t>100 regression models were computed</a:t>
            </a:r>
          </a:p>
          <a:p>
            <a:pPr lvl="1"/>
            <a:r>
              <a:rPr lang="en-US" dirty="0"/>
              <a:t>Because we now have 100 intercept and slope estimates with some variability we can use that as data</a:t>
            </a:r>
          </a:p>
          <a:p>
            <a:pPr lvl="1"/>
            <a:r>
              <a:rPr lang="en-US" dirty="0"/>
              <a:t>For example, we can predict the intercepts and slopes by </a:t>
            </a:r>
            <a:r>
              <a:rPr lang="en-US" b="1" dirty="0"/>
              <a:t>teacher experience </a:t>
            </a:r>
            <a:r>
              <a:rPr lang="en-US" dirty="0"/>
              <a:t>(</a:t>
            </a:r>
            <a:r>
              <a:rPr lang="en-US" dirty="0" err="1"/>
              <a:t>texp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Does amount of time the teacher has been teaching account for variability in the intercepts and slopes?</a:t>
            </a:r>
          </a:p>
          <a:p>
            <a:pPr lvl="2"/>
            <a:r>
              <a:rPr lang="en-US" dirty="0"/>
              <a:t>Open up popular2.sav; preview of file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641782-46AA-4775-A561-2487CF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16BC-BDB7-4CBC-9A60-678F931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9F536BF3-87D0-4006-B544-131F5658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199A295-AA77-4102-9FA5-3F9204BEB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047527"/>
              </p:ext>
            </p:extLst>
          </p:nvPr>
        </p:nvGraphicFramePr>
        <p:xfrm>
          <a:off x="8277057" y="1950327"/>
          <a:ext cx="3333750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Worksheet" r:id="rId3" imgW="3333867" imgH="4409902" progId="Excel.Sheet.12">
                  <p:embed/>
                </p:oleObj>
              </mc:Choice>
              <mc:Fallback>
                <p:oleObj name="Worksheet" r:id="rId3" imgW="3333867" imgH="44099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7057" y="1950327"/>
                        <a:ext cx="3333750" cy="441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75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CB17-EEF6-4CF1-B8FF-5C00509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958152" cy="4321904"/>
          </a:xfrm>
        </p:spPr>
        <p:txBody>
          <a:bodyPr>
            <a:normAutofit/>
          </a:bodyPr>
          <a:lstStyle/>
          <a:p>
            <a:r>
              <a:rPr lang="en-US" dirty="0"/>
              <a:t>Predicting the </a:t>
            </a:r>
            <a:r>
              <a:rPr lang="en-US" b="1" dirty="0"/>
              <a:t>intercepts</a:t>
            </a:r>
            <a:r>
              <a:rPr lang="en-US" dirty="0"/>
              <a:t> from </a:t>
            </a:r>
            <a:r>
              <a:rPr lang="en-US" b="1" dirty="0" err="1"/>
              <a:t>texp</a:t>
            </a:r>
            <a:endParaRPr lang="en-US" b="1" dirty="0"/>
          </a:p>
          <a:p>
            <a:pPr lvl="1"/>
            <a:r>
              <a:rPr lang="en-US" b="1" dirty="0"/>
              <a:t>Constant</a:t>
            </a:r>
            <a:r>
              <a:rPr lang="en-US" dirty="0"/>
              <a:t> of -1.255 and a </a:t>
            </a:r>
            <a:r>
              <a:rPr lang="en-US" b="1" dirty="0"/>
              <a:t>slope</a:t>
            </a:r>
            <a:r>
              <a:rPr lang="en-US" dirty="0"/>
              <a:t> of 0.255</a:t>
            </a:r>
          </a:p>
          <a:p>
            <a:pPr lvl="1"/>
            <a:r>
              <a:rPr lang="en-US" dirty="0"/>
              <a:t>Both are significant</a:t>
            </a:r>
          </a:p>
          <a:p>
            <a:pPr lvl="1"/>
            <a:r>
              <a:rPr lang="en-US" dirty="0"/>
              <a:t>How do I interpret these?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641782-46AA-4775-A561-2487CF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16BC-BDB7-4CBC-9A60-678F931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9F536BF3-87D0-4006-B544-131F5658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D83AE-5FEB-42F8-958D-BABFB0F13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46" y="2069659"/>
            <a:ext cx="4727761" cy="41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7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CB17-EEF6-4CF1-B8FF-5C00509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7" cy="4321904"/>
          </a:xfrm>
        </p:spPr>
        <p:txBody>
          <a:bodyPr>
            <a:normAutofit/>
          </a:bodyPr>
          <a:lstStyle/>
          <a:p>
            <a:r>
              <a:rPr lang="en-US" dirty="0"/>
              <a:t>Predicting the </a:t>
            </a:r>
            <a:r>
              <a:rPr lang="en-US" b="1" dirty="0"/>
              <a:t>slopes</a:t>
            </a:r>
            <a:r>
              <a:rPr lang="en-US" dirty="0"/>
              <a:t> from </a:t>
            </a:r>
            <a:r>
              <a:rPr lang="en-US" b="1" dirty="0" err="1"/>
              <a:t>texp</a:t>
            </a:r>
            <a:endParaRPr lang="en-US" b="1" dirty="0"/>
          </a:p>
          <a:p>
            <a:pPr lvl="1"/>
            <a:r>
              <a:rPr lang="en-US" b="1" dirty="0"/>
              <a:t>Constant</a:t>
            </a:r>
            <a:r>
              <a:rPr lang="en-US" dirty="0"/>
              <a:t> of 0.896 and a </a:t>
            </a:r>
            <a:r>
              <a:rPr lang="en-US" b="1" dirty="0"/>
              <a:t>slope</a:t>
            </a:r>
            <a:r>
              <a:rPr lang="en-US" dirty="0"/>
              <a:t> of -0.028</a:t>
            </a:r>
          </a:p>
          <a:p>
            <a:pPr lvl="1"/>
            <a:r>
              <a:rPr lang="en-US" dirty="0"/>
              <a:t>Both are significant</a:t>
            </a:r>
          </a:p>
          <a:p>
            <a:pPr lvl="1"/>
            <a:r>
              <a:rPr lang="en-US" dirty="0"/>
              <a:t>How do I interpret these?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641782-46AA-4775-A561-2487CF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16BC-BDB7-4CBC-9A60-678F931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9F536BF3-87D0-4006-B544-131F5658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BAD0D-D870-475B-956F-A78F2E51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6" y="2095900"/>
            <a:ext cx="4802425" cy="425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9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42D9-F1B4-4C86-95F8-2EFFBE27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991E-BF20-49F5-8446-80EADD99C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are grouped (e.g., clustered, collected within classes) we can:</a:t>
            </a:r>
          </a:p>
          <a:p>
            <a:pPr lvl="1"/>
            <a:r>
              <a:rPr lang="en-US" dirty="0"/>
              <a:t>Ignore the grouping and estimate 1 set of coefficients for everyone (i.e., one-size-fits-all)</a:t>
            </a:r>
          </a:p>
          <a:p>
            <a:pPr lvl="1"/>
            <a:r>
              <a:rPr lang="en-US" dirty="0"/>
              <a:t>Estimate 1 set of coefficients for each group; which will give us a distribution of intercepts and slopes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B9859-0FCA-424A-B27E-492A3085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04253-6022-44B1-AFD7-B3A6981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6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955B-6F15-4A62-856D-682960BA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vs.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3AA2A-22D2-4921-B26B-C3645B57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1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Fixed Effects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When data are grouped and you chose to ignore the grouping and estimate one set of coefficients</a:t>
            </a:r>
          </a:p>
          <a:p>
            <a:r>
              <a:rPr lang="en-US" dirty="0"/>
              <a:t>Random Effects </a:t>
            </a:r>
            <a:r>
              <a:rPr lang="en-US" dirty="0">
                <a:sym typeface="Wingdings" panose="05000000000000000000" pitchFamily="2" charset="2"/>
              </a:rPr>
              <a:t> Estimating a separate set of coefficients for each group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Fixed effects are generally simpler and provide more generalizability (i.e., the effect is the same for all groups)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Random effects create coefficients for each group which are then treated as random variables and can be used to test further hypotheses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Models can be a combination of fixed and random (i.e., fixed intercept, random slope)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AFA6C-6DD2-4225-B0DA-E5467A54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763C7-A365-40FA-81E2-7CE6FF7F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3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515-2FDA-4DA8-8E37-610C5B7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 (</a:t>
            </a:r>
            <a:r>
              <a:rPr lang="en-US" dirty="0" err="1"/>
              <a:t>mlm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8F23-9128-4E8F-91C7-E4D95F56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Multilevel models are used when data are organized at more than one level</a:t>
            </a:r>
          </a:p>
          <a:p>
            <a:pPr lvl="1"/>
            <a:r>
              <a:rPr lang="en-US" dirty="0"/>
              <a:t>For example, the “popular” outcome was measured for pupils (level 1) within classrooms (level 2)</a:t>
            </a:r>
          </a:p>
          <a:p>
            <a:pPr lvl="1"/>
            <a:r>
              <a:rPr lang="en-US" dirty="0"/>
              <a:t>Multiple responses (level 1) from the same respondent (level 2) </a:t>
            </a:r>
          </a:p>
          <a:p>
            <a:pPr lvl="1"/>
            <a:r>
              <a:rPr lang="en-US" dirty="0"/>
              <a:t>Voting behavior of voters (level 1), within their voting precinct (level 2), within their city (level 3) and within their state (level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996C-FA2B-4B9E-A91F-716FFDB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76A9-A26F-4BBA-BA90-642E730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7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515-2FDA-4DA8-8E37-610C5B7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 (</a:t>
            </a:r>
            <a:r>
              <a:rPr lang="en-US" dirty="0" err="1"/>
              <a:t>mlm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996C-FA2B-4B9E-A91F-716FFDB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76A9-A26F-4BBA-BA90-642E730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76B8A-FFA6-4A46-9A38-DB0F35FA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60" y="2246811"/>
            <a:ext cx="9902478" cy="34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2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515-2FDA-4DA8-8E37-610C5B7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 (</a:t>
            </a:r>
            <a:r>
              <a:rPr lang="en-US" dirty="0" err="1"/>
              <a:t>mlm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996C-FA2B-4B9E-A91F-716FFDB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76A9-A26F-4BBA-BA90-642E730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C3E09-14E6-4151-8927-76308D14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06" y="2083115"/>
            <a:ext cx="10460501" cy="40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0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515-2FDA-4DA8-8E37-610C5B7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 (</a:t>
            </a:r>
            <a:r>
              <a:rPr lang="en-US" dirty="0" err="1"/>
              <a:t>mlm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996C-FA2B-4B9E-A91F-716FFDB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76A9-A26F-4BBA-BA90-642E730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71027-C229-40B1-9483-A3E220C5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87" y="2173794"/>
            <a:ext cx="11382103" cy="25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3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09F0-45CC-4DF0-85E5-6FF45CE4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BC80-D84F-4EB3-8374-59221E164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typical linear regression we estimate a single intercept value and one slope value per predictor.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assumes “one-size-fits-all” for everyone in the data set</a:t>
            </a:r>
          </a:p>
          <a:p>
            <a:pPr lvl="1"/>
            <a:r>
              <a:rPr lang="en-US" dirty="0"/>
              <a:t>Any deviation of Y from Y’ is considered error and contributes to the standard error of estimate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F346CA0-EFDB-459A-8AD7-FFE5C6DAD2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634817"/>
              </p:ext>
            </p:extLst>
          </p:nvPr>
        </p:nvGraphicFramePr>
        <p:xfrm>
          <a:off x="936769" y="3251055"/>
          <a:ext cx="44211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1511280" imgH="228600" progId="Equation.DSMT4">
                  <p:embed/>
                </p:oleObj>
              </mc:Choice>
              <mc:Fallback>
                <p:oleObj name="Equation" r:id="rId3" imgW="1511280" imgH="228600" progId="Equation.DSMT4">
                  <p:embed/>
                  <p:pic>
                    <p:nvPicPr>
                      <p:cNvPr id="133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769" y="3251055"/>
                        <a:ext cx="442118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677B-0057-4A0C-9353-C3C145A0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64AE-CC46-4F57-AC8D-039C8D0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40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BD16-AFB5-48D4-927D-587B4694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90BFA-998B-47C1-9FE8-7AC0393C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306008" cy="43203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Models can include variables that exist at different levels (e.g., student responses, teacher experience)</a:t>
            </a:r>
          </a:p>
          <a:p>
            <a:r>
              <a:rPr lang="en-US" dirty="0"/>
              <a:t>Shares many traits with random effects/nested designs</a:t>
            </a:r>
          </a:p>
          <a:p>
            <a:r>
              <a:rPr lang="en-US" dirty="0"/>
              <a:t>Can be used as an alternative to repeated measures analyses</a:t>
            </a:r>
          </a:p>
          <a:p>
            <a:pPr lvl="1"/>
            <a:r>
              <a:rPr lang="en-US" dirty="0"/>
              <a:t>Repeated measures analyses often have restrictive assumptions</a:t>
            </a:r>
          </a:p>
          <a:p>
            <a:pPr lvl="1"/>
            <a:r>
              <a:rPr lang="en-US" dirty="0"/>
              <a:t>Can estimate individual differences in growth over time</a:t>
            </a:r>
          </a:p>
          <a:p>
            <a:r>
              <a:rPr lang="en-US" dirty="0"/>
              <a:t>Can be used in place ANCOVA without the homogeneity of regression assumption</a:t>
            </a:r>
          </a:p>
          <a:p>
            <a:r>
              <a:rPr lang="en-US" dirty="0"/>
              <a:t>Does not have the independence of errors assumption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36A29-D555-44A0-84CC-A033AF73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72A43-38E9-42A6-8A8B-55921B06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3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DFF7-5490-42EC-A06D-9B7F3631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F4FA-3EC2-4F35-86E8-DD696C81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questions you would ask in multiple regression apply but now you can ask additional, and super sexy, questions</a:t>
            </a:r>
          </a:p>
          <a:p>
            <a:pPr lvl="1"/>
            <a:r>
              <a:rPr lang="en-US" dirty="0"/>
              <a:t>Are groups different in mean/intercept?</a:t>
            </a:r>
          </a:p>
          <a:p>
            <a:pPr lvl="1"/>
            <a:r>
              <a:rPr lang="en-US" dirty="0"/>
              <a:t>Are groups different in slope?</a:t>
            </a:r>
          </a:p>
          <a:p>
            <a:pPr lvl="1"/>
            <a:r>
              <a:rPr lang="en-US" dirty="0"/>
              <a:t>Are their cross-level interactions?</a:t>
            </a:r>
          </a:p>
          <a:p>
            <a:pPr lvl="1"/>
            <a:r>
              <a:rPr lang="en-US" dirty="0"/>
              <a:t>Are their longitudinal trends (growth modeling)?</a:t>
            </a:r>
          </a:p>
          <a:p>
            <a:pPr lvl="1"/>
            <a:r>
              <a:rPr lang="en-US" dirty="0"/>
              <a:t>Are effects present when data are combined across studies (meta-analysis)?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2DC7-866C-48A7-A379-05D993A7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D2542-73BB-4557-A25C-319278F0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06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linear model is shares many assumptions with multiple regression and data should be screened prior to analyses</a:t>
            </a:r>
          </a:p>
          <a:p>
            <a:pPr lvl="1"/>
            <a:r>
              <a:rPr lang="en-US" dirty="0"/>
              <a:t>Linearity</a:t>
            </a:r>
          </a:p>
          <a:p>
            <a:pPr lvl="1"/>
            <a:r>
              <a:rPr lang="en-US" dirty="0"/>
              <a:t>Normality</a:t>
            </a:r>
          </a:p>
          <a:p>
            <a:pPr lvl="1"/>
            <a:r>
              <a:rPr lang="en-US" dirty="0"/>
              <a:t>Outliers (both in and out of groups)</a:t>
            </a:r>
          </a:p>
          <a:p>
            <a:pPr lvl="1"/>
            <a:r>
              <a:rPr lang="en-US" dirty="0"/>
              <a:t>Missing data should be addressed (more of an issue in MLM)</a:t>
            </a:r>
          </a:p>
          <a:p>
            <a:pPr lvl="1"/>
            <a:r>
              <a:rPr lang="en-US" dirty="0"/>
              <a:t>No Multicollinearity/Singularity of predictors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59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MLM models differ from multiple regression</a:t>
            </a:r>
          </a:p>
          <a:p>
            <a:pPr lvl="1"/>
            <a:r>
              <a:rPr lang="en-US" dirty="0"/>
              <a:t>Unequal n across groups is OK</a:t>
            </a:r>
          </a:p>
          <a:p>
            <a:pPr lvl="1"/>
            <a:r>
              <a:rPr lang="en-US" dirty="0"/>
              <a:t>Power and sample size computations are more complicated (see the link in T&amp;F for power calculator)</a:t>
            </a:r>
          </a:p>
          <a:p>
            <a:pPr lvl="1"/>
            <a:r>
              <a:rPr lang="en-US" dirty="0"/>
              <a:t>Maximum Likelihood (ML) approach (as opposed to least squares typical in multiple regression)</a:t>
            </a:r>
          </a:p>
          <a:p>
            <a:pPr lvl="1"/>
            <a:r>
              <a:rPr lang="en-US" dirty="0"/>
              <a:t>Larger sample size requirements (e.g., sample size requirements apply at all levels)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3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MLM models differ from multiple regression</a:t>
            </a:r>
          </a:p>
          <a:p>
            <a:pPr lvl="1"/>
            <a:r>
              <a:rPr lang="en-US" dirty="0"/>
              <a:t>No independence of errors assumption</a:t>
            </a:r>
          </a:p>
          <a:p>
            <a:pPr lvl="2"/>
            <a:r>
              <a:rPr lang="en-US" dirty="0"/>
              <a:t>accounting for the clustering/grouping addresses the dependencies</a:t>
            </a:r>
          </a:p>
          <a:p>
            <a:pPr lvl="2"/>
            <a:r>
              <a:rPr lang="en-US" dirty="0"/>
              <a:t>The intraclass correlation (ICC; coming soon) is a measure of the dependence of errors</a:t>
            </a:r>
          </a:p>
          <a:p>
            <a:pPr lvl="2"/>
            <a:r>
              <a:rPr lang="en-US" dirty="0"/>
              <a:t>The bigger the ICC the more bias (i.e., inflation of Type 1 error) is introduced if the clustering/grouping of responses is ignored.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38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0BED-7FD9-4D31-9BA9-E9B39946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MLM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6457-4F97-4C70-8BD0-EBE1957C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375"/>
            <a:ext cx="11029615" cy="44223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ea typeface="Cambria" panose="02040503050406030204" pitchFamily="18" charset="0"/>
              </a:rPr>
              <a:t>Single Level Fixed effect:</a:t>
            </a:r>
          </a:p>
          <a:p>
            <a:pPr marL="0" indent="0">
              <a:buNone/>
            </a:pPr>
            <a:endParaRPr lang="en-US" sz="4000" u="sng" dirty="0"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4000" u="sng" dirty="0">
                <a:latin typeface="Times New Roman" panose="02020603050405020304" pitchFamily="18" charset="0"/>
                <a:ea typeface="Cambria" panose="02040503050406030204" pitchFamily="18" charset="0"/>
              </a:rPr>
              <a:t>Multilevel Model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ea typeface="Cambria" panose="02040503050406030204" pitchFamily="18" charset="0"/>
              </a:rPr>
              <a:t>Level 1 (i.e., student):</a:t>
            </a:r>
            <a:br>
              <a:rPr lang="en-US" sz="4000" i="1" baseline="-25000" dirty="0">
                <a:latin typeface="Times New Roman" panose="02020603050405020304" pitchFamily="18" charset="0"/>
                <a:ea typeface="Cambria" panose="02040503050406030204" pitchFamily="18" charset="0"/>
              </a:rPr>
            </a:br>
            <a:endParaRPr lang="en-US" sz="4000" dirty="0"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ea typeface="Cambria" panose="02040503050406030204" pitchFamily="18" charset="0"/>
              </a:rPr>
              <a:t>Level 2 (i.e., class):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0E5A5-7D98-4984-BC25-2005727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6290B-7755-4F51-BC37-DB3DEE1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93AAAEA-5C20-494B-A4EA-F7FCE5F9F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828982"/>
              </p:ext>
            </p:extLst>
          </p:nvPr>
        </p:nvGraphicFramePr>
        <p:xfrm>
          <a:off x="6400799" y="4032427"/>
          <a:ext cx="46291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3" imgW="1447560" imgH="241200" progId="Equation.DSMT4">
                  <p:embed/>
                </p:oleObj>
              </mc:Choice>
              <mc:Fallback>
                <p:oleObj name="Equation" r:id="rId3" imgW="1447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799" y="4032427"/>
                        <a:ext cx="46291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DE35485-32C9-473E-B7D1-FD03DB50A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675249"/>
              </p:ext>
            </p:extLst>
          </p:nvPr>
        </p:nvGraphicFramePr>
        <p:xfrm>
          <a:off x="6116638" y="4921250"/>
          <a:ext cx="50895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5" imgW="1587240" imgH="507960" progId="Equation.DSMT4">
                  <p:embed/>
                </p:oleObj>
              </mc:Choice>
              <mc:Fallback>
                <p:oleObj name="Equation" r:id="rId5" imgW="15872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6638" y="4921250"/>
                        <a:ext cx="5089525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F94902D-7F4B-40C7-ACA6-9BC1062A8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621412"/>
              </p:ext>
            </p:extLst>
          </p:nvPr>
        </p:nvGraphicFramePr>
        <p:xfrm>
          <a:off x="6438900" y="1855788"/>
          <a:ext cx="38354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7" imgW="1269720" imgH="228600" progId="Equation.DSMT4">
                  <p:embed/>
                </p:oleObj>
              </mc:Choice>
              <mc:Fallback>
                <p:oleObj name="Equation" r:id="rId7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38900" y="1855788"/>
                        <a:ext cx="3835400" cy="69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4A8B5B-E83B-42D2-87B4-2EF7514AF664}"/>
              </a:ext>
            </a:extLst>
          </p:cNvPr>
          <p:cNvCxnSpPr/>
          <p:nvPr/>
        </p:nvCxnSpPr>
        <p:spPr>
          <a:xfrm>
            <a:off x="661988" y="2852260"/>
            <a:ext cx="109488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841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5CB1F8-8F6F-4D67-8564-6594B05128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</a:t>
            </a:r>
            <a:r>
              <a:rPr lang="en-US" dirty="0"/>
              <a:t> = individuals, j = groups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ij</a:t>
            </a:r>
            <a:r>
              <a:rPr lang="en-US" dirty="0"/>
              <a:t> = DV scores at Level 1</a:t>
            </a:r>
          </a:p>
          <a:p>
            <a:r>
              <a:rPr lang="en-US" dirty="0"/>
              <a:t>X</a:t>
            </a:r>
            <a:r>
              <a:rPr lang="en-US" baseline="-25000" dirty="0"/>
              <a:t>1ij</a:t>
            </a:r>
            <a:r>
              <a:rPr lang="en-US" dirty="0"/>
              <a:t> = Level 1 predictor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/>
              <a:t>0j</a:t>
            </a:r>
            <a:r>
              <a:rPr lang="en-US" dirty="0"/>
              <a:t> = intercept for DV in group j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/>
              <a:t>1j</a:t>
            </a:r>
            <a:r>
              <a:rPr lang="en-US" dirty="0"/>
              <a:t> = slope for DV in group j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ij</a:t>
            </a:r>
            <a:r>
              <a:rPr lang="en-US" dirty="0"/>
              <a:t> = Level 1 error</a:t>
            </a:r>
          </a:p>
          <a:p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F97CBB0-5A85-4EB3-989D-FF4136CB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057" y="2228003"/>
            <a:ext cx="6072808" cy="4456062"/>
          </a:xfrm>
        </p:spPr>
        <p:txBody>
          <a:bodyPr>
            <a:normAutofit fontScale="92500" lnSpcReduction="20000"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/>
              <a:t>00</a:t>
            </a:r>
            <a:r>
              <a:rPr lang="en-US" dirty="0"/>
              <a:t> = overall/Level 2 intercept</a:t>
            </a:r>
          </a:p>
          <a:p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= Level 2 predictor </a:t>
            </a:r>
            <a:r>
              <a:rPr lang="en-US" sz="2000" dirty="0"/>
              <a:t>(i.e., varies across groups but constant within groups)</a:t>
            </a:r>
            <a:endParaRPr lang="en-US" sz="2000" baseline="-25000" dirty="0"/>
          </a:p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/>
              <a:t>01</a:t>
            </a:r>
            <a:r>
              <a:rPr lang="en-US" dirty="0"/>
              <a:t> = slope predicting DV from Level 2 predictor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endParaRPr lang="en-US" baseline="-25000" dirty="0"/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/>
              <a:t>0j</a:t>
            </a:r>
            <a:r>
              <a:rPr lang="en-US" dirty="0"/>
              <a:t> = random error of group intercepts around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/>
              <a:t>00</a:t>
            </a:r>
            <a:r>
              <a:rPr lang="en-US" dirty="0"/>
              <a:t> </a:t>
            </a:r>
          </a:p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baseline="-25000" dirty="0"/>
              <a:t>0</a:t>
            </a:r>
            <a:r>
              <a:rPr lang="en-US" dirty="0"/>
              <a:t> = overall/Level 2 regression coefficient for X</a:t>
            </a:r>
            <a:r>
              <a:rPr lang="en-US" baseline="-25000" dirty="0"/>
              <a:t>1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/>
              <a:t>1j</a:t>
            </a:r>
            <a:r>
              <a:rPr lang="en-US" dirty="0"/>
              <a:t> = random error of group slopes around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baseline="-25000" dirty="0"/>
              <a:t>0</a:t>
            </a:r>
            <a:r>
              <a:rPr lang="en-US" dirty="0"/>
              <a:t> 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0E5A5-7D98-4984-BC25-2005727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6290B-7755-4F51-BC37-DB3DEE1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93AAAEA-5C20-494B-A4EA-F7FCE5F9F64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81192" y="419554"/>
          <a:ext cx="46291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3" imgW="1447560" imgH="241200" progId="Equation.DSMT4">
                  <p:embed/>
                </p:oleObj>
              </mc:Choice>
              <mc:Fallback>
                <p:oleObj name="Equation" r:id="rId3" imgW="144756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93AAAEA-5C20-494B-A4EA-F7FCE5F9F6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192" y="419554"/>
                        <a:ext cx="46291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DE35485-32C9-473E-B7D1-FD03DB50ABF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03583" y="417172"/>
          <a:ext cx="4722812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DE35485-32C9-473E-B7D1-FD03DB50A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3583" y="417172"/>
                        <a:ext cx="4722812" cy="154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289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5CB1F8-8F6F-4D67-8564-6594B0512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291098" cy="4023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Tau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matrix of covariances (e.g., relationships between random effects)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baseline="-25000" dirty="0"/>
              <a:t>00</a:t>
            </a:r>
            <a:r>
              <a:rPr lang="en-US" dirty="0"/>
              <a:t> = variance among random intercepts </a:t>
            </a:r>
            <a:r>
              <a:rPr lang="en-US" sz="2000" dirty="0"/>
              <a:t>(i.e., variance around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baseline="-25000" dirty="0"/>
              <a:t>00</a:t>
            </a:r>
            <a:r>
              <a:rPr lang="en-US" sz="2000" dirty="0"/>
              <a:t>)</a:t>
            </a:r>
            <a:endParaRPr lang="en-US" dirty="0"/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/>
              <a:t> = variance among random slopes </a:t>
            </a:r>
            <a:r>
              <a:rPr lang="en-US" sz="2000" dirty="0"/>
              <a:t>(i.e., variance around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baseline="-25000" dirty="0">
                <a:latin typeface="Bookman Old Style" panose="02050604050505020204" pitchFamily="18" charset="0"/>
              </a:rPr>
              <a:t>1</a:t>
            </a:r>
            <a:r>
              <a:rPr lang="en-US" sz="2000" baseline="-25000" dirty="0"/>
              <a:t>0</a:t>
            </a:r>
            <a:r>
              <a:rPr lang="en-US" sz="2000" dirty="0"/>
              <a:t>)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/>
              <a:t> = covariance between random intercepts and random slopes </a:t>
            </a:r>
            <a:r>
              <a:rPr lang="en-US" sz="2000" dirty="0"/>
              <a:t>(i.e., the degree that variability in slope relates to variability in intercepts)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0E5A5-7D98-4984-BC25-2005727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6290B-7755-4F51-BC37-DB3DEE1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93AAAEA-5C20-494B-A4EA-F7FCE5F9F64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81192" y="419554"/>
          <a:ext cx="46291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" imgW="1447560" imgH="241200" progId="Equation.DSMT4">
                  <p:embed/>
                </p:oleObj>
              </mc:Choice>
              <mc:Fallback>
                <p:oleObj name="Equation" r:id="rId3" imgW="144756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93AAAEA-5C20-494B-A4EA-F7FCE5F9F6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192" y="419554"/>
                        <a:ext cx="46291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DE35485-32C9-473E-B7D1-FD03DB50ABF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03925" y="417513"/>
          <a:ext cx="4722813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DE35485-32C9-473E-B7D1-FD03DB50A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3925" y="417513"/>
                        <a:ext cx="4722813" cy="154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91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Unlike standard regression approaches that put all predictors in at once MLM models are often tested in steps; each step is tested to see if it is an improvement over the previous step (more on this in a moment)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Fixed-Intercept Only Model (Model 0)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Random-Intercepts Only Model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Random-Intercept Fixed-Slopes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Random-Intercept Random-Slopes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Cross-Level Predictions, interactions, 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41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Fixed-Intercept Only Model (Model 0)  </a:t>
                </a:r>
                <a:r>
                  <a:rPr lang="en-US" sz="2000" dirty="0"/>
                  <a:t>*this differs from T&amp;F and is a step intended to help decide if random effects are even needed</a:t>
                </a:r>
                <a:endParaRPr lang="en-US" dirty="0"/>
              </a:p>
              <a:p>
                <a:pPr lvl="1"/>
                <a:r>
                  <a:rPr lang="en-US" dirty="0"/>
                  <a:t>Treating data as only 1 level with no predictors</a:t>
                </a:r>
              </a:p>
              <a:p>
                <a:pPr lvl="1"/>
                <a:r>
                  <a:rPr lang="en-US" dirty="0"/>
                  <a:t>Starting point for judging the reduction in error by introducing random intercept</a:t>
                </a:r>
              </a:p>
              <a:p>
                <a:pPr lvl="1"/>
                <a:endParaRPr lang="en-US" dirty="0"/>
              </a:p>
              <a:p>
                <a:pPr marL="3240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Here Y</a:t>
                </a:r>
                <a:r>
                  <a:rPr lang="en-US" baseline="-25000" dirty="0"/>
                  <a:t>i</a:t>
                </a:r>
                <a:r>
                  <a:rPr lang="en-US" dirty="0"/>
                  <a:t> is all individual DV scores, </a:t>
                </a:r>
                <a:r>
                  <a:rPr lang="el-GR" i="1" dirty="0"/>
                  <a:t>β</a:t>
                </a:r>
                <a:r>
                  <a:rPr lang="en-US" i="1" baseline="-25000" dirty="0">
                    <a:latin typeface="Bookman Old Style" panose="02050604050505020204" pitchFamily="18" charset="0"/>
                  </a:rPr>
                  <a:t>0</a:t>
                </a:r>
                <a:r>
                  <a:rPr lang="en-US" i="1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/>
                  <a:t>is the mean of Y and </a:t>
                </a:r>
                <a:r>
                  <a:rPr lang="en-US" i="1" dirty="0" err="1"/>
                  <a:t>e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is the deviation of DV scores from the Y mean (related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999A99E-BD71-4ADE-8672-4C31F6E583E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31900" y="4295769"/>
          <a:ext cx="21923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999A99E-BD71-4ADE-8672-4C31F6E583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1900" y="4295769"/>
                        <a:ext cx="2192338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76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86AC-FA1F-48EA-BF51-503012FB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9DAB-3E9E-426C-9835-E77A02D1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64189" cy="4099198"/>
          </a:xfrm>
        </p:spPr>
        <p:txBody>
          <a:bodyPr/>
          <a:lstStyle/>
          <a:p>
            <a:r>
              <a:rPr lang="en-US" dirty="0"/>
              <a:t>Predicting a student’s self-rated </a:t>
            </a:r>
            <a:r>
              <a:rPr lang="en-US" b="1" dirty="0"/>
              <a:t>popularity</a:t>
            </a:r>
            <a:r>
              <a:rPr lang="en-US" dirty="0"/>
              <a:t> (continuous) from </a:t>
            </a:r>
            <a:r>
              <a:rPr lang="en-US" b="1" dirty="0"/>
              <a:t>extraversion</a:t>
            </a:r>
            <a:r>
              <a:rPr lang="en-US" dirty="0"/>
              <a:t> (continuous), </a:t>
            </a:r>
            <a:r>
              <a:rPr lang="en-US" b="1" dirty="0"/>
              <a:t>female</a:t>
            </a:r>
            <a:r>
              <a:rPr lang="en-US" dirty="0"/>
              <a:t> (0=male,1=female) and </a:t>
            </a:r>
            <a:r>
              <a:rPr lang="en-US" b="1" dirty="0"/>
              <a:t>teacher’s experience </a:t>
            </a:r>
            <a:r>
              <a:rPr lang="en-US" dirty="0"/>
              <a:t>(continuous)</a:t>
            </a:r>
          </a:p>
          <a:p>
            <a:pPr lvl="1"/>
            <a:r>
              <a:rPr lang="en-US" dirty="0"/>
              <a:t>Preview of 20 out of the 2000 cases in the data set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Open up </a:t>
            </a:r>
            <a:r>
              <a:rPr lang="en-US" dirty="0" err="1">
                <a:sym typeface="Wingdings" panose="05000000000000000000" pitchFamily="2" charset="2"/>
              </a:rPr>
              <a:t>popular.sav</a:t>
            </a:r>
            <a:r>
              <a:rPr lang="en-US" dirty="0">
                <a:sym typeface="Wingdings" panose="05000000000000000000" pitchFamily="2" charset="2"/>
              </a:rPr>
              <a:t> to play along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92C66-6865-415C-AC32-C1227C36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C43C4-2631-4403-812F-CD9B21DE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39EFC42-74B2-4CF5-AC47-8AB68B800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611077"/>
              </p:ext>
            </p:extLst>
          </p:nvPr>
        </p:nvGraphicFramePr>
        <p:xfrm>
          <a:off x="8104765" y="2070024"/>
          <a:ext cx="3667125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r:id="rId3" imgW="3667171" imgH="3943558" progId="Excel.Sheet.12">
                  <p:embed/>
                </p:oleObj>
              </mc:Choice>
              <mc:Fallback>
                <p:oleObj name="Worksheet" r:id="rId3" imgW="3667171" imgH="39435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4765" y="2070024"/>
                        <a:ext cx="3667125" cy="394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811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F17B-26AF-4A4A-B31F-DFD6D2B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DBF4-D9F6-40BD-8554-F3BE2C0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24CD20-E373-4D5C-B53F-F9CBF512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29959"/>
            <a:ext cx="3672843" cy="16359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1FDC09-2C2D-4901-8490-B4B1B693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16" y="4511979"/>
            <a:ext cx="1986345" cy="21735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E3D26B-90BA-4CBF-AE7A-DACEDF5AF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837" y="628706"/>
            <a:ext cx="5181497" cy="1550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1EDD6E-5C4A-4A06-A6C6-1BC2AC00F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261" y="2562865"/>
            <a:ext cx="6546647" cy="13709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DED337B-2E76-4029-9486-BC99BE294FEF}"/>
              </a:ext>
            </a:extLst>
          </p:cNvPr>
          <p:cNvSpPr/>
          <p:nvPr/>
        </p:nvSpPr>
        <p:spPr>
          <a:xfrm>
            <a:off x="581192" y="172438"/>
            <a:ext cx="3999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MIXED popular</a:t>
            </a:r>
          </a:p>
          <a:p>
            <a:r>
              <a:rPr lang="en-US" sz="1600" dirty="0"/>
              <a:t>  /FIXED=| SSTYPE(3)</a:t>
            </a:r>
          </a:p>
          <a:p>
            <a:r>
              <a:rPr lang="en-US" sz="1600" dirty="0"/>
              <a:t>  /METHOD=ML</a:t>
            </a:r>
          </a:p>
          <a:p>
            <a:r>
              <a:rPr lang="en-US" sz="1600" dirty="0"/>
              <a:t>  /PRINT=DESCRIPTIVES  SOLUTION.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F11F77-1E32-4A85-BBD7-8CB329E87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261" y="4394959"/>
            <a:ext cx="6463832" cy="15188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CBF7E2-DC82-4B8A-B9D6-8D5CDB715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92" y="2882861"/>
            <a:ext cx="3419475" cy="1590675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79023C4-E096-4FE3-ADB8-57B167A5037B}"/>
              </a:ext>
            </a:extLst>
          </p:cNvPr>
          <p:cNvGrpSpPr/>
          <p:nvPr/>
        </p:nvGrpSpPr>
        <p:grpSpPr>
          <a:xfrm>
            <a:off x="4874132" y="2214702"/>
            <a:ext cx="1403439" cy="1214298"/>
            <a:chOff x="4874132" y="2214702"/>
            <a:chExt cx="1403439" cy="121429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E0E0375-1380-408F-8B81-69EBAC286A2C}"/>
                </a:ext>
              </a:extLst>
            </p:cNvPr>
            <p:cNvCxnSpPr/>
            <p:nvPr/>
          </p:nvCxnSpPr>
          <p:spPr>
            <a:xfrm>
              <a:off x="5575852" y="2787926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C19F08-7180-49F3-A445-1A054FDEAE12}"/>
                </a:ext>
              </a:extLst>
            </p:cNvPr>
            <p:cNvSpPr txBox="1"/>
            <p:nvPr/>
          </p:nvSpPr>
          <p:spPr>
            <a:xfrm>
              <a:off x="4874132" y="2214702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β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148B59-C1A1-4178-9E8C-03314C8BC57B}"/>
              </a:ext>
            </a:extLst>
          </p:cNvPr>
          <p:cNvGrpSpPr/>
          <p:nvPr/>
        </p:nvGrpSpPr>
        <p:grpSpPr>
          <a:xfrm>
            <a:off x="5367338" y="4168994"/>
            <a:ext cx="897822" cy="1191353"/>
            <a:chOff x="5367338" y="4168994"/>
            <a:chExt cx="897822" cy="119135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FCAD510-FF3D-4738-AA36-24A2ABBC5F21}"/>
                </a:ext>
              </a:extLst>
            </p:cNvPr>
            <p:cNvCxnSpPr/>
            <p:nvPr/>
          </p:nvCxnSpPr>
          <p:spPr>
            <a:xfrm>
              <a:off x="5698629" y="4719273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01ECACB-D5BF-465A-B72D-B566F4998981}"/>
                    </a:ext>
                  </a:extLst>
                </p:cNvPr>
                <p:cNvSpPr txBox="1"/>
                <p:nvPr/>
              </p:nvSpPr>
              <p:spPr>
                <a:xfrm>
                  <a:off x="5367338" y="4168994"/>
                  <a:ext cx="569323" cy="5502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01ECACB-D5BF-465A-B72D-B566F4998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38" y="4168994"/>
                  <a:ext cx="569323" cy="55027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22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479943" cy="44936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Random-Intercepts Only Model (Model 1)</a:t>
            </a:r>
          </a:p>
          <a:p>
            <a:pPr lvl="1"/>
            <a:r>
              <a:rPr lang="en-US" dirty="0"/>
              <a:t>Treating data as 2 levels where every group gets their own intercept</a:t>
            </a:r>
          </a:p>
          <a:p>
            <a:pPr lvl="1"/>
            <a:r>
              <a:rPr lang="en-US" dirty="0"/>
              <a:t>First model included in T&amp;F</a:t>
            </a:r>
          </a:p>
          <a:p>
            <a:pPr lvl="1"/>
            <a:r>
              <a:rPr lang="en-US" dirty="0"/>
              <a:t>Level 1: 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Level 2: 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>
                <a:latin typeface="Bookman Old Style" panose="02050604050505020204" pitchFamily="18" charset="0"/>
              </a:rPr>
              <a:t>0j</a:t>
            </a:r>
            <a:r>
              <a:rPr lang="en-US" i="1" dirty="0">
                <a:latin typeface="Bookman Old Style" panose="02050604050505020204" pitchFamily="18" charset="0"/>
              </a:rPr>
              <a:t> </a:t>
            </a:r>
            <a:r>
              <a:rPr lang="en-US" dirty="0"/>
              <a:t>are group means,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now the deviation of subjects from the group mean (i.e., within subjects deviation),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i="1" baseline="-25000" dirty="0"/>
              <a:t>00</a:t>
            </a:r>
            <a:r>
              <a:rPr lang="en-US" i="1" dirty="0"/>
              <a:t> </a:t>
            </a:r>
            <a:r>
              <a:rPr lang="en-US" dirty="0"/>
              <a:t>is the Grand Mean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/>
              <a:t>0j </a:t>
            </a:r>
            <a:r>
              <a:rPr lang="en-US" dirty="0"/>
              <a:t>is the deviation of group means from the grand mean (i.e., between groups deviation) </a:t>
            </a:r>
            <a:r>
              <a:rPr lang="en-US" sz="1900" b="1" dirty="0"/>
              <a:t>*should remind you of random effects </a:t>
            </a:r>
            <a:r>
              <a:rPr lang="en-US" sz="1900" b="1" dirty="0" err="1"/>
              <a:t>anova</a:t>
            </a:r>
            <a:r>
              <a:rPr lang="en-US" sz="1900" b="1" dirty="0"/>
              <a:t>. </a:t>
            </a:r>
            <a:endParaRPr lang="en-US" b="1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999A99E-BD71-4ADE-8672-4C31F6E583E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21766" y="3409835"/>
          <a:ext cx="25177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999A99E-BD71-4ADE-8672-4C31F6E583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1766" y="3409835"/>
                        <a:ext cx="25177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C2F2673-5D63-4B85-BDEF-54504E909D0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27345" y="4300637"/>
          <a:ext cx="28511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5" imgW="888840" imgH="241200" progId="Equation.DSMT4">
                  <p:embed/>
                </p:oleObj>
              </mc:Choice>
              <mc:Fallback>
                <p:oleObj name="Equation" r:id="rId5" imgW="888840" imgH="241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C2F2673-5D63-4B85-BDEF-54504E909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7345" y="4300637"/>
                        <a:ext cx="2851150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274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F17B-26AF-4A4A-B31F-DFD6D2B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DBF4-D9F6-40BD-8554-F3BE2C0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DE120-350A-449D-BCD1-7F0F710E2E80}"/>
              </a:ext>
            </a:extLst>
          </p:cNvPr>
          <p:cNvSpPr/>
          <p:nvPr/>
        </p:nvSpPr>
        <p:spPr>
          <a:xfrm>
            <a:off x="240196" y="326823"/>
            <a:ext cx="5305839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MIXED popular</a:t>
            </a:r>
          </a:p>
          <a:p>
            <a:r>
              <a:rPr lang="en-US" sz="1600" dirty="0"/>
              <a:t>  /FIXED=| SSTYPE(3)</a:t>
            </a:r>
          </a:p>
          <a:p>
            <a:r>
              <a:rPr lang="en-US" sz="1600" dirty="0"/>
              <a:t>  /METHOD=ML</a:t>
            </a:r>
          </a:p>
          <a:p>
            <a:r>
              <a:rPr lang="en-US" sz="1600" dirty="0"/>
              <a:t>  /PRINT=SOLUTION TESTCOV</a:t>
            </a:r>
          </a:p>
          <a:p>
            <a:r>
              <a:rPr lang="en-US" sz="1600" dirty="0"/>
              <a:t>  /RANDOM=INTERCEPT | SUBJECT(class) COVTYPE(UN).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A067E-3CAC-4F4E-B144-333E05CE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35" y="3910719"/>
            <a:ext cx="2355574" cy="2577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AFB24-9E5A-44D3-BCEF-6320EDD2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931" y="326822"/>
            <a:ext cx="6269873" cy="1908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B7F4A9-9957-43B3-A51C-69547E3E8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035" y="2722144"/>
            <a:ext cx="6252955" cy="1309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86F8AF-0222-4613-8A83-D86E5B0F3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417" y="4622280"/>
            <a:ext cx="7039573" cy="1525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BD572C-E1D7-4CE4-B234-55248CE80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96" y="2096097"/>
            <a:ext cx="5042452" cy="167197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4CF4CF7-4ECD-4923-9400-F88923270E44}"/>
              </a:ext>
            </a:extLst>
          </p:cNvPr>
          <p:cNvGrpSpPr/>
          <p:nvPr/>
        </p:nvGrpSpPr>
        <p:grpSpPr>
          <a:xfrm>
            <a:off x="5221795" y="2373727"/>
            <a:ext cx="1403439" cy="1214298"/>
            <a:chOff x="4874132" y="2214702"/>
            <a:chExt cx="1403439" cy="12142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8C69FF-50E8-4AB9-99A4-5F6AB1DEF914}"/>
                </a:ext>
              </a:extLst>
            </p:cNvPr>
            <p:cNvCxnSpPr/>
            <p:nvPr/>
          </p:nvCxnSpPr>
          <p:spPr>
            <a:xfrm>
              <a:off x="5575852" y="2787926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96D4B6-48A2-42D5-99ED-592046809013}"/>
                </a:ext>
              </a:extLst>
            </p:cNvPr>
            <p:cNvSpPr txBox="1"/>
            <p:nvPr/>
          </p:nvSpPr>
          <p:spPr>
            <a:xfrm>
              <a:off x="4874132" y="2214702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BE8CD8-2C4A-441A-AF1D-CA254641DEBF}"/>
              </a:ext>
            </a:extLst>
          </p:cNvPr>
          <p:cNvGrpSpPr/>
          <p:nvPr/>
        </p:nvGrpSpPr>
        <p:grpSpPr>
          <a:xfrm>
            <a:off x="5312800" y="4154860"/>
            <a:ext cx="2354491" cy="1275911"/>
            <a:chOff x="4473358" y="4084436"/>
            <a:chExt cx="2354491" cy="12759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2E1DAA-6F6E-4F51-AE0C-8F0576FFDF18}"/>
                </a:ext>
              </a:extLst>
            </p:cNvPr>
            <p:cNvCxnSpPr/>
            <p:nvPr/>
          </p:nvCxnSpPr>
          <p:spPr>
            <a:xfrm>
              <a:off x="5698629" y="4719273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/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𝐴𝑣𝑒𝑟𝑎𝑔𝑒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98018A-CB93-4D8E-915F-75A8DB000262}"/>
              </a:ext>
            </a:extLst>
          </p:cNvPr>
          <p:cNvGrpSpPr/>
          <p:nvPr/>
        </p:nvGrpSpPr>
        <p:grpSpPr>
          <a:xfrm>
            <a:off x="5312799" y="5762625"/>
            <a:ext cx="2055563" cy="984571"/>
            <a:chOff x="5312799" y="5762625"/>
            <a:chExt cx="2055563" cy="984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/>
                <p:nvPr/>
              </p:nvSpPr>
              <p:spPr>
                <a:xfrm>
                  <a:off x="5312799" y="6147352"/>
                  <a:ext cx="205556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799" y="6147352"/>
                  <a:ext cx="2055563" cy="5998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D15E6C-BD40-42B5-BB73-E87829982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5234" y="5762625"/>
              <a:ext cx="547091" cy="384727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121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479943" cy="4493630"/>
          </a:xfrm>
        </p:spPr>
        <p:txBody>
          <a:bodyPr>
            <a:normAutofit/>
          </a:bodyPr>
          <a:lstStyle/>
          <a:p>
            <a:r>
              <a:rPr lang="en-US" dirty="0"/>
              <a:t>Is Model 1 (Random Intercept) better than Model 0 (Fixed Intercept)?</a:t>
            </a:r>
          </a:p>
          <a:p>
            <a:r>
              <a:rPr lang="en-US" dirty="0"/>
              <a:t>Do we really need a multilevel model at all? </a:t>
            </a:r>
          </a:p>
          <a:p>
            <a:pPr lvl="1"/>
            <a:r>
              <a:rPr lang="en-US" dirty="0"/>
              <a:t>Intraclass Correlation (ICC)</a:t>
            </a:r>
          </a:p>
          <a:p>
            <a:pPr lvl="1"/>
            <a:r>
              <a:rPr lang="en-US" dirty="0"/>
              <a:t>Likelihood Difference Test</a:t>
            </a:r>
          </a:p>
          <a:p>
            <a:pPr lvl="1"/>
            <a:r>
              <a:rPr lang="en-US" dirty="0" err="1"/>
              <a:t>Aikake</a:t>
            </a:r>
            <a:r>
              <a:rPr lang="en-US" dirty="0"/>
              <a:t> Information Criteria (AIC)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8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Intraclass correlation (ICC) – “popular”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11134558" cy="44936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much of the total variability in scores is accounted for by group differences?</a:t>
                </a:r>
              </a:p>
              <a:p>
                <a:r>
                  <a:rPr lang="en-US" dirty="0"/>
                  <a:t>Essentially analogous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in ANOVA</a:t>
                </a:r>
              </a:p>
              <a:p>
                <a:pPr lvl="1"/>
                <a:r>
                  <a:rPr lang="en-US" dirty="0"/>
                  <a:t>In ANOVA it’s a measure of effect size across randomized groups</a:t>
                </a:r>
              </a:p>
              <a:p>
                <a:pPr lvl="1"/>
                <a:r>
                  <a:rPr lang="en-US" dirty="0"/>
                  <a:t>In regression (where data is collected in non-randomized groups) it’s a measure of how much groups are deviating from a fixed effect model.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11134558" cy="4493630"/>
              </a:xfrm>
              <a:blipFill>
                <a:blip r:embed="rId2"/>
                <a:stretch>
                  <a:fillRect l="-76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E8FE7B-9384-4C4A-9DC2-C4F16985B290}"/>
                  </a:ext>
                </a:extLst>
              </p:cNvPr>
              <p:cNvSpPr txBox="1"/>
              <p:nvPr/>
            </p:nvSpPr>
            <p:spPr>
              <a:xfrm>
                <a:off x="1185862" y="5295900"/>
                <a:ext cx="8807732" cy="918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.694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.694+1.222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.694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1.916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=.362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E8FE7B-9384-4C4A-9DC2-C4F16985B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62" y="5295900"/>
                <a:ext cx="8807732" cy="918265"/>
              </a:xfrm>
              <a:prstGeom prst="rect">
                <a:avLst/>
              </a:prstGeom>
              <a:blipFill>
                <a:blip r:embed="rId3"/>
                <a:stretch>
                  <a:fillRect l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089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Difference test – “popular”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725" y="1862138"/>
                <a:ext cx="11358564" cy="48119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each model the natural log (ln) of each participant’s score vs. their model predicted score is computed and summed to compute a log likelihood value.  </a:t>
                </a:r>
              </a:p>
              <a:p>
                <a:pPr lvl="1"/>
                <a:r>
                  <a:rPr lang="en-US" sz="2000" dirty="0"/>
                  <a:t>The difference of -2 times the log likelihood values between nested (i.e., all component in smaller model exist in larger model) models can be tested with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with DF equal to the difference in model parameters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(−2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Likelihood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(−2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Likelihood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Where s is the simpler model and c is the more complex model (more parameters)</a:t>
                </a:r>
              </a:p>
              <a:p>
                <a:pPr lvl="1"/>
                <a:r>
                  <a:rPr lang="en-US" sz="2000" dirty="0"/>
                  <a:t>For “Popular” models 1 vs. 0:</a:t>
                </a:r>
              </a:p>
              <a:p>
                <a:pPr marL="3240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6970.390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6327.468=642.922;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r>
                  <a:rPr lang="en-US" sz="2000" dirty="0"/>
                  <a:t> = 1)</a:t>
                </a:r>
              </a:p>
              <a:p>
                <a:pPr marL="324000" lvl="1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=3.841;642.922&gt;3.841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𝑠𝑖𝑔𝑛𝑖𝑓𝑖𝑐𝑎𝑛𝑡𝑙𝑦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862138"/>
                <a:ext cx="11358564" cy="4811988"/>
              </a:xfrm>
              <a:blipFill>
                <a:blip r:embed="rId2"/>
                <a:stretch>
                  <a:fillRect l="-537" t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94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Akaike Information Criteria (AIC) – “popular”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725" y="1862138"/>
                <a:ext cx="11296650" cy="46434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There are a number of “Information Criteria” out there that are ways of adjusting the log likelihood value to reduce bias, adjust for model complexity, etc. </a:t>
                </a:r>
              </a:p>
              <a:p>
                <a:r>
                  <a:rPr lang="en-US" sz="2400" dirty="0"/>
                  <a:t>The Akaike Information Criteria (AIC) is one of the more widely used and sited</a:t>
                </a:r>
              </a:p>
              <a:p>
                <a:pPr lvl="1"/>
                <a:r>
                  <a:rPr lang="en-US" sz="2000" dirty="0"/>
                  <a:t>It does not work like the log likelihood value in that they cannot be subtracted and tested across models</a:t>
                </a:r>
              </a:p>
              <a:p>
                <a:pPr lvl="1"/>
                <a:r>
                  <a:rPr lang="en-US" sz="2000" dirty="0"/>
                  <a:t>However, when comparing models the model with the lower AIC value is the “better” or more preferred model</a:t>
                </a:r>
              </a:p>
              <a:p>
                <a:pPr lvl="1"/>
                <a:r>
                  <a:rPr lang="en-US" sz="2000" dirty="0"/>
                  <a:t>Can be used for non-nested models as well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1800" dirty="0"/>
                  <a:t>where d is the -2 log likelihood value and p is the # of parameters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6970.390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6974.39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6327.468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=6333.468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862138"/>
                <a:ext cx="11296650" cy="4643437"/>
              </a:xfrm>
              <a:blipFill>
                <a:blip r:embed="rId2"/>
                <a:stretch>
                  <a:fillRect l="-540" t="-1706"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8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1702-071E-4E91-B7CB-043509F0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2E15-12A9-4DE5-8536-896A76FB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with linear regression predictors that you want to add to the model should be: </a:t>
            </a:r>
          </a:p>
          <a:p>
            <a:pPr lvl="1"/>
            <a:r>
              <a:rPr lang="en-US" dirty="0"/>
              <a:t>Screened for outliers, normality, etc. </a:t>
            </a:r>
          </a:p>
          <a:p>
            <a:pPr lvl="1"/>
            <a:r>
              <a:rPr lang="en-US" dirty="0"/>
              <a:t>Centered so that the intercept(s) is/are meaningful</a:t>
            </a:r>
          </a:p>
          <a:p>
            <a:pPr lvl="1"/>
            <a:r>
              <a:rPr lang="en-US" dirty="0"/>
              <a:t>Added thoughtfully as the interpretation of the slopes will be impacted by</a:t>
            </a:r>
          </a:p>
          <a:p>
            <a:pPr lvl="2"/>
            <a:r>
              <a:rPr lang="en-US" dirty="0"/>
              <a:t>The order they are added in </a:t>
            </a:r>
          </a:p>
          <a:p>
            <a:pPr lvl="2"/>
            <a:r>
              <a:rPr lang="en-US" dirty="0"/>
              <a:t>The presence or absence of other relevant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D5FFB-04B9-47BD-AF27-59BD844E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8B4CA-A7D8-46DE-B366-EFD64220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12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20271" cy="4493630"/>
          </a:xfrm>
        </p:spPr>
        <p:txBody>
          <a:bodyPr>
            <a:normAutofit/>
          </a:bodyPr>
          <a:lstStyle/>
          <a:p>
            <a:r>
              <a:rPr lang="en-US" dirty="0"/>
              <a:t>Random-Intercepts Fixed Slopes (Model 2)</a:t>
            </a:r>
          </a:p>
          <a:p>
            <a:pPr lvl="1"/>
            <a:r>
              <a:rPr lang="en-US" dirty="0"/>
              <a:t>Treating data as 2 levels where every group gets their own intercept but a fixed slope</a:t>
            </a:r>
          </a:p>
          <a:p>
            <a:pPr lvl="1"/>
            <a:r>
              <a:rPr lang="en-US" dirty="0"/>
              <a:t>Level 1: 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Level 2: 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C2F2673-5D63-4B85-BDEF-54504E909D0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54275" y="4574155"/>
          <a:ext cx="28511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3" imgW="888840" imgH="241200" progId="Equation.DSMT4">
                  <p:embed/>
                </p:oleObj>
              </mc:Choice>
              <mc:Fallback>
                <p:oleObj name="Equation" r:id="rId3" imgW="888840" imgH="241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C2F2673-5D63-4B85-BDEF-54504E909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4275" y="4574155"/>
                        <a:ext cx="2851150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6062635-8528-4622-BBCA-715355795EB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54275" y="3553978"/>
          <a:ext cx="64960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5" imgW="2031840" imgH="241200" progId="Equation.DSMT4">
                  <p:embed/>
                </p:oleObj>
              </mc:Choice>
              <mc:Fallback>
                <p:oleObj name="Equation" r:id="rId5" imgW="2031840" imgH="241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6062635-8528-4622-BBCA-715355795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4275" y="3553978"/>
                        <a:ext cx="64960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06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F17B-26AF-4A4A-B31F-DFD6D2B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DBF4-D9F6-40BD-8554-F3BE2C0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DE120-350A-449D-BCD1-7F0F710E2E80}"/>
              </a:ext>
            </a:extLst>
          </p:cNvPr>
          <p:cNvSpPr/>
          <p:nvPr/>
        </p:nvSpPr>
        <p:spPr>
          <a:xfrm>
            <a:off x="240196" y="326823"/>
            <a:ext cx="5305839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MIXED popular WITH </a:t>
            </a:r>
            <a:r>
              <a:rPr lang="en-US" sz="1600" dirty="0" err="1"/>
              <a:t>cextrav</a:t>
            </a:r>
            <a:endParaRPr lang="en-US" sz="1600" dirty="0"/>
          </a:p>
          <a:p>
            <a:r>
              <a:rPr lang="en-US" sz="1600" dirty="0"/>
              <a:t>  /FIXED=</a:t>
            </a:r>
            <a:r>
              <a:rPr lang="en-US" sz="1600" dirty="0" err="1"/>
              <a:t>cextrav</a:t>
            </a:r>
            <a:r>
              <a:rPr lang="en-US" sz="1600" dirty="0"/>
              <a:t> | SSTYPE(3)</a:t>
            </a:r>
          </a:p>
          <a:p>
            <a:r>
              <a:rPr lang="en-US" sz="1600" dirty="0"/>
              <a:t>  /METHOD=ML</a:t>
            </a:r>
          </a:p>
          <a:p>
            <a:r>
              <a:rPr lang="en-US" sz="1600" dirty="0"/>
              <a:t>  /PRINT=SOLUTION TESTCOV</a:t>
            </a:r>
          </a:p>
          <a:p>
            <a:r>
              <a:rPr lang="en-US" sz="1600" dirty="0"/>
              <a:t>  /RANDOM=INTERCEPT | SUBJECT(class) COVTYPE(UN).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BA566C-78DD-47A7-911F-AAB8A8B8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6" y="1911507"/>
            <a:ext cx="5305839" cy="1964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E99ACC-180E-4F77-86D9-93A883FEB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65" y="3849934"/>
            <a:ext cx="2324100" cy="2543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D5767C-3492-476F-B734-F2E2B9DC4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25" y="326823"/>
            <a:ext cx="3848100" cy="1381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F176EB-75A8-4F10-85A1-DA36666CB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2243362"/>
            <a:ext cx="5905500" cy="143827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4CF4CF7-4ECD-4923-9400-F88923270E44}"/>
              </a:ext>
            </a:extLst>
          </p:cNvPr>
          <p:cNvGrpSpPr/>
          <p:nvPr/>
        </p:nvGrpSpPr>
        <p:grpSpPr>
          <a:xfrm>
            <a:off x="5701163" y="1757766"/>
            <a:ext cx="1403439" cy="1214298"/>
            <a:chOff x="4874132" y="2214702"/>
            <a:chExt cx="1403439" cy="12142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8C69FF-50E8-4AB9-99A4-5F6AB1DEF914}"/>
                </a:ext>
              </a:extLst>
            </p:cNvPr>
            <p:cNvCxnSpPr/>
            <p:nvPr/>
          </p:nvCxnSpPr>
          <p:spPr>
            <a:xfrm>
              <a:off x="5575852" y="2787926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96D4B6-48A2-42D5-99ED-592046809013}"/>
                </a:ext>
              </a:extLst>
            </p:cNvPr>
            <p:cNvSpPr txBox="1"/>
            <p:nvPr/>
          </p:nvSpPr>
          <p:spPr>
            <a:xfrm>
              <a:off x="4874132" y="2214702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AB5A72B-B8D7-4500-93E8-6D39B1EEE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775" y="4462200"/>
            <a:ext cx="6610350" cy="14382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CBE8CD8-2C4A-441A-AF1D-CA254641DEBF}"/>
              </a:ext>
            </a:extLst>
          </p:cNvPr>
          <p:cNvGrpSpPr/>
          <p:nvPr/>
        </p:nvGrpSpPr>
        <p:grpSpPr>
          <a:xfrm>
            <a:off x="5995079" y="3980492"/>
            <a:ext cx="2354491" cy="1275911"/>
            <a:chOff x="4473358" y="4084436"/>
            <a:chExt cx="2354491" cy="12759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2E1DAA-6F6E-4F51-AE0C-8F0576FFDF18}"/>
                </a:ext>
              </a:extLst>
            </p:cNvPr>
            <p:cNvCxnSpPr/>
            <p:nvPr/>
          </p:nvCxnSpPr>
          <p:spPr>
            <a:xfrm>
              <a:off x="5698629" y="4719273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/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𝐴𝑣𝑒𝑟𝑎𝑔𝑒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98018A-CB93-4D8E-915F-75A8DB000262}"/>
              </a:ext>
            </a:extLst>
          </p:cNvPr>
          <p:cNvGrpSpPr/>
          <p:nvPr/>
        </p:nvGrpSpPr>
        <p:grpSpPr>
          <a:xfrm>
            <a:off x="5889062" y="5565434"/>
            <a:ext cx="2055563" cy="984571"/>
            <a:chOff x="5312799" y="5762625"/>
            <a:chExt cx="2055563" cy="984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/>
                <p:nvPr/>
              </p:nvSpPr>
              <p:spPr>
                <a:xfrm>
                  <a:off x="5312799" y="6147352"/>
                  <a:ext cx="205556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799" y="6147352"/>
                  <a:ext cx="2055563" cy="5998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D15E6C-BD40-42B5-BB73-E87829982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5234" y="5762625"/>
              <a:ext cx="547091" cy="384727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1F3A845-4AAE-427F-908E-8379FAC8365D}"/>
              </a:ext>
            </a:extLst>
          </p:cNvPr>
          <p:cNvGrpSpPr/>
          <p:nvPr/>
        </p:nvGrpSpPr>
        <p:grpSpPr>
          <a:xfrm>
            <a:off x="5509756" y="3311596"/>
            <a:ext cx="1519694" cy="676394"/>
            <a:chOff x="5509756" y="3311596"/>
            <a:chExt cx="1519694" cy="67639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6359DA-D0CC-4E0F-BF26-1754B82CB8B5}"/>
                </a:ext>
              </a:extLst>
            </p:cNvPr>
            <p:cNvSpPr txBox="1"/>
            <p:nvPr/>
          </p:nvSpPr>
          <p:spPr>
            <a:xfrm>
              <a:off x="5509756" y="3464770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DDFB9F6-724A-4343-A20B-663DCEFD0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0813" y="3311596"/>
              <a:ext cx="528637" cy="361629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8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86AC-FA1F-48EA-BF51-503012FB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9DAB-3E9E-426C-9835-E77A02D1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4" cy="4099198"/>
          </a:xfrm>
        </p:spPr>
        <p:txBody>
          <a:bodyPr/>
          <a:lstStyle/>
          <a:p>
            <a:r>
              <a:rPr lang="en-US" dirty="0"/>
              <a:t>Based on what we know of linear regression we can put together a multiple regression equation: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b="1" dirty="0"/>
              <a:t>a</a:t>
            </a:r>
            <a:r>
              <a:rPr lang="en-US" dirty="0"/>
              <a:t> and the </a:t>
            </a:r>
            <a:r>
              <a:rPr lang="en-US" b="1" dirty="0"/>
              <a:t>b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Any deviation of y-predicted from y is assumed to be a residual and random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92C66-6865-415C-AC32-C1227C36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C43C4-2631-4403-812F-CD9B21DE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5692040-09D6-4DF4-9146-C70C748CB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109911"/>
              </p:ext>
            </p:extLst>
          </p:nvPr>
        </p:nvGraphicFramePr>
        <p:xfrm>
          <a:off x="882259" y="3233738"/>
          <a:ext cx="63150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3" imgW="2158920" imgH="241200" progId="Equation.DSMT4">
                  <p:embed/>
                </p:oleObj>
              </mc:Choice>
              <mc:Fallback>
                <p:oleObj name="Equation" r:id="rId3" imgW="2158920" imgH="2412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F346CA0-EFDB-459A-8AD7-FFE5C6DAD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259" y="3233738"/>
                        <a:ext cx="631507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245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Comparing Model 2 to Model 1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831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.831+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.930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.831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761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472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6327.468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−5823.776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503.692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−3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r>
                  <a:rPr lang="en-US" sz="2000" dirty="0"/>
                  <a:t> = 1)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=3.841;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503.692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&gt;3.841;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AIC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6327.468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=6333.468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5823.776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5831.776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  <a:blipFill>
                <a:blip r:embed="rId2"/>
                <a:stretch>
                  <a:fillRect l="-756" t="-1493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53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20271" cy="4493630"/>
          </a:xfrm>
        </p:spPr>
        <p:txBody>
          <a:bodyPr>
            <a:normAutofit/>
          </a:bodyPr>
          <a:lstStyle/>
          <a:p>
            <a:r>
              <a:rPr lang="en-US" dirty="0"/>
              <a:t>Random-Intercepts Random-Slopes (Model 3)</a:t>
            </a:r>
          </a:p>
          <a:p>
            <a:pPr lvl="1"/>
            <a:r>
              <a:rPr lang="en-US" dirty="0"/>
              <a:t>Treating data as 2 levels where every group gets their own intercept and their own slope</a:t>
            </a:r>
          </a:p>
          <a:p>
            <a:pPr lvl="1"/>
            <a:r>
              <a:rPr lang="en-US" dirty="0"/>
              <a:t>Level 1: 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Level 2: 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6062635-8528-4622-BBCA-715355795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313812"/>
              </p:ext>
            </p:extLst>
          </p:nvPr>
        </p:nvGraphicFramePr>
        <p:xfrm>
          <a:off x="2373313" y="3554413"/>
          <a:ext cx="66579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3" imgW="2082600" imgH="241200" progId="Equation.DSMT4">
                  <p:embed/>
                </p:oleObj>
              </mc:Choice>
              <mc:Fallback>
                <p:oleObj name="Equation" r:id="rId3" imgW="2082600" imgH="241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6062635-8528-4622-BBCA-715355795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3313" y="3554413"/>
                        <a:ext cx="66579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6329DDA-8FD8-498E-96B4-7731626BBB0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54275" y="4572567"/>
          <a:ext cx="2849563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5" imgW="888840" imgH="482400" progId="Equation.DSMT4">
                  <p:embed/>
                </p:oleObj>
              </mc:Choice>
              <mc:Fallback>
                <p:oleObj name="Equation" r:id="rId5" imgW="888840" imgH="48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6329DDA-8FD8-498E-96B4-7731626BBB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4275" y="4572567"/>
                        <a:ext cx="2849563" cy="154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057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F17B-26AF-4A4A-B31F-DFD6D2B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DBF4-D9F6-40BD-8554-F3BE2C0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DE120-350A-449D-BCD1-7F0F710E2E80}"/>
              </a:ext>
            </a:extLst>
          </p:cNvPr>
          <p:cNvSpPr/>
          <p:nvPr/>
        </p:nvSpPr>
        <p:spPr>
          <a:xfrm>
            <a:off x="240196" y="326823"/>
            <a:ext cx="591709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MIXED popular WITH </a:t>
            </a:r>
            <a:r>
              <a:rPr lang="en-US" sz="1600" dirty="0" err="1"/>
              <a:t>cextrav</a:t>
            </a:r>
            <a:endParaRPr lang="en-US" sz="1600" dirty="0"/>
          </a:p>
          <a:p>
            <a:r>
              <a:rPr lang="en-US" sz="1600" dirty="0"/>
              <a:t>  /FIXED=</a:t>
            </a:r>
            <a:r>
              <a:rPr lang="en-US" sz="1600" dirty="0" err="1"/>
              <a:t>cextrav</a:t>
            </a:r>
            <a:r>
              <a:rPr lang="en-US" sz="1600" dirty="0"/>
              <a:t> | SSTYPE(3)</a:t>
            </a:r>
          </a:p>
          <a:p>
            <a:r>
              <a:rPr lang="en-US" sz="1600" dirty="0"/>
              <a:t>  /METHOD=ML</a:t>
            </a:r>
          </a:p>
          <a:p>
            <a:r>
              <a:rPr lang="en-US" sz="1600" dirty="0"/>
              <a:t>  /PRINT=SOLUTION TESTCOV</a:t>
            </a:r>
          </a:p>
          <a:p>
            <a:r>
              <a:rPr lang="en-US" sz="1600" dirty="0"/>
              <a:t>  /RANDOM=INTERCEPT </a:t>
            </a:r>
            <a:r>
              <a:rPr lang="en-US" sz="1600" dirty="0" err="1"/>
              <a:t>cextrav</a:t>
            </a:r>
            <a:r>
              <a:rPr lang="en-US" sz="1600" dirty="0"/>
              <a:t> | SUBJECT(class) COVTYPE(UN).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CE4E8-39AE-4492-9A5E-140E9094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6" y="1771517"/>
            <a:ext cx="5917095" cy="2524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D3517-7F2D-45ED-A4BA-566C4618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14" y="4280414"/>
            <a:ext cx="2324100" cy="2543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7AE79-B0C2-490B-905D-EA628004A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625" y="217276"/>
            <a:ext cx="384810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76A3E8-2DE9-40C8-BD89-A823BA63C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291" y="2162516"/>
            <a:ext cx="5867400" cy="143827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4CF4CF7-4ECD-4923-9400-F88923270E44}"/>
              </a:ext>
            </a:extLst>
          </p:cNvPr>
          <p:cNvGrpSpPr/>
          <p:nvPr/>
        </p:nvGrpSpPr>
        <p:grpSpPr>
          <a:xfrm>
            <a:off x="5701163" y="1757766"/>
            <a:ext cx="1403439" cy="1214298"/>
            <a:chOff x="4874132" y="2214702"/>
            <a:chExt cx="1403439" cy="12142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8C69FF-50E8-4AB9-99A4-5F6AB1DEF914}"/>
                </a:ext>
              </a:extLst>
            </p:cNvPr>
            <p:cNvCxnSpPr/>
            <p:nvPr/>
          </p:nvCxnSpPr>
          <p:spPr>
            <a:xfrm>
              <a:off x="5575852" y="2787926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96D4B6-48A2-42D5-99ED-592046809013}"/>
                </a:ext>
              </a:extLst>
            </p:cNvPr>
            <p:cNvSpPr txBox="1"/>
            <p:nvPr/>
          </p:nvSpPr>
          <p:spPr>
            <a:xfrm>
              <a:off x="4874132" y="2214702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5DC88F-9CE0-41BB-BB4C-6577ED3D510D}"/>
              </a:ext>
            </a:extLst>
          </p:cNvPr>
          <p:cNvGrpSpPr/>
          <p:nvPr/>
        </p:nvGrpSpPr>
        <p:grpSpPr>
          <a:xfrm>
            <a:off x="5509756" y="3311596"/>
            <a:ext cx="1519694" cy="676394"/>
            <a:chOff x="5509756" y="3311596"/>
            <a:chExt cx="1519694" cy="67639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DDFB9F6-724A-4343-A20B-663DCEFD0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0813" y="3311596"/>
              <a:ext cx="528637" cy="361629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6359DA-D0CC-4E0F-BF26-1754B82CB8B5}"/>
                </a:ext>
              </a:extLst>
            </p:cNvPr>
            <p:cNvSpPr txBox="1"/>
            <p:nvPr/>
          </p:nvSpPr>
          <p:spPr>
            <a:xfrm>
              <a:off x="5509756" y="3464770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 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10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84A5420-9CF4-48F3-9F45-3D2FB47F8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756" y="4280414"/>
            <a:ext cx="6610350" cy="18573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CBE8CD8-2C4A-441A-AF1D-CA254641DEBF}"/>
              </a:ext>
            </a:extLst>
          </p:cNvPr>
          <p:cNvGrpSpPr/>
          <p:nvPr/>
        </p:nvGrpSpPr>
        <p:grpSpPr>
          <a:xfrm>
            <a:off x="6024251" y="3867450"/>
            <a:ext cx="2354491" cy="1275911"/>
            <a:chOff x="4473358" y="4084436"/>
            <a:chExt cx="2354491" cy="12759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2E1DAA-6F6E-4F51-AE0C-8F0576FFDF18}"/>
                </a:ext>
              </a:extLst>
            </p:cNvPr>
            <p:cNvCxnSpPr/>
            <p:nvPr/>
          </p:nvCxnSpPr>
          <p:spPr>
            <a:xfrm>
              <a:off x="5698629" y="4719273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/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𝐴𝑣𝑒𝑟𝑎𝑔𝑒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98018A-CB93-4D8E-915F-75A8DB000262}"/>
              </a:ext>
            </a:extLst>
          </p:cNvPr>
          <p:cNvGrpSpPr/>
          <p:nvPr/>
        </p:nvGrpSpPr>
        <p:grpSpPr>
          <a:xfrm>
            <a:off x="4730088" y="4457101"/>
            <a:ext cx="3042312" cy="909377"/>
            <a:chOff x="4101255" y="4820428"/>
            <a:chExt cx="3042312" cy="9093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205556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2055563" cy="5998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D15E6C-BD40-42B5-BB73-E878299829F7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5129037" y="5420272"/>
              <a:ext cx="2014530" cy="309533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DC0922-5DFC-43C7-9EC6-3ABC33712CE3}"/>
              </a:ext>
            </a:extLst>
          </p:cNvPr>
          <p:cNvGrpSpPr/>
          <p:nvPr/>
        </p:nvGrpSpPr>
        <p:grpSpPr>
          <a:xfrm>
            <a:off x="4690319" y="5826002"/>
            <a:ext cx="3082081" cy="861660"/>
            <a:chOff x="4101255" y="4558612"/>
            <a:chExt cx="3082081" cy="861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703C8F-5026-4310-B02B-449668C1DC55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204607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703C8F-5026-4310-B02B-449668C1DC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2046073" cy="5998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420D8CC-DC7F-47D0-8D64-26FFBF834F11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124292" y="4558612"/>
              <a:ext cx="2059044" cy="26181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21493D-29EC-40DC-9135-A303D04B1D3A}"/>
              </a:ext>
            </a:extLst>
          </p:cNvPr>
          <p:cNvGrpSpPr/>
          <p:nvPr/>
        </p:nvGrpSpPr>
        <p:grpSpPr>
          <a:xfrm>
            <a:off x="7866612" y="5552002"/>
            <a:ext cx="3984039" cy="1072373"/>
            <a:chOff x="4101255" y="4284612"/>
            <a:chExt cx="3984039" cy="10723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EDEF7B-9077-4BD9-9C84-C278C98775D1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3984039" cy="5365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𝐶𝑂𝑉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𝑆𝑙𝑜𝑝𝑒𝑠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𝐼𝑛𝑡𝑒𝑟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EDEF7B-9077-4BD9-9C84-C278C9877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3984039" cy="53655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022719-93B9-4425-9EBB-6ED29C67DFCF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4504022" y="4284612"/>
              <a:ext cx="1589253" cy="53581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106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Comparing Model 3 to Model 2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882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.882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.895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.882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777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496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5823.776−5770.686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53.09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(6 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−4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r>
                  <a:rPr lang="en-US" sz="2000" dirty="0"/>
                  <a:t> = 2)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=5.991;53.09&gt;5.991;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AIC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5823.776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5831.776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5770.686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5782.686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  <a:blipFill>
                <a:blip r:embed="rId2"/>
                <a:stretch>
                  <a:fillRect l="-75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66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415546" cy="4493630"/>
          </a:xfrm>
        </p:spPr>
        <p:txBody>
          <a:bodyPr>
            <a:normAutofit/>
          </a:bodyPr>
          <a:lstStyle/>
          <a:p>
            <a:r>
              <a:rPr lang="en-US" dirty="0"/>
              <a:t>Random-Intercepts Random-Slopes Plus Level 2 Predictor (Model 4)</a:t>
            </a:r>
          </a:p>
          <a:p>
            <a:pPr lvl="1"/>
            <a:r>
              <a:rPr lang="en-US" dirty="0"/>
              <a:t>Treating data as 2 levels where every group gets their own intercept and their own slope AND adding in a predictor that exists only at Level 2</a:t>
            </a:r>
          </a:p>
          <a:p>
            <a:pPr lvl="1"/>
            <a:r>
              <a:rPr lang="en-US" dirty="0"/>
              <a:t>Level 1: 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Level 2: 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6062635-8528-4622-BBCA-715355795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657074"/>
              </p:ext>
            </p:extLst>
          </p:nvPr>
        </p:nvGraphicFramePr>
        <p:xfrm>
          <a:off x="2454275" y="3568772"/>
          <a:ext cx="66579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2082600" imgH="241200" progId="Equation.DSMT4">
                  <p:embed/>
                </p:oleObj>
              </mc:Choice>
              <mc:Fallback>
                <p:oleObj name="Equation" r:id="rId3" imgW="2082600" imgH="241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6062635-8528-4622-BBCA-715355795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4275" y="3568772"/>
                        <a:ext cx="66579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6329DDA-8FD8-498E-96B4-7731626BBB0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54275" y="4572567"/>
          <a:ext cx="67183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5" imgW="2095200" imgH="482400" progId="Equation.DSMT4">
                  <p:embed/>
                </p:oleObj>
              </mc:Choice>
              <mc:Fallback>
                <p:oleObj name="Equation" r:id="rId5" imgW="2095200" imgH="48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6329DDA-8FD8-498E-96B4-7731626BBB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4275" y="4572567"/>
                        <a:ext cx="6718300" cy="154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623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DDF3FEC-1D35-4A02-821F-CF05981E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46" y="4320504"/>
            <a:ext cx="6610350" cy="1857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DAD065-2BAF-49BA-971B-54249730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6635"/>
            <a:ext cx="5867400" cy="1647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F17B-26AF-4A4A-B31F-DFD6D2B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DBF4-D9F6-40BD-8554-F3BE2C0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DE120-350A-449D-BCD1-7F0F710E2E80}"/>
              </a:ext>
            </a:extLst>
          </p:cNvPr>
          <p:cNvSpPr/>
          <p:nvPr/>
        </p:nvSpPr>
        <p:spPr>
          <a:xfrm>
            <a:off x="240196" y="326823"/>
            <a:ext cx="591709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MIXED popular WITH </a:t>
            </a:r>
            <a:r>
              <a:rPr lang="en-US" sz="1600" dirty="0" err="1"/>
              <a:t>cextrav</a:t>
            </a:r>
            <a:r>
              <a:rPr lang="en-US" sz="1600" dirty="0"/>
              <a:t> </a:t>
            </a:r>
            <a:r>
              <a:rPr lang="en-US" sz="1600" dirty="0" err="1"/>
              <a:t>ctexp</a:t>
            </a:r>
            <a:endParaRPr lang="en-US" sz="1600" dirty="0"/>
          </a:p>
          <a:p>
            <a:r>
              <a:rPr lang="en-US" sz="1600" dirty="0"/>
              <a:t>  /FIXED=</a:t>
            </a:r>
            <a:r>
              <a:rPr lang="en-US" sz="1600" dirty="0" err="1"/>
              <a:t>cextrav</a:t>
            </a:r>
            <a:r>
              <a:rPr lang="en-US" sz="1600" dirty="0"/>
              <a:t> </a:t>
            </a:r>
            <a:r>
              <a:rPr lang="en-US" sz="1600" dirty="0" err="1"/>
              <a:t>ctexp</a:t>
            </a:r>
            <a:r>
              <a:rPr lang="en-US" sz="1600" dirty="0"/>
              <a:t> | SSTYPE(3)</a:t>
            </a:r>
          </a:p>
          <a:p>
            <a:r>
              <a:rPr lang="en-US" sz="1600" dirty="0"/>
              <a:t>  /METHOD=ML</a:t>
            </a:r>
          </a:p>
          <a:p>
            <a:r>
              <a:rPr lang="en-US" sz="1600" dirty="0"/>
              <a:t>  /PRINT=SOLUTION TESTCOV</a:t>
            </a:r>
          </a:p>
          <a:p>
            <a:r>
              <a:rPr lang="en-US" sz="1600" dirty="0"/>
              <a:t>  /RANDOM=INTERCEPT </a:t>
            </a:r>
            <a:r>
              <a:rPr lang="en-US" sz="1600" dirty="0" err="1"/>
              <a:t>cextrav</a:t>
            </a:r>
            <a:r>
              <a:rPr lang="en-US" sz="1600" dirty="0"/>
              <a:t> | SUBJECT(class) COVTYPE(UN).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CF4CF7-4ECD-4923-9400-F88923270E44}"/>
              </a:ext>
            </a:extLst>
          </p:cNvPr>
          <p:cNvGrpSpPr/>
          <p:nvPr/>
        </p:nvGrpSpPr>
        <p:grpSpPr>
          <a:xfrm>
            <a:off x="5701163" y="1757766"/>
            <a:ext cx="1403439" cy="1214298"/>
            <a:chOff x="4874132" y="2214702"/>
            <a:chExt cx="1403439" cy="12142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8C69FF-50E8-4AB9-99A4-5F6AB1DEF914}"/>
                </a:ext>
              </a:extLst>
            </p:cNvPr>
            <p:cNvCxnSpPr/>
            <p:nvPr/>
          </p:nvCxnSpPr>
          <p:spPr>
            <a:xfrm>
              <a:off x="5575852" y="2787926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96D4B6-48A2-42D5-99ED-592046809013}"/>
                </a:ext>
              </a:extLst>
            </p:cNvPr>
            <p:cNvSpPr txBox="1"/>
            <p:nvPr/>
          </p:nvSpPr>
          <p:spPr>
            <a:xfrm>
              <a:off x="4874132" y="2214702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5DC88F-9CE0-41BB-BB4C-6577ED3D510D}"/>
              </a:ext>
            </a:extLst>
          </p:cNvPr>
          <p:cNvGrpSpPr/>
          <p:nvPr/>
        </p:nvGrpSpPr>
        <p:grpSpPr>
          <a:xfrm>
            <a:off x="5494846" y="3167476"/>
            <a:ext cx="1519694" cy="676394"/>
            <a:chOff x="5509756" y="3311596"/>
            <a:chExt cx="1519694" cy="67639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DDFB9F6-724A-4343-A20B-663DCEFD0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0813" y="3311596"/>
              <a:ext cx="528637" cy="361629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6359DA-D0CC-4E0F-BF26-1754B82CB8B5}"/>
                </a:ext>
              </a:extLst>
            </p:cNvPr>
            <p:cNvSpPr txBox="1"/>
            <p:nvPr/>
          </p:nvSpPr>
          <p:spPr>
            <a:xfrm>
              <a:off x="5509756" y="3464770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 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10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BE8CD8-2C4A-441A-AF1D-CA254641DEBF}"/>
              </a:ext>
            </a:extLst>
          </p:cNvPr>
          <p:cNvGrpSpPr/>
          <p:nvPr/>
        </p:nvGrpSpPr>
        <p:grpSpPr>
          <a:xfrm>
            <a:off x="6024251" y="3867450"/>
            <a:ext cx="2354491" cy="1275911"/>
            <a:chOff x="4473358" y="4084436"/>
            <a:chExt cx="2354491" cy="12759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2E1DAA-6F6E-4F51-AE0C-8F0576FFDF18}"/>
                </a:ext>
              </a:extLst>
            </p:cNvPr>
            <p:cNvCxnSpPr/>
            <p:nvPr/>
          </p:nvCxnSpPr>
          <p:spPr>
            <a:xfrm>
              <a:off x="5698629" y="4719273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/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𝐴𝑣𝑒𝑟𝑎𝑔𝑒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98018A-CB93-4D8E-915F-75A8DB000262}"/>
              </a:ext>
            </a:extLst>
          </p:cNvPr>
          <p:cNvGrpSpPr/>
          <p:nvPr/>
        </p:nvGrpSpPr>
        <p:grpSpPr>
          <a:xfrm>
            <a:off x="4730088" y="4457101"/>
            <a:ext cx="3042312" cy="909377"/>
            <a:chOff x="4101255" y="4820428"/>
            <a:chExt cx="3042312" cy="9093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205556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2055563" cy="5998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D15E6C-BD40-42B5-BB73-E878299829F7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5129037" y="5420272"/>
              <a:ext cx="2014530" cy="309533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DC0922-5DFC-43C7-9EC6-3ABC33712CE3}"/>
              </a:ext>
            </a:extLst>
          </p:cNvPr>
          <p:cNvGrpSpPr/>
          <p:nvPr/>
        </p:nvGrpSpPr>
        <p:grpSpPr>
          <a:xfrm>
            <a:off x="4690319" y="5826002"/>
            <a:ext cx="3082081" cy="861660"/>
            <a:chOff x="4101255" y="4558612"/>
            <a:chExt cx="3082081" cy="861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703C8F-5026-4310-B02B-449668C1DC55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204607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703C8F-5026-4310-B02B-449668C1DC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2046073" cy="5998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420D8CC-DC7F-47D0-8D64-26FFBF834F11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124292" y="4558612"/>
              <a:ext cx="2059044" cy="26181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21493D-29EC-40DC-9135-A303D04B1D3A}"/>
              </a:ext>
            </a:extLst>
          </p:cNvPr>
          <p:cNvGrpSpPr/>
          <p:nvPr/>
        </p:nvGrpSpPr>
        <p:grpSpPr>
          <a:xfrm>
            <a:off x="7866612" y="5552002"/>
            <a:ext cx="3984039" cy="1072373"/>
            <a:chOff x="4101255" y="4284612"/>
            <a:chExt cx="3984039" cy="10723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EDEF7B-9077-4BD9-9C84-C278C98775D1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3984039" cy="5365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𝐶𝑂𝑉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𝑆𝑙𝑜𝑝𝑒𝑠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𝐼𝑛𝑡𝑒𝑟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EDEF7B-9077-4BD9-9C84-C278C9877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3984039" cy="536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022719-93B9-4425-9EBB-6ED29C67DFCF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4504022" y="4284612"/>
              <a:ext cx="1589253" cy="53581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6899891-8F48-42FD-B70F-D839D63780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259" y="1685723"/>
            <a:ext cx="5460967" cy="25036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993EFB-D5A4-44D2-B6D2-3C223A832B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6692" y="4189394"/>
            <a:ext cx="2324100" cy="2543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A9A95E-AB60-408D-A46E-015F3983C5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8402" y="326823"/>
            <a:ext cx="3848100" cy="159067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D2F2A-571D-4BB2-9002-255AF5F58590}"/>
              </a:ext>
            </a:extLst>
          </p:cNvPr>
          <p:cNvGrpSpPr/>
          <p:nvPr/>
        </p:nvGrpSpPr>
        <p:grpSpPr>
          <a:xfrm>
            <a:off x="7449379" y="3337983"/>
            <a:ext cx="1655996" cy="523220"/>
            <a:chOff x="5257199" y="3464770"/>
            <a:chExt cx="1655996" cy="52322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41C1205-8D4A-4AFC-A797-C7BC92E08E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7199" y="3555788"/>
              <a:ext cx="929363" cy="10010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70862E-D2D4-4BCA-B3F0-E94F504B805B}"/>
                </a:ext>
              </a:extLst>
            </p:cNvPr>
            <p:cNvSpPr txBox="1"/>
            <p:nvPr/>
          </p:nvSpPr>
          <p:spPr>
            <a:xfrm>
              <a:off x="5509756" y="3464770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 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01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84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Comparing Model 4 to Model 3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388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388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.891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.388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303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5770.686−5733.028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37.658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(7 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−6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r>
                  <a:rPr lang="en-US" sz="2000" dirty="0"/>
                  <a:t> = 1)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=3.841;37.658&gt;3.841;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4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AIC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5770.686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5782.686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5733.028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5747.028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  <a:blipFill>
                <a:blip r:embed="rId2"/>
                <a:stretch>
                  <a:fillRect l="-75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39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F1E076-049C-44BD-9A56-4A788EEC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Measures via </a:t>
            </a:r>
            <a:r>
              <a:rPr lang="en-US" dirty="0" err="1"/>
              <a:t>mlm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315ABB-6349-4DE2-9C6D-27B4926E5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flexibility… once you get used to 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8D6C2-62D8-4944-81E4-CB9E59AB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34F0F-F567-4CCC-B995-39CE8E48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82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66B259-F43D-42C6-9865-5A25EFDE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Mlm</a:t>
            </a:r>
            <a:r>
              <a:rPr lang="en-US" dirty="0"/>
              <a:t> can handle a variety of repeated measures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AC55F2-4A26-4AAA-A62E-C662A7C2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Pre-Post Data</a:t>
            </a:r>
          </a:p>
          <a:p>
            <a:r>
              <a:rPr lang="en-US" sz="3200" dirty="0"/>
              <a:t>Multiple Pres vs. Multiple Posts</a:t>
            </a:r>
          </a:p>
          <a:p>
            <a:r>
              <a:rPr lang="en-US" sz="3200" dirty="0"/>
              <a:t>Mixed Between and Repeated Designs</a:t>
            </a:r>
          </a:p>
          <a:p>
            <a:r>
              <a:rPr lang="en-US" sz="3200" dirty="0"/>
              <a:t>Longitudinal Designs</a:t>
            </a:r>
          </a:p>
          <a:p>
            <a:endParaRPr lang="en-US" sz="3200" dirty="0"/>
          </a:p>
          <a:p>
            <a:pPr lvl="1"/>
            <a:r>
              <a:rPr lang="en-US" sz="2800" dirty="0"/>
              <a:t>But we’ll need to look at it a little differently…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37ECC-5341-4668-AD51-0A0562AC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5E592-499B-4424-B9D1-77B7D887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37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D20B-F37A-4566-BB05-9F68899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Mlm</a:t>
            </a:r>
            <a:r>
              <a:rPr lang="en-US" dirty="0"/>
              <a:t> repeated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42F4-0675-42BF-A490-513CFA4A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5963"/>
            <a:ext cx="11029615" cy="4567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Repeated measures and Mixed ANOVAs are often used to analyze repeated data (we spend a large chunk of 485 talking about it)</a:t>
            </a:r>
          </a:p>
          <a:p>
            <a:pPr lvl="1"/>
            <a:r>
              <a:rPr lang="en-US" dirty="0"/>
              <a:t>They are simple and require very low level computing power (i.e., we can do it by hand)</a:t>
            </a:r>
          </a:p>
          <a:p>
            <a:pPr lvl="1"/>
            <a:r>
              <a:rPr lang="en-US" dirty="0"/>
              <a:t>But, what makes it simple is that it has very restrictive assumptions (i.e., sphericity) that are rarely met</a:t>
            </a:r>
          </a:p>
          <a:p>
            <a:pPr lvl="2"/>
            <a:r>
              <a:rPr lang="en-US" dirty="0"/>
              <a:t>Sphericity is the assumption of homogeneity of variance for differences between levels of the RM IV. </a:t>
            </a:r>
          </a:p>
          <a:p>
            <a:pPr lvl="2"/>
            <a:r>
              <a:rPr lang="en-US" dirty="0"/>
              <a:t>Often violated because levels closer in time are more related than levels farther apart in time</a:t>
            </a:r>
          </a:p>
          <a:p>
            <a:pPr lvl="2"/>
            <a:r>
              <a:rPr lang="en-US" dirty="0"/>
              <a:t>Related to compound symmetry (i.e., combination of homogeneity of variance and covariance)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DF65-CF80-47E7-9EC0-3BB5D372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89AB3-7ACC-4DE0-B30F-6E4A3960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8729E-D1ED-41B8-A421-27CAB78A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374F3-A1C6-4B4E-AED0-FAD36619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3FBFA3-0BBD-4F9F-A836-6DC82E0FE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142704"/>
              </p:ext>
            </p:extLst>
          </p:nvPr>
        </p:nvGraphicFramePr>
        <p:xfrm>
          <a:off x="561429" y="317192"/>
          <a:ext cx="3478368" cy="605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Worksheet" r:id="rId3" imgW="3667171" imgH="6378771" progId="Excel.Sheet.12">
                  <p:embed/>
                </p:oleObj>
              </mc:Choice>
              <mc:Fallback>
                <p:oleObj name="Worksheet" r:id="rId3" imgW="3667171" imgH="63787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429" y="317192"/>
                        <a:ext cx="3478368" cy="6050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00804-4F94-42B1-B6B4-75B0618D42AE}"/>
              </a:ext>
            </a:extLst>
          </p:cNvPr>
          <p:cNvSpPr txBox="1">
            <a:spLocks/>
          </p:cNvSpPr>
          <p:nvPr/>
        </p:nvSpPr>
        <p:spPr>
          <a:xfrm>
            <a:off x="4572000" y="317192"/>
            <a:ext cx="7038806" cy="596250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Having a single intercept and one slope per predictor assumes that </a:t>
            </a:r>
          </a:p>
          <a:p>
            <a:pPr lvl="1"/>
            <a:r>
              <a:rPr lang="en-US" dirty="0"/>
              <a:t>all participants are from a single homogenous group (i.e., from a single population) </a:t>
            </a:r>
          </a:p>
          <a:p>
            <a:pPr lvl="1"/>
            <a:r>
              <a:rPr lang="en-US" dirty="0"/>
              <a:t>based around a single intercept/mean (i.e., Mu)</a:t>
            </a:r>
          </a:p>
          <a:p>
            <a:pPr lvl="1"/>
            <a:r>
              <a:rPr lang="en-US" dirty="0"/>
              <a:t>And that the impact that each X has on Y is consistent for all people in the dataset. </a:t>
            </a:r>
          </a:p>
          <a:p>
            <a:pPr lvl="1"/>
            <a:r>
              <a:rPr lang="en-US" dirty="0"/>
              <a:t>What about the sexes? Aren’t those separate groups?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81BED-EB87-4AC1-A188-A20A6D3D17F9}"/>
              </a:ext>
            </a:extLst>
          </p:cNvPr>
          <p:cNvSpPr/>
          <p:nvPr/>
        </p:nvSpPr>
        <p:spPr>
          <a:xfrm>
            <a:off x="561429" y="317192"/>
            <a:ext cx="3478368" cy="6050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89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D20B-F37A-4566-BB05-9F68899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Mlm</a:t>
            </a:r>
            <a:r>
              <a:rPr lang="en-US" dirty="0"/>
              <a:t> repeated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42F4-0675-42BF-A490-513CFA4A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5963"/>
            <a:ext cx="11029615" cy="4567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MLM is much more flexible in how you handle the data and what assumptions you are making about the variances and covariances</a:t>
            </a:r>
          </a:p>
          <a:p>
            <a:pPr lvl="1"/>
            <a:r>
              <a:rPr lang="en-US" dirty="0"/>
              <a:t>This is nice but comes at a much higher computational cost (e.g., ML)</a:t>
            </a:r>
          </a:p>
          <a:p>
            <a:pPr lvl="1"/>
            <a:r>
              <a:rPr lang="en-US" dirty="0"/>
              <a:t>Can be analyzed with the same assumptions as RM ANOVA</a:t>
            </a:r>
          </a:p>
          <a:p>
            <a:pPr lvl="1"/>
            <a:r>
              <a:rPr lang="en-US" dirty="0"/>
              <a:t>Then reanalyzed with different assumptions to see if the model fit (e.g., log likelihood difference test) is improved</a:t>
            </a:r>
          </a:p>
          <a:p>
            <a:r>
              <a:rPr lang="en-US" dirty="0"/>
              <a:t>As a regression like approach we can look at main effects and interactions plus run the effects sequentially…</a:t>
            </a:r>
          </a:p>
          <a:p>
            <a:pPr lvl="1"/>
            <a:r>
              <a:rPr lang="en-US" dirty="0"/>
              <a:t>This just means we need to carefully choose the coding for grouped predictors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DF65-CF80-47E7-9EC0-3BB5D372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89AB3-7ACC-4DE0-B30F-6E4A3960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42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9E1B-D069-47B8-A859-2BC8B866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Mlm</a:t>
            </a:r>
            <a:r>
              <a:rPr lang="en-US" dirty="0"/>
              <a:t> Repeated – simple dependent samples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5A93-813E-48D5-B221-7E86EDDF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328946" cy="4099198"/>
          </a:xfrm>
        </p:spPr>
        <p:txBody>
          <a:bodyPr/>
          <a:lstStyle/>
          <a:p>
            <a:r>
              <a:rPr lang="en-US" dirty="0"/>
              <a:t>The MLM approach can be used to compute a t-value in a simple pre-post design…with a little data restructuring.  </a:t>
            </a:r>
          </a:p>
          <a:p>
            <a:pPr lvl="1"/>
            <a:r>
              <a:rPr lang="en-US" dirty="0"/>
              <a:t>Restructure “Wide” data into “Long” data</a:t>
            </a:r>
          </a:p>
          <a:p>
            <a:pPr lvl="1"/>
            <a:r>
              <a:rPr lang="en-US" dirty="0"/>
              <a:t>SPSS </a:t>
            </a:r>
            <a:r>
              <a:rPr lang="en-US" dirty="0" err="1"/>
              <a:t>iqplus</a:t>
            </a:r>
            <a:r>
              <a:rPr lang="en-US" dirty="0"/>
              <a:t> example using “Restructure”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47297-0C2D-4D2F-91C2-6CCA13CC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29F43-93E9-4289-9F76-2467B40B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3C5DA-1236-4128-8D0D-A67553C670A0}"/>
              </a:ext>
            </a:extLst>
          </p:cNvPr>
          <p:cNvSpPr txBox="1"/>
          <p:nvPr/>
        </p:nvSpPr>
        <p:spPr>
          <a:xfrm>
            <a:off x="9615488" y="2243670"/>
            <a:ext cx="137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Format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C8939-E131-4700-823E-92168D247EB4}"/>
              </a:ext>
            </a:extLst>
          </p:cNvPr>
          <p:cNvSpPr txBox="1"/>
          <p:nvPr/>
        </p:nvSpPr>
        <p:spPr>
          <a:xfrm>
            <a:off x="5765264" y="2253195"/>
            <a:ext cx="14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Wide Format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D383F2-BEC3-4716-9ABA-E9980EAB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872" y="2613002"/>
            <a:ext cx="2635153" cy="2860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DFA0F6-DFA8-48C4-9F69-94D3FEBD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65" y="2613002"/>
            <a:ext cx="3571744" cy="287009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B19B77-F063-4409-8AD8-4C8C887BBF53}"/>
              </a:ext>
            </a:extLst>
          </p:cNvPr>
          <p:cNvSpPr/>
          <p:nvPr/>
        </p:nvSpPr>
        <p:spPr>
          <a:xfrm>
            <a:off x="7891465" y="3724275"/>
            <a:ext cx="48577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915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8F03-D78F-4054-990E-3BFD42DB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mLM</a:t>
            </a:r>
            <a:r>
              <a:rPr lang="en-US" dirty="0"/>
              <a:t> – Multiple </a:t>
            </a:r>
            <a:r>
              <a:rPr lang="en-US" dirty="0" err="1"/>
              <a:t>pres</a:t>
            </a:r>
            <a:r>
              <a:rPr lang="en-US" dirty="0"/>
              <a:t> and posts – “anova4”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AE65B-C1D1-4227-9A04-4900CAB3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7EFEF-6EBF-43E4-8DCB-8278372D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84145-6E93-46F7-816E-38F8A202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56" y="1889128"/>
            <a:ext cx="9165888" cy="2152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CD54DE-E15B-4FC8-B90B-8746CC54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793" y="4325277"/>
            <a:ext cx="4708414" cy="2407291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E928CB1-0943-4B86-89C8-728E1B26331B}"/>
              </a:ext>
            </a:extLst>
          </p:cNvPr>
          <p:cNvSpPr/>
          <p:nvPr/>
        </p:nvSpPr>
        <p:spPr>
          <a:xfrm>
            <a:off x="5857878" y="3843338"/>
            <a:ext cx="619125" cy="538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67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74DF-1831-4995-94EC-C65B1CBC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Mlm</a:t>
            </a:r>
            <a:r>
              <a:rPr lang="en-US" dirty="0"/>
              <a:t> – longitudinal data – “</a:t>
            </a:r>
            <a:r>
              <a:rPr lang="en-US" dirty="0" err="1"/>
              <a:t>lsay</a:t>
            </a:r>
            <a:r>
              <a:rPr lang="en-US" dirty="0"/>
              <a:t>”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0A89-BA46-47FB-9A5F-5E9F0A68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AF211-59A5-43BD-9AC9-C6230B09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74A4D-6825-4D58-99F2-74FBF91C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59" y="1868523"/>
            <a:ext cx="7295882" cy="2130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7CF2D-0254-4164-9A86-9BC3386E6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600" y="4337024"/>
            <a:ext cx="4514799" cy="229553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3BF2AA2C-5C6F-4201-800C-A110AD736F2A}"/>
              </a:ext>
            </a:extLst>
          </p:cNvPr>
          <p:cNvSpPr/>
          <p:nvPr/>
        </p:nvSpPr>
        <p:spPr>
          <a:xfrm>
            <a:off x="6096000" y="3862388"/>
            <a:ext cx="442913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8729E-D1ED-41B8-A421-27CAB78A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374F3-A1C6-4B4E-AED0-FAD36619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3FBFA3-0BBD-4F9F-A836-6DC82E0FE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429" y="317192"/>
          <a:ext cx="3478368" cy="605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Worksheet" r:id="rId3" imgW="3667171" imgH="6378771" progId="Excel.Sheet.12">
                  <p:embed/>
                </p:oleObj>
              </mc:Choice>
              <mc:Fallback>
                <p:oleObj name="Worksheet" r:id="rId3" imgW="3667171" imgH="6378771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43FBFA3-0BBD-4F9F-A836-6DC82E0FE0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429" y="317192"/>
                        <a:ext cx="3478368" cy="6050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00804-4F94-42B1-B6B4-75B0618D42AE}"/>
              </a:ext>
            </a:extLst>
          </p:cNvPr>
          <p:cNvSpPr txBox="1">
            <a:spLocks/>
          </p:cNvSpPr>
          <p:nvPr/>
        </p:nvSpPr>
        <p:spPr>
          <a:xfrm>
            <a:off x="4572000" y="317192"/>
            <a:ext cx="7038806" cy="596250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 data were collected in groups and the participants were not randomly assigned to those groups (i.e., sounds like random effects </a:t>
            </a:r>
            <a:r>
              <a:rPr lang="en-US" dirty="0" err="1"/>
              <a:t>anova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linear regression, as we have talked about it so far, how can we handle this?</a:t>
            </a:r>
          </a:p>
          <a:p>
            <a:pPr lvl="1"/>
            <a:r>
              <a:rPr lang="en-US" dirty="0"/>
              <a:t>In regular regression we assume a homogenous sample (i.e., the model applies the same for everyone) so </a:t>
            </a:r>
            <a:r>
              <a:rPr lang="en-US" b="1" dirty="0"/>
              <a:t>option 1</a:t>
            </a:r>
            <a:r>
              <a:rPr lang="en-US" dirty="0"/>
              <a:t> is to ignore the grouping.  </a:t>
            </a:r>
          </a:p>
          <a:p>
            <a:pPr lvl="1"/>
            <a:r>
              <a:rPr lang="en-US" dirty="0"/>
              <a:t>Let’s look at </a:t>
            </a:r>
            <a:r>
              <a:rPr lang="en-US" b="1" dirty="0"/>
              <a:t>popular</a:t>
            </a:r>
            <a:r>
              <a:rPr lang="en-US" dirty="0"/>
              <a:t> predicted by just </a:t>
            </a:r>
            <a:r>
              <a:rPr lang="en-US" b="1" dirty="0"/>
              <a:t>extraversion</a:t>
            </a:r>
            <a:r>
              <a:rPr lang="en-US" dirty="0"/>
              <a:t> (</a:t>
            </a:r>
            <a:r>
              <a:rPr lang="en-US" dirty="0" err="1"/>
              <a:t>extrav</a:t>
            </a:r>
            <a:r>
              <a:rPr lang="en-US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71AF25-A0FE-44C9-A873-2EA3CDBCDB4A}"/>
              </a:ext>
            </a:extLst>
          </p:cNvPr>
          <p:cNvSpPr/>
          <p:nvPr/>
        </p:nvSpPr>
        <p:spPr>
          <a:xfrm>
            <a:off x="561429" y="489527"/>
            <a:ext cx="3478368" cy="176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E1F70A-8720-4EFD-8774-8741541FDBA1}"/>
              </a:ext>
            </a:extLst>
          </p:cNvPr>
          <p:cNvSpPr/>
          <p:nvPr/>
        </p:nvSpPr>
        <p:spPr>
          <a:xfrm>
            <a:off x="561429" y="2460245"/>
            <a:ext cx="3478368" cy="176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79B72-0F6D-439B-8DFB-2691EAFB99EC}"/>
              </a:ext>
            </a:extLst>
          </p:cNvPr>
          <p:cNvSpPr/>
          <p:nvPr/>
        </p:nvSpPr>
        <p:spPr>
          <a:xfrm>
            <a:off x="551548" y="4413844"/>
            <a:ext cx="3478368" cy="195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EC5A6E-0408-46D6-96F8-C7DB2D8E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356883-B599-46CA-A63D-5CE5B667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36481" cy="4099198"/>
          </a:xfrm>
        </p:spPr>
        <p:txBody>
          <a:bodyPr/>
          <a:lstStyle/>
          <a:p>
            <a:r>
              <a:rPr lang="en-US" dirty="0"/>
              <a:t>Ignoring groups/classes we get:</a:t>
            </a:r>
          </a:p>
          <a:p>
            <a:pPr lvl="1"/>
            <a:r>
              <a:rPr lang="en-US" dirty="0"/>
              <a:t>a = 3.273</a:t>
            </a:r>
          </a:p>
          <a:p>
            <a:pPr lvl="1"/>
            <a:r>
              <a:rPr lang="en-US" dirty="0" err="1"/>
              <a:t>b</a:t>
            </a:r>
            <a:r>
              <a:rPr lang="en-US" baseline="-25000" dirty="0" err="1"/>
              <a:t>extrav</a:t>
            </a:r>
            <a:r>
              <a:rPr lang="en-US" dirty="0"/>
              <a:t> = .346</a:t>
            </a:r>
          </a:p>
          <a:p>
            <a:endParaRPr lang="en-US" dirty="0"/>
          </a:p>
          <a:p>
            <a:r>
              <a:rPr lang="en-US" dirty="0"/>
              <a:t>How do we interpret the intercept and slope values?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2D1A8-341D-4F71-82F0-64F386E9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173655-BAD5-4E10-AE96-AAB4B468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950065-BEFA-4DE2-88AB-91CF5634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76" y="1944095"/>
            <a:ext cx="5162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8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8729E-D1ED-41B8-A421-27CAB78A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374F3-A1C6-4B4E-AED0-FAD36619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3FBFA3-0BBD-4F9F-A836-6DC82E0FE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429" y="317192"/>
          <a:ext cx="3478368" cy="605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Worksheet" r:id="rId3" imgW="3667171" imgH="6378771" progId="Excel.Sheet.12">
                  <p:embed/>
                </p:oleObj>
              </mc:Choice>
              <mc:Fallback>
                <p:oleObj name="Worksheet" r:id="rId3" imgW="3667171" imgH="6378771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43FBFA3-0BBD-4F9F-A836-6DC82E0FE0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429" y="317192"/>
                        <a:ext cx="3478368" cy="6050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00804-4F94-42B1-B6B4-75B0618D42AE}"/>
              </a:ext>
            </a:extLst>
          </p:cNvPr>
          <p:cNvSpPr txBox="1">
            <a:spLocks/>
          </p:cNvSpPr>
          <p:nvPr/>
        </p:nvSpPr>
        <p:spPr>
          <a:xfrm>
            <a:off x="4572000" y="317192"/>
            <a:ext cx="7038806" cy="596250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 data were collected in groups and the participants were not randomly assigned to those groups (i.e., sounds like random effects </a:t>
            </a:r>
            <a:r>
              <a:rPr lang="en-US" dirty="0" err="1"/>
              <a:t>anova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linear regression as we have talked about it so far how can we handle this?</a:t>
            </a:r>
          </a:p>
          <a:p>
            <a:pPr lvl="1"/>
            <a:r>
              <a:rPr lang="en-US" dirty="0"/>
              <a:t>In regular regression we assume a homogenous sample (i.e., the model applies the same for everyone) so </a:t>
            </a:r>
            <a:r>
              <a:rPr lang="en-US" b="1" dirty="0"/>
              <a:t>option 2</a:t>
            </a:r>
            <a:r>
              <a:rPr lang="en-US" dirty="0"/>
              <a:t> is to run a separate regression in each group.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 can create a separate regression equation for each group/class predicting </a:t>
            </a:r>
            <a:r>
              <a:rPr lang="en-US" b="1" dirty="0">
                <a:solidFill>
                  <a:schemeClr val="tx1"/>
                </a:solidFill>
              </a:rPr>
              <a:t>popular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b="1" dirty="0" err="1">
                <a:solidFill>
                  <a:schemeClr val="tx1"/>
                </a:solidFill>
              </a:rPr>
              <a:t>extrav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71AF25-A0FE-44C9-A873-2EA3CDBCDB4A}"/>
              </a:ext>
            </a:extLst>
          </p:cNvPr>
          <p:cNvSpPr/>
          <p:nvPr/>
        </p:nvSpPr>
        <p:spPr>
          <a:xfrm>
            <a:off x="561429" y="489527"/>
            <a:ext cx="3478368" cy="176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E1F70A-8720-4EFD-8774-8741541FDBA1}"/>
              </a:ext>
            </a:extLst>
          </p:cNvPr>
          <p:cNvSpPr/>
          <p:nvPr/>
        </p:nvSpPr>
        <p:spPr>
          <a:xfrm>
            <a:off x="561429" y="2460245"/>
            <a:ext cx="3478368" cy="176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79B72-0F6D-439B-8DFB-2691EAFB99EC}"/>
              </a:ext>
            </a:extLst>
          </p:cNvPr>
          <p:cNvSpPr/>
          <p:nvPr/>
        </p:nvSpPr>
        <p:spPr>
          <a:xfrm>
            <a:off x="551548" y="4413844"/>
            <a:ext cx="3478368" cy="195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EC5A6E-0408-46D6-96F8-C7DB2D8E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356883-B599-46CA-A63D-5CE5B667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36481" cy="4099198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group/class 1 </a:t>
            </a:r>
            <a:r>
              <a:rPr lang="en-US" dirty="0"/>
              <a:t>we get:</a:t>
            </a:r>
          </a:p>
          <a:p>
            <a:pPr lvl="1"/>
            <a:r>
              <a:rPr lang="en-US" dirty="0"/>
              <a:t>a = 2.663</a:t>
            </a:r>
          </a:p>
          <a:p>
            <a:pPr lvl="1"/>
            <a:r>
              <a:rPr lang="en-US" dirty="0" err="1"/>
              <a:t>b</a:t>
            </a:r>
            <a:r>
              <a:rPr lang="en-US" baseline="-25000" dirty="0" err="1"/>
              <a:t>extrav</a:t>
            </a:r>
            <a:r>
              <a:rPr lang="en-US" dirty="0"/>
              <a:t> = .497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2D1A8-341D-4F71-82F0-64F386E9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173655-BAD5-4E10-AE96-AAB4B468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E6E1D-63C3-437A-B1D8-28E663C5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692" y="2022764"/>
            <a:ext cx="4297110" cy="43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905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2001</TotalTime>
  <Words>3216</Words>
  <Application>Microsoft Office PowerPoint</Application>
  <PresentationFormat>Widescreen</PresentationFormat>
  <Paragraphs>425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Arial</vt:lpstr>
      <vt:lpstr>Bookman Old Style</vt:lpstr>
      <vt:lpstr>Calibri</vt:lpstr>
      <vt:lpstr>Cambria</vt:lpstr>
      <vt:lpstr>Cambria Math</vt:lpstr>
      <vt:lpstr>Gill Sans MT</vt:lpstr>
      <vt:lpstr>Times New Roman</vt:lpstr>
      <vt:lpstr>Wingdings</vt:lpstr>
      <vt:lpstr>Wingdings 2</vt:lpstr>
      <vt:lpstr>Dividend</vt:lpstr>
      <vt:lpstr>Equation</vt:lpstr>
      <vt:lpstr>Worksheet</vt:lpstr>
      <vt:lpstr>MathType 6.0 Equation</vt:lpstr>
      <vt:lpstr>Multilevel Linear Models</vt:lpstr>
      <vt:lpstr>Linear regression</vt:lpstr>
      <vt:lpstr>Data example – “Popular” dataset from joop hox (2010)</vt:lpstr>
      <vt:lpstr>Data example – “Popular” dataset from joop hox (2010)</vt:lpstr>
      <vt:lpstr>PowerPoint Presentation</vt:lpstr>
      <vt:lpstr>PowerPoint Presentation</vt:lpstr>
      <vt:lpstr>Data example – “Popular” dataset from joop hox (2010)</vt:lpstr>
      <vt:lpstr>PowerPoint Presentation</vt:lpstr>
      <vt:lpstr>Data example – “Popular” dataset from joop hox (2010)</vt:lpstr>
      <vt:lpstr>Data example – “Popular” dataset from joop hox (2010)</vt:lpstr>
      <vt:lpstr>Data example – “Popular” dataset from joop hox (2010)</vt:lpstr>
      <vt:lpstr>Data example – “Popular” dataset from joop hox (2010)</vt:lpstr>
      <vt:lpstr>Data example – “Popular” dataset from joop hox (2010)</vt:lpstr>
      <vt:lpstr>Reviewing the options</vt:lpstr>
      <vt:lpstr>Fixed vs. random effects</vt:lpstr>
      <vt:lpstr>Multilevel model (mlm)</vt:lpstr>
      <vt:lpstr>Multilevel model (mlm)</vt:lpstr>
      <vt:lpstr>Multilevel model (mlm)</vt:lpstr>
      <vt:lpstr>Multilevel model (mlm)</vt:lpstr>
      <vt:lpstr>Advantages </vt:lpstr>
      <vt:lpstr>Research questions</vt:lpstr>
      <vt:lpstr>Assumptions</vt:lpstr>
      <vt:lpstr>Assumptions</vt:lpstr>
      <vt:lpstr>Assumptions</vt:lpstr>
      <vt:lpstr>Basic MLM Model</vt:lpstr>
      <vt:lpstr>PowerPoint Presentation</vt:lpstr>
      <vt:lpstr>PowerPoint Presentation</vt:lpstr>
      <vt:lpstr>Model building/testing</vt:lpstr>
      <vt:lpstr>Model building/testing – “popular”</vt:lpstr>
      <vt:lpstr>PowerPoint Presentation</vt:lpstr>
      <vt:lpstr>Model building/testing – “popular”</vt:lpstr>
      <vt:lpstr>PowerPoint Presentation</vt:lpstr>
      <vt:lpstr>Model building/testing – “popular”</vt:lpstr>
      <vt:lpstr>Intraclass correlation (ICC) – “popular”</vt:lpstr>
      <vt:lpstr>Likelihood Difference test – “popular”</vt:lpstr>
      <vt:lpstr>Akaike Information Criteria (AIC) – “popular”</vt:lpstr>
      <vt:lpstr>Adding predictors</vt:lpstr>
      <vt:lpstr>Model building/testing – “popular”</vt:lpstr>
      <vt:lpstr>PowerPoint Presentation</vt:lpstr>
      <vt:lpstr>Model building/testing – “popular”</vt:lpstr>
      <vt:lpstr>Model building/testing – “popular”</vt:lpstr>
      <vt:lpstr>PowerPoint Presentation</vt:lpstr>
      <vt:lpstr>Model building/testing – “popular”</vt:lpstr>
      <vt:lpstr>Model building/testing – “popular”</vt:lpstr>
      <vt:lpstr>PowerPoint Presentation</vt:lpstr>
      <vt:lpstr>Model building/testing – “popular”</vt:lpstr>
      <vt:lpstr>Repeated Measures via mlm</vt:lpstr>
      <vt:lpstr>Mlm can handle a variety of repeated measures data</vt:lpstr>
      <vt:lpstr>Mlm repeated measures</vt:lpstr>
      <vt:lpstr>Mlm repeated measures</vt:lpstr>
      <vt:lpstr>Mlm Repeated – simple dependent samples t-test</vt:lpstr>
      <vt:lpstr>mLM – Multiple pres and posts – “anova4” example</vt:lpstr>
      <vt:lpstr>Mlm – longitudinal data – “lsay”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Regression</dc:title>
  <dc:creator>Andrew Ainsworth</dc:creator>
  <cp:lastModifiedBy>Andrew Ainsworth</cp:lastModifiedBy>
  <cp:revision>44</cp:revision>
  <dcterms:created xsi:type="dcterms:W3CDTF">2019-02-11T21:08:40Z</dcterms:created>
  <dcterms:modified xsi:type="dcterms:W3CDTF">2019-02-20T22:11:10Z</dcterms:modified>
</cp:coreProperties>
</file>