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2E2F-A9B4-4734-B75B-7C1455DF39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044F-78DA-4ADF-9F19-60A81A1C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717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D27D80-0ED9-4A5D-A485-8622B3BEACEF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285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717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5FA-CC0B-4C50-876E-37BED72DE41F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744163-2EF6-45CD-B0D4-F06378233933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9198"/>
          </a:xfrm>
        </p:spPr>
        <p:txBody>
          <a:bodyPr anchor="t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A2BE-EC33-46D2-827E-CB30A64179E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674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1295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1D8B3-65AA-4989-A2BE-87D70DC0201A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78E-FB2F-452D-94AD-243FF6DD3FD3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41FA-935A-494F-B865-B2E9AAE52B5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8B6-34E9-4A64-8F81-711423687AC6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D97-745E-4495-A083-8C7EBBD66A41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454053-FE0A-4A62-924B-12C0FB8EE042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B76-567E-4C6F-8341-C91BA3499933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35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7177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D876C9-6324-45A1-BECB-474A96908BE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744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7177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7E4-3A7C-406D-9CFA-9D563EB8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Multilevel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85B2A-34E9-4C41-9693-23397362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08359"/>
            <a:ext cx="10993546" cy="590321"/>
          </a:xfrm>
        </p:spPr>
        <p:txBody>
          <a:bodyPr>
            <a:normAutofit/>
          </a:bodyPr>
          <a:lstStyle/>
          <a:p>
            <a:r>
              <a:rPr lang="en-US" sz="1400" dirty="0"/>
              <a:t>Aka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Multilevel regression, Hierarchical Linear models, mixed models, random effects models, etc.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8FFAB-9981-4763-90D5-0875E6AC510E}"/>
              </a:ext>
            </a:extLst>
          </p:cNvPr>
          <p:cNvSpPr txBox="1">
            <a:spLocks/>
          </p:cNvSpPr>
          <p:nvPr/>
        </p:nvSpPr>
        <p:spPr>
          <a:xfrm>
            <a:off x="581191" y="5399315"/>
            <a:ext cx="10993546" cy="1028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solidFill>
                  <a:schemeClr val="bg1"/>
                </a:solidFill>
              </a:rPr>
              <a:t>Dr.  Andrew Ainsworth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Psy524/L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California State University, Northridge</a:t>
            </a:r>
          </a:p>
        </p:txBody>
      </p:sp>
    </p:spTree>
    <p:extLst>
      <p:ext uri="{BB962C8B-B14F-4D97-AF65-F5344CB8AC3E}">
        <p14:creationId xmlns:p14="http://schemas.microsoft.com/office/powerpoint/2010/main" val="65894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33134" cy="4321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 regression models were computed</a:t>
            </a:r>
          </a:p>
          <a:p>
            <a:pPr lvl="1"/>
            <a:r>
              <a:rPr lang="en-US" dirty="0"/>
              <a:t>The average </a:t>
            </a:r>
            <a:r>
              <a:rPr lang="en-US" b="1" dirty="0"/>
              <a:t>intercept</a:t>
            </a:r>
            <a:r>
              <a:rPr lang="en-US" dirty="0"/>
              <a:t> is </a:t>
            </a:r>
            <a:r>
              <a:rPr lang="en-US" b="1" dirty="0"/>
              <a:t>2.394 </a:t>
            </a:r>
            <a:r>
              <a:rPr lang="en-US" dirty="0"/>
              <a:t>with a </a:t>
            </a:r>
            <a:r>
              <a:rPr lang="en-US" b="1" dirty="0" err="1"/>
              <a:t>StDev</a:t>
            </a:r>
            <a:r>
              <a:rPr lang="en-US" b="1" dirty="0"/>
              <a:t> = 2.142</a:t>
            </a:r>
          </a:p>
          <a:p>
            <a:pPr lvl="2"/>
            <a:r>
              <a:rPr lang="en-US" dirty="0"/>
              <a:t>The average intercept is smaller (2.394 vs. 3.273) than the overall model</a:t>
            </a:r>
          </a:p>
          <a:p>
            <a:pPr lvl="1"/>
            <a:r>
              <a:rPr lang="en-US" dirty="0"/>
              <a:t>The average slope for </a:t>
            </a:r>
            <a:r>
              <a:rPr lang="en-US" b="1" dirty="0" err="1"/>
              <a:t>extrav</a:t>
            </a:r>
            <a:r>
              <a:rPr lang="en-US" dirty="0"/>
              <a:t> is </a:t>
            </a:r>
            <a:r>
              <a:rPr lang="en-US" b="1" dirty="0"/>
              <a:t>0.498 </a:t>
            </a:r>
            <a:r>
              <a:rPr lang="en-US" dirty="0"/>
              <a:t>with a </a:t>
            </a:r>
            <a:r>
              <a:rPr lang="en-US" b="1" dirty="0" err="1"/>
              <a:t>StDev</a:t>
            </a:r>
            <a:r>
              <a:rPr lang="en-US" b="1" dirty="0"/>
              <a:t> = 0.277</a:t>
            </a:r>
          </a:p>
          <a:p>
            <a:pPr lvl="2"/>
            <a:r>
              <a:rPr lang="en-US" dirty="0"/>
              <a:t>The average slope is larger (.498 vs. .346) than the overall model</a:t>
            </a:r>
          </a:p>
          <a:p>
            <a:pPr lvl="1"/>
            <a:r>
              <a:rPr lang="en-US" dirty="0"/>
              <a:t>On average the models are not significant (however this could be because of power)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D9FB90-B0BE-48F3-92A4-20DBE33C5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39168"/>
              </p:ext>
            </p:extLst>
          </p:nvPr>
        </p:nvGraphicFramePr>
        <p:xfrm>
          <a:off x="8620679" y="1870375"/>
          <a:ext cx="2990128" cy="449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Worksheet" r:id="rId3" imgW="3597264" imgH="5410339" progId="Excel.Sheet.12">
                  <p:embed/>
                </p:oleObj>
              </mc:Choice>
              <mc:Fallback>
                <p:oleObj name="Worksheet" r:id="rId3" imgW="3597264" imgH="5410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679" y="1870375"/>
                        <a:ext cx="2990128" cy="4497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4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33134" cy="4321904"/>
          </a:xfrm>
        </p:spPr>
        <p:txBody>
          <a:bodyPr>
            <a:normAutofit/>
          </a:bodyPr>
          <a:lstStyle/>
          <a:p>
            <a:r>
              <a:rPr lang="en-US" dirty="0"/>
              <a:t>100 regression models were computed</a:t>
            </a:r>
          </a:p>
          <a:p>
            <a:pPr lvl="1"/>
            <a:r>
              <a:rPr lang="en-US" dirty="0"/>
              <a:t>Because we now have 100 intercept and slope estimates with some variability we can use that as data</a:t>
            </a:r>
          </a:p>
          <a:p>
            <a:pPr lvl="1"/>
            <a:r>
              <a:rPr lang="en-US" dirty="0"/>
              <a:t>For example, we can predict the intercepts and slopes by </a:t>
            </a:r>
            <a:r>
              <a:rPr lang="en-US" b="1" dirty="0"/>
              <a:t>teacher experience </a:t>
            </a:r>
            <a:r>
              <a:rPr lang="en-US" dirty="0"/>
              <a:t>(</a:t>
            </a:r>
            <a:r>
              <a:rPr lang="en-US" dirty="0" err="1"/>
              <a:t>texp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Does amount of time the teacher has been teaching account for variability in the intercepts and slopes?</a:t>
            </a:r>
          </a:p>
          <a:p>
            <a:pPr lvl="2"/>
            <a:r>
              <a:rPr lang="en-US" dirty="0"/>
              <a:t>Open up popular2.sav; preview of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99A295-AA77-4102-9FA5-3F9204BEB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47527"/>
              </p:ext>
            </p:extLst>
          </p:nvPr>
        </p:nvGraphicFramePr>
        <p:xfrm>
          <a:off x="8277057" y="1950327"/>
          <a:ext cx="333375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Worksheet" r:id="rId3" imgW="3333867" imgH="4409902" progId="Excel.Sheet.12">
                  <p:embed/>
                </p:oleObj>
              </mc:Choice>
              <mc:Fallback>
                <p:oleObj name="Worksheet" r:id="rId3" imgW="3333867" imgH="44099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7057" y="1950327"/>
                        <a:ext cx="333375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75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58152" cy="4321904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intercepts</a:t>
            </a:r>
            <a:r>
              <a:rPr lang="en-US" dirty="0"/>
              <a:t> from </a:t>
            </a:r>
            <a:r>
              <a:rPr lang="en-US" b="1" dirty="0" err="1"/>
              <a:t>texp</a:t>
            </a:r>
            <a:endParaRPr lang="en-US" b="1" dirty="0"/>
          </a:p>
          <a:p>
            <a:pPr lvl="1"/>
            <a:r>
              <a:rPr lang="en-US" b="1" dirty="0"/>
              <a:t>Constant</a:t>
            </a:r>
            <a:r>
              <a:rPr lang="en-US" dirty="0"/>
              <a:t> of -1.255 and a </a:t>
            </a:r>
            <a:r>
              <a:rPr lang="en-US" b="1" dirty="0"/>
              <a:t>slope</a:t>
            </a:r>
            <a:r>
              <a:rPr lang="en-US" dirty="0"/>
              <a:t> of 0.255</a:t>
            </a:r>
          </a:p>
          <a:p>
            <a:pPr lvl="1"/>
            <a:r>
              <a:rPr lang="en-US" dirty="0"/>
              <a:t>Both are significant</a:t>
            </a:r>
          </a:p>
          <a:p>
            <a:pPr lvl="1"/>
            <a:r>
              <a:rPr lang="en-US" dirty="0"/>
              <a:t>How do I interpret these?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D83AE-5FEB-42F8-958D-BABFB0F1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46" y="2069659"/>
            <a:ext cx="4727761" cy="41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7" cy="4321904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slopes</a:t>
            </a:r>
            <a:r>
              <a:rPr lang="en-US" dirty="0"/>
              <a:t> from </a:t>
            </a:r>
            <a:r>
              <a:rPr lang="en-US" b="1" dirty="0" err="1"/>
              <a:t>texp</a:t>
            </a:r>
            <a:endParaRPr lang="en-US" b="1" dirty="0"/>
          </a:p>
          <a:p>
            <a:pPr lvl="1"/>
            <a:r>
              <a:rPr lang="en-US" b="1" dirty="0"/>
              <a:t>Constant</a:t>
            </a:r>
            <a:r>
              <a:rPr lang="en-US" dirty="0"/>
              <a:t> of 0.896 and a </a:t>
            </a:r>
            <a:r>
              <a:rPr lang="en-US" b="1" dirty="0"/>
              <a:t>slope</a:t>
            </a:r>
            <a:r>
              <a:rPr lang="en-US" dirty="0"/>
              <a:t> of -0.028</a:t>
            </a:r>
          </a:p>
          <a:p>
            <a:pPr lvl="1"/>
            <a:r>
              <a:rPr lang="en-US" dirty="0"/>
              <a:t>Both are significant</a:t>
            </a:r>
          </a:p>
          <a:p>
            <a:pPr lvl="1"/>
            <a:r>
              <a:rPr lang="en-US" dirty="0"/>
              <a:t>How do I interpret these?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BAD0D-D870-475B-956F-A78F2E51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6" y="2095900"/>
            <a:ext cx="4802425" cy="42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2D9-F1B4-4C86-95F8-2EFFBE27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991E-BF20-49F5-8446-80EADD99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are grouped (e.g., clustered, collected within classes) we can:</a:t>
            </a:r>
          </a:p>
          <a:p>
            <a:pPr lvl="1"/>
            <a:r>
              <a:rPr lang="en-US" dirty="0"/>
              <a:t>Ignore the grouping and estimate 1 set of coefficients for everyone (i.e., one-size-fits-all)</a:t>
            </a:r>
          </a:p>
          <a:p>
            <a:pPr lvl="1"/>
            <a:r>
              <a:rPr lang="en-US" dirty="0"/>
              <a:t>Estimate 1 set of coefficients for each group; which will give us a distribution of intercepts and slopes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B9859-0FCA-424A-B27E-492A3085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04253-6022-44B1-AFD7-B3A6981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6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55B-6F15-4A62-856D-682960BA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vs.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AA2A-22D2-4921-B26B-C3645B57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Fixed Effects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When data are grouped and you chose to ignore the grouping and estimate one set of coefficients</a:t>
            </a:r>
          </a:p>
          <a:p>
            <a:r>
              <a:rPr lang="en-US" dirty="0"/>
              <a:t>Random Effects </a:t>
            </a:r>
            <a:r>
              <a:rPr lang="en-US" dirty="0">
                <a:sym typeface="Wingdings" panose="05000000000000000000" pitchFamily="2" charset="2"/>
              </a:rPr>
              <a:t> Estimating a separate set of coefficients for each group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effects are generally simpler and provide more generalizability (i.e., the effect is the same for all groups)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Random effects create coefficients for each group which are then treated as random variables and can be used to test further hypotheses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Models can be a combination of fixed and random (i.e., fixed intercept, random slope)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AFA6C-6DD2-4225-B0DA-E5467A54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763C7-A365-40FA-81E2-7CE6FF7F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8F23-9128-4E8F-91C7-E4D95F56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Multilevel models are used when data are organized at more than one level</a:t>
            </a:r>
          </a:p>
          <a:p>
            <a:pPr lvl="1"/>
            <a:r>
              <a:rPr lang="en-US" dirty="0"/>
              <a:t>For example, the “popular” outcome was measured for pupils (level 1) within classrooms (level 2)</a:t>
            </a:r>
          </a:p>
          <a:p>
            <a:pPr lvl="1"/>
            <a:r>
              <a:rPr lang="en-US" dirty="0"/>
              <a:t>Multiple responses (level 1) from the same respondent (level 2) </a:t>
            </a:r>
          </a:p>
          <a:p>
            <a:pPr lvl="1"/>
            <a:r>
              <a:rPr lang="en-US" dirty="0"/>
              <a:t>Voting behavior of voters (level 1), within their voting precinct (level 2), within their city (level 3) and within their state (level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76B8A-FFA6-4A46-9A38-DB0F35FA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0" y="2246811"/>
            <a:ext cx="9902478" cy="34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C3E09-14E6-4151-8927-76308D14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6" y="2083115"/>
            <a:ext cx="10460501" cy="40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71027-C229-40B1-9483-A3E220C5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7" y="2173794"/>
            <a:ext cx="11382103" cy="25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09F0-45CC-4DF0-85E5-6FF45CE4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BC80-D84F-4EB3-8374-59221E16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typical linear regression we estimate a single intercept value and one slope value per predictor.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assumes “one-size-fits-all” for everyone in the data set</a:t>
            </a:r>
          </a:p>
          <a:p>
            <a:pPr lvl="1"/>
            <a:r>
              <a:rPr lang="en-US" dirty="0"/>
              <a:t>Any deviation of Y from Y’ is considered error and contributes to the standard error of estimate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346CA0-EFDB-459A-8AD7-FFE5C6DAD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34817"/>
              </p:ext>
            </p:extLst>
          </p:nvPr>
        </p:nvGraphicFramePr>
        <p:xfrm>
          <a:off x="936769" y="3251055"/>
          <a:ext cx="44211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511280" imgH="228600" progId="Equation.DSMT4">
                  <p:embed/>
                </p:oleObj>
              </mc:Choice>
              <mc:Fallback>
                <p:oleObj name="Equation" r:id="rId3" imgW="1511280" imgH="228600" progId="Equation.DSMT4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769" y="3251055"/>
                        <a:ext cx="44211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677B-0057-4A0C-9353-C3C145A0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4AE-CC46-4F57-AC8D-039C8D0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D16-AFB5-48D4-927D-587B4694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90BFA-998B-47C1-9FE8-7AC0393C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306008" cy="43203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Models can include variables that exist at different levels (e.g., student responses, teacher experience)</a:t>
            </a:r>
          </a:p>
          <a:p>
            <a:r>
              <a:rPr lang="en-US" dirty="0"/>
              <a:t>Shares many traits with random effects/nested designs</a:t>
            </a:r>
          </a:p>
          <a:p>
            <a:r>
              <a:rPr lang="en-US" dirty="0"/>
              <a:t>Can be used as an alternative to repeated measures analyses</a:t>
            </a:r>
          </a:p>
          <a:p>
            <a:pPr lvl="1"/>
            <a:r>
              <a:rPr lang="en-US" dirty="0"/>
              <a:t>Repeated measures analyses often have restrictive assumptions</a:t>
            </a:r>
          </a:p>
          <a:p>
            <a:pPr lvl="1"/>
            <a:r>
              <a:rPr lang="en-US" dirty="0"/>
              <a:t>Can estimate individual differences in growth over time</a:t>
            </a:r>
          </a:p>
          <a:p>
            <a:r>
              <a:rPr lang="en-US" dirty="0"/>
              <a:t>Can be used in place ANCOVA without the homogeneity of regression assumption</a:t>
            </a:r>
          </a:p>
          <a:p>
            <a:r>
              <a:rPr lang="en-US" dirty="0"/>
              <a:t>Does not have the independence of errors assumption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36A29-D555-44A0-84CC-A033AF7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72A43-38E9-42A6-8A8B-55921B06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3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DFF7-5490-42EC-A06D-9B7F3631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4FA-3EC2-4F35-86E8-DD696C81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questions you would ask in multiple regression apply but now you can ask additional, and super sexy, questions</a:t>
            </a:r>
          </a:p>
          <a:p>
            <a:pPr lvl="1"/>
            <a:r>
              <a:rPr lang="en-US" dirty="0"/>
              <a:t>Are groups different in mean/intercept?</a:t>
            </a:r>
          </a:p>
          <a:p>
            <a:pPr lvl="1"/>
            <a:r>
              <a:rPr lang="en-US" dirty="0"/>
              <a:t>Are groups different in slope?</a:t>
            </a:r>
          </a:p>
          <a:p>
            <a:pPr lvl="1"/>
            <a:r>
              <a:rPr lang="en-US" dirty="0"/>
              <a:t>Are their cross-level interactions?</a:t>
            </a:r>
          </a:p>
          <a:p>
            <a:pPr lvl="1"/>
            <a:r>
              <a:rPr lang="en-US" dirty="0"/>
              <a:t>Are their longitudinal trends (growth modeling)?</a:t>
            </a:r>
          </a:p>
          <a:p>
            <a:pPr lvl="1"/>
            <a:r>
              <a:rPr lang="en-US" dirty="0"/>
              <a:t>Are effects present when data are combined across studies (meta-analysis)?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2DC7-866C-48A7-A379-05D993A7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D2542-73BB-4557-A25C-319278F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linear model is shares many assumptions with multiple regression and data should be screened prior to analyses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Normality</a:t>
            </a:r>
          </a:p>
          <a:p>
            <a:pPr lvl="1"/>
            <a:r>
              <a:rPr lang="en-US" dirty="0"/>
              <a:t>Outliers (both in and out of groups)</a:t>
            </a:r>
          </a:p>
          <a:p>
            <a:pPr lvl="1"/>
            <a:r>
              <a:rPr lang="en-US" dirty="0"/>
              <a:t>Missing data should be addressed (more of an issue in MLM)</a:t>
            </a:r>
          </a:p>
          <a:p>
            <a:pPr lvl="1"/>
            <a:r>
              <a:rPr lang="en-US" dirty="0"/>
              <a:t>No Multicollinearity/Singularity of predictors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5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MLM models differ from multiple regression</a:t>
            </a:r>
          </a:p>
          <a:p>
            <a:pPr lvl="1"/>
            <a:r>
              <a:rPr lang="en-US" dirty="0"/>
              <a:t>Unequal n across groups is OK</a:t>
            </a:r>
          </a:p>
          <a:p>
            <a:pPr lvl="1"/>
            <a:r>
              <a:rPr lang="en-US" dirty="0"/>
              <a:t>Power and sample size computations are more complicated (see the link in T&amp;F for power calculator)</a:t>
            </a:r>
          </a:p>
          <a:p>
            <a:pPr lvl="1"/>
            <a:r>
              <a:rPr lang="en-US" dirty="0"/>
              <a:t>Maximum Likelihood (ML) approach (as opposed to least squares typical in multiple regression)</a:t>
            </a:r>
          </a:p>
          <a:p>
            <a:pPr lvl="1"/>
            <a:r>
              <a:rPr lang="en-US" dirty="0"/>
              <a:t>Larger sample size requirements (e.g., sample size requirements apply at all levels)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MLM models differ from multiple regression</a:t>
            </a:r>
          </a:p>
          <a:p>
            <a:pPr lvl="1"/>
            <a:r>
              <a:rPr lang="en-US" dirty="0"/>
              <a:t>No independence of errors assumption</a:t>
            </a:r>
          </a:p>
          <a:p>
            <a:pPr lvl="2"/>
            <a:r>
              <a:rPr lang="en-US" dirty="0"/>
              <a:t>accounting for the clustering/grouping addresses the dependencies</a:t>
            </a:r>
          </a:p>
          <a:p>
            <a:pPr lvl="2"/>
            <a:r>
              <a:rPr lang="en-US" dirty="0"/>
              <a:t>The intraclass correlation (ICC; coming soon) is a measure of the dependence of errors</a:t>
            </a:r>
          </a:p>
          <a:p>
            <a:pPr lvl="2"/>
            <a:r>
              <a:rPr lang="en-US" dirty="0"/>
              <a:t>The bigger the ICC the more bias (i.e., inflation of Type 1 error) is introduced if the clustering/grouping of responses is ignored.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38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0BED-7FD9-4D31-9BA9-E9B39946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MLM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6457-4F97-4C70-8BD0-EBE1957C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375"/>
            <a:ext cx="11029615" cy="4422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Single Level Fixed effect:</a:t>
            </a:r>
          </a:p>
          <a:p>
            <a:pPr marL="0" indent="0">
              <a:buNone/>
            </a:pPr>
            <a:endParaRPr lang="en-US" sz="4000" u="sng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000" u="sng" dirty="0">
                <a:latin typeface="Times New Roman" panose="02020603050405020304" pitchFamily="18" charset="0"/>
                <a:ea typeface="Cambria" panose="02040503050406030204" pitchFamily="18" charset="0"/>
              </a:rPr>
              <a:t>Multilevel Model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Level 1 (i.e., student):</a:t>
            </a:r>
            <a:br>
              <a:rPr lang="en-US" sz="4000" i="1" baseline="-25000" dirty="0">
                <a:latin typeface="Times New Roman" panose="02020603050405020304" pitchFamily="18" charset="0"/>
                <a:ea typeface="Cambria" panose="02040503050406030204" pitchFamily="18" charset="0"/>
              </a:rPr>
            </a:br>
            <a:endParaRPr lang="en-US" sz="4000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Level 2 (i.e., class):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828982"/>
              </p:ext>
            </p:extLst>
          </p:nvPr>
        </p:nvGraphicFramePr>
        <p:xfrm>
          <a:off x="6400799" y="4032427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799" y="4032427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65245"/>
              </p:ext>
            </p:extLst>
          </p:nvPr>
        </p:nvGraphicFramePr>
        <p:xfrm>
          <a:off x="6095999" y="4921230"/>
          <a:ext cx="513064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1600200" imgH="507960" progId="Equation.DSMT4">
                  <p:embed/>
                </p:oleObj>
              </mc:Choice>
              <mc:Fallback>
                <p:oleObj name="Equation" r:id="rId5" imgW="1600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5999" y="4921230"/>
                        <a:ext cx="5130641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F94902D-7F4B-40C7-ACA6-9BC1062A8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19227"/>
              </p:ext>
            </p:extLst>
          </p:nvPr>
        </p:nvGraphicFramePr>
        <p:xfrm>
          <a:off x="6400799" y="1837224"/>
          <a:ext cx="3911764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7" imgW="1295280" imgH="241200" progId="Equation.DSMT4">
                  <p:embed/>
                </p:oleObj>
              </mc:Choice>
              <mc:Fallback>
                <p:oleObj name="Equation" r:id="rId7" imgW="1295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799" y="1837224"/>
                        <a:ext cx="3911764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4A8B5B-E83B-42D2-87B4-2EF7514AF664}"/>
              </a:ext>
            </a:extLst>
          </p:cNvPr>
          <p:cNvCxnSpPr/>
          <p:nvPr/>
        </p:nvCxnSpPr>
        <p:spPr>
          <a:xfrm>
            <a:off x="661988" y="2852260"/>
            <a:ext cx="109488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6AC-FA1F-48EA-BF51-503012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AB-3E9E-426C-9835-E77A02D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64189" cy="4099198"/>
          </a:xfrm>
        </p:spPr>
        <p:txBody>
          <a:bodyPr/>
          <a:lstStyle/>
          <a:p>
            <a:r>
              <a:rPr lang="en-US" dirty="0"/>
              <a:t>Predicting a student’s self-rated </a:t>
            </a:r>
            <a:r>
              <a:rPr lang="en-US" b="1" dirty="0"/>
              <a:t>popularity</a:t>
            </a:r>
            <a:r>
              <a:rPr lang="en-US" dirty="0"/>
              <a:t> (continuous) from </a:t>
            </a:r>
            <a:r>
              <a:rPr lang="en-US" b="1" dirty="0"/>
              <a:t>extraversion</a:t>
            </a:r>
            <a:r>
              <a:rPr lang="en-US" dirty="0"/>
              <a:t> (continuous), </a:t>
            </a:r>
            <a:r>
              <a:rPr lang="en-US" b="1" dirty="0"/>
              <a:t>female</a:t>
            </a:r>
            <a:r>
              <a:rPr lang="en-US" dirty="0"/>
              <a:t> (0=male,1=female) and </a:t>
            </a:r>
            <a:r>
              <a:rPr lang="en-US" b="1" dirty="0"/>
              <a:t>teacher’s experience </a:t>
            </a:r>
            <a:r>
              <a:rPr lang="en-US" dirty="0"/>
              <a:t>(continuous)</a:t>
            </a:r>
          </a:p>
          <a:p>
            <a:pPr lvl="1"/>
            <a:r>
              <a:rPr lang="en-US" dirty="0"/>
              <a:t>Preview of 20 out of the 2000 cases in the data set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Open up </a:t>
            </a:r>
            <a:r>
              <a:rPr lang="en-US" dirty="0" err="1">
                <a:sym typeface="Wingdings" panose="05000000000000000000" pitchFamily="2" charset="2"/>
              </a:rPr>
              <a:t>popular.sav</a:t>
            </a:r>
            <a:r>
              <a:rPr lang="en-US" dirty="0">
                <a:sym typeface="Wingdings" panose="05000000000000000000" pitchFamily="2" charset="2"/>
              </a:rPr>
              <a:t> to play along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2C66-6865-415C-AC32-C1227C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43C4-2631-4403-812F-CD9B21D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39EFC42-74B2-4CF5-AC47-8AB68B800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11077"/>
              </p:ext>
            </p:extLst>
          </p:nvPr>
        </p:nvGraphicFramePr>
        <p:xfrm>
          <a:off x="8104765" y="2070024"/>
          <a:ext cx="366712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3667171" imgH="3943558" progId="Excel.Sheet.12">
                  <p:embed/>
                </p:oleObj>
              </mc:Choice>
              <mc:Fallback>
                <p:oleObj name="Worksheet" r:id="rId3" imgW="3667171" imgH="3943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4765" y="2070024"/>
                        <a:ext cx="3667125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81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6AC-FA1F-48EA-BF51-503012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AB-3E9E-426C-9835-E77A02D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4" cy="4099198"/>
          </a:xfrm>
        </p:spPr>
        <p:txBody>
          <a:bodyPr/>
          <a:lstStyle/>
          <a:p>
            <a:r>
              <a:rPr lang="en-US" dirty="0"/>
              <a:t>Based on what we know of linear regression we can put together a multiple regression equation: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b="1" dirty="0"/>
              <a:t>a</a:t>
            </a:r>
            <a:r>
              <a:rPr lang="en-US" dirty="0"/>
              <a:t> and the </a:t>
            </a:r>
            <a:r>
              <a:rPr lang="en-US" b="1" dirty="0"/>
              <a:t>b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Any deviation of y-predicted from y is assumed to be a residual and random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2C66-6865-415C-AC32-C1227C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43C4-2631-4403-812F-CD9B21D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5692040-09D6-4DF4-9146-C70C748CB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09911"/>
              </p:ext>
            </p:extLst>
          </p:nvPr>
        </p:nvGraphicFramePr>
        <p:xfrm>
          <a:off x="882259" y="3233738"/>
          <a:ext cx="63150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2158920" imgH="241200" progId="Equation.DSMT4">
                  <p:embed/>
                </p:oleObj>
              </mc:Choice>
              <mc:Fallback>
                <p:oleObj name="Equation" r:id="rId3" imgW="2158920" imgH="2412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F346CA0-EFDB-459A-8AD7-FFE5C6DAD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259" y="3233738"/>
                        <a:ext cx="63150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24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42704"/>
              </p:ext>
            </p:extLst>
          </p:nvPr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Having a single intercept and one slope per predictor assumes that </a:t>
            </a:r>
          </a:p>
          <a:p>
            <a:pPr lvl="1"/>
            <a:r>
              <a:rPr lang="en-US" dirty="0"/>
              <a:t>all participants are from a single homogenous group (i.e., from a single population) </a:t>
            </a:r>
          </a:p>
          <a:p>
            <a:pPr lvl="1"/>
            <a:r>
              <a:rPr lang="en-US" dirty="0"/>
              <a:t>based around a single intercept/mean (i.e., Mu)</a:t>
            </a:r>
          </a:p>
          <a:p>
            <a:pPr lvl="1"/>
            <a:r>
              <a:rPr lang="en-US" dirty="0"/>
              <a:t>And that the impact that each X has on Y is consistent for all people in the dataset. </a:t>
            </a:r>
          </a:p>
          <a:p>
            <a:pPr lvl="1"/>
            <a:r>
              <a:rPr lang="en-US" dirty="0"/>
              <a:t>What about the sexes? Aren’t those separate groups?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81BED-EB87-4AC1-A188-A20A6D3D17F9}"/>
              </a:ext>
            </a:extLst>
          </p:cNvPr>
          <p:cNvSpPr/>
          <p:nvPr/>
        </p:nvSpPr>
        <p:spPr>
          <a:xfrm>
            <a:off x="561429" y="317192"/>
            <a:ext cx="3478368" cy="605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3FBFA3-0BBD-4F9F-A836-6DC82E0FE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data were collected in groups and the participants were not randomly assigned to those groups (i.e., sounds like random effects 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regression, as we have talked about it so far, how can we handle this?</a:t>
            </a:r>
          </a:p>
          <a:p>
            <a:pPr lvl="1"/>
            <a:r>
              <a:rPr lang="en-US" dirty="0"/>
              <a:t>In regular regression we assume a homogenous sample (i.e., the model applies the same for everyone) so </a:t>
            </a:r>
            <a:r>
              <a:rPr lang="en-US" b="1" dirty="0"/>
              <a:t>option 1</a:t>
            </a:r>
            <a:r>
              <a:rPr lang="en-US" dirty="0"/>
              <a:t> is to ignore the grouping.  </a:t>
            </a:r>
          </a:p>
          <a:p>
            <a:pPr lvl="1"/>
            <a:r>
              <a:rPr lang="en-US" dirty="0"/>
              <a:t>Let’s look at </a:t>
            </a:r>
            <a:r>
              <a:rPr lang="en-US" b="1" dirty="0"/>
              <a:t>popular</a:t>
            </a:r>
            <a:r>
              <a:rPr lang="en-US" dirty="0"/>
              <a:t> predicted by just </a:t>
            </a:r>
            <a:r>
              <a:rPr lang="en-US" b="1" dirty="0"/>
              <a:t>extraversion</a:t>
            </a:r>
            <a:r>
              <a:rPr lang="en-US" dirty="0"/>
              <a:t> (</a:t>
            </a:r>
            <a:r>
              <a:rPr lang="en-US" dirty="0" err="1"/>
              <a:t>extrav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1AF25-A0FE-44C9-A873-2EA3CDBCDB4A}"/>
              </a:ext>
            </a:extLst>
          </p:cNvPr>
          <p:cNvSpPr/>
          <p:nvPr/>
        </p:nvSpPr>
        <p:spPr>
          <a:xfrm>
            <a:off x="561429" y="489527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1F70A-8720-4EFD-8774-8741541FDBA1}"/>
              </a:ext>
            </a:extLst>
          </p:cNvPr>
          <p:cNvSpPr/>
          <p:nvPr/>
        </p:nvSpPr>
        <p:spPr>
          <a:xfrm>
            <a:off x="561429" y="2460245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79B72-0F6D-439B-8DFB-2691EAFB99EC}"/>
              </a:ext>
            </a:extLst>
          </p:cNvPr>
          <p:cNvSpPr/>
          <p:nvPr/>
        </p:nvSpPr>
        <p:spPr>
          <a:xfrm>
            <a:off x="551548" y="4413844"/>
            <a:ext cx="3478368" cy="195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C5A6E-0408-46D6-96F8-C7DB2D8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6883-B599-46CA-A63D-5CE5B667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4099198"/>
          </a:xfrm>
        </p:spPr>
        <p:txBody>
          <a:bodyPr/>
          <a:lstStyle/>
          <a:p>
            <a:r>
              <a:rPr lang="en-US" dirty="0"/>
              <a:t>Ignoring groups/classes we get:</a:t>
            </a:r>
          </a:p>
          <a:p>
            <a:pPr lvl="1"/>
            <a:r>
              <a:rPr lang="en-US" dirty="0"/>
              <a:t>a = 3.273</a:t>
            </a:r>
          </a:p>
          <a:p>
            <a:pPr lvl="1"/>
            <a:r>
              <a:rPr lang="en-US" dirty="0" err="1"/>
              <a:t>b</a:t>
            </a:r>
            <a:r>
              <a:rPr lang="en-US" baseline="-25000" dirty="0" err="1"/>
              <a:t>extrav</a:t>
            </a:r>
            <a:r>
              <a:rPr lang="en-US" dirty="0"/>
              <a:t> = .346</a:t>
            </a:r>
          </a:p>
          <a:p>
            <a:endParaRPr lang="en-US" dirty="0"/>
          </a:p>
          <a:p>
            <a:r>
              <a:rPr lang="en-US" dirty="0"/>
              <a:t>How do we interpret the intercept and slope values?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2D1A8-341D-4F71-82F0-64F386E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73655-BAD5-4E10-AE96-AAB4B46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50065-BEFA-4DE2-88AB-91CF5634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76" y="1944095"/>
            <a:ext cx="5162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3FBFA3-0BBD-4F9F-A836-6DC82E0FE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data were collected in groups and the participants were not randomly assigned to those groups (i.e., sounds like random effects 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 as we have talked about it so far how can we handle this?</a:t>
            </a:r>
          </a:p>
          <a:p>
            <a:pPr lvl="1"/>
            <a:r>
              <a:rPr lang="en-US" dirty="0"/>
              <a:t>In regular regression we assume a homogenous sample (i.e., the model applies the same for everyone) so </a:t>
            </a:r>
            <a:r>
              <a:rPr lang="en-US" b="1" dirty="0"/>
              <a:t>option 2</a:t>
            </a:r>
            <a:r>
              <a:rPr lang="en-US" dirty="0"/>
              <a:t> is to run a separate regression in each group.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can create a separate regression equation for each group/class predicting </a:t>
            </a:r>
            <a:r>
              <a:rPr lang="en-US" b="1" dirty="0">
                <a:solidFill>
                  <a:schemeClr val="tx1"/>
                </a:solidFill>
              </a:rPr>
              <a:t>popular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b="1" dirty="0" err="1">
                <a:solidFill>
                  <a:schemeClr val="tx1"/>
                </a:solidFill>
              </a:rPr>
              <a:t>extrav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1AF25-A0FE-44C9-A873-2EA3CDBCDB4A}"/>
              </a:ext>
            </a:extLst>
          </p:cNvPr>
          <p:cNvSpPr/>
          <p:nvPr/>
        </p:nvSpPr>
        <p:spPr>
          <a:xfrm>
            <a:off x="561429" y="489527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1F70A-8720-4EFD-8774-8741541FDBA1}"/>
              </a:ext>
            </a:extLst>
          </p:cNvPr>
          <p:cNvSpPr/>
          <p:nvPr/>
        </p:nvSpPr>
        <p:spPr>
          <a:xfrm>
            <a:off x="561429" y="2460245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79B72-0F6D-439B-8DFB-2691EAFB99EC}"/>
              </a:ext>
            </a:extLst>
          </p:cNvPr>
          <p:cNvSpPr/>
          <p:nvPr/>
        </p:nvSpPr>
        <p:spPr>
          <a:xfrm>
            <a:off x="551548" y="4413844"/>
            <a:ext cx="3478368" cy="195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C5A6E-0408-46D6-96F8-C7DB2D8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6883-B599-46CA-A63D-5CE5B667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4099198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group/class 1 </a:t>
            </a:r>
            <a:r>
              <a:rPr lang="en-US" dirty="0"/>
              <a:t>we get:</a:t>
            </a:r>
          </a:p>
          <a:p>
            <a:pPr lvl="1"/>
            <a:r>
              <a:rPr lang="en-US" dirty="0"/>
              <a:t>a = .632</a:t>
            </a:r>
          </a:p>
          <a:p>
            <a:pPr lvl="1"/>
            <a:r>
              <a:rPr lang="en-US" dirty="0" err="1"/>
              <a:t>b</a:t>
            </a:r>
            <a:r>
              <a:rPr lang="en-US" baseline="-25000" dirty="0" err="1"/>
              <a:t>extrav</a:t>
            </a:r>
            <a:r>
              <a:rPr lang="en-US" dirty="0"/>
              <a:t> = .475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2D1A8-341D-4F71-82F0-64F386E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73655-BAD5-4E10-AE96-AAB4B46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E6E1D-63C3-437A-B1D8-28E663C5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92" y="2022764"/>
            <a:ext cx="4297110" cy="43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716</TotalTime>
  <Words>1409</Words>
  <Application>Microsoft Office PowerPoint</Application>
  <PresentationFormat>Widescreen</PresentationFormat>
  <Paragraphs>173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Cambria</vt:lpstr>
      <vt:lpstr>Gill Sans MT</vt:lpstr>
      <vt:lpstr>Times New Roman</vt:lpstr>
      <vt:lpstr>Wingdings</vt:lpstr>
      <vt:lpstr>Wingdings 2</vt:lpstr>
      <vt:lpstr>Dividend</vt:lpstr>
      <vt:lpstr>Equation</vt:lpstr>
      <vt:lpstr>Worksheet</vt:lpstr>
      <vt:lpstr>MathType 6.0 Equation</vt:lpstr>
      <vt:lpstr>Multilevel Linear Models</vt:lpstr>
      <vt:lpstr>Linear regression</vt:lpstr>
      <vt:lpstr>Data example – “Popular” dataset from joop hox (2010)</vt:lpstr>
      <vt:lpstr>Data example – “Popular” dataset from joop hox (2010)</vt:lpstr>
      <vt:lpstr>PowerPoint Presentation</vt:lpstr>
      <vt:lpstr>PowerPoint Presentation</vt:lpstr>
      <vt:lpstr>Data example – “Popular” dataset from joop hox (2010)</vt:lpstr>
      <vt:lpstr>PowerPoint Presentation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Reviewing the options</vt:lpstr>
      <vt:lpstr>Fixed vs. random effects</vt:lpstr>
      <vt:lpstr>Multilevel model (mlm)</vt:lpstr>
      <vt:lpstr>Multilevel model (mlm)</vt:lpstr>
      <vt:lpstr>Multilevel model (mlm)</vt:lpstr>
      <vt:lpstr>Multilevel model (mlm)</vt:lpstr>
      <vt:lpstr>Advantages </vt:lpstr>
      <vt:lpstr>Research questions</vt:lpstr>
      <vt:lpstr>Assumptions</vt:lpstr>
      <vt:lpstr>Assumptions</vt:lpstr>
      <vt:lpstr>Assumptions</vt:lpstr>
      <vt:lpstr>Basic MLM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Regression</dc:title>
  <dc:creator>Andrew Ainsworth</dc:creator>
  <cp:lastModifiedBy>Andrew Ainsworth</cp:lastModifiedBy>
  <cp:revision>34</cp:revision>
  <dcterms:created xsi:type="dcterms:W3CDTF">2019-02-11T21:08:40Z</dcterms:created>
  <dcterms:modified xsi:type="dcterms:W3CDTF">2019-02-13T07:36:46Z</dcterms:modified>
</cp:coreProperties>
</file>