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944F-C043-4269-863E-BDA3BACC94CA}" v="1156" dt="2022-11-12T13:44:17.531"/>
    <p1510:client id="{7992150C-0BBC-4696-9024-DFA915ADDEEB}" v="341" dt="2022-11-15T14:39:34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ygin.an.an@sberbank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  <a:latin typeface="+mj-lt"/>
                <a:cs typeface="Calibri Light"/>
              </a:rPr>
              <a:t>Сайгин</a:t>
            </a:r>
            <a:r>
              <a:rPr lang="ru-RU" dirty="0">
                <a:solidFill>
                  <a:schemeClr val="tx1"/>
                </a:solidFill>
                <a:latin typeface="+mj-lt"/>
                <a:cs typeface="Calibri Light"/>
              </a:rPr>
              <a:t> Андрей Андреевич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Исследование данных о цифровых вакансиях в сфере "Data" в РФ.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B5E7BCA-2C4B-EDCB-2721-34D99A91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83" y="-1302"/>
            <a:ext cx="8019895" cy="686060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505D823-7D83-BE2A-BFBF-CDFDBB57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08" y="398"/>
            <a:ext cx="10783276" cy="68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4B527BC-D45E-A004-50E2-1BAC4EDA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957219B-D9CA-567A-4D05-4C03C30A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" y="-4579"/>
            <a:ext cx="6356511" cy="376054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4039405-D112-2127-6531-7D38B807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12" y="3194029"/>
            <a:ext cx="6395590" cy="36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A29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875F522-7062-6D18-01A4-8262BCD1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14" y="58681"/>
            <a:ext cx="7129008" cy="65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i="1" dirty="0" err="1">
                <a:cs typeface="Calibri"/>
              </a:rPr>
              <a:t>Request</a:t>
            </a:r>
            <a:r>
              <a:rPr lang="ru-RU" i="1" dirty="0">
                <a:cs typeface="Calibri"/>
              </a:rPr>
              <a:t> - </a:t>
            </a:r>
            <a:r>
              <a:rPr lang="ru-RU" dirty="0">
                <a:ea typeface="+mn-lt"/>
                <a:cs typeface="+mn-lt"/>
              </a:rPr>
              <a:t>модуль Python для отправки всех видов HTTP-запросов, использовался для </a:t>
            </a:r>
            <a:r>
              <a:rPr lang="ru-RU" dirty="0" err="1">
                <a:ea typeface="+mn-lt"/>
                <a:cs typeface="+mn-lt"/>
              </a:rPr>
              <a:t>парсинга</a:t>
            </a:r>
            <a:r>
              <a:rPr lang="ru-RU" dirty="0">
                <a:ea typeface="+mn-lt"/>
                <a:cs typeface="+mn-lt"/>
              </a:rPr>
              <a:t> вакансий.</a:t>
            </a:r>
            <a:endParaRPr lang="ru-RU" i="1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r>
              <a:rPr lang="ru-RU" b="1" i="1" dirty="0" err="1">
                <a:cs typeface="Calibri"/>
              </a:rPr>
              <a:t>Pandas</a:t>
            </a:r>
            <a:r>
              <a:rPr lang="ru-RU" i="1" dirty="0">
                <a:cs typeface="Calibri"/>
              </a:rPr>
              <a:t> - библиотека для обработки и анализа полученных данных с </a:t>
            </a:r>
            <a:r>
              <a:rPr lang="ru-RU" i="1" dirty="0" err="1">
                <a:cs typeface="Calibri"/>
              </a:rPr>
              <a:t>парсинга</a:t>
            </a:r>
            <a:r>
              <a:rPr lang="ru-RU" i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ru-RU" i="1" dirty="0">
              <a:cs typeface="Calibri"/>
            </a:endParaRPr>
          </a:p>
          <a:p>
            <a:r>
              <a:rPr lang="ru-RU" b="1" i="1" dirty="0" err="1">
                <a:cs typeface="Calibri"/>
              </a:rPr>
              <a:t>Matplotlib</a:t>
            </a:r>
            <a:r>
              <a:rPr lang="ru-RU" b="1" i="1" dirty="0">
                <a:cs typeface="Calibri"/>
              </a:rPr>
              <a:t>, </a:t>
            </a:r>
            <a:r>
              <a:rPr lang="ru-RU" b="1" i="1" dirty="0" err="1">
                <a:cs typeface="Calibri"/>
              </a:rPr>
              <a:t>seaborn</a:t>
            </a:r>
            <a:r>
              <a:rPr lang="ru-RU" b="1" i="1" dirty="0">
                <a:cs typeface="Calibri"/>
              </a:rPr>
              <a:t>, </a:t>
            </a:r>
            <a:r>
              <a:rPr lang="ru-RU" b="1" i="1" dirty="0" err="1">
                <a:cs typeface="Calibri"/>
              </a:rPr>
              <a:t>plotly.express</a:t>
            </a:r>
            <a:r>
              <a:rPr lang="ru-RU" b="1" i="1" dirty="0">
                <a:cs typeface="Calibri"/>
              </a:rPr>
              <a:t>, </a:t>
            </a:r>
            <a:r>
              <a:rPr lang="ru-RU" b="1" i="1" dirty="0" err="1">
                <a:cs typeface="Calibri"/>
              </a:rPr>
              <a:t>folium</a:t>
            </a:r>
            <a:r>
              <a:rPr lang="ru-RU" i="1" dirty="0">
                <a:cs typeface="Calibri"/>
              </a:rPr>
              <a:t> - библиотеки для построения графиков на основе дата-сета.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Сайгин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Андрей Андреевич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по специальности "Финансы и кредит".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Центр розничных риск-решений (УЭКРКФЛ в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г.Санкт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-Петербург), должность - андеррайтер, 7 лет и 1 мес. в Сбере.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Санкт-Петербург, готовность к переезду - да.</a:t>
            </a:r>
          </a:p>
          <a:p>
            <a:pPr>
              <a:buFont typeface="Arial"/>
              <a:buChar char="•"/>
            </a:pP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Корп.почта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saygin.an.an@sberbank.ru</a:t>
            </a:r>
          </a:p>
          <a:p>
            <a:pPr>
              <a:buFont typeface="Arial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Тел.: 8-937-66-333-65</a:t>
            </a:r>
          </a:p>
          <a:p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i="1" u="sng" dirty="0"/>
              <a:t>Суть проекта и функционал: </a:t>
            </a:r>
            <a:endParaRPr lang="ru-RU" b="1" i="1" u="sng" dirty="0">
              <a:cs typeface="Calibri"/>
            </a:endParaRPr>
          </a:p>
          <a:p>
            <a:pPr marL="0" indent="0">
              <a:buNone/>
            </a:pPr>
            <a:r>
              <a:rPr lang="ru-RU" i="1" dirty="0">
                <a:cs typeface="Calibri"/>
              </a:rPr>
              <a:t>Задачей данного проекта является анализ представленных цифровых вакансий в сфере "Data" на территории РФ (востребованность в городах, требуемый уровень, доход и т.д.)</a:t>
            </a:r>
          </a:p>
          <a:p>
            <a:pPr marL="0" indent="0">
              <a:buNone/>
            </a:pPr>
            <a:r>
              <a:rPr lang="ru-RU" i="1" dirty="0">
                <a:cs typeface="Calibri"/>
              </a:rPr>
              <a:t>Проект состоит из нескольких частей - парсер, очистка данных, непосредственный анализ.</a:t>
            </a:r>
            <a:endParaRPr lang="ru-RU" i="1" dirty="0"/>
          </a:p>
          <a:p>
            <a:r>
              <a:rPr lang="ru-RU" dirty="0">
                <a:ea typeface="+mn-lt"/>
                <a:cs typeface="+mn-lt"/>
              </a:rPr>
              <a:t>https://github.com/AndrewAst/DA_homework_Saygin/blob/main/Latest_finally.ipynb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1. Общий анализ рынка вакансий (где люди ищут инф-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цию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, наиболее подходящая база для анализа вакансии)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2. Парсер вакансий с выявленной базы, удаление лишней инф-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ции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3. Разделение вакансий по типу занятости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4. Распределение вакансий по режиму работы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5. Анализ востребованности по городам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6. Выявление наиболее часто запрашиваемых умений (навыков)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7. Градация по опыту (уровню специалиста)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8. Анализ зарплат</a:t>
            </a: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graphicFrame>
        <p:nvGraphicFramePr>
          <p:cNvPr id="49" name="Таблица 49">
            <a:extLst>
              <a:ext uri="{FF2B5EF4-FFF2-40B4-BE49-F238E27FC236}">
                <a16:creationId xmlns:a16="http://schemas.microsoft.com/office/drawing/2014/main" id="{E2E9DF3D-8966-C7C5-FFF2-7DB0488AD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634867"/>
              </p:ext>
            </p:extLst>
          </p:nvPr>
        </p:nvGraphicFramePr>
        <p:xfrm>
          <a:off x="327837" y="1488558"/>
          <a:ext cx="3630997" cy="79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997">
                  <a:extLst>
                    <a:ext uri="{9D8B030D-6E8A-4147-A177-3AD203B41FA5}">
                      <a16:colId xmlns:a16="http://schemas.microsoft.com/office/drawing/2014/main" val="1147323394"/>
                    </a:ext>
                  </a:extLst>
                </a:gridCol>
              </a:tblGrid>
              <a:tr h="301521">
                <a:tc>
                  <a:txBody>
                    <a:bodyPr/>
                    <a:lstStyle/>
                    <a:p>
                      <a:r>
                        <a:rPr lang="ru-RU" dirty="0"/>
                        <a:t>Шаг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02350"/>
                  </a:ext>
                </a:extLst>
              </a:tr>
              <a:tr h="433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Общий анализ рынка вакансий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53096"/>
                  </a:ext>
                </a:extLst>
              </a:tr>
            </a:tbl>
          </a:graphicData>
        </a:graphic>
      </p:graphicFrame>
      <p:graphicFrame>
        <p:nvGraphicFramePr>
          <p:cNvPr id="51" name="Таблица 51">
            <a:extLst>
              <a:ext uri="{FF2B5EF4-FFF2-40B4-BE49-F238E27FC236}">
                <a16:creationId xmlns:a16="http://schemas.microsoft.com/office/drawing/2014/main" id="{9653E4E5-0978-098B-726A-546C6421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25665"/>
              </p:ext>
            </p:extLst>
          </p:nvPr>
        </p:nvGraphicFramePr>
        <p:xfrm>
          <a:off x="4793866" y="1475515"/>
          <a:ext cx="2551020" cy="83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020">
                  <a:extLst>
                    <a:ext uri="{9D8B030D-6E8A-4147-A177-3AD203B41FA5}">
                      <a16:colId xmlns:a16="http://schemas.microsoft.com/office/drawing/2014/main" val="314276442"/>
                    </a:ext>
                  </a:extLst>
                </a:gridCol>
              </a:tblGrid>
              <a:tr h="363279">
                <a:tc>
                  <a:txBody>
                    <a:bodyPr/>
                    <a:lstStyle/>
                    <a:p>
                      <a:r>
                        <a:rPr lang="ru-RU" dirty="0"/>
                        <a:t>Шаг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46684"/>
                  </a:ext>
                </a:extLst>
              </a:tr>
              <a:tr h="4706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Парсер вакансий с hh.ru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39971"/>
                  </a:ext>
                </a:extLst>
              </a:tr>
            </a:tbl>
          </a:graphicData>
        </a:graphic>
      </p:graphicFrame>
      <p:graphicFrame>
        <p:nvGraphicFramePr>
          <p:cNvPr id="52" name="Таблица 52">
            <a:extLst>
              <a:ext uri="{FF2B5EF4-FFF2-40B4-BE49-F238E27FC236}">
                <a16:creationId xmlns:a16="http://schemas.microsoft.com/office/drawing/2014/main" id="{D13BE0B7-223D-20B6-B174-A2775A33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59019"/>
              </p:ext>
            </p:extLst>
          </p:nvPr>
        </p:nvGraphicFramePr>
        <p:xfrm>
          <a:off x="4952999" y="2746744"/>
          <a:ext cx="22852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03">
                  <a:extLst>
                    <a:ext uri="{9D8B030D-6E8A-4147-A177-3AD203B41FA5}">
                      <a16:colId xmlns:a16="http://schemas.microsoft.com/office/drawing/2014/main" val="328737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7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Очистка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71579"/>
                  </a:ext>
                </a:extLst>
              </a:tr>
            </a:tbl>
          </a:graphicData>
        </a:graphic>
      </p:graphicFrame>
      <p:graphicFrame>
        <p:nvGraphicFramePr>
          <p:cNvPr id="53" name="Таблица 53">
            <a:extLst>
              <a:ext uri="{FF2B5EF4-FFF2-40B4-BE49-F238E27FC236}">
                <a16:creationId xmlns:a16="http://schemas.microsoft.com/office/drawing/2014/main" id="{B57E66AC-45C9-4AEA-015A-1946A05D7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08364"/>
              </p:ext>
            </p:extLst>
          </p:nvPr>
        </p:nvGraphicFramePr>
        <p:xfrm>
          <a:off x="257308" y="3938725"/>
          <a:ext cx="28256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699">
                  <a:extLst>
                    <a:ext uri="{9D8B030D-6E8A-4147-A177-3AD203B41FA5}">
                      <a16:colId xmlns:a16="http://schemas.microsoft.com/office/drawing/2014/main" val="349170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Разделение вакансий по типу занятости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65135"/>
                  </a:ext>
                </a:extLst>
              </a:tr>
            </a:tbl>
          </a:graphicData>
        </a:graphic>
      </p:graphicFrame>
      <p:graphicFrame>
        <p:nvGraphicFramePr>
          <p:cNvPr id="54" name="Таблица 54">
            <a:extLst>
              <a:ext uri="{FF2B5EF4-FFF2-40B4-BE49-F238E27FC236}">
                <a16:creationId xmlns:a16="http://schemas.microsoft.com/office/drawing/2014/main" id="{6D81B684-95FA-6C37-EF2D-319E28AE0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98736"/>
              </p:ext>
            </p:extLst>
          </p:nvPr>
        </p:nvGraphicFramePr>
        <p:xfrm>
          <a:off x="6228906" y="3969489"/>
          <a:ext cx="248899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97">
                  <a:extLst>
                    <a:ext uri="{9D8B030D-6E8A-4147-A177-3AD203B41FA5}">
                      <a16:colId xmlns:a16="http://schemas.microsoft.com/office/drawing/2014/main" val="155246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Анализ востребованности по городам</a:t>
                      </a:r>
                      <a:endParaRPr lang="ru-RU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60306"/>
                  </a:ext>
                </a:extLst>
              </a:tr>
            </a:tbl>
          </a:graphicData>
        </a:graphic>
      </p:graphicFrame>
      <p:graphicFrame>
        <p:nvGraphicFramePr>
          <p:cNvPr id="55" name="Таблица 55">
            <a:extLst>
              <a:ext uri="{FF2B5EF4-FFF2-40B4-BE49-F238E27FC236}">
                <a16:creationId xmlns:a16="http://schemas.microsoft.com/office/drawing/2014/main" id="{DBFEAC16-8670-6CB1-4047-72B26077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56191"/>
              </p:ext>
            </p:extLst>
          </p:nvPr>
        </p:nvGraphicFramePr>
        <p:xfrm>
          <a:off x="3393558" y="3987209"/>
          <a:ext cx="257760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03">
                  <a:extLst>
                    <a:ext uri="{9D8B030D-6E8A-4147-A177-3AD203B41FA5}">
                      <a16:colId xmlns:a16="http://schemas.microsoft.com/office/drawing/2014/main" val="379273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0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Распределение вакансий по режиму работы</a:t>
                      </a:r>
                      <a:endParaRPr lang="ru-RU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2077"/>
                  </a:ext>
                </a:extLst>
              </a:tr>
            </a:tbl>
          </a:graphicData>
        </a:graphic>
      </p:graphicFrame>
      <p:graphicFrame>
        <p:nvGraphicFramePr>
          <p:cNvPr id="56" name="Таблица 56">
            <a:extLst>
              <a:ext uri="{FF2B5EF4-FFF2-40B4-BE49-F238E27FC236}">
                <a16:creationId xmlns:a16="http://schemas.microsoft.com/office/drawing/2014/main" id="{D6768862-D74F-3336-10AF-BEA13F42B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875"/>
              </p:ext>
            </p:extLst>
          </p:nvPr>
        </p:nvGraphicFramePr>
        <p:xfrm>
          <a:off x="8922843" y="3965306"/>
          <a:ext cx="21434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33">
                  <a:extLst>
                    <a:ext uri="{9D8B030D-6E8A-4147-A177-3AD203B41FA5}">
                      <a16:colId xmlns:a16="http://schemas.microsoft.com/office/drawing/2014/main" val="355207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Градация по опыту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2327"/>
                  </a:ext>
                </a:extLst>
              </a:tr>
            </a:tbl>
          </a:graphicData>
        </a:graphic>
      </p:graphicFrame>
      <p:graphicFrame>
        <p:nvGraphicFramePr>
          <p:cNvPr id="57" name="Таблица 57">
            <a:extLst>
              <a:ext uri="{FF2B5EF4-FFF2-40B4-BE49-F238E27FC236}">
                <a16:creationId xmlns:a16="http://schemas.microsoft.com/office/drawing/2014/main" id="{40AA1425-47BF-8B97-9F20-0F614480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15794"/>
              </p:ext>
            </p:extLst>
          </p:nvPr>
        </p:nvGraphicFramePr>
        <p:xfrm>
          <a:off x="8922843" y="2689399"/>
          <a:ext cx="27282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233">
                  <a:extLst>
                    <a:ext uri="{9D8B030D-6E8A-4147-A177-3AD203B41FA5}">
                      <a16:colId xmlns:a16="http://schemas.microsoft.com/office/drawing/2014/main" val="297193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Шаг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4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1" u="none" strike="noStrike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/>
                        </a:rPr>
                        <a:t>Краткий анализ зарплат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3096"/>
                  </a:ext>
                </a:extLst>
              </a:tr>
            </a:tbl>
          </a:graphicData>
        </a:graphic>
      </p:graphicFrame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E6EB405-6FB0-C995-A101-B48323839D0F}"/>
              </a:ext>
            </a:extLst>
          </p:cNvPr>
          <p:cNvCxnSpPr/>
          <p:nvPr/>
        </p:nvCxnSpPr>
        <p:spPr>
          <a:xfrm>
            <a:off x="3964172" y="1873102"/>
            <a:ext cx="861236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050DD16-94B3-8B52-205D-87E73D674979}"/>
              </a:ext>
            </a:extLst>
          </p:cNvPr>
          <p:cNvCxnSpPr/>
          <p:nvPr/>
        </p:nvCxnSpPr>
        <p:spPr>
          <a:xfrm>
            <a:off x="7243652" y="3061512"/>
            <a:ext cx="1685260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8A231E2-26C7-F45A-FDBD-720F1C84E742}"/>
              </a:ext>
            </a:extLst>
          </p:cNvPr>
          <p:cNvCxnSpPr/>
          <p:nvPr/>
        </p:nvCxnSpPr>
        <p:spPr>
          <a:xfrm flipH="1">
            <a:off x="1779625" y="3062619"/>
            <a:ext cx="3161413" cy="87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A1C3314-8CA4-D4AA-1672-81CD7CE6126B}"/>
              </a:ext>
            </a:extLst>
          </p:cNvPr>
          <p:cNvCxnSpPr/>
          <p:nvPr/>
        </p:nvCxnSpPr>
        <p:spPr>
          <a:xfrm>
            <a:off x="6085146" y="2257425"/>
            <a:ext cx="10633" cy="46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0008CC2-53F1-8378-ED9D-433EBA7AACB9}"/>
              </a:ext>
            </a:extLst>
          </p:cNvPr>
          <p:cNvCxnSpPr/>
          <p:nvPr/>
        </p:nvCxnSpPr>
        <p:spPr>
          <a:xfrm>
            <a:off x="7255834" y="3100276"/>
            <a:ext cx="2243470" cy="87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68F8FBA-B497-B178-0A13-2FA172DE2004}"/>
              </a:ext>
            </a:extLst>
          </p:cNvPr>
          <p:cNvCxnSpPr/>
          <p:nvPr/>
        </p:nvCxnSpPr>
        <p:spPr>
          <a:xfrm>
            <a:off x="6530384" y="3500104"/>
            <a:ext cx="1774" cy="4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42299C6-B93F-632B-8110-83EC376033DB}"/>
              </a:ext>
            </a:extLst>
          </p:cNvPr>
          <p:cNvCxnSpPr>
            <a:cxnSpLocks/>
          </p:cNvCxnSpPr>
          <p:nvPr/>
        </p:nvCxnSpPr>
        <p:spPr>
          <a:xfrm>
            <a:off x="5475988" y="3500104"/>
            <a:ext cx="1774" cy="4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41227-F928-003C-BA5B-35718C0D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ru-RU" i="1">
                <a:latin typeface="Calibri"/>
              </a:rPr>
              <a:t>Общий анализ рынка вакансий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B7E5D-6F4F-B85D-5797-6D3F715C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4102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Для выявления наиболее популярных площадок по поиску вакансий использовались данные </a:t>
            </a:r>
            <a:r>
              <a:rPr lang="ru-RU" sz="2000" dirty="0" err="1">
                <a:cs typeface="Calibri" panose="020F0502020204030204"/>
              </a:rPr>
              <a:t>google</a:t>
            </a:r>
            <a:r>
              <a:rPr lang="ru-RU" sz="2000" dirty="0">
                <a:cs typeface="Calibri" panose="020F0502020204030204"/>
              </a:rPr>
              <a:t>-поиск, </a:t>
            </a:r>
            <a:r>
              <a:rPr lang="ru-RU" sz="2000" dirty="0" err="1">
                <a:cs typeface="Calibri" panose="020F0502020204030204"/>
              </a:rPr>
              <a:t>яндекс-wordstat</a:t>
            </a:r>
            <a:r>
              <a:rPr lang="ru-RU" sz="20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По результатам на графике видим, что самой охватывающей площадкой является hh.ru, занимая долю от 82%.</a:t>
            </a:r>
          </a:p>
          <a:p>
            <a:pPr marL="0" indent="0">
              <a:buNone/>
            </a:pPr>
            <a:endParaRPr lang="ru-RU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В связи с этим для анализа берется hh.ru</a:t>
            </a:r>
          </a:p>
          <a:p>
            <a:pPr marL="0" indent="0">
              <a:buNone/>
            </a:pPr>
            <a:endParaRPr lang="ru-RU" sz="2000">
              <a:cs typeface="Calibri" panose="020F05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35BBE97-A258-07AC-32D5-B40C62E2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80" y="968217"/>
            <a:ext cx="5099025" cy="2671050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5CA845A-19B2-D165-7E5E-55D72DAC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45" y="3643015"/>
            <a:ext cx="6272861" cy="30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C72D-52D0-DD67-3AD7-68CAC3A0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Парсер вакансий и очистка данных.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1258D-7C74-AD86-A455-CDF4BDDF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Благодаря hh.ru </a:t>
            </a:r>
            <a:r>
              <a:rPr lang="ru-RU" dirty="0" err="1">
                <a:cs typeface="Calibri" panose="020F0502020204030204"/>
              </a:rPr>
              <a:t>api</a:t>
            </a:r>
            <a:r>
              <a:rPr lang="ru-RU" dirty="0">
                <a:cs typeface="Calibri" panose="020F0502020204030204"/>
              </a:rPr>
              <a:t> были собраны </a:t>
            </a:r>
            <a:r>
              <a:rPr lang="ru-RU" dirty="0" err="1">
                <a:cs typeface="Calibri" panose="020F0502020204030204"/>
              </a:rPr>
              <a:t>id</a:t>
            </a:r>
            <a:r>
              <a:rPr lang="ru-RU" dirty="0">
                <a:cs typeface="Calibri" panose="020F0502020204030204"/>
              </a:rPr>
              <a:t> вакансий с сайта по специальности "Аналитик данных". 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Были заданы параметры поиска: 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 - </a:t>
            </a:r>
            <a:r>
              <a:rPr lang="ru-RU" dirty="0" err="1">
                <a:cs typeface="Calibri" panose="020F0502020204030204"/>
              </a:rPr>
              <a:t>area</a:t>
            </a:r>
            <a:r>
              <a:rPr lang="ru-RU" dirty="0">
                <a:cs typeface="Calibri" panose="020F0502020204030204"/>
              </a:rPr>
              <a:t> – '113' (уникальный идентификатор страны в </a:t>
            </a:r>
            <a:r>
              <a:rPr lang="ru-RU" dirty="0" err="1">
                <a:cs typeface="Calibri" panose="020F0502020204030204"/>
              </a:rPr>
              <a:t>api</a:t>
            </a:r>
            <a:r>
              <a:rPr lang="ru-RU" dirty="0">
                <a:cs typeface="Calibri" panose="020F0502020204030204"/>
              </a:rPr>
              <a:t>, в нашем случае - Российская Федерация);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 - </a:t>
            </a:r>
            <a:r>
              <a:rPr lang="ru-RU" dirty="0" err="1">
                <a:cs typeface="Calibri" panose="020F0502020204030204"/>
              </a:rPr>
              <a:t>text</a:t>
            </a:r>
            <a:r>
              <a:rPr lang="ru-RU" dirty="0">
                <a:cs typeface="Calibri" panose="020F0502020204030204"/>
              </a:rPr>
              <a:t> - 'Data' (выделялись все вакансии с упоминанием данного параметра);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После сбора удалены пустые строки и вспомогательные колонки (вся не нужная информация). Получен </a:t>
            </a:r>
            <a:r>
              <a:rPr lang="ru-RU" dirty="0" err="1">
                <a:cs typeface="Calibri" panose="020F0502020204030204"/>
              </a:rPr>
              <a:t>data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frame</a:t>
            </a:r>
            <a:r>
              <a:rPr lang="ru-RU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62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16217BFA-A61F-E333-50E7-1EE3CEAF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214396"/>
            <a:ext cx="11388968" cy="64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24AD6A5-720D-CC2C-85FC-38C73F3B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0" y="44293"/>
            <a:ext cx="7803659" cy="67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7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Широкоэкранный</PresentationFormat>
  <Paragraphs>18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Исследование данных о цифровых вакансиях в сфере "Data" в РФ.</vt:lpstr>
      <vt:lpstr>О себе</vt:lpstr>
      <vt:lpstr>Описание проекта</vt:lpstr>
      <vt:lpstr>Бизнес-логика</vt:lpstr>
      <vt:lpstr>Модель данных</vt:lpstr>
      <vt:lpstr>Общий анализ рынка вакансий</vt:lpstr>
      <vt:lpstr>Парсер вакансий и очистка данных.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Собенникова Татьяна Олеговна</cp:lastModifiedBy>
  <cp:revision>416</cp:revision>
  <dcterms:created xsi:type="dcterms:W3CDTF">2021-02-19T10:44:02Z</dcterms:created>
  <dcterms:modified xsi:type="dcterms:W3CDTF">2022-11-15T14:40:08Z</dcterms:modified>
</cp:coreProperties>
</file>