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99" r:id="rId6"/>
    <p:sldId id="301" r:id="rId7"/>
    <p:sldId id="298" r:id="rId8"/>
    <p:sldId id="305" r:id="rId9"/>
    <p:sldId id="302" r:id="rId10"/>
    <p:sldId id="307" r:id="rId11"/>
    <p:sldId id="309" r:id="rId12"/>
    <p:sldId id="321" r:id="rId13"/>
    <p:sldId id="322" r:id="rId14"/>
    <p:sldId id="323" r:id="rId15"/>
    <p:sldId id="324" r:id="rId16"/>
    <p:sldId id="325" r:id="rId17"/>
    <p:sldId id="326" r:id="rId18"/>
    <p:sldId id="311" r:id="rId19"/>
    <p:sldId id="312" r:id="rId20"/>
    <p:sldId id="313" r:id="rId21"/>
    <p:sldId id="314" r:id="rId22"/>
    <p:sldId id="316" r:id="rId23"/>
    <p:sldId id="319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FF"/>
    <a:srgbClr val="0066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9640" autoAdjust="0"/>
  </p:normalViewPr>
  <p:slideViewPr>
    <p:cSldViewPr>
      <p:cViewPr varScale="1">
        <p:scale>
          <a:sx n="67" d="100"/>
          <a:sy n="67" d="100"/>
        </p:scale>
        <p:origin x="100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6" Type="http://schemas.openxmlformats.org/officeDocument/2006/relationships/image" Target="../media/image93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5" Type="http://schemas.openxmlformats.org/officeDocument/2006/relationships/image" Target="../media/image9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85.wmf"/><Relationship Id="rId7" Type="http://schemas.openxmlformats.org/officeDocument/2006/relationships/image" Target="../media/image100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10" Type="http://schemas.openxmlformats.org/officeDocument/2006/relationships/image" Target="../media/image100.wmf"/><Relationship Id="rId4" Type="http://schemas.openxmlformats.org/officeDocument/2006/relationships/image" Target="../media/image109.wmf"/><Relationship Id="rId9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17.wmf"/><Relationship Id="rId3" Type="http://schemas.openxmlformats.org/officeDocument/2006/relationships/image" Target="../media/image114.wmf"/><Relationship Id="rId7" Type="http://schemas.openxmlformats.org/officeDocument/2006/relationships/image" Target="../media/image91.wmf"/><Relationship Id="rId12" Type="http://schemas.openxmlformats.org/officeDocument/2006/relationships/image" Target="../media/image100.wmf"/><Relationship Id="rId2" Type="http://schemas.openxmlformats.org/officeDocument/2006/relationships/image" Target="../media/image113.wmf"/><Relationship Id="rId16" Type="http://schemas.openxmlformats.org/officeDocument/2006/relationships/image" Target="../media/image120.wmf"/><Relationship Id="rId1" Type="http://schemas.openxmlformats.org/officeDocument/2006/relationships/image" Target="../media/image112.wmf"/><Relationship Id="rId6" Type="http://schemas.openxmlformats.org/officeDocument/2006/relationships/image" Target="../media/image90.wmf"/><Relationship Id="rId11" Type="http://schemas.openxmlformats.org/officeDocument/2006/relationships/image" Target="../media/image99.wmf"/><Relationship Id="rId5" Type="http://schemas.openxmlformats.org/officeDocument/2006/relationships/image" Target="../media/image89.wmf"/><Relationship Id="rId15" Type="http://schemas.openxmlformats.org/officeDocument/2006/relationships/image" Target="../media/image119.wmf"/><Relationship Id="rId10" Type="http://schemas.openxmlformats.org/officeDocument/2006/relationships/image" Target="../media/image98.wmf"/><Relationship Id="rId4" Type="http://schemas.openxmlformats.org/officeDocument/2006/relationships/image" Target="../media/image115.wmf"/><Relationship Id="rId9" Type="http://schemas.openxmlformats.org/officeDocument/2006/relationships/image" Target="../media/image93.wmf"/><Relationship Id="rId14" Type="http://schemas.openxmlformats.org/officeDocument/2006/relationships/image" Target="../media/image11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85.wmf"/><Relationship Id="rId7" Type="http://schemas.openxmlformats.org/officeDocument/2006/relationships/image" Target="../media/image12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123.wmf"/><Relationship Id="rId11" Type="http://schemas.openxmlformats.org/officeDocument/2006/relationships/image" Target="../media/image127.wmf"/><Relationship Id="rId5" Type="http://schemas.openxmlformats.org/officeDocument/2006/relationships/image" Target="../media/image122.wmf"/><Relationship Id="rId10" Type="http://schemas.openxmlformats.org/officeDocument/2006/relationships/image" Target="../media/image100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130.wmf"/><Relationship Id="rId7" Type="http://schemas.openxmlformats.org/officeDocument/2006/relationships/image" Target="../media/image132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10" Type="http://schemas.openxmlformats.org/officeDocument/2006/relationships/image" Target="../media/image126.wmf"/><Relationship Id="rId4" Type="http://schemas.openxmlformats.org/officeDocument/2006/relationships/image" Target="../media/image131.wmf"/><Relationship Id="rId9" Type="http://schemas.openxmlformats.org/officeDocument/2006/relationships/image" Target="../media/image13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image" Target="../media/image120.wmf"/><Relationship Id="rId3" Type="http://schemas.openxmlformats.org/officeDocument/2006/relationships/image" Target="../media/image137.wmf"/><Relationship Id="rId7" Type="http://schemas.openxmlformats.org/officeDocument/2006/relationships/image" Target="../media/image91.wmf"/><Relationship Id="rId12" Type="http://schemas.openxmlformats.org/officeDocument/2006/relationships/image" Target="../media/image119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90.wmf"/><Relationship Id="rId11" Type="http://schemas.openxmlformats.org/officeDocument/2006/relationships/image" Target="../media/image118.wmf"/><Relationship Id="rId5" Type="http://schemas.openxmlformats.org/officeDocument/2006/relationships/image" Target="../media/image89.wmf"/><Relationship Id="rId15" Type="http://schemas.openxmlformats.org/officeDocument/2006/relationships/image" Target="../media/image126.wmf"/><Relationship Id="rId10" Type="http://schemas.openxmlformats.org/officeDocument/2006/relationships/image" Target="../media/image117.wmf"/><Relationship Id="rId4" Type="http://schemas.openxmlformats.org/officeDocument/2006/relationships/image" Target="../media/image138.wmf"/><Relationship Id="rId9" Type="http://schemas.openxmlformats.org/officeDocument/2006/relationships/image" Target="../media/image93.wmf"/><Relationship Id="rId14" Type="http://schemas.openxmlformats.org/officeDocument/2006/relationships/image" Target="../media/image1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14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14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5.wmf"/><Relationship Id="rId7" Type="http://schemas.openxmlformats.org/officeDocument/2006/relationships/image" Target="../media/image18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0.wmf"/><Relationship Id="rId4" Type="http://schemas.openxmlformats.org/officeDocument/2006/relationships/image" Target="../media/image26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3.wmf"/><Relationship Id="rId7" Type="http://schemas.openxmlformats.org/officeDocument/2006/relationships/image" Target="../media/image18.wmf"/><Relationship Id="rId2" Type="http://schemas.openxmlformats.org/officeDocument/2006/relationships/image" Target="../media/image32.emf"/><Relationship Id="rId1" Type="http://schemas.openxmlformats.org/officeDocument/2006/relationships/image" Target="../media/image24.emf"/><Relationship Id="rId6" Type="http://schemas.openxmlformats.org/officeDocument/2006/relationships/image" Target="../media/image35.wmf"/><Relationship Id="rId11" Type="http://schemas.openxmlformats.org/officeDocument/2006/relationships/image" Target="../media/image38.wmf"/><Relationship Id="rId5" Type="http://schemas.openxmlformats.org/officeDocument/2006/relationships/image" Target="../media/image34.wmf"/><Relationship Id="rId10" Type="http://schemas.openxmlformats.org/officeDocument/2006/relationships/image" Target="../media/image37.wmf"/><Relationship Id="rId4" Type="http://schemas.openxmlformats.org/officeDocument/2006/relationships/image" Target="../media/image26.wmf"/><Relationship Id="rId9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11" Type="http://schemas.openxmlformats.org/officeDocument/2006/relationships/image" Target="../media/image49.wmf"/><Relationship Id="rId5" Type="http://schemas.openxmlformats.org/officeDocument/2006/relationships/image" Target="../media/image44.wmf"/><Relationship Id="rId10" Type="http://schemas.openxmlformats.org/officeDocument/2006/relationships/image" Target="../media/image48.emf"/><Relationship Id="rId4" Type="http://schemas.openxmlformats.org/officeDocument/2006/relationships/image" Target="../media/image43.wmf"/><Relationship Id="rId9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25.wmf"/><Relationship Id="rId7" Type="http://schemas.openxmlformats.org/officeDocument/2006/relationships/image" Target="../media/image56.w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1.emf"/><Relationship Id="rId7" Type="http://schemas.openxmlformats.org/officeDocument/2006/relationships/image" Target="../media/image64.e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11" Type="http://schemas.openxmlformats.org/officeDocument/2006/relationships/image" Target="../media/image47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53.wmf"/><Relationship Id="rId9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1.wmf"/><Relationship Id="rId7" Type="http://schemas.openxmlformats.org/officeDocument/2006/relationships/image" Target="../media/image74.wmf"/><Relationship Id="rId2" Type="http://schemas.openxmlformats.org/officeDocument/2006/relationships/image" Target="../media/image70.wmf"/><Relationship Id="rId1" Type="http://schemas.openxmlformats.org/officeDocument/2006/relationships/image" Target="../media/image69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26.wmf"/><Relationship Id="rId9" Type="http://schemas.openxmlformats.org/officeDocument/2006/relationships/image" Target="../media/image7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9EDBD-48C5-4BCC-93E8-E9B4C548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118F70-3987-410D-8D7A-9F2F3548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7843D-FF5A-4AB4-BFF0-9B782516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0EDD0-400D-4BE7-BDBA-299D54B3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30D4A6-E07B-4FF1-A350-6A075270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792BE-611A-4EBC-B3A4-F25E204B0669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7388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EA63D-EBBC-4A2D-A0BB-346A4201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47DA59-EE60-4136-8F31-72FA90BB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272B0-A405-447E-A3BF-00104E8B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33A81-7F72-4A99-A8A9-2B4430D2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EF74D-EC82-4421-B5B6-AF7F6E2C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92E1CB-0F03-42E4-BA45-45CF49A8ADCC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38028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79D4AD-6E45-47F1-AFCA-BC77BA8E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EEBFE1-B3F2-4E2B-8707-2119A8AD5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B293B-7AC8-46DD-8357-1FF843F8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7FFA38-18E4-46C9-ADEB-3EBAB132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AEBC5F-6F6A-447B-9336-E6F3997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B7B46-B298-4427-B87F-571AC88C2CB3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89450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0E407-BAB4-40EC-A8D7-5DD46445A9A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A5BEC-9DD1-4F66-8060-74ED6B27AD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6FEF62-07AD-4EF5-BFE6-D332805809B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BA01758-E575-4DA8-B225-88DD6815F30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A51360-A7C7-4246-8596-E3BB976A8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63EDD-CF99-409E-B30B-A39E293D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9084BB-4C6E-45B8-9ECE-C5A38CD4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57F154-CB5D-429B-943F-02D6027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FA1FABB-BACE-4518-A0E9-6E27CDE074AA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84058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292B0-DC21-4874-B545-93FA73EE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87240-EB8E-4C26-A020-71B61AD1A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8ACFF0-A1F4-499F-873B-65E49744CF1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8659412-AACF-4265-A6E2-816C38BBBA0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6601A096-67E8-4B5D-A60D-D9E9BFFB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3F7F64DD-39FF-477A-AD39-4980F56F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E3F927B1-C0F3-4F2F-BD41-F86BF445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835540-7488-4711-9CCE-1B3A354C06F6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00217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27E1-B1CA-49BD-BC48-39235BD1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4DA84-A998-4A47-9090-39EC7BCD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16172-1551-4693-8883-B5208BE6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F8364-5D5F-47D6-AD0C-5E86A7BF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817E7-277C-4E13-8FAE-7C8C1945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FF9FF-85D7-4C04-8B31-FDF6B80D847F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58680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E9C99-0F6B-4CBF-9F09-E64B3E07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4FF331-1284-4CA0-AECE-14C4D3E1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A6635-62C9-48DE-9F9A-425D04A4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7E08D-BDA5-4A34-9091-B112A1F7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1BDE05-F141-4706-8655-A87F2812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CD5E4-6896-4938-A0F4-FDEFCD2F4568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1358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8F965-2666-4F74-B61A-4B99B07B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9918B-AF93-4E8F-8209-18A2B89F3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0AD22A-245A-4274-98ED-42FE38E6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A1C7CC-F17D-48E6-AFA3-5411B839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AC4B13-52FB-4C8E-BA1A-16F0B0C9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C35359-00BF-40B6-898C-BD78CA1B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D18C-AE19-47E7-AECD-5644CFC89F9F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57884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39E47-C647-4679-ABA0-36FBE21F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9AD733-098C-4476-8802-75F838A5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F3C678-9761-4E8B-8365-FFB77D30C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ED11E4-9D44-4801-AF79-B0EDEB7F1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DF86BE-DEE0-4715-BBC1-0F36517F1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93B945-9A50-40E9-B765-FD92D86D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059150-CDA7-4B86-9A8D-DB602FD5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55008C-ECB4-4BDD-AC94-EE04351E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9704D-F038-4BD2-BAF5-1F1661B495A1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79935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BC79-2B09-4547-B432-A91102A1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3B37DD-C47E-4CB2-A03C-CAAC0623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61F0B3-CECC-475F-BB2B-9385DCF1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8C96E8-0D9A-42E4-B56E-9BED950D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6ECBE-71F9-4196-94CA-E76D35F0174C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6258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1BBDE6-E801-46FC-B93F-EB5C4FD9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C329A1-C2F3-4B99-AF00-0D7C6FFB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F0C953-A56A-4BA4-BFB8-8D65B6B4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E7AF4-C224-41A9-BF49-7C1EE386402A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646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C1201-6015-4387-9B95-0DC5E0A4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2F6A1-7128-4904-B7AC-A24BF0CF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DDB3F0-CCC3-448A-99BB-CB2195E9A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8748AE-B86F-4D01-8EFE-B807A5E4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3A03BC-E904-47F4-A9D7-7972B612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CBA2E-6F15-46B9-8195-FB2F278F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ADD50-C259-4A7E-B646-413AB69A6E18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7126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3CDEE-DDD5-4A6F-AA47-D099D025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9BB372-E205-41AD-941E-C48BD8467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775E70-521B-4A55-877D-AC9170D82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D97195-D360-4F36-89A2-806D55A0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E9F54B-3A2C-4CCC-A0B6-BD5B741A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8DDA1C-8E57-415B-A47F-EB3BFCE3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04E4C-FAB9-4869-B8E0-C6BB5C12F5F5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77230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7B11773-DA76-45AB-9161-B5F1A07B7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90197EF-B6E5-4AF4-94B8-326938314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FEE50D-C43C-451D-BF01-433191A85A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CO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2193F1-B2AB-4F5D-A316-18ECC939BB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s-CO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2552BE-4FBE-4B04-AE75-8513BB8A39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1151ED-1B3D-4D86-8A49-2424D26CF807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image" Target="../media/image2.jpeg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5.wmf"/><Relationship Id="rId26" Type="http://schemas.openxmlformats.org/officeDocument/2006/relationships/image" Target="../media/image88.wmf"/><Relationship Id="rId39" Type="http://schemas.openxmlformats.org/officeDocument/2006/relationships/image" Target="../media/image2.jpeg"/><Relationship Id="rId21" Type="http://schemas.openxmlformats.org/officeDocument/2006/relationships/oleObject" Target="../embeddings/oleObject94.bin"/><Relationship Id="rId34" Type="http://schemas.openxmlformats.org/officeDocument/2006/relationships/oleObject" Target="../embeddings/oleObject100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image" Target="../media/image91.wmf"/><Relationship Id="rId38" Type="http://schemas.openxmlformats.org/officeDocument/2006/relationships/image" Target="../media/image96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4.wmf"/><Relationship Id="rId20" Type="http://schemas.openxmlformats.org/officeDocument/2006/relationships/image" Target="../media/image94.png"/><Relationship Id="rId29" Type="http://schemas.openxmlformats.org/officeDocument/2006/relationships/image" Target="../media/image8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87.wmf"/><Relationship Id="rId32" Type="http://schemas.openxmlformats.org/officeDocument/2006/relationships/oleObject" Target="../embeddings/oleObject99.bin"/><Relationship Id="rId37" Type="http://schemas.openxmlformats.org/officeDocument/2006/relationships/image" Target="../media/image93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oleObject" Target="../embeddings/oleObject97.bin"/><Relationship Id="rId36" Type="http://schemas.openxmlformats.org/officeDocument/2006/relationships/oleObject" Target="../embeddings/oleObject101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93.bin"/><Relationship Id="rId31" Type="http://schemas.openxmlformats.org/officeDocument/2006/relationships/image" Target="../media/image90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3.wmf"/><Relationship Id="rId22" Type="http://schemas.openxmlformats.org/officeDocument/2006/relationships/image" Target="../media/image86.wmf"/><Relationship Id="rId27" Type="http://schemas.openxmlformats.org/officeDocument/2006/relationships/image" Target="../media/image95.png"/><Relationship Id="rId30" Type="http://schemas.openxmlformats.org/officeDocument/2006/relationships/oleObject" Target="../embeddings/oleObject98.bin"/><Relationship Id="rId35" Type="http://schemas.openxmlformats.org/officeDocument/2006/relationships/image" Target="../media/image92.wmf"/><Relationship Id="rId8" Type="http://schemas.openxmlformats.org/officeDocument/2006/relationships/image" Target="../media/image80.wmf"/><Relationship Id="rId3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0.wmf"/><Relationship Id="rId26" Type="http://schemas.openxmlformats.org/officeDocument/2006/relationships/image" Target="../media/image104.wmf"/><Relationship Id="rId3" Type="http://schemas.openxmlformats.org/officeDocument/2006/relationships/image" Target="../media/image2.jpeg"/><Relationship Id="rId21" Type="http://schemas.openxmlformats.org/officeDocument/2006/relationships/oleObject" Target="../embeddings/oleObject110.bin"/><Relationship Id="rId7" Type="http://schemas.openxmlformats.org/officeDocument/2006/relationships/image" Target="../media/image84.wmf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97.wmf"/><Relationship Id="rId24" Type="http://schemas.openxmlformats.org/officeDocument/2006/relationships/image" Target="../media/image103.wmf"/><Relationship Id="rId5" Type="http://schemas.openxmlformats.org/officeDocument/2006/relationships/image" Target="../media/image83.wmf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10" Type="http://schemas.openxmlformats.org/officeDocument/2006/relationships/oleObject" Target="../embeddings/oleObject105.bin"/><Relationship Id="rId19" Type="http://schemas.openxmlformats.org/officeDocument/2006/relationships/oleObject" Target="../embeddings/oleObject109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85.wmf"/><Relationship Id="rId14" Type="http://schemas.openxmlformats.org/officeDocument/2006/relationships/image" Target="../media/image98.wmf"/><Relationship Id="rId22" Type="http://schemas.openxmlformats.org/officeDocument/2006/relationships/image" Target="../media/image10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86.wmf"/><Relationship Id="rId18" Type="http://schemas.openxmlformats.org/officeDocument/2006/relationships/image" Target="../media/image111.png"/><Relationship Id="rId3" Type="http://schemas.openxmlformats.org/officeDocument/2006/relationships/image" Target="../media/image2.jpeg"/><Relationship Id="rId21" Type="http://schemas.openxmlformats.org/officeDocument/2006/relationships/oleObject" Target="../embeddings/oleObject121.bin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1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19.bin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09.wmf"/><Relationship Id="rId24" Type="http://schemas.openxmlformats.org/officeDocument/2006/relationships/image" Target="../media/image100.wmf"/><Relationship Id="rId5" Type="http://schemas.openxmlformats.org/officeDocument/2006/relationships/image" Target="../media/image106.wmf"/><Relationship Id="rId15" Type="http://schemas.openxmlformats.org/officeDocument/2006/relationships/image" Target="../media/image87.wmf"/><Relationship Id="rId23" Type="http://schemas.openxmlformats.org/officeDocument/2006/relationships/oleObject" Target="../embeddings/oleObject122.bin"/><Relationship Id="rId10" Type="http://schemas.openxmlformats.org/officeDocument/2006/relationships/oleObject" Target="../embeddings/oleObject116.bin"/><Relationship Id="rId19" Type="http://schemas.openxmlformats.org/officeDocument/2006/relationships/oleObject" Target="../embeddings/oleObject120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18.bin"/><Relationship Id="rId22" Type="http://schemas.openxmlformats.org/officeDocument/2006/relationships/image" Target="../media/image99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wmf"/><Relationship Id="rId18" Type="http://schemas.openxmlformats.org/officeDocument/2006/relationships/oleObject" Target="../embeddings/oleObject130.bin"/><Relationship Id="rId26" Type="http://schemas.openxmlformats.org/officeDocument/2006/relationships/image" Target="../media/image99.wmf"/><Relationship Id="rId3" Type="http://schemas.openxmlformats.org/officeDocument/2006/relationships/image" Target="../media/image2.jpeg"/><Relationship Id="rId21" Type="http://schemas.openxmlformats.org/officeDocument/2006/relationships/image" Target="../media/image93.wmf"/><Relationship Id="rId34" Type="http://schemas.openxmlformats.org/officeDocument/2006/relationships/image" Target="../media/image119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91.wmf"/><Relationship Id="rId25" Type="http://schemas.openxmlformats.org/officeDocument/2006/relationships/oleObject" Target="../embeddings/oleObject133.bin"/><Relationship Id="rId33" Type="http://schemas.openxmlformats.org/officeDocument/2006/relationships/oleObject" Target="../embeddings/oleObject137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29" Type="http://schemas.openxmlformats.org/officeDocument/2006/relationships/oleObject" Target="../embeddings/oleObject13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15.wmf"/><Relationship Id="rId24" Type="http://schemas.openxmlformats.org/officeDocument/2006/relationships/image" Target="../media/image98.wmf"/><Relationship Id="rId32" Type="http://schemas.openxmlformats.org/officeDocument/2006/relationships/image" Target="../media/image118.wmf"/><Relationship Id="rId5" Type="http://schemas.openxmlformats.org/officeDocument/2006/relationships/image" Target="../media/image112.wmf"/><Relationship Id="rId15" Type="http://schemas.openxmlformats.org/officeDocument/2006/relationships/image" Target="../media/image90.wmf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00.wmf"/><Relationship Id="rId36" Type="http://schemas.openxmlformats.org/officeDocument/2006/relationships/image" Target="../media/image120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16.wmf"/><Relationship Id="rId31" Type="http://schemas.openxmlformats.org/officeDocument/2006/relationships/oleObject" Target="../embeddings/oleObject13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28.bin"/><Relationship Id="rId22" Type="http://schemas.openxmlformats.org/officeDocument/2006/relationships/image" Target="../media/image1.png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117.wmf"/><Relationship Id="rId35" Type="http://schemas.openxmlformats.org/officeDocument/2006/relationships/oleObject" Target="../embeddings/oleObject138.bin"/><Relationship Id="rId8" Type="http://schemas.openxmlformats.org/officeDocument/2006/relationships/oleObject" Target="../embeddings/oleObject1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46.bin"/><Relationship Id="rId26" Type="http://schemas.openxmlformats.org/officeDocument/2006/relationships/image" Target="../media/image127.wmf"/><Relationship Id="rId3" Type="http://schemas.openxmlformats.org/officeDocument/2006/relationships/image" Target="../media/image2.jpeg"/><Relationship Id="rId21" Type="http://schemas.openxmlformats.org/officeDocument/2006/relationships/image" Target="../media/image126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24.wmf"/><Relationship Id="rId25" Type="http://schemas.openxmlformats.org/officeDocument/2006/relationships/oleObject" Target="../embeddings/oleObject149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21.wmf"/><Relationship Id="rId24" Type="http://schemas.openxmlformats.org/officeDocument/2006/relationships/image" Target="../media/image68.png"/><Relationship Id="rId5" Type="http://schemas.openxmlformats.org/officeDocument/2006/relationships/image" Target="../media/image83.wmf"/><Relationship Id="rId15" Type="http://schemas.openxmlformats.org/officeDocument/2006/relationships/image" Target="../media/image123.wmf"/><Relationship Id="rId23" Type="http://schemas.openxmlformats.org/officeDocument/2006/relationships/image" Target="../media/image100.w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25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55.bin"/><Relationship Id="rId18" Type="http://schemas.openxmlformats.org/officeDocument/2006/relationships/oleObject" Target="../embeddings/oleObject157.bin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86.wmf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26.w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131.wmf"/><Relationship Id="rId19" Type="http://schemas.openxmlformats.org/officeDocument/2006/relationships/image" Target="../media/image100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87.wmf"/><Relationship Id="rId22" Type="http://schemas.openxmlformats.org/officeDocument/2006/relationships/image" Target="../media/image133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39.wmf"/><Relationship Id="rId26" Type="http://schemas.openxmlformats.org/officeDocument/2006/relationships/image" Target="../media/image119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34" Type="http://schemas.openxmlformats.org/officeDocument/2006/relationships/image" Target="../media/image126.wmf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33" Type="http://schemas.openxmlformats.org/officeDocument/2006/relationships/oleObject" Target="../embeddings/oleObject17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29" Type="http://schemas.openxmlformats.org/officeDocument/2006/relationships/image" Target="../media/image2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18.wmf"/><Relationship Id="rId32" Type="http://schemas.openxmlformats.org/officeDocument/2006/relationships/image" Target="../media/image140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20.wmf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68.bin"/><Relationship Id="rId31" Type="http://schemas.openxmlformats.org/officeDocument/2006/relationships/oleObject" Target="../embeddings/oleObject173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90.wmf"/><Relationship Id="rId22" Type="http://schemas.openxmlformats.org/officeDocument/2006/relationships/image" Target="../media/image117.wmf"/><Relationship Id="rId27" Type="http://schemas.openxmlformats.org/officeDocument/2006/relationships/oleObject" Target="../embeddings/oleObject172.bin"/><Relationship Id="rId30" Type="http://schemas.openxmlformats.org/officeDocument/2006/relationships/image" Target="../media/image141.wmf"/><Relationship Id="rId8" Type="http://schemas.openxmlformats.org/officeDocument/2006/relationships/image" Target="../media/image13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4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4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4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oleObject" Target="../embeddings/oleObject181.bin"/><Relationship Id="rId7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2.jpeg"/><Relationship Id="rId4" Type="http://schemas.openxmlformats.org/officeDocument/2006/relationships/image" Target="../media/image143.emf"/><Relationship Id="rId9" Type="http://schemas.openxmlformats.org/officeDocument/2006/relationships/image" Target="../media/image14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oleObject" Target="../embeddings/oleObject184.bin"/><Relationship Id="rId7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4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4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2.jpe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wmf"/><Relationship Id="rId26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image" Target="../media/image22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.bin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1.bin"/><Relationship Id="rId24" Type="http://schemas.openxmlformats.org/officeDocument/2006/relationships/oleObject" Target="../embeddings/oleObject17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image" Target="../media/image20.wmf"/><Relationship Id="rId28" Type="http://schemas.openxmlformats.org/officeDocument/2006/relationships/image" Target="../media/image2.jpeg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16.bin"/><Relationship Id="rId27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2.jpeg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image" Target="../media/image30.wmf"/><Relationship Id="rId10" Type="http://schemas.openxmlformats.org/officeDocument/2006/relationships/image" Target="../media/image26.wmf"/><Relationship Id="rId19" Type="http://schemas.openxmlformats.org/officeDocument/2006/relationships/image" Target="../media/image31.png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8.wmf"/><Relationship Id="rId22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7.bin"/><Relationship Id="rId26" Type="http://schemas.openxmlformats.org/officeDocument/2006/relationships/image" Target="../media/image2.jpeg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17" Type="http://schemas.openxmlformats.org/officeDocument/2006/relationships/image" Target="../media/image39.png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0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37.wmf"/><Relationship Id="rId10" Type="http://schemas.openxmlformats.org/officeDocument/2006/relationships/image" Target="../media/image26.wmf"/><Relationship Id="rId19" Type="http://schemas.openxmlformats.org/officeDocument/2006/relationships/image" Target="../media/image36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Relationship Id="rId22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7.wmf"/><Relationship Id="rId26" Type="http://schemas.openxmlformats.org/officeDocument/2006/relationships/oleObject" Target="../embeddings/oleObject53.bin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6.wmf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24" Type="http://schemas.openxmlformats.org/officeDocument/2006/relationships/oleObject" Target="../embeddings/oleObject51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image" Target="../media/image48.emf"/><Relationship Id="rId28" Type="http://schemas.openxmlformats.org/officeDocument/2006/relationships/image" Target="../media/image2.jpeg"/><Relationship Id="rId10" Type="http://schemas.openxmlformats.org/officeDocument/2006/relationships/image" Target="../media/image43.wmf"/><Relationship Id="rId19" Type="http://schemas.openxmlformats.org/officeDocument/2006/relationships/image" Target="../media/image50.png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4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9.bin"/><Relationship Id="rId18" Type="http://schemas.openxmlformats.org/officeDocument/2006/relationships/oleObject" Target="../embeddings/oleObject61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4.wmf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0.bin"/><Relationship Id="rId20" Type="http://schemas.openxmlformats.org/officeDocument/2006/relationships/image" Target="../media/image2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58.png"/><Relationship Id="rId10" Type="http://schemas.openxmlformats.org/officeDocument/2006/relationships/image" Target="../media/image53.wmf"/><Relationship Id="rId19" Type="http://schemas.openxmlformats.org/officeDocument/2006/relationships/image" Target="../media/image57.w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5.wmf"/><Relationship Id="rId22" Type="http://schemas.openxmlformats.org/officeDocument/2006/relationships/image" Target="../media/image4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image" Target="../media/image68.png"/><Relationship Id="rId21" Type="http://schemas.openxmlformats.org/officeDocument/2006/relationships/image" Target="../media/image66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64.emf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73.bin"/><Relationship Id="rId5" Type="http://schemas.openxmlformats.org/officeDocument/2006/relationships/image" Target="../media/image59.wmf"/><Relationship Id="rId15" Type="http://schemas.openxmlformats.org/officeDocument/2006/relationships/image" Target="../media/image63.wmf"/><Relationship Id="rId23" Type="http://schemas.openxmlformats.org/officeDocument/2006/relationships/image" Target="../media/image67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1.e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>
            <a:extLst>
              <a:ext uri="{FF2B5EF4-FFF2-40B4-BE49-F238E27FC236}">
                <a16:creationId xmlns:a16="http://schemas.microsoft.com/office/drawing/2014/main" id="{B816C8CD-99FD-4026-B990-98C755F5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5273" r="8995" b="6871"/>
          <a:stretch>
            <a:fillRect/>
          </a:stretch>
        </p:blipFill>
        <p:spPr bwMode="auto">
          <a:xfrm>
            <a:off x="468313" y="1203325"/>
            <a:ext cx="8139112" cy="553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5" name="Text Box 17">
            <a:extLst>
              <a:ext uri="{FF2B5EF4-FFF2-40B4-BE49-F238E27FC236}">
                <a16:creationId xmlns:a16="http://schemas.microsoft.com/office/drawing/2014/main" id="{AFFB2678-DCF8-4C77-BC55-FD09304CA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349375"/>
            <a:ext cx="5329237" cy="531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 b="1"/>
              <a:t>Introducción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ES" altLang="es-CO" b="1"/>
              <a:t>Concepto de transitorio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ES" altLang="es-CO" b="1"/>
              <a:t>Orden del circuito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 b="1"/>
              <a:t>Transitorios de primer orden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ES" altLang="es-CO" b="1"/>
              <a:t>Respuesta natural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ES" altLang="es-CO" b="1"/>
              <a:t>Respuesta transitoria en continua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ES" altLang="es-CO" b="1"/>
              <a:t>Respuesta transitoria en alterna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 b="1"/>
              <a:t>Transitorios de segundo orden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ES" altLang="es-CO" b="1"/>
              <a:t>Circuitos básicos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ES" altLang="es-CO" b="1"/>
              <a:t>Respuesta natural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ES" altLang="es-CO" b="1"/>
              <a:t>Respuesta ante escalón (continua)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ES" altLang="es-CO" b="1"/>
              <a:t>Respuesta a onda sinusoidal (alterna)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 b="1"/>
              <a:t>Ejemplos de aplicación</a:t>
            </a:r>
          </a:p>
        </p:txBody>
      </p:sp>
      <p:grpSp>
        <p:nvGrpSpPr>
          <p:cNvPr id="2070" name="Group 22">
            <a:extLst>
              <a:ext uri="{FF2B5EF4-FFF2-40B4-BE49-F238E27FC236}">
                <a16:creationId xmlns:a16="http://schemas.microsoft.com/office/drawing/2014/main" id="{0AA92AA8-7772-4D63-AE68-BD34F36912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2068" name="Picture 20" descr="cabecera copia">
              <a:extLst>
                <a:ext uri="{FF2B5EF4-FFF2-40B4-BE49-F238E27FC236}">
                  <a16:creationId xmlns:a16="http://schemas.microsoft.com/office/drawing/2014/main" id="{04ED79E5-28D2-4C2A-AC3B-75A18AC44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2" name="Line 14">
              <a:extLst>
                <a:ext uri="{FF2B5EF4-FFF2-40B4-BE49-F238E27FC236}">
                  <a16:creationId xmlns:a16="http://schemas.microsoft.com/office/drawing/2014/main" id="{A8A35ABA-99AB-4810-B306-CFD4ECF63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069" name="Rectangle 21">
              <a:extLst>
                <a:ext uri="{FF2B5EF4-FFF2-40B4-BE49-F238E27FC236}">
                  <a16:creationId xmlns:a16="http://schemas.microsoft.com/office/drawing/2014/main" id="{3DAACEC3-18F1-4CBF-B4AE-63A44A00F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572"/>
              <a:ext cx="324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Tema 13: Transitorios</a:t>
              </a:r>
              <a:r>
                <a:rPr lang="es-ES_tradnl" altLang="es-CO" sz="1300" b="1"/>
                <a:t> </a:t>
              </a:r>
              <a:r>
                <a:rPr lang="es-ES_tradnl" altLang="es-CO" sz="1300" b="1">
                  <a:solidFill>
                    <a:srgbClr val="0000FF"/>
                  </a:solidFill>
                </a:rPr>
                <a:t>de</a:t>
              </a:r>
              <a:r>
                <a:rPr lang="es-ES_tradnl" altLang="es-CO" sz="1300" b="1"/>
                <a:t> </a:t>
              </a:r>
              <a:r>
                <a:rPr lang="es-ES_tradnl" altLang="es-CO" sz="1300" b="1">
                  <a:solidFill>
                    <a:srgbClr val="0000FF"/>
                  </a:solidFill>
                </a:rPr>
                <a:t>1</a:t>
              </a:r>
              <a:r>
                <a:rPr lang="es-ES_tradnl" altLang="es-CO" sz="1300" b="1" baseline="30000">
                  <a:solidFill>
                    <a:srgbClr val="0000FF"/>
                  </a:solidFill>
                </a:rPr>
                <a:t>er</a:t>
              </a:r>
              <a:r>
                <a:rPr lang="es-ES_tradnl" altLang="es-CO" sz="1300" b="1">
                  <a:solidFill>
                    <a:srgbClr val="0000FF"/>
                  </a:solidFill>
                </a:rPr>
                <a:t> y 2º orden 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28" name="Object 32">
            <a:extLst>
              <a:ext uri="{FF2B5EF4-FFF2-40B4-BE49-F238E27FC236}">
                <a16:creationId xmlns:a16="http://schemas.microsoft.com/office/drawing/2014/main" id="{CB34F7D6-724B-4EA3-A5C6-6712E3DD1820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827088" y="1773238"/>
          <a:ext cx="2808287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5" name="Visio" r:id="rId3" imgW="3325063" imgH="1588313" progId="Visio.Drawing.11">
                  <p:embed/>
                </p:oleObj>
              </mc:Choice>
              <mc:Fallback>
                <p:oleObj name="Visio" r:id="rId3" imgW="3325063" imgH="1588313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2808287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50BC03DC-BCED-4C7C-92DE-72A4315A0EF6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403350" y="5734050"/>
          <a:ext cx="1655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6" name="Equation" r:id="rId5" imgW="1422360" imgH="444240" progId="Equation.DSMT4">
                  <p:embed/>
                </p:oleObj>
              </mc:Choice>
              <mc:Fallback>
                <p:oleObj name="Equation" r:id="rId5" imgW="142236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734050"/>
                        <a:ext cx="1655763" cy="519113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7" name="Object 11">
            <a:extLst>
              <a:ext uri="{FF2B5EF4-FFF2-40B4-BE49-F238E27FC236}">
                <a16:creationId xmlns:a16="http://schemas.microsoft.com/office/drawing/2014/main" id="{57867EB9-BE4D-423E-A3F4-9FF2462BDF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157788"/>
          <a:ext cx="31940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7" name="Equation" r:id="rId7" imgW="2755800" imgH="419040" progId="Equation.DSMT4">
                  <p:embed/>
                </p:oleObj>
              </mc:Choice>
              <mc:Fallback>
                <p:oleObj name="Equation" r:id="rId7" imgW="275580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157788"/>
                        <a:ext cx="31940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2" name="Line 16">
            <a:extLst>
              <a:ext uri="{FF2B5EF4-FFF2-40B4-BE49-F238E27FC236}">
                <a16:creationId xmlns:a16="http://schemas.microsoft.com/office/drawing/2014/main" id="{2E2DE6C9-74F3-464E-85E6-163311771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2131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6530" name="Text Box 34">
            <a:extLst>
              <a:ext uri="{FF2B5EF4-FFF2-40B4-BE49-F238E27FC236}">
                <a16:creationId xmlns:a16="http://schemas.microsoft.com/office/drawing/2014/main" id="{D582BF30-8DA5-4F6A-819C-4F7A37EC9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2497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altLang="es-CO" sz="1600" b="1"/>
              <a:t>  RLC serie: </a:t>
            </a:r>
            <a:r>
              <a:rPr lang="es-ES" altLang="es-CO" sz="1600"/>
              <a:t>circuito compuesto por una resistencia, bobina y condensador en serie.</a:t>
            </a:r>
            <a:endParaRPr lang="es-ES" altLang="es-CO" sz="1600" b="1"/>
          </a:p>
        </p:txBody>
      </p:sp>
      <p:graphicFrame>
        <p:nvGraphicFramePr>
          <p:cNvPr id="106533" name="Object 37">
            <a:extLst>
              <a:ext uri="{FF2B5EF4-FFF2-40B4-BE49-F238E27FC236}">
                <a16:creationId xmlns:a16="http://schemas.microsoft.com/office/drawing/2014/main" id="{6622413B-9C8E-4D8A-9E43-D1DEFFE6F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805488"/>
          <a:ext cx="8143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8" name="Equation" r:id="rId9" imgW="622080" imgH="228600" progId="Equation.DSMT4">
                  <p:embed/>
                </p:oleObj>
              </mc:Choice>
              <mc:Fallback>
                <p:oleObj name="Equation" r:id="rId9" imgW="622080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805488"/>
                        <a:ext cx="814388" cy="2984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6" name="Text Box 50">
            <a:extLst>
              <a:ext uri="{FF2B5EF4-FFF2-40B4-BE49-F238E27FC236}">
                <a16:creationId xmlns:a16="http://schemas.microsoft.com/office/drawing/2014/main" id="{362EF849-10F8-483B-B646-7E941C16F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96975"/>
            <a:ext cx="4394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altLang="es-CO" sz="1600" b="1"/>
              <a:t>  RLC paralelo: </a:t>
            </a:r>
            <a:r>
              <a:rPr lang="es-ES" altLang="es-CO" sz="1600"/>
              <a:t>circuito compuesto por una resistencia, bobina y condensador en paralelo.</a:t>
            </a:r>
            <a:endParaRPr lang="es-ES" altLang="es-CO" sz="1600" b="1"/>
          </a:p>
        </p:txBody>
      </p:sp>
      <p:graphicFrame>
        <p:nvGraphicFramePr>
          <p:cNvPr id="106547" name="Object 51">
            <a:extLst>
              <a:ext uri="{FF2B5EF4-FFF2-40B4-BE49-F238E27FC236}">
                <a16:creationId xmlns:a16="http://schemas.microsoft.com/office/drawing/2014/main" id="{42DB3D6A-4D7D-4716-B17F-00FADFAC7D9D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5076825" y="3644900"/>
          <a:ext cx="30257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9" name="Visio" r:id="rId11" imgW="3025750" imgH="1111606" progId="Visio.Drawing.11">
                  <p:embed/>
                </p:oleObj>
              </mc:Choice>
              <mc:Fallback>
                <p:oleObj name="Visio" r:id="rId11" imgW="3025750" imgH="1111606" progId="Visio.Drawing.11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644900"/>
                        <a:ext cx="302577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9" name="Object 53">
            <a:extLst>
              <a:ext uri="{FF2B5EF4-FFF2-40B4-BE49-F238E27FC236}">
                <a16:creationId xmlns:a16="http://schemas.microsoft.com/office/drawing/2014/main" id="{400693E2-4642-42C3-9248-E9F12CA91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844675"/>
          <a:ext cx="244792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0" name="Visio" r:id="rId13" imgW="2803246" imgH="1471574" progId="Visio.Drawing.11">
                  <p:embed/>
                </p:oleObj>
              </mc:Choice>
              <mc:Fallback>
                <p:oleObj name="Visio" r:id="rId13" imgW="2803246" imgH="1471574" progId="Visio.Drawing.11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844675"/>
                        <a:ext cx="2447925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50" name="Line 54">
            <a:extLst>
              <a:ext uri="{FF2B5EF4-FFF2-40B4-BE49-F238E27FC236}">
                <a16:creationId xmlns:a16="http://schemas.microsoft.com/office/drawing/2014/main" id="{28760C58-7D76-41E5-B2AF-DFBA09925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141663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106551" name="Object 55">
            <a:extLst>
              <a:ext uri="{FF2B5EF4-FFF2-40B4-BE49-F238E27FC236}">
                <a16:creationId xmlns:a16="http://schemas.microsoft.com/office/drawing/2014/main" id="{B0E25850-5664-4B41-B434-731F20AC4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0475" y="5013325"/>
          <a:ext cx="32083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1" name="Equation" r:id="rId15" imgW="2768400" imgH="469800" progId="Equation.DSMT4">
                  <p:embed/>
                </p:oleObj>
              </mc:Choice>
              <mc:Fallback>
                <p:oleObj name="Equation" r:id="rId15" imgW="2768400" imgH="4698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5013325"/>
                        <a:ext cx="32083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2" name="Object 56">
            <a:extLst>
              <a:ext uri="{FF2B5EF4-FFF2-40B4-BE49-F238E27FC236}">
                <a16:creationId xmlns:a16="http://schemas.microsoft.com/office/drawing/2014/main" id="{D39CCC9E-7207-47C0-8744-35E92D6F7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600" y="5805488"/>
          <a:ext cx="781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2" name="Equation" r:id="rId17" imgW="596880" imgH="228600" progId="Equation.DSMT4">
                  <p:embed/>
                </p:oleObj>
              </mc:Choice>
              <mc:Fallback>
                <p:oleObj name="Equation" r:id="rId17" imgW="596880" imgH="2286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5805488"/>
                        <a:ext cx="781050" cy="2984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3" name="Object 57">
            <a:extLst>
              <a:ext uri="{FF2B5EF4-FFF2-40B4-BE49-F238E27FC236}">
                <a16:creationId xmlns:a16="http://schemas.microsoft.com/office/drawing/2014/main" id="{B61E6AB0-9832-4C06-9A4B-C036130FA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7938" y="5661025"/>
          <a:ext cx="16843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3" name="Equation" r:id="rId19" imgW="1447560" imgH="444240" progId="Equation.DSMT4">
                  <p:embed/>
                </p:oleObj>
              </mc:Choice>
              <mc:Fallback>
                <p:oleObj name="Equation" r:id="rId19" imgW="1447560" imgH="44424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5661025"/>
                        <a:ext cx="1684337" cy="519113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54" name="Text Box 58">
            <a:extLst>
              <a:ext uri="{FF2B5EF4-FFF2-40B4-BE49-F238E27FC236}">
                <a16:creationId xmlns:a16="http://schemas.microsoft.com/office/drawing/2014/main" id="{763D14C8-8ADF-4DA0-8352-68AF45E19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6308725"/>
            <a:ext cx="237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600" b="1"/>
              <a:t>Condiciones iniciales</a:t>
            </a:r>
          </a:p>
        </p:txBody>
      </p:sp>
      <p:graphicFrame>
        <p:nvGraphicFramePr>
          <p:cNvPr id="106556" name="Object 60">
            <a:extLst>
              <a:ext uri="{FF2B5EF4-FFF2-40B4-BE49-F238E27FC236}">
                <a16:creationId xmlns:a16="http://schemas.microsoft.com/office/drawing/2014/main" id="{3DC0871B-2A9C-4BA0-AE59-BC5EB39BBEA1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468313" y="3573463"/>
          <a:ext cx="30972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4" name="Visio" r:id="rId21" imgW="3124200" imgH="1480109" progId="Visio.Drawing.11">
                  <p:embed/>
                </p:oleObj>
              </mc:Choice>
              <mc:Fallback>
                <p:oleObj name="Visio" r:id="rId21" imgW="3124200" imgH="1480109" progId="Visio.Drawing.11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73463"/>
                        <a:ext cx="3097212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57" name="Rectangle 61">
            <a:extLst>
              <a:ext uri="{FF2B5EF4-FFF2-40B4-BE49-F238E27FC236}">
                <a16:creationId xmlns:a16="http://schemas.microsoft.com/office/drawing/2014/main" id="{1E57A89F-2D23-4C04-93BF-500160664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57563"/>
            <a:ext cx="1728788" cy="17272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6558" name="Text Box 62">
            <a:extLst>
              <a:ext uri="{FF2B5EF4-FFF2-40B4-BE49-F238E27FC236}">
                <a16:creationId xmlns:a16="http://schemas.microsoft.com/office/drawing/2014/main" id="{C742E5C3-A48D-4BF1-959F-C9D286F6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308725"/>
            <a:ext cx="237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600" b="1"/>
              <a:t>Condiciones iniciales</a:t>
            </a:r>
          </a:p>
        </p:txBody>
      </p:sp>
      <p:sp>
        <p:nvSpPr>
          <p:cNvPr id="106559" name="Text Box 63">
            <a:extLst>
              <a:ext uri="{FF2B5EF4-FFF2-40B4-BE49-F238E27FC236}">
                <a16:creationId xmlns:a16="http://schemas.microsoft.com/office/drawing/2014/main" id="{EF00643A-F49A-4EB2-AA01-165C82BFE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7563"/>
            <a:ext cx="18716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Equivalante Thévenin</a:t>
            </a:r>
          </a:p>
          <a:p>
            <a:pPr>
              <a:spcBef>
                <a:spcPct val="50000"/>
              </a:spcBef>
            </a:pPr>
            <a:r>
              <a:rPr lang="es-ES" altLang="es-CO" sz="1200" b="1"/>
              <a:t>visto desde el cjto. LC</a:t>
            </a:r>
          </a:p>
        </p:txBody>
      </p:sp>
      <p:sp>
        <p:nvSpPr>
          <p:cNvPr id="106560" name="Oval 64">
            <a:extLst>
              <a:ext uri="{FF2B5EF4-FFF2-40B4-BE49-F238E27FC236}">
                <a16:creationId xmlns:a16="http://schemas.microsoft.com/office/drawing/2014/main" id="{CC3DF23B-D24B-46FE-80A2-0CFF954E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73463"/>
            <a:ext cx="936625" cy="503237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6561" name="Text Box 65">
            <a:extLst>
              <a:ext uri="{FF2B5EF4-FFF2-40B4-BE49-F238E27FC236}">
                <a16:creationId xmlns:a16="http://schemas.microsoft.com/office/drawing/2014/main" id="{9DB3BC78-C959-4076-8573-0C6449985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573463"/>
            <a:ext cx="504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Leq</a:t>
            </a:r>
          </a:p>
        </p:txBody>
      </p:sp>
      <p:sp>
        <p:nvSpPr>
          <p:cNvPr id="106562" name="Oval 66">
            <a:extLst>
              <a:ext uri="{FF2B5EF4-FFF2-40B4-BE49-F238E27FC236}">
                <a16:creationId xmlns:a16="http://schemas.microsoft.com/office/drawing/2014/main" id="{6546D9DA-C63D-44B7-BA25-719904ACD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076700"/>
            <a:ext cx="504825" cy="503238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6563" name="Text Box 67">
            <a:extLst>
              <a:ext uri="{FF2B5EF4-FFF2-40B4-BE49-F238E27FC236}">
                <a16:creationId xmlns:a16="http://schemas.microsoft.com/office/drawing/2014/main" id="{21B72F01-E16F-4AE8-8CE1-6DDE41547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149725"/>
            <a:ext cx="504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Ceq</a:t>
            </a:r>
          </a:p>
        </p:txBody>
      </p:sp>
      <p:sp>
        <p:nvSpPr>
          <p:cNvPr id="106564" name="Rectangle 68">
            <a:extLst>
              <a:ext uri="{FF2B5EF4-FFF2-40B4-BE49-F238E27FC236}">
                <a16:creationId xmlns:a16="http://schemas.microsoft.com/office/drawing/2014/main" id="{1526BC6F-3200-41C3-9B1A-D7394F37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213100"/>
            <a:ext cx="1728787" cy="17272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6565" name="Text Box 69">
            <a:extLst>
              <a:ext uri="{FF2B5EF4-FFF2-40B4-BE49-F238E27FC236}">
                <a16:creationId xmlns:a16="http://schemas.microsoft.com/office/drawing/2014/main" id="{1F1C04CC-989B-48BF-8CE6-8DDA74F0A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284538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Equivalante Norton visto desde el cjto.  LC</a:t>
            </a:r>
          </a:p>
        </p:txBody>
      </p:sp>
      <p:sp>
        <p:nvSpPr>
          <p:cNvPr id="106566" name="Oval 70">
            <a:extLst>
              <a:ext uri="{FF2B5EF4-FFF2-40B4-BE49-F238E27FC236}">
                <a16:creationId xmlns:a16="http://schemas.microsoft.com/office/drawing/2014/main" id="{7981AD40-8721-4349-AD28-C3A3A734A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860800"/>
            <a:ext cx="504825" cy="503238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6567" name="Text Box 71">
            <a:extLst>
              <a:ext uri="{FF2B5EF4-FFF2-40B4-BE49-F238E27FC236}">
                <a16:creationId xmlns:a16="http://schemas.microsoft.com/office/drawing/2014/main" id="{E042F4FA-F552-43CC-B852-AD6436BDA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933825"/>
            <a:ext cx="504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Leq</a:t>
            </a:r>
          </a:p>
        </p:txBody>
      </p:sp>
      <p:sp>
        <p:nvSpPr>
          <p:cNvPr id="106568" name="Oval 72">
            <a:extLst>
              <a:ext uri="{FF2B5EF4-FFF2-40B4-BE49-F238E27FC236}">
                <a16:creationId xmlns:a16="http://schemas.microsoft.com/office/drawing/2014/main" id="{8C55FEB7-DBA3-4C89-A9FA-AB0F275B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716338"/>
            <a:ext cx="504825" cy="503237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6569" name="Text Box 73">
            <a:extLst>
              <a:ext uri="{FF2B5EF4-FFF2-40B4-BE49-F238E27FC236}">
                <a16:creationId xmlns:a16="http://schemas.microsoft.com/office/drawing/2014/main" id="{001BEC32-5398-467E-891B-C2217936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860800"/>
            <a:ext cx="504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Ceq</a:t>
            </a:r>
          </a:p>
        </p:txBody>
      </p:sp>
      <p:grpSp>
        <p:nvGrpSpPr>
          <p:cNvPr id="106571" name="Group 75">
            <a:extLst>
              <a:ext uri="{FF2B5EF4-FFF2-40B4-BE49-F238E27FC236}">
                <a16:creationId xmlns:a16="http://schemas.microsoft.com/office/drawing/2014/main" id="{E360510E-B90D-425B-B245-E00086798E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06572" name="Picture 76" descr="cabecera copia">
              <a:extLst>
                <a:ext uri="{FF2B5EF4-FFF2-40B4-BE49-F238E27FC236}">
                  <a16:creationId xmlns:a16="http://schemas.microsoft.com/office/drawing/2014/main" id="{A87C0BAE-A31B-4A4E-983C-F79BC7967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73" name="Line 77">
              <a:extLst>
                <a:ext uri="{FF2B5EF4-FFF2-40B4-BE49-F238E27FC236}">
                  <a16:creationId xmlns:a16="http://schemas.microsoft.com/office/drawing/2014/main" id="{E90336DD-679E-4D6F-8086-0A675B0DE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06574" name="Rectangle 78">
              <a:extLst>
                <a:ext uri="{FF2B5EF4-FFF2-40B4-BE49-F238E27FC236}">
                  <a16:creationId xmlns:a16="http://schemas.microsoft.com/office/drawing/2014/main" id="{C4F2505F-5E1A-47DB-A7CE-4D0B1E24F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Transitorios de segundo orden. Circuitos básicos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54" grpId="0"/>
      <p:bldP spid="106558" grpId="0"/>
      <p:bldP spid="106559" grpId="0"/>
      <p:bldP spid="106561" grpId="0"/>
      <p:bldP spid="106563" grpId="0"/>
      <p:bldP spid="106565" grpId="0"/>
      <p:bldP spid="106567" grpId="0"/>
      <p:bldP spid="1065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80" name="Object 16">
            <a:extLst>
              <a:ext uri="{FF2B5EF4-FFF2-40B4-BE49-F238E27FC236}">
                <a16:creationId xmlns:a16="http://schemas.microsoft.com/office/drawing/2014/main" id="{B7715B76-8889-4206-8636-9AE710012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92338"/>
          <a:ext cx="16779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4" name="Equation" r:id="rId3" imgW="1447560" imgH="291960" progId="Equation.DSMT4">
                  <p:embed/>
                </p:oleObj>
              </mc:Choice>
              <mc:Fallback>
                <p:oleObj name="Equation" r:id="rId3" imgW="1447560" imgH="291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92338"/>
                        <a:ext cx="1677987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2" name="Object 18">
            <a:extLst>
              <a:ext uri="{FF2B5EF4-FFF2-40B4-BE49-F238E27FC236}">
                <a16:creationId xmlns:a16="http://schemas.microsoft.com/office/drawing/2014/main" id="{DC9E4152-1769-4492-B6FC-1CE10F0AC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833563"/>
          <a:ext cx="132873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5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33563"/>
                        <a:ext cx="1328737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00" name="Text Box 36">
            <a:extLst>
              <a:ext uri="{FF2B5EF4-FFF2-40B4-BE49-F238E27FC236}">
                <a16:creationId xmlns:a16="http://schemas.microsoft.com/office/drawing/2014/main" id="{586E0483-B8A7-4165-8576-82B724CE7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960688"/>
            <a:ext cx="201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600" b="1"/>
              <a:t>Respuesta natural</a:t>
            </a:r>
            <a:endParaRPr lang="es-ES" altLang="es-CO" sz="1600"/>
          </a:p>
        </p:txBody>
      </p:sp>
      <p:graphicFrame>
        <p:nvGraphicFramePr>
          <p:cNvPr id="113701" name="Object 37">
            <a:extLst>
              <a:ext uri="{FF2B5EF4-FFF2-40B4-BE49-F238E27FC236}">
                <a16:creationId xmlns:a16="http://schemas.microsoft.com/office/drawing/2014/main" id="{6DD43F20-8B16-4342-BCC0-81FAC333B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" y="1268413"/>
          <a:ext cx="27066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6" name="Equation" r:id="rId7" imgW="2019240" imgH="419040" progId="Equation.DSMT4">
                  <p:embed/>
                </p:oleObj>
              </mc:Choice>
              <mc:Fallback>
                <p:oleObj name="Equation" r:id="rId7" imgW="2019240" imgH="4190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268413"/>
                        <a:ext cx="27066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5" name="Object 41">
            <a:extLst>
              <a:ext uri="{FF2B5EF4-FFF2-40B4-BE49-F238E27FC236}">
                <a16:creationId xmlns:a16="http://schemas.microsoft.com/office/drawing/2014/main" id="{8C04C175-BD13-4CC3-B317-A41EA239CBD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79388" y="2552700"/>
          <a:ext cx="30241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7" name="Equation" r:id="rId9" imgW="1257120" imgH="203040" progId="Equation.DSMT4">
                  <p:embed/>
                </p:oleObj>
              </mc:Choice>
              <mc:Fallback>
                <p:oleObj name="Equation" r:id="rId9" imgW="1257120" imgH="2030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52700"/>
                        <a:ext cx="3024187" cy="360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16" name="Object 52">
            <a:extLst>
              <a:ext uri="{FF2B5EF4-FFF2-40B4-BE49-F238E27FC236}">
                <a16:creationId xmlns:a16="http://schemas.microsoft.com/office/drawing/2014/main" id="{E80B495F-1E81-4FD3-8ECC-A72D83D303CC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3779838" y="1700213"/>
          <a:ext cx="5126037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8" name="Equation" r:id="rId11" imgW="4063680" imgH="1346040" progId="Equation.DSMT4">
                  <p:embed/>
                </p:oleObj>
              </mc:Choice>
              <mc:Fallback>
                <p:oleObj name="Equation" r:id="rId11" imgW="4063680" imgH="134604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700213"/>
                        <a:ext cx="5126037" cy="177165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17" name="Text Box 53">
            <a:extLst>
              <a:ext uri="{FF2B5EF4-FFF2-40B4-BE49-F238E27FC236}">
                <a16:creationId xmlns:a16="http://schemas.microsoft.com/office/drawing/2014/main" id="{ECF62E3E-5E83-445E-9F12-68159A25E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33563"/>
            <a:ext cx="19542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 sz="1200" b="1"/>
              <a:t>Polinomio característico</a:t>
            </a:r>
          </a:p>
        </p:txBody>
      </p:sp>
      <p:graphicFrame>
        <p:nvGraphicFramePr>
          <p:cNvPr id="113719" name="Object 55">
            <a:extLst>
              <a:ext uri="{FF2B5EF4-FFF2-40B4-BE49-F238E27FC236}">
                <a16:creationId xmlns:a16="http://schemas.microsoft.com/office/drawing/2014/main" id="{82FFD03F-6AE7-4627-A122-B12AC1A8B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05263"/>
          <a:ext cx="14414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9" name="Equation" r:id="rId13" imgW="1244520" imgH="291960" progId="Equation.DSMT4">
                  <p:embed/>
                </p:oleObj>
              </mc:Choice>
              <mc:Fallback>
                <p:oleObj name="Equation" r:id="rId13" imgW="1244520" imgH="29196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05263"/>
                        <a:ext cx="144145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20" name="Object 56">
            <a:extLst>
              <a:ext uri="{FF2B5EF4-FFF2-40B4-BE49-F238E27FC236}">
                <a16:creationId xmlns:a16="http://schemas.microsoft.com/office/drawing/2014/main" id="{9454101E-42FD-43D9-9C2B-273246794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005263"/>
          <a:ext cx="14620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0" name="Equation" r:id="rId15" imgW="1257120" imgH="291960" progId="Equation.DSMT4">
                  <p:embed/>
                </p:oleObj>
              </mc:Choice>
              <mc:Fallback>
                <p:oleObj name="Equation" r:id="rId15" imgW="1257120" imgH="29196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05263"/>
                        <a:ext cx="14620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21" name="Object 57">
            <a:extLst>
              <a:ext uri="{FF2B5EF4-FFF2-40B4-BE49-F238E27FC236}">
                <a16:creationId xmlns:a16="http://schemas.microsoft.com/office/drawing/2014/main" id="{B3CF31C4-0669-4230-85C9-1FE8B42A3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676650"/>
          <a:ext cx="7191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1" name="Equation" r:id="rId17" imgW="444240" imgH="228600" progId="Equation.DSMT4">
                  <p:embed/>
                </p:oleObj>
              </mc:Choice>
              <mc:Fallback>
                <p:oleObj name="Equation" r:id="rId17" imgW="44424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676650"/>
                        <a:ext cx="719138" cy="3143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22" name="Object 58">
            <a:extLst>
              <a:ext uri="{FF2B5EF4-FFF2-40B4-BE49-F238E27FC236}">
                <a16:creationId xmlns:a16="http://schemas.microsoft.com/office/drawing/2014/main" id="{097147BE-8CB9-4F72-AB4F-B6CCF6FDE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508500"/>
          <a:ext cx="28082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2" name="Equation" r:id="rId19" imgW="1257120" imgH="203040" progId="Equation.DSMT4">
                  <p:embed/>
                </p:oleObj>
              </mc:Choice>
              <mc:Fallback>
                <p:oleObj name="Equation" r:id="rId19" imgW="1257120" imgH="20304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508500"/>
                        <a:ext cx="2808287" cy="360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25" name="Text Box 61">
            <a:extLst>
              <a:ext uri="{FF2B5EF4-FFF2-40B4-BE49-F238E27FC236}">
                <a16:creationId xmlns:a16="http://schemas.microsoft.com/office/drawing/2014/main" id="{075859E8-AF6D-4A3C-A100-F1AE2C23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44900"/>
            <a:ext cx="2411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Respuesta Sobre amortiguada</a:t>
            </a:r>
          </a:p>
        </p:txBody>
      </p:sp>
      <p:pic>
        <p:nvPicPr>
          <p:cNvPr id="113728" name="Picture 64">
            <a:extLst>
              <a:ext uri="{FF2B5EF4-FFF2-40B4-BE49-F238E27FC236}">
                <a16:creationId xmlns:a16="http://schemas.microsoft.com/office/drawing/2014/main" id="{13C24496-2DB0-4F8E-8B32-A3EF5870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5251" r="7883" b="5251"/>
          <a:stretch>
            <a:fillRect/>
          </a:stretch>
        </p:blipFill>
        <p:spPr bwMode="auto">
          <a:xfrm>
            <a:off x="0" y="5005388"/>
            <a:ext cx="3132138" cy="185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729" name="Line 65">
            <a:extLst>
              <a:ext uri="{FF2B5EF4-FFF2-40B4-BE49-F238E27FC236}">
                <a16:creationId xmlns:a16="http://schemas.microsoft.com/office/drawing/2014/main" id="{A3163329-825E-48C9-9A73-268D0434A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644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3730" name="Line 66">
            <a:extLst>
              <a:ext uri="{FF2B5EF4-FFF2-40B4-BE49-F238E27FC236}">
                <a16:creationId xmlns:a16="http://schemas.microsoft.com/office/drawing/2014/main" id="{D6B3F476-7702-4551-8BD2-650407FC2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644900"/>
            <a:ext cx="0" cy="321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3731" name="Line 67">
            <a:extLst>
              <a:ext uri="{FF2B5EF4-FFF2-40B4-BE49-F238E27FC236}">
                <a16:creationId xmlns:a16="http://schemas.microsoft.com/office/drawing/2014/main" id="{768EF80D-30FB-4814-8B26-1C9CCEAB3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3644900"/>
            <a:ext cx="0" cy="321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113732" name="Object 68">
            <a:extLst>
              <a:ext uri="{FF2B5EF4-FFF2-40B4-BE49-F238E27FC236}">
                <a16:creationId xmlns:a16="http://schemas.microsoft.com/office/drawing/2014/main" id="{643DFD3C-141A-4DC1-83F1-9491F6898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076700"/>
          <a:ext cx="9413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3" name="Equation" r:id="rId21" imgW="812520" imgH="228600" progId="Equation.DSMT4">
                  <p:embed/>
                </p:oleObj>
              </mc:Choice>
              <mc:Fallback>
                <p:oleObj name="Equation" r:id="rId21" imgW="812520" imgH="2286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6700"/>
                        <a:ext cx="94138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34" name="Object 70">
            <a:extLst>
              <a:ext uri="{FF2B5EF4-FFF2-40B4-BE49-F238E27FC236}">
                <a16:creationId xmlns:a16="http://schemas.microsoft.com/office/drawing/2014/main" id="{14E997F7-57D2-4FF0-98ED-8167965D2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933825"/>
          <a:ext cx="7921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4" name="Equation" r:id="rId23" imgW="444240" imgH="228600" progId="Equation.DSMT4">
                  <p:embed/>
                </p:oleObj>
              </mc:Choice>
              <mc:Fallback>
                <p:oleObj name="Equation" r:id="rId23" imgW="444240" imgH="2286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933825"/>
                        <a:ext cx="792163" cy="346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35" name="Object 71">
            <a:extLst>
              <a:ext uri="{FF2B5EF4-FFF2-40B4-BE49-F238E27FC236}">
                <a16:creationId xmlns:a16="http://schemas.microsoft.com/office/drawing/2014/main" id="{8BA490B5-3F65-47AA-8D74-A5F7D3587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08500"/>
          <a:ext cx="2736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5" name="Equation" r:id="rId25" imgW="1180800" imgH="203040" progId="Equation.DSMT4">
                  <p:embed/>
                </p:oleObj>
              </mc:Choice>
              <mc:Fallback>
                <p:oleObj name="Equation" r:id="rId25" imgW="1180800" imgH="20304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08500"/>
                        <a:ext cx="2736850" cy="360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36" name="Text Box 72">
            <a:extLst>
              <a:ext uri="{FF2B5EF4-FFF2-40B4-BE49-F238E27FC236}">
                <a16:creationId xmlns:a16="http://schemas.microsoft.com/office/drawing/2014/main" id="{17CBE4EF-428D-4227-9DA2-F3FE70919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644900"/>
            <a:ext cx="2952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Respuesta Críticamente amortiguada</a:t>
            </a:r>
          </a:p>
        </p:txBody>
      </p:sp>
      <p:pic>
        <p:nvPicPr>
          <p:cNvPr id="113744" name="Picture 80">
            <a:extLst>
              <a:ext uri="{FF2B5EF4-FFF2-40B4-BE49-F238E27FC236}">
                <a16:creationId xmlns:a16="http://schemas.microsoft.com/office/drawing/2014/main" id="{D35949BB-C158-4630-96B6-D88920DF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" t="6378" r="8936" b="5743"/>
          <a:stretch>
            <a:fillRect/>
          </a:stretch>
        </p:blipFill>
        <p:spPr bwMode="auto">
          <a:xfrm>
            <a:off x="3276600" y="4984750"/>
            <a:ext cx="273685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3745" name="Object 81">
            <a:extLst>
              <a:ext uri="{FF2B5EF4-FFF2-40B4-BE49-F238E27FC236}">
                <a16:creationId xmlns:a16="http://schemas.microsoft.com/office/drawing/2014/main" id="{74D711DE-32C7-41D5-A156-09095918E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933825"/>
          <a:ext cx="10302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6" name="Equation" r:id="rId28" imgW="888840" imgH="241200" progId="Equation.DSMT4">
                  <p:embed/>
                </p:oleObj>
              </mc:Choice>
              <mc:Fallback>
                <p:oleObj name="Equation" r:id="rId28" imgW="888840" imgH="2412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933825"/>
                        <a:ext cx="10302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46" name="Object 82">
            <a:extLst>
              <a:ext uri="{FF2B5EF4-FFF2-40B4-BE49-F238E27FC236}">
                <a16:creationId xmlns:a16="http://schemas.microsoft.com/office/drawing/2014/main" id="{4237C591-40CC-47E9-9046-6D35BED13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3933825"/>
          <a:ext cx="10477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7" name="Equation" r:id="rId30" imgW="901440" imgH="241200" progId="Equation.DSMT4">
                  <p:embed/>
                </p:oleObj>
              </mc:Choice>
              <mc:Fallback>
                <p:oleObj name="Equation" r:id="rId30" imgW="901440" imgH="2412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933825"/>
                        <a:ext cx="10477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47" name="Object 83">
            <a:extLst>
              <a:ext uri="{FF2B5EF4-FFF2-40B4-BE49-F238E27FC236}">
                <a16:creationId xmlns:a16="http://schemas.microsoft.com/office/drawing/2014/main" id="{8FB6345E-1EAE-4411-80B6-1B0EF23F6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5175" y="3706813"/>
          <a:ext cx="7191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8" name="Equation" r:id="rId32" imgW="444240" imgH="228600" progId="Equation.DSMT4">
                  <p:embed/>
                </p:oleObj>
              </mc:Choice>
              <mc:Fallback>
                <p:oleObj name="Equation" r:id="rId32" imgW="444240" imgH="2286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175" y="3706813"/>
                        <a:ext cx="719138" cy="3143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48" name="Object 84">
            <a:extLst>
              <a:ext uri="{FF2B5EF4-FFF2-40B4-BE49-F238E27FC236}">
                <a16:creationId xmlns:a16="http://schemas.microsoft.com/office/drawing/2014/main" id="{0DD456F9-B9D1-46F9-BFB3-AC50EABFC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4581525"/>
          <a:ext cx="2736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9" name="Equation" r:id="rId34" imgW="1447560" imgH="203040" progId="Equation.DSMT4">
                  <p:embed/>
                </p:oleObj>
              </mc:Choice>
              <mc:Fallback>
                <p:oleObj name="Equation" r:id="rId34" imgW="1447560" imgH="20304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581525"/>
                        <a:ext cx="2736850" cy="360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49" name="Text Box 85">
            <a:extLst>
              <a:ext uri="{FF2B5EF4-FFF2-40B4-BE49-F238E27FC236}">
                <a16:creationId xmlns:a16="http://schemas.microsoft.com/office/drawing/2014/main" id="{BC8ABCB0-1F0A-43B1-BF73-EE84BBE60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644900"/>
            <a:ext cx="2303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Respuesta Subamortiguada</a:t>
            </a:r>
          </a:p>
        </p:txBody>
      </p:sp>
      <p:graphicFrame>
        <p:nvGraphicFramePr>
          <p:cNvPr id="113756" name="Object 92">
            <a:extLst>
              <a:ext uri="{FF2B5EF4-FFF2-40B4-BE49-F238E27FC236}">
                <a16:creationId xmlns:a16="http://schemas.microsoft.com/office/drawing/2014/main" id="{04CB8E59-4B7F-4331-BF5E-77CBEDD13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4221163"/>
          <a:ext cx="25415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0" name="Equation" r:id="rId36" imgW="2197080" imgH="291960" progId="Equation.DSMT4">
                  <p:embed/>
                </p:oleObj>
              </mc:Choice>
              <mc:Fallback>
                <p:oleObj name="Equation" r:id="rId36" imgW="2197080" imgH="29196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221163"/>
                        <a:ext cx="2541587" cy="339725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763" name="Picture 99">
            <a:extLst>
              <a:ext uri="{FF2B5EF4-FFF2-40B4-BE49-F238E27FC236}">
                <a16:creationId xmlns:a16="http://schemas.microsoft.com/office/drawing/2014/main" id="{D4E9B5E2-423F-4C00-9B04-6C149D75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t="5251" r="9012" b="6836"/>
          <a:stretch>
            <a:fillRect/>
          </a:stretch>
        </p:blipFill>
        <p:spPr bwMode="auto">
          <a:xfrm>
            <a:off x="6227763" y="4994275"/>
            <a:ext cx="273685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770" name="Picture 106" descr="cabecera copia">
            <a:extLst>
              <a:ext uri="{FF2B5EF4-FFF2-40B4-BE49-F238E27FC236}">
                <a16:creationId xmlns:a16="http://schemas.microsoft.com/office/drawing/2014/main" id="{19971D24-D2A2-45EE-80D6-9ED1111BD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71" name="Line 107">
            <a:extLst>
              <a:ext uri="{FF2B5EF4-FFF2-40B4-BE49-F238E27FC236}">
                <a16:creationId xmlns:a16="http://schemas.microsoft.com/office/drawing/2014/main" id="{1C9944F1-D183-4C35-913D-F1919B1C4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3772" name="Rectangle 108">
            <a:extLst>
              <a:ext uri="{FF2B5EF4-FFF2-40B4-BE49-F238E27FC236}">
                <a16:creationId xmlns:a16="http://schemas.microsoft.com/office/drawing/2014/main" id="{2904246E-9739-48AF-AEFD-09407042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908050"/>
            <a:ext cx="54721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s-ES_tradnl" altLang="es-CO" sz="1300" b="1">
                <a:solidFill>
                  <a:srgbClr val="0000FF"/>
                </a:solidFill>
              </a:rPr>
              <a:t>Transitorios de segundo orden. Respuesta en ausencia de fuentes</a:t>
            </a:r>
            <a:endParaRPr lang="es-ES" altLang="es-CO" sz="13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1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17" grpId="0"/>
      <p:bldP spid="113725" grpId="0"/>
      <p:bldP spid="113736" grpId="0"/>
      <p:bldP spid="1137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52" name="Group 40">
            <a:extLst>
              <a:ext uri="{FF2B5EF4-FFF2-40B4-BE49-F238E27FC236}">
                <a16:creationId xmlns:a16="http://schemas.microsoft.com/office/drawing/2014/main" id="{9183C9A9-5FF1-4C5F-ADE4-E983D880A87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41353" name="Picture 41" descr="cabecera copia">
              <a:extLst>
                <a:ext uri="{FF2B5EF4-FFF2-40B4-BE49-F238E27FC236}">
                  <a16:creationId xmlns:a16="http://schemas.microsoft.com/office/drawing/2014/main" id="{CAA8DE8A-8C1F-4A88-9D00-F1E314F24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354" name="Line 42">
              <a:extLst>
                <a:ext uri="{FF2B5EF4-FFF2-40B4-BE49-F238E27FC236}">
                  <a16:creationId xmlns:a16="http://schemas.microsoft.com/office/drawing/2014/main" id="{FC4C4658-7EB3-43A0-8738-15EF1FD8E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41355" name="Rectangle 43">
              <a:extLst>
                <a:ext uri="{FF2B5EF4-FFF2-40B4-BE49-F238E27FC236}">
                  <a16:creationId xmlns:a16="http://schemas.microsoft.com/office/drawing/2014/main" id="{289E3270-AFF8-48C3-B50B-0B07C3B66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Transitorios de segundo orden. Respuesta en continua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41356" name="Object 44">
            <a:extLst>
              <a:ext uri="{FF2B5EF4-FFF2-40B4-BE49-F238E27FC236}">
                <a16:creationId xmlns:a16="http://schemas.microsoft.com/office/drawing/2014/main" id="{C95D4A6C-2B3C-4915-9D72-DEBCC625A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276475"/>
          <a:ext cx="14414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38" name="Equation" r:id="rId4" imgW="1244520" imgH="291960" progId="Equation.DSMT4">
                  <p:embed/>
                </p:oleObj>
              </mc:Choice>
              <mc:Fallback>
                <p:oleObj name="Equation" r:id="rId4" imgW="1244520" imgH="29196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76475"/>
                        <a:ext cx="14414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7" name="Object 45">
            <a:extLst>
              <a:ext uri="{FF2B5EF4-FFF2-40B4-BE49-F238E27FC236}">
                <a16:creationId xmlns:a16="http://schemas.microsoft.com/office/drawing/2014/main" id="{A823DEAD-9EC7-48B2-A242-C5EA56CF9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2276475"/>
          <a:ext cx="14620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39" name="Equation" r:id="rId6" imgW="1257120" imgH="291960" progId="Equation.DSMT4">
                  <p:embed/>
                </p:oleObj>
              </mc:Choice>
              <mc:Fallback>
                <p:oleObj name="Equation" r:id="rId6" imgW="1257120" imgH="29196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76475"/>
                        <a:ext cx="14620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8" name="Object 46">
            <a:extLst>
              <a:ext uri="{FF2B5EF4-FFF2-40B4-BE49-F238E27FC236}">
                <a16:creationId xmlns:a16="http://schemas.microsoft.com/office/drawing/2014/main" id="{9DF60C1B-D477-4099-81AD-DBA8B0DCB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271588"/>
          <a:ext cx="7191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0" name="Equation" r:id="rId8" imgW="444240" imgH="228600" progId="Equation.DSMT4">
                  <p:embed/>
                </p:oleObj>
              </mc:Choice>
              <mc:Fallback>
                <p:oleObj name="Equation" r:id="rId8" imgW="444240" imgH="228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271588"/>
                        <a:ext cx="719138" cy="3143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9" name="Object 47">
            <a:extLst>
              <a:ext uri="{FF2B5EF4-FFF2-40B4-BE49-F238E27FC236}">
                <a16:creationId xmlns:a16="http://schemas.microsoft.com/office/drawing/2014/main" id="{F1868FF0-EAAF-4DCE-B776-1560CC670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8" y="1773238"/>
          <a:ext cx="3375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1" name="Equation" r:id="rId10" imgW="1511280" imgH="203040" progId="Equation.DSMT4">
                  <p:embed/>
                </p:oleObj>
              </mc:Choice>
              <mc:Fallback>
                <p:oleObj name="Equation" r:id="rId10" imgW="1511280" imgH="2030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773238"/>
                        <a:ext cx="3375025" cy="3603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60" name="Text Box 48">
            <a:extLst>
              <a:ext uri="{FF2B5EF4-FFF2-40B4-BE49-F238E27FC236}">
                <a16:creationId xmlns:a16="http://schemas.microsoft.com/office/drawing/2014/main" id="{C1C0551D-A77F-4A72-B166-9CA761E36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39838"/>
            <a:ext cx="24114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Respuesta Sobreamortiguada</a:t>
            </a:r>
          </a:p>
        </p:txBody>
      </p:sp>
      <p:grpSp>
        <p:nvGrpSpPr>
          <p:cNvPr id="141436" name="Group 124">
            <a:extLst>
              <a:ext uri="{FF2B5EF4-FFF2-40B4-BE49-F238E27FC236}">
                <a16:creationId xmlns:a16="http://schemas.microsoft.com/office/drawing/2014/main" id="{AFC49B6D-BBF5-4147-99FF-A711F2006B65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574800"/>
            <a:ext cx="3886200" cy="2754313"/>
            <a:chOff x="3107" y="992"/>
            <a:chExt cx="2448" cy="1735"/>
          </a:xfrm>
        </p:grpSpPr>
        <p:pic>
          <p:nvPicPr>
            <p:cNvPr id="141384" name="Picture 72">
              <a:extLst>
                <a:ext uri="{FF2B5EF4-FFF2-40B4-BE49-F238E27FC236}">
                  <a16:creationId xmlns:a16="http://schemas.microsoft.com/office/drawing/2014/main" id="{2712FC88-C0F5-4192-9534-2634E006A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1" t="6310" r="8185" b="5476"/>
            <a:stretch>
              <a:fillRect/>
            </a:stretch>
          </p:blipFill>
          <p:spPr bwMode="auto">
            <a:xfrm>
              <a:off x="3367" y="992"/>
              <a:ext cx="2188" cy="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41385" name="Object 73">
              <a:extLst>
                <a:ext uri="{FF2B5EF4-FFF2-40B4-BE49-F238E27FC236}">
                  <a16:creationId xmlns:a16="http://schemas.microsoft.com/office/drawing/2014/main" id="{795D1389-AD77-4AE6-9ABC-FD52F6CC1A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5" y="1043"/>
            <a:ext cx="11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42" name="Equation" r:id="rId13" imgW="152280" imgH="190440" progId="Equation.DSMT4">
                    <p:embed/>
                  </p:oleObj>
                </mc:Choice>
                <mc:Fallback>
                  <p:oleObj name="Equation" r:id="rId13" imgW="152280" imgH="19044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5" y="1043"/>
                          <a:ext cx="11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87" name="Object 75">
              <a:extLst>
                <a:ext uri="{FF2B5EF4-FFF2-40B4-BE49-F238E27FC236}">
                  <a16:creationId xmlns:a16="http://schemas.microsoft.com/office/drawing/2014/main" id="{23008CBD-595E-4D72-956C-356D76DE7A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7" y="2116"/>
            <a:ext cx="12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43" name="Equation" r:id="rId15" imgW="164880" imgH="190440" progId="Equation.DSMT4">
                    <p:embed/>
                  </p:oleObj>
                </mc:Choice>
                <mc:Fallback>
                  <p:oleObj name="Equation" r:id="rId15" imgW="164880" imgH="19044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7" y="2116"/>
                          <a:ext cx="12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400" name="Object 88">
              <a:extLst>
                <a:ext uri="{FF2B5EF4-FFF2-40B4-BE49-F238E27FC236}">
                  <a16:creationId xmlns:a16="http://schemas.microsoft.com/office/drawing/2014/main" id="{0611AAA8-6DC9-4042-8563-3DDB85959B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067"/>
            <a:ext cx="211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44" name="Equation" r:id="rId17" imgW="291960" imgH="190440" progId="Equation.DSMT4">
                    <p:embed/>
                  </p:oleObj>
                </mc:Choice>
                <mc:Fallback>
                  <p:oleObj name="Equation" r:id="rId17" imgW="291960" imgH="19044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067"/>
                          <a:ext cx="211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90" name="Text Box 78">
            <a:extLst>
              <a:ext uri="{FF2B5EF4-FFF2-40B4-BE49-F238E27FC236}">
                <a16:creationId xmlns:a16="http://schemas.microsoft.com/office/drawing/2014/main" id="{8AAEA150-CE01-45F6-8226-165E632C9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00438"/>
            <a:ext cx="2232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Determinación de K</a:t>
            </a:r>
            <a:r>
              <a:rPr lang="es-ES" altLang="es-CO" sz="1200" b="1" baseline="-25000"/>
              <a:t>1</a:t>
            </a:r>
            <a:r>
              <a:rPr lang="es-ES" altLang="es-CO" sz="1200" b="1"/>
              <a:t> y K</a:t>
            </a:r>
            <a:r>
              <a:rPr lang="es-ES" altLang="es-CO" sz="1200" b="1" baseline="-25000"/>
              <a:t>2</a:t>
            </a:r>
            <a:r>
              <a:rPr lang="es-ES" altLang="es-CO" sz="1200" b="1"/>
              <a:t>:</a:t>
            </a:r>
          </a:p>
        </p:txBody>
      </p:sp>
      <p:sp>
        <p:nvSpPr>
          <p:cNvPr id="141403" name="Text Box 91">
            <a:extLst>
              <a:ext uri="{FF2B5EF4-FFF2-40B4-BE49-F238E27FC236}">
                <a16:creationId xmlns:a16="http://schemas.microsoft.com/office/drawing/2014/main" id="{102FE9CC-4F3B-4236-83DE-6709BA68E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24288"/>
            <a:ext cx="241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Condiciones iniciales: </a:t>
            </a:r>
            <a:r>
              <a:rPr lang="es-ES" altLang="es-CO" sz="1200" b="1" i="1"/>
              <a:t>V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e </a:t>
            </a:r>
            <a:r>
              <a:rPr lang="es-ES" altLang="es-CO" sz="1200" b="1" i="1"/>
              <a:t>I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</a:t>
            </a:r>
          </a:p>
        </p:txBody>
      </p:sp>
      <p:sp>
        <p:nvSpPr>
          <p:cNvPr id="141411" name="Text Box 99">
            <a:extLst>
              <a:ext uri="{FF2B5EF4-FFF2-40B4-BE49-F238E27FC236}">
                <a16:creationId xmlns:a16="http://schemas.microsoft.com/office/drawing/2014/main" id="{BB459737-2A01-466B-A9BE-0B8667C41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111625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Rég. permannete: </a:t>
            </a:r>
            <a:r>
              <a:rPr lang="es-ES" altLang="es-CO" sz="1200" b="1" i="1"/>
              <a:t>V</a:t>
            </a:r>
            <a:r>
              <a:rPr lang="es-ES" altLang="es-CO" sz="1200" b="1" baseline="-25000">
                <a:cs typeface="Arial" panose="020B0604020202020204" pitchFamily="34" charset="0"/>
              </a:rPr>
              <a:t>∞</a:t>
            </a:r>
            <a:endParaRPr lang="es-ES" altLang="es-CO" sz="1200" b="1"/>
          </a:p>
        </p:txBody>
      </p:sp>
      <p:sp>
        <p:nvSpPr>
          <p:cNvPr id="141412" name="AutoShape 100">
            <a:extLst>
              <a:ext uri="{FF2B5EF4-FFF2-40B4-BE49-F238E27FC236}">
                <a16:creationId xmlns:a16="http://schemas.microsoft.com/office/drawing/2014/main" id="{16458322-9F24-41F3-82B6-DB0D9B33DCBA}"/>
              </a:ext>
            </a:extLst>
          </p:cNvPr>
          <p:cNvSpPr>
            <a:spLocks/>
          </p:cNvSpPr>
          <p:nvPr/>
        </p:nvSpPr>
        <p:spPr bwMode="auto">
          <a:xfrm>
            <a:off x="2447925" y="3860800"/>
            <a:ext cx="73025" cy="576263"/>
          </a:xfrm>
          <a:prstGeom prst="rightBrace">
            <a:avLst>
              <a:gd name="adj1" fmla="val 657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141417" name="Object 105">
            <a:extLst>
              <a:ext uri="{FF2B5EF4-FFF2-40B4-BE49-F238E27FC236}">
                <a16:creationId xmlns:a16="http://schemas.microsoft.com/office/drawing/2014/main" id="{91042FB1-5172-46D5-9375-3789B9EF5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813" y="4545013"/>
          <a:ext cx="46815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5" name="Equation" r:id="rId19" imgW="2095200" imgH="355320" progId="Equation.DSMT4">
                  <p:embed/>
                </p:oleObj>
              </mc:Choice>
              <mc:Fallback>
                <p:oleObj name="Equation" r:id="rId19" imgW="2095200" imgH="35532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4545013"/>
                        <a:ext cx="4681537" cy="630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419" name="Object 107">
            <a:extLst>
              <a:ext uri="{FF2B5EF4-FFF2-40B4-BE49-F238E27FC236}">
                <a16:creationId xmlns:a16="http://schemas.microsoft.com/office/drawing/2014/main" id="{8A42C4C1-2B9C-42BF-A4A7-F1FC974F5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2113" y="5516563"/>
          <a:ext cx="312261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6" name="Equation" r:id="rId21" imgW="1396800" imgH="393480" progId="Equation.DSMT4">
                  <p:embed/>
                </p:oleObj>
              </mc:Choice>
              <mc:Fallback>
                <p:oleObj name="Equation" r:id="rId21" imgW="1396800" imgH="39348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5516563"/>
                        <a:ext cx="3122612" cy="700087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420" name="Object 108">
            <a:extLst>
              <a:ext uri="{FF2B5EF4-FFF2-40B4-BE49-F238E27FC236}">
                <a16:creationId xmlns:a16="http://schemas.microsoft.com/office/drawing/2014/main" id="{6B6CD039-FB09-4296-97A6-390936BE0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38" y="5948363"/>
          <a:ext cx="26654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7" name="Equation" r:id="rId23" imgW="1193760" imgH="190440" progId="Equation.DSMT4">
                  <p:embed/>
                </p:oleObj>
              </mc:Choice>
              <mc:Fallback>
                <p:oleObj name="Equation" r:id="rId23" imgW="1193760" imgH="190440" progId="Equation.DSMT4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5948363"/>
                        <a:ext cx="2665412" cy="338137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422" name="AutoShape 110">
            <a:extLst>
              <a:ext uri="{FF2B5EF4-FFF2-40B4-BE49-F238E27FC236}">
                <a16:creationId xmlns:a16="http://schemas.microsoft.com/office/drawing/2014/main" id="{9C0E48BA-FBC7-44B4-B730-92E9CE8995EF}"/>
              </a:ext>
            </a:extLst>
          </p:cNvPr>
          <p:cNvSpPr>
            <a:spLocks/>
          </p:cNvSpPr>
          <p:nvPr/>
        </p:nvSpPr>
        <p:spPr bwMode="auto">
          <a:xfrm>
            <a:off x="323850" y="5372100"/>
            <a:ext cx="34925" cy="1044575"/>
          </a:xfrm>
          <a:prstGeom prst="leftBrace">
            <a:avLst>
              <a:gd name="adj1" fmla="val 249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41423" name="Line 111">
            <a:extLst>
              <a:ext uri="{FF2B5EF4-FFF2-40B4-BE49-F238E27FC236}">
                <a16:creationId xmlns:a16="http://schemas.microsoft.com/office/drawing/2014/main" id="{FB3F1907-9826-4873-BADC-699E7E821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5840413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1424" name="Text Box 112">
            <a:extLst>
              <a:ext uri="{FF2B5EF4-FFF2-40B4-BE49-F238E27FC236}">
                <a16:creationId xmlns:a16="http://schemas.microsoft.com/office/drawing/2014/main" id="{BAE04264-6BF8-4EB1-89AC-EE193A2F8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695950"/>
            <a:ext cx="1619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En forma matricial: </a:t>
            </a:r>
          </a:p>
        </p:txBody>
      </p:sp>
      <p:graphicFrame>
        <p:nvGraphicFramePr>
          <p:cNvPr id="141432" name="Object 120">
            <a:extLst>
              <a:ext uri="{FF2B5EF4-FFF2-40B4-BE49-F238E27FC236}">
                <a16:creationId xmlns:a16="http://schemas.microsoft.com/office/drawing/2014/main" id="{84BFB4E8-EFBB-4FDC-9BF7-57DA3BB1CC45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503238" y="5408613"/>
          <a:ext cx="17541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8" name="Equation" r:id="rId25" imgW="927000" imgH="190440" progId="Equation.DSMT4">
                  <p:embed/>
                </p:oleObj>
              </mc:Choice>
              <mc:Fallback>
                <p:oleObj name="Equation" r:id="rId25" imgW="927000" imgH="19044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5408613"/>
                        <a:ext cx="1754187" cy="360362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0" grpId="0"/>
      <p:bldP spid="141403" grpId="0"/>
      <p:bldP spid="141411" grpId="0"/>
      <p:bldP spid="1414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>
            <a:extLst>
              <a:ext uri="{FF2B5EF4-FFF2-40B4-BE49-F238E27FC236}">
                <a16:creationId xmlns:a16="http://schemas.microsoft.com/office/drawing/2014/main" id="{D5C99465-ADFB-4B84-A444-A18ECE51291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50531" name="Picture 3" descr="cabecera copia">
              <a:extLst>
                <a:ext uri="{FF2B5EF4-FFF2-40B4-BE49-F238E27FC236}">
                  <a16:creationId xmlns:a16="http://schemas.microsoft.com/office/drawing/2014/main" id="{57C3894C-11DC-4E5A-8BAD-4F6610467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532" name="Line 4">
              <a:extLst>
                <a:ext uri="{FF2B5EF4-FFF2-40B4-BE49-F238E27FC236}">
                  <a16:creationId xmlns:a16="http://schemas.microsoft.com/office/drawing/2014/main" id="{2AC74956-5A30-4F47-ABD5-C161DE73E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50533" name="Rectangle 5">
              <a:extLst>
                <a:ext uri="{FF2B5EF4-FFF2-40B4-BE49-F238E27FC236}">
                  <a16:creationId xmlns:a16="http://schemas.microsoft.com/office/drawing/2014/main" id="{F6216AAD-4165-44A4-AB50-FC630AF0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Transitorios de segundo orden. Respuesta en continua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  <p:sp>
        <p:nvSpPr>
          <p:cNvPr id="150544" name="Text Box 16">
            <a:extLst>
              <a:ext uri="{FF2B5EF4-FFF2-40B4-BE49-F238E27FC236}">
                <a16:creationId xmlns:a16="http://schemas.microsoft.com/office/drawing/2014/main" id="{F267C16B-7EE6-4066-94CF-181BCA653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00438"/>
            <a:ext cx="2232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Determinación de K</a:t>
            </a:r>
            <a:r>
              <a:rPr lang="es-ES" altLang="es-CO" sz="1200" b="1" baseline="-25000"/>
              <a:t>1</a:t>
            </a:r>
            <a:r>
              <a:rPr lang="es-ES" altLang="es-CO" sz="1200" b="1"/>
              <a:t> y K</a:t>
            </a:r>
            <a:r>
              <a:rPr lang="es-ES" altLang="es-CO" sz="1200" b="1" baseline="-25000"/>
              <a:t>2</a:t>
            </a:r>
            <a:r>
              <a:rPr lang="es-ES" altLang="es-CO" sz="1200" b="1"/>
              <a:t>:</a:t>
            </a:r>
          </a:p>
        </p:txBody>
      </p:sp>
      <p:sp>
        <p:nvSpPr>
          <p:cNvPr id="150545" name="Text Box 17">
            <a:extLst>
              <a:ext uri="{FF2B5EF4-FFF2-40B4-BE49-F238E27FC236}">
                <a16:creationId xmlns:a16="http://schemas.microsoft.com/office/drawing/2014/main" id="{70EA1AFA-FACA-42B1-94D7-8F316443C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24288"/>
            <a:ext cx="241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Condiciones iniciales: </a:t>
            </a:r>
            <a:r>
              <a:rPr lang="es-ES" altLang="es-CO" sz="1200" b="1" i="1"/>
              <a:t>V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e </a:t>
            </a:r>
            <a:r>
              <a:rPr lang="es-ES" altLang="es-CO" sz="1200" b="1" i="1"/>
              <a:t>I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</a:t>
            </a:r>
          </a:p>
        </p:txBody>
      </p:sp>
      <p:sp>
        <p:nvSpPr>
          <p:cNvPr id="150546" name="Text Box 18">
            <a:extLst>
              <a:ext uri="{FF2B5EF4-FFF2-40B4-BE49-F238E27FC236}">
                <a16:creationId xmlns:a16="http://schemas.microsoft.com/office/drawing/2014/main" id="{74279D34-F0A6-4F69-8394-C690DB286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111625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Rég. permannete: </a:t>
            </a:r>
            <a:r>
              <a:rPr lang="es-ES" altLang="es-CO" sz="1200" b="1" i="1"/>
              <a:t>V</a:t>
            </a:r>
            <a:r>
              <a:rPr lang="es-ES" altLang="es-CO" sz="1200" b="1" baseline="-25000">
                <a:cs typeface="Arial" panose="020B0604020202020204" pitchFamily="34" charset="0"/>
              </a:rPr>
              <a:t>∞</a:t>
            </a:r>
            <a:endParaRPr lang="es-ES" altLang="es-CO" sz="1200" b="1"/>
          </a:p>
        </p:txBody>
      </p:sp>
      <p:sp>
        <p:nvSpPr>
          <p:cNvPr id="150547" name="AutoShape 19">
            <a:extLst>
              <a:ext uri="{FF2B5EF4-FFF2-40B4-BE49-F238E27FC236}">
                <a16:creationId xmlns:a16="http://schemas.microsoft.com/office/drawing/2014/main" id="{D254D6DD-C738-4F54-8FBE-981ACF3D8D07}"/>
              </a:ext>
            </a:extLst>
          </p:cNvPr>
          <p:cNvSpPr>
            <a:spLocks/>
          </p:cNvSpPr>
          <p:nvPr/>
        </p:nvSpPr>
        <p:spPr bwMode="auto">
          <a:xfrm>
            <a:off x="2447925" y="3860800"/>
            <a:ext cx="73025" cy="576263"/>
          </a:xfrm>
          <a:prstGeom prst="rightBrace">
            <a:avLst>
              <a:gd name="adj1" fmla="val 657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150548" name="Object 20">
            <a:extLst>
              <a:ext uri="{FF2B5EF4-FFF2-40B4-BE49-F238E27FC236}">
                <a16:creationId xmlns:a16="http://schemas.microsoft.com/office/drawing/2014/main" id="{6F6660AC-38AB-4083-B3FB-F9362E4F0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" y="4581525"/>
          <a:ext cx="50482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4" name="Equation" r:id="rId4" imgW="2260440" imgH="355320" progId="Equation.DSMT4">
                  <p:embed/>
                </p:oleObj>
              </mc:Choice>
              <mc:Fallback>
                <p:oleObj name="Equation" r:id="rId4" imgW="2260440" imgH="3553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4581525"/>
                        <a:ext cx="5048250" cy="630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9" name="Object 21">
            <a:extLst>
              <a:ext uri="{FF2B5EF4-FFF2-40B4-BE49-F238E27FC236}">
                <a16:creationId xmlns:a16="http://schemas.microsoft.com/office/drawing/2014/main" id="{755FDF63-BE82-4636-8CA5-8554FB11B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516563"/>
          <a:ext cx="30940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5" name="Equation" r:id="rId6" imgW="1384200" imgH="393480" progId="Equation.DSMT4">
                  <p:embed/>
                </p:oleObj>
              </mc:Choice>
              <mc:Fallback>
                <p:oleObj name="Equation" r:id="rId6" imgW="138420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516563"/>
                        <a:ext cx="3094038" cy="700087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0" name="Object 22">
            <a:extLst>
              <a:ext uri="{FF2B5EF4-FFF2-40B4-BE49-F238E27FC236}">
                <a16:creationId xmlns:a16="http://schemas.microsoft.com/office/drawing/2014/main" id="{F9B1574C-7A44-4425-8072-AFBA3BD0C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" y="5948363"/>
          <a:ext cx="20701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6" name="Equation" r:id="rId8" imgW="927000" imgH="190440" progId="Equation.DSMT4">
                  <p:embed/>
                </p:oleObj>
              </mc:Choice>
              <mc:Fallback>
                <p:oleObj name="Equation" r:id="rId8" imgW="927000" imgH="1904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948363"/>
                        <a:ext cx="2070100" cy="338137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1" name="AutoShape 23">
            <a:extLst>
              <a:ext uri="{FF2B5EF4-FFF2-40B4-BE49-F238E27FC236}">
                <a16:creationId xmlns:a16="http://schemas.microsoft.com/office/drawing/2014/main" id="{AEDD5C74-BE57-4696-9BBC-0B1C241AAB44}"/>
              </a:ext>
            </a:extLst>
          </p:cNvPr>
          <p:cNvSpPr>
            <a:spLocks/>
          </p:cNvSpPr>
          <p:nvPr/>
        </p:nvSpPr>
        <p:spPr bwMode="auto">
          <a:xfrm>
            <a:off x="323850" y="5372100"/>
            <a:ext cx="34925" cy="1044575"/>
          </a:xfrm>
          <a:prstGeom prst="leftBrace">
            <a:avLst>
              <a:gd name="adj1" fmla="val 249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0552" name="Line 24">
            <a:extLst>
              <a:ext uri="{FF2B5EF4-FFF2-40B4-BE49-F238E27FC236}">
                <a16:creationId xmlns:a16="http://schemas.microsoft.com/office/drawing/2014/main" id="{B8EE81FF-BC66-486E-AA99-1584D2E29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5840413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0553" name="Text Box 25">
            <a:extLst>
              <a:ext uri="{FF2B5EF4-FFF2-40B4-BE49-F238E27FC236}">
                <a16:creationId xmlns:a16="http://schemas.microsoft.com/office/drawing/2014/main" id="{B0A9A08C-22D3-4C83-9CBB-46F5B032E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695950"/>
            <a:ext cx="1619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En forma matricial: </a:t>
            </a:r>
          </a:p>
        </p:txBody>
      </p:sp>
      <p:graphicFrame>
        <p:nvGraphicFramePr>
          <p:cNvPr id="150554" name="Object 26">
            <a:extLst>
              <a:ext uri="{FF2B5EF4-FFF2-40B4-BE49-F238E27FC236}">
                <a16:creationId xmlns:a16="http://schemas.microsoft.com/office/drawing/2014/main" id="{05DDD240-B11F-4FF0-8EF4-1EBBA8D66767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755650" y="5411788"/>
          <a:ext cx="12493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7" name="Equation" r:id="rId10" imgW="672840" imgH="190440" progId="Equation.DSMT4">
                  <p:embed/>
                </p:oleObj>
              </mc:Choice>
              <mc:Fallback>
                <p:oleObj name="Equation" r:id="rId10" imgW="672840" imgH="1904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11788"/>
                        <a:ext cx="1249363" cy="354012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7" name="Object 29">
            <a:extLst>
              <a:ext uri="{FF2B5EF4-FFF2-40B4-BE49-F238E27FC236}">
                <a16:creationId xmlns:a16="http://schemas.microsoft.com/office/drawing/2014/main" id="{8150DC72-3234-4405-BB76-251BD3E6C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28888"/>
          <a:ext cx="9413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8" name="Equation" r:id="rId12" imgW="812520" imgH="228600" progId="Equation.DSMT4">
                  <p:embed/>
                </p:oleObj>
              </mc:Choice>
              <mc:Fallback>
                <p:oleObj name="Equation" r:id="rId12" imgW="81252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28888"/>
                        <a:ext cx="941387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8" name="Object 30">
            <a:extLst>
              <a:ext uri="{FF2B5EF4-FFF2-40B4-BE49-F238E27FC236}">
                <a16:creationId xmlns:a16="http://schemas.microsoft.com/office/drawing/2014/main" id="{1B3FC41D-BCF0-42E0-84F4-E88B6D527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1163" y="1465263"/>
          <a:ext cx="7921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9" name="Equation" r:id="rId14" imgW="444240" imgH="228600" progId="Equation.DSMT4">
                  <p:embed/>
                </p:oleObj>
              </mc:Choice>
              <mc:Fallback>
                <p:oleObj name="Equation" r:id="rId14" imgW="44424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465263"/>
                        <a:ext cx="792162" cy="346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9" name="Object 31">
            <a:extLst>
              <a:ext uri="{FF2B5EF4-FFF2-40B4-BE49-F238E27FC236}">
                <a16:creationId xmlns:a16="http://schemas.microsoft.com/office/drawing/2014/main" id="{03ABA50D-EF7D-4974-908F-9AD954CA0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2024063"/>
          <a:ext cx="32956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0" name="Equation" r:id="rId16" imgW="1422360" imgH="203040" progId="Equation.DSMT4">
                  <p:embed/>
                </p:oleObj>
              </mc:Choice>
              <mc:Fallback>
                <p:oleObj name="Equation" r:id="rId16" imgW="1422360" imgH="2030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024063"/>
                        <a:ext cx="3295650" cy="3603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60" name="Text Box 32">
            <a:extLst>
              <a:ext uri="{FF2B5EF4-FFF2-40B4-BE49-F238E27FC236}">
                <a16:creationId xmlns:a16="http://schemas.microsoft.com/office/drawing/2014/main" id="{3CA5FAEA-688B-4F92-9E59-337CDA4E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93838"/>
            <a:ext cx="2952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Respuesta Críticamente amortiguada</a:t>
            </a:r>
          </a:p>
        </p:txBody>
      </p:sp>
      <p:grpSp>
        <p:nvGrpSpPr>
          <p:cNvPr id="150573" name="Group 45">
            <a:extLst>
              <a:ext uri="{FF2B5EF4-FFF2-40B4-BE49-F238E27FC236}">
                <a16:creationId xmlns:a16="http://schemas.microsoft.com/office/drawing/2014/main" id="{FD383521-FE16-4863-9670-611B12F599A1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1484313"/>
            <a:ext cx="3852862" cy="2538412"/>
            <a:chOff x="3175" y="935"/>
            <a:chExt cx="2427" cy="1599"/>
          </a:xfrm>
        </p:grpSpPr>
        <p:pic>
          <p:nvPicPr>
            <p:cNvPr id="150562" name="Picture 34">
              <a:extLst>
                <a:ext uri="{FF2B5EF4-FFF2-40B4-BE49-F238E27FC236}">
                  <a16:creationId xmlns:a16="http://schemas.microsoft.com/office/drawing/2014/main" id="{B122391D-8926-40EC-A90D-160138662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5" t="6378" r="8936" b="5743"/>
            <a:stretch>
              <a:fillRect/>
            </a:stretch>
          </p:blipFill>
          <p:spPr bwMode="auto">
            <a:xfrm>
              <a:off x="3356" y="935"/>
              <a:ext cx="2246" cy="1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50569" name="Object 41">
              <a:extLst>
                <a:ext uri="{FF2B5EF4-FFF2-40B4-BE49-F238E27FC236}">
                  <a16:creationId xmlns:a16="http://schemas.microsoft.com/office/drawing/2014/main" id="{834F398B-9CD3-4FDC-A465-4319EF27B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8" y="2160"/>
            <a:ext cx="14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81" name="Equation" r:id="rId19" imgW="152280" imgH="190440" progId="Equation.DSMT4">
                    <p:embed/>
                  </p:oleObj>
                </mc:Choice>
                <mc:Fallback>
                  <p:oleObj name="Equation" r:id="rId19" imgW="152280" imgH="19044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160"/>
                          <a:ext cx="14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70" name="Object 42">
              <a:extLst>
                <a:ext uri="{FF2B5EF4-FFF2-40B4-BE49-F238E27FC236}">
                  <a16:creationId xmlns:a16="http://schemas.microsoft.com/office/drawing/2014/main" id="{4FCE9294-6111-4A9A-8197-F4E5D8CA00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3" y="2183"/>
            <a:ext cx="18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82" name="Equation" r:id="rId21" imgW="164880" imgH="190440" progId="Equation.DSMT4">
                    <p:embed/>
                  </p:oleObj>
                </mc:Choice>
                <mc:Fallback>
                  <p:oleObj name="Equation" r:id="rId21" imgW="164880" imgH="19044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" y="2183"/>
                          <a:ext cx="18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71" name="Object 43">
              <a:extLst>
                <a:ext uri="{FF2B5EF4-FFF2-40B4-BE49-F238E27FC236}">
                  <a16:creationId xmlns:a16="http://schemas.microsoft.com/office/drawing/2014/main" id="{248CC62F-BA3C-46D5-90D5-8E16F8F36F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5" y="948"/>
            <a:ext cx="227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83" name="Equation" r:id="rId23" imgW="291960" imgH="190440" progId="Equation.DSMT4">
                    <p:embed/>
                  </p:oleObj>
                </mc:Choice>
                <mc:Fallback>
                  <p:oleObj name="Equation" r:id="rId23" imgW="291960" imgH="19044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948"/>
                          <a:ext cx="227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4" grpId="0"/>
      <p:bldP spid="150545" grpId="0"/>
      <p:bldP spid="150546" grpId="0"/>
      <p:bldP spid="1505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4" name="Group 2">
            <a:extLst>
              <a:ext uri="{FF2B5EF4-FFF2-40B4-BE49-F238E27FC236}">
                <a16:creationId xmlns:a16="http://schemas.microsoft.com/office/drawing/2014/main" id="{838A1D6A-07C6-4934-B31B-66A6BD8F9E5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51555" name="Picture 3" descr="cabecera copia">
              <a:extLst>
                <a:ext uri="{FF2B5EF4-FFF2-40B4-BE49-F238E27FC236}">
                  <a16:creationId xmlns:a16="http://schemas.microsoft.com/office/drawing/2014/main" id="{92CA66AC-17AC-49DD-B222-577B6A445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556" name="Line 4">
              <a:extLst>
                <a:ext uri="{FF2B5EF4-FFF2-40B4-BE49-F238E27FC236}">
                  <a16:creationId xmlns:a16="http://schemas.microsoft.com/office/drawing/2014/main" id="{B2EE542F-B8EF-4528-B464-52A0D39EB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51557" name="Rectangle 5">
              <a:extLst>
                <a:ext uri="{FF2B5EF4-FFF2-40B4-BE49-F238E27FC236}">
                  <a16:creationId xmlns:a16="http://schemas.microsoft.com/office/drawing/2014/main" id="{EFFD1C24-2713-4866-9665-FEE654468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Transitorios de segundo orden. Respuesta en continua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  <p:sp>
        <p:nvSpPr>
          <p:cNvPr id="151568" name="Text Box 16">
            <a:extLst>
              <a:ext uri="{FF2B5EF4-FFF2-40B4-BE49-F238E27FC236}">
                <a16:creationId xmlns:a16="http://schemas.microsoft.com/office/drawing/2014/main" id="{0F014AF6-59A9-4D0F-AAC3-1457EEDB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49613"/>
            <a:ext cx="2232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Determinación de K</a:t>
            </a:r>
            <a:r>
              <a:rPr lang="es-ES" altLang="es-CO" sz="1200" b="1" baseline="-25000"/>
              <a:t>1</a:t>
            </a:r>
            <a:r>
              <a:rPr lang="es-ES" altLang="es-CO" sz="1200" b="1"/>
              <a:t> y K</a:t>
            </a:r>
            <a:r>
              <a:rPr lang="es-ES" altLang="es-CO" sz="1200" b="1" baseline="-25000"/>
              <a:t>2</a:t>
            </a:r>
            <a:r>
              <a:rPr lang="es-ES" altLang="es-CO" sz="1200" b="1"/>
              <a:t>:</a:t>
            </a:r>
          </a:p>
        </p:txBody>
      </p:sp>
      <p:sp>
        <p:nvSpPr>
          <p:cNvPr id="151569" name="Text Box 17">
            <a:extLst>
              <a:ext uri="{FF2B5EF4-FFF2-40B4-BE49-F238E27FC236}">
                <a16:creationId xmlns:a16="http://schemas.microsoft.com/office/drawing/2014/main" id="{20519843-D7F1-4082-9692-0F9DCB3B1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73463"/>
            <a:ext cx="241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Condiciones iniciales: </a:t>
            </a:r>
            <a:r>
              <a:rPr lang="es-ES" altLang="es-CO" sz="1200" b="1" i="1"/>
              <a:t>V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e </a:t>
            </a:r>
            <a:r>
              <a:rPr lang="es-ES" altLang="es-CO" sz="1200" b="1" i="1"/>
              <a:t>I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</a:t>
            </a:r>
          </a:p>
        </p:txBody>
      </p:sp>
      <p:sp>
        <p:nvSpPr>
          <p:cNvPr id="151570" name="Text Box 18">
            <a:extLst>
              <a:ext uri="{FF2B5EF4-FFF2-40B4-BE49-F238E27FC236}">
                <a16:creationId xmlns:a16="http://schemas.microsoft.com/office/drawing/2014/main" id="{EA4D4ECE-C189-4F78-9D95-151F331C7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608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Rég. permannete: </a:t>
            </a:r>
            <a:r>
              <a:rPr lang="es-ES" altLang="es-CO" sz="1200" b="1" i="1"/>
              <a:t>V</a:t>
            </a:r>
            <a:r>
              <a:rPr lang="es-ES" altLang="es-CO" sz="1200" b="1" baseline="-25000">
                <a:cs typeface="Arial" panose="020B0604020202020204" pitchFamily="34" charset="0"/>
              </a:rPr>
              <a:t>∞</a:t>
            </a:r>
            <a:endParaRPr lang="es-ES" altLang="es-CO" sz="1200" b="1"/>
          </a:p>
        </p:txBody>
      </p:sp>
      <p:sp>
        <p:nvSpPr>
          <p:cNvPr id="151571" name="AutoShape 19">
            <a:extLst>
              <a:ext uri="{FF2B5EF4-FFF2-40B4-BE49-F238E27FC236}">
                <a16:creationId xmlns:a16="http://schemas.microsoft.com/office/drawing/2014/main" id="{E312B871-3436-440C-A7E6-4F5C2CD7A3D3}"/>
              </a:ext>
            </a:extLst>
          </p:cNvPr>
          <p:cNvSpPr>
            <a:spLocks/>
          </p:cNvSpPr>
          <p:nvPr/>
        </p:nvSpPr>
        <p:spPr bwMode="auto">
          <a:xfrm>
            <a:off x="2447925" y="3609975"/>
            <a:ext cx="73025" cy="576263"/>
          </a:xfrm>
          <a:prstGeom prst="rightBrace">
            <a:avLst>
              <a:gd name="adj1" fmla="val 657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151572" name="Object 20">
            <a:extLst>
              <a:ext uri="{FF2B5EF4-FFF2-40B4-BE49-F238E27FC236}">
                <a16:creationId xmlns:a16="http://schemas.microsoft.com/office/drawing/2014/main" id="{D5C73DAD-2021-4C2E-B925-73CFE6690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3" y="4311650"/>
          <a:ext cx="72469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Equation" r:id="rId4" imgW="3340080" imgH="355320" progId="Equation.DSMT4">
                  <p:embed/>
                </p:oleObj>
              </mc:Choice>
              <mc:Fallback>
                <p:oleObj name="Equation" r:id="rId4" imgW="3340080" imgH="3553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4311650"/>
                        <a:ext cx="7246937" cy="612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21">
            <a:extLst>
              <a:ext uri="{FF2B5EF4-FFF2-40B4-BE49-F238E27FC236}">
                <a16:creationId xmlns:a16="http://schemas.microsoft.com/office/drawing/2014/main" id="{38296782-9F00-4841-BEC1-F29E2EFD2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0" y="5084763"/>
          <a:ext cx="33496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7" name="Equation" r:id="rId6" imgW="1498320" imgH="393480" progId="Equation.DSMT4">
                  <p:embed/>
                </p:oleObj>
              </mc:Choice>
              <mc:Fallback>
                <p:oleObj name="Equation" r:id="rId6" imgW="149832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5084763"/>
                        <a:ext cx="3349625" cy="700087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4" name="Object 22">
            <a:extLst>
              <a:ext uri="{FF2B5EF4-FFF2-40B4-BE49-F238E27FC236}">
                <a16:creationId xmlns:a16="http://schemas.microsoft.com/office/drawing/2014/main" id="{532EAAB4-58A6-4312-A9FE-1069B73A5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" y="5648325"/>
          <a:ext cx="39417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8" name="Equation" r:id="rId8" imgW="1765080" imgH="190440" progId="Equation.DSMT4">
                  <p:embed/>
                </p:oleObj>
              </mc:Choice>
              <mc:Fallback>
                <p:oleObj name="Equation" r:id="rId8" imgW="1765080" imgH="1904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5648325"/>
                        <a:ext cx="3941763" cy="338138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5" name="AutoShape 23">
            <a:extLst>
              <a:ext uri="{FF2B5EF4-FFF2-40B4-BE49-F238E27FC236}">
                <a16:creationId xmlns:a16="http://schemas.microsoft.com/office/drawing/2014/main" id="{324E1A68-0EB6-4DC5-9BBD-0C276513E71E}"/>
              </a:ext>
            </a:extLst>
          </p:cNvPr>
          <p:cNvSpPr>
            <a:spLocks/>
          </p:cNvSpPr>
          <p:nvPr/>
        </p:nvSpPr>
        <p:spPr bwMode="auto">
          <a:xfrm>
            <a:off x="250825" y="5049838"/>
            <a:ext cx="34925" cy="1044575"/>
          </a:xfrm>
          <a:prstGeom prst="leftBrace">
            <a:avLst>
              <a:gd name="adj1" fmla="val 249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1576" name="Line 24">
            <a:extLst>
              <a:ext uri="{FF2B5EF4-FFF2-40B4-BE49-F238E27FC236}">
                <a16:creationId xmlns:a16="http://schemas.microsoft.com/office/drawing/2014/main" id="{1D4EF0D7-B45B-40F6-93FA-7E8CDD727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5518150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1577" name="Text Box 25">
            <a:extLst>
              <a:ext uri="{FF2B5EF4-FFF2-40B4-BE49-F238E27FC236}">
                <a16:creationId xmlns:a16="http://schemas.microsoft.com/office/drawing/2014/main" id="{FBA74707-F618-43C0-B91A-DBCD52161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373688"/>
            <a:ext cx="161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En forma matricial: </a:t>
            </a:r>
          </a:p>
        </p:txBody>
      </p:sp>
      <p:graphicFrame>
        <p:nvGraphicFramePr>
          <p:cNvPr id="151578" name="Object 26">
            <a:extLst>
              <a:ext uri="{FF2B5EF4-FFF2-40B4-BE49-F238E27FC236}">
                <a16:creationId xmlns:a16="http://schemas.microsoft.com/office/drawing/2014/main" id="{FE375C47-D753-4AAC-ADA0-7B6C917AFF02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430213" y="5099050"/>
          <a:ext cx="17541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9" name="Equation" r:id="rId10" imgW="1002960" imgH="190440" progId="Equation.DSMT4">
                  <p:embed/>
                </p:oleObj>
              </mc:Choice>
              <mc:Fallback>
                <p:oleObj name="Equation" r:id="rId10" imgW="1002960" imgH="1904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5099050"/>
                        <a:ext cx="1754187" cy="333375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0" name="Object 28">
            <a:extLst>
              <a:ext uri="{FF2B5EF4-FFF2-40B4-BE49-F238E27FC236}">
                <a16:creationId xmlns:a16="http://schemas.microsoft.com/office/drawing/2014/main" id="{22210E36-4590-4739-89FD-770B67EB7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2300288"/>
          <a:ext cx="11382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0" name="Equation" r:id="rId12" imgW="888840" imgH="241200" progId="Equation.DSMT4">
                  <p:embed/>
                </p:oleObj>
              </mc:Choice>
              <mc:Fallback>
                <p:oleObj name="Equation" r:id="rId12" imgW="88884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300288"/>
                        <a:ext cx="113823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1" name="Object 29">
            <a:extLst>
              <a:ext uri="{FF2B5EF4-FFF2-40B4-BE49-F238E27FC236}">
                <a16:creationId xmlns:a16="http://schemas.microsoft.com/office/drawing/2014/main" id="{EC428EDB-22CA-4435-AF0A-505BD77AF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301875"/>
          <a:ext cx="11509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1" name="Equation" r:id="rId14" imgW="901440" imgH="241200" progId="Equation.DSMT4">
                  <p:embed/>
                </p:oleObj>
              </mc:Choice>
              <mc:Fallback>
                <p:oleObj name="Equation" r:id="rId14" imgW="901440" imgH="241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01875"/>
                        <a:ext cx="115093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2" name="Object 30">
            <a:extLst>
              <a:ext uri="{FF2B5EF4-FFF2-40B4-BE49-F238E27FC236}">
                <a16:creationId xmlns:a16="http://schemas.microsoft.com/office/drawing/2014/main" id="{DE8A3429-2C95-4F95-AE44-751F53BEB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1725" y="1385888"/>
          <a:ext cx="7191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2" name="Equation" r:id="rId16" imgW="444240" imgH="228600" progId="Equation.DSMT4">
                  <p:embed/>
                </p:oleObj>
              </mc:Choice>
              <mc:Fallback>
                <p:oleObj name="Equation" r:id="rId16" imgW="44424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1385888"/>
                        <a:ext cx="719138" cy="3143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3" name="Object 31">
            <a:extLst>
              <a:ext uri="{FF2B5EF4-FFF2-40B4-BE49-F238E27FC236}">
                <a16:creationId xmlns:a16="http://schemas.microsoft.com/office/drawing/2014/main" id="{5578D370-FF0A-42B7-912B-B5B3BBDF0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8" y="1808163"/>
          <a:ext cx="31924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3" name="Equation" r:id="rId18" imgW="1688760" imgH="203040" progId="Equation.DSMT4">
                  <p:embed/>
                </p:oleObj>
              </mc:Choice>
              <mc:Fallback>
                <p:oleObj name="Equation" r:id="rId18" imgW="1688760" imgH="2030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808163"/>
                        <a:ext cx="3192462" cy="3603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84" name="Text Box 32">
            <a:extLst>
              <a:ext uri="{FF2B5EF4-FFF2-40B4-BE49-F238E27FC236}">
                <a16:creationId xmlns:a16="http://schemas.microsoft.com/office/drawing/2014/main" id="{2E5D2819-9C7B-4096-96EB-13B41EB35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323975"/>
            <a:ext cx="2303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Respuesta Subamortiguada</a:t>
            </a:r>
          </a:p>
        </p:txBody>
      </p:sp>
      <p:graphicFrame>
        <p:nvGraphicFramePr>
          <p:cNvPr id="151585" name="Object 33">
            <a:extLst>
              <a:ext uri="{FF2B5EF4-FFF2-40B4-BE49-F238E27FC236}">
                <a16:creationId xmlns:a16="http://schemas.microsoft.com/office/drawing/2014/main" id="{433A765D-89E4-4700-AB8B-ACA4350E8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2728913"/>
          <a:ext cx="2541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4" name="Equation" r:id="rId20" imgW="2197080" imgH="291960" progId="Equation.DSMT4">
                  <p:embed/>
                </p:oleObj>
              </mc:Choice>
              <mc:Fallback>
                <p:oleObj name="Equation" r:id="rId20" imgW="2197080" imgH="29196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728913"/>
                        <a:ext cx="2541588" cy="339725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95" name="Group 43">
            <a:extLst>
              <a:ext uri="{FF2B5EF4-FFF2-40B4-BE49-F238E27FC236}">
                <a16:creationId xmlns:a16="http://schemas.microsoft.com/office/drawing/2014/main" id="{9C7F9664-18E6-4186-9CBB-2D7304449487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1592263"/>
            <a:ext cx="4248150" cy="2586037"/>
            <a:chOff x="2744" y="1003"/>
            <a:chExt cx="2676" cy="1629"/>
          </a:xfrm>
        </p:grpSpPr>
        <p:pic>
          <p:nvPicPr>
            <p:cNvPr id="151586" name="Picture 34">
              <a:extLst>
                <a:ext uri="{FF2B5EF4-FFF2-40B4-BE49-F238E27FC236}">
                  <a16:creationId xmlns:a16="http://schemas.microsoft.com/office/drawing/2014/main" id="{A43E1E19-4C8E-41AB-BF8B-CEF3733E6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9" t="5251" r="9012" b="6836"/>
            <a:stretch>
              <a:fillRect/>
            </a:stretch>
          </p:blipFill>
          <p:spPr bwMode="auto">
            <a:xfrm>
              <a:off x="3129" y="1026"/>
              <a:ext cx="2291" cy="1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51588" name="Object 36">
              <a:extLst>
                <a:ext uri="{FF2B5EF4-FFF2-40B4-BE49-F238E27FC236}">
                  <a16:creationId xmlns:a16="http://schemas.microsoft.com/office/drawing/2014/main" id="{A261E14F-6ABD-4133-A6D2-2E7A82EDF4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1071"/>
            <a:ext cx="14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05" name="Equation" r:id="rId23" imgW="152280" imgH="190440" progId="Equation.DSMT4">
                    <p:embed/>
                  </p:oleObj>
                </mc:Choice>
                <mc:Fallback>
                  <p:oleObj name="Equation" r:id="rId23" imgW="152280" imgH="19044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071"/>
                          <a:ext cx="14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89" name="Object 37">
              <a:extLst>
                <a:ext uri="{FF2B5EF4-FFF2-40B4-BE49-F238E27FC236}">
                  <a16:creationId xmlns:a16="http://schemas.microsoft.com/office/drawing/2014/main" id="{624A7428-4B9B-462D-B380-4D04F34B69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8" y="1661"/>
            <a:ext cx="18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06" name="Equation" r:id="rId25" imgW="164880" imgH="190440" progId="Equation.DSMT4">
                    <p:embed/>
                  </p:oleObj>
                </mc:Choice>
                <mc:Fallback>
                  <p:oleObj name="Equation" r:id="rId25" imgW="164880" imgH="19044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1661"/>
                          <a:ext cx="18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90" name="Object 38">
              <a:extLst>
                <a:ext uri="{FF2B5EF4-FFF2-40B4-BE49-F238E27FC236}">
                  <a16:creationId xmlns:a16="http://schemas.microsoft.com/office/drawing/2014/main" id="{CE90F4CE-D2F8-4848-A490-B377ACA866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" y="1003"/>
            <a:ext cx="227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07" name="Equation" r:id="rId27" imgW="291960" imgH="190440" progId="Equation.DSMT4">
                    <p:embed/>
                  </p:oleObj>
                </mc:Choice>
                <mc:Fallback>
                  <p:oleObj name="Equation" r:id="rId27" imgW="291960" imgH="19044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003"/>
                          <a:ext cx="227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1591" name="Object 39">
            <a:extLst>
              <a:ext uri="{FF2B5EF4-FFF2-40B4-BE49-F238E27FC236}">
                <a16:creationId xmlns:a16="http://schemas.microsoft.com/office/drawing/2014/main" id="{A0145FBE-E08A-4531-A7FC-5E75AA228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6200775"/>
          <a:ext cx="13096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8" name="Equation" r:id="rId29" imgW="749160" imgH="190440" progId="Equation.DSMT4">
                  <p:embed/>
                </p:oleObj>
              </mc:Choice>
              <mc:Fallback>
                <p:oleObj name="Equation" r:id="rId29" imgW="749160" imgH="1904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200775"/>
                        <a:ext cx="1309687" cy="333375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92" name="Object 40">
            <a:extLst>
              <a:ext uri="{FF2B5EF4-FFF2-40B4-BE49-F238E27FC236}">
                <a16:creationId xmlns:a16="http://schemas.microsoft.com/office/drawing/2014/main" id="{65D2EF17-6DC7-4D36-B333-9F36232CB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988" y="6200775"/>
          <a:ext cx="11985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9" name="Equation" r:id="rId31" imgW="685800" imgH="190440" progId="Equation.DSMT4">
                  <p:embed/>
                </p:oleObj>
              </mc:Choice>
              <mc:Fallback>
                <p:oleObj name="Equation" r:id="rId31" imgW="685800" imgH="1904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6200775"/>
                        <a:ext cx="1198562" cy="333375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93" name="Object 41">
            <a:extLst>
              <a:ext uri="{FF2B5EF4-FFF2-40B4-BE49-F238E27FC236}">
                <a16:creationId xmlns:a16="http://schemas.microsoft.com/office/drawing/2014/main" id="{CA61D82F-6BB6-4868-8583-F2D03237F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5188" y="5905500"/>
          <a:ext cx="14430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0" name="Equation" r:id="rId33" imgW="825480" imgH="241200" progId="Equation.DSMT4">
                  <p:embed/>
                </p:oleObj>
              </mc:Choice>
              <mc:Fallback>
                <p:oleObj name="Equation" r:id="rId33" imgW="825480" imgH="241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5905500"/>
                        <a:ext cx="1443037" cy="422275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94" name="Object 42">
            <a:extLst>
              <a:ext uri="{FF2B5EF4-FFF2-40B4-BE49-F238E27FC236}">
                <a16:creationId xmlns:a16="http://schemas.microsoft.com/office/drawing/2014/main" id="{B3850E06-367A-41AF-A8CA-B5C9392A5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6381750"/>
          <a:ext cx="16875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1" name="Equation" r:id="rId35" imgW="965160" imgH="190440" progId="Equation.DSMT4">
                  <p:embed/>
                </p:oleObj>
              </mc:Choice>
              <mc:Fallback>
                <p:oleObj name="Equation" r:id="rId35" imgW="965160" imgH="1904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381750"/>
                        <a:ext cx="1687513" cy="333375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8" grpId="0"/>
      <p:bldP spid="151569" grpId="0"/>
      <p:bldP spid="151570" grpId="0"/>
      <p:bldP spid="1515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8" name="Group 2">
            <a:extLst>
              <a:ext uri="{FF2B5EF4-FFF2-40B4-BE49-F238E27FC236}">
                <a16:creationId xmlns:a16="http://schemas.microsoft.com/office/drawing/2014/main" id="{3C9D75BF-F952-42C4-BD2F-DE153637C5B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52579" name="Picture 3" descr="cabecera copia">
              <a:extLst>
                <a:ext uri="{FF2B5EF4-FFF2-40B4-BE49-F238E27FC236}">
                  <a16:creationId xmlns:a16="http://schemas.microsoft.com/office/drawing/2014/main" id="{F47E4C78-F02F-4A97-8039-2E3D78EFC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580" name="Line 4">
              <a:extLst>
                <a:ext uri="{FF2B5EF4-FFF2-40B4-BE49-F238E27FC236}">
                  <a16:creationId xmlns:a16="http://schemas.microsoft.com/office/drawing/2014/main" id="{7E93EF52-68EF-44BC-9404-47744993A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52581" name="Rectangle 5">
              <a:extLst>
                <a:ext uri="{FF2B5EF4-FFF2-40B4-BE49-F238E27FC236}">
                  <a16:creationId xmlns:a16="http://schemas.microsoft.com/office/drawing/2014/main" id="{E9A74C7E-CB27-41FC-A0D0-2F536A579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Transitorios de segundo orden. Respuesta en alterna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2582" name="Object 6">
            <a:extLst>
              <a:ext uri="{FF2B5EF4-FFF2-40B4-BE49-F238E27FC236}">
                <a16:creationId xmlns:a16="http://schemas.microsoft.com/office/drawing/2014/main" id="{39004292-AEFA-4BBB-A258-7BC1607A7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276475"/>
          <a:ext cx="14414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5" name="Equation" r:id="rId4" imgW="1244520" imgH="291960" progId="Equation.DSMT4">
                  <p:embed/>
                </p:oleObj>
              </mc:Choice>
              <mc:Fallback>
                <p:oleObj name="Equation" r:id="rId4" imgW="124452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76475"/>
                        <a:ext cx="14414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>
            <a:extLst>
              <a:ext uri="{FF2B5EF4-FFF2-40B4-BE49-F238E27FC236}">
                <a16:creationId xmlns:a16="http://schemas.microsoft.com/office/drawing/2014/main" id="{045D54F6-3E45-4408-9B86-9C19F3714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2276475"/>
          <a:ext cx="14620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6" name="Equation" r:id="rId6" imgW="1257120" imgH="291960" progId="Equation.DSMT4">
                  <p:embed/>
                </p:oleObj>
              </mc:Choice>
              <mc:Fallback>
                <p:oleObj name="Equation" r:id="rId6" imgW="125712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76475"/>
                        <a:ext cx="14620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8">
            <a:extLst>
              <a:ext uri="{FF2B5EF4-FFF2-40B4-BE49-F238E27FC236}">
                <a16:creationId xmlns:a16="http://schemas.microsoft.com/office/drawing/2014/main" id="{480205C5-42C5-42E1-8F19-0081D9DD8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271588"/>
          <a:ext cx="7191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7" name="Equation" r:id="rId8" imgW="444240" imgH="228600" progId="Equation.DSMT4">
                  <p:embed/>
                </p:oleObj>
              </mc:Choice>
              <mc:Fallback>
                <p:oleObj name="Equation" r:id="rId8" imgW="4442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271588"/>
                        <a:ext cx="719138" cy="3143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9">
            <a:extLst>
              <a:ext uri="{FF2B5EF4-FFF2-40B4-BE49-F238E27FC236}">
                <a16:creationId xmlns:a16="http://schemas.microsoft.com/office/drawing/2014/main" id="{6014F19E-0F9E-4EFE-9723-8355DE58C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" y="1762125"/>
          <a:ext cx="50196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8" name="Equation" r:id="rId10" imgW="2247840" imgH="215640" progId="Equation.DSMT4">
                  <p:embed/>
                </p:oleObj>
              </mc:Choice>
              <mc:Fallback>
                <p:oleObj name="Equation" r:id="rId10" imgW="224784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1762125"/>
                        <a:ext cx="5019675" cy="382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Text Box 10">
            <a:extLst>
              <a:ext uri="{FF2B5EF4-FFF2-40B4-BE49-F238E27FC236}">
                <a16:creationId xmlns:a16="http://schemas.microsoft.com/office/drawing/2014/main" id="{6BC86D0B-1C3B-41AD-999D-CC4B933E0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39838"/>
            <a:ext cx="24114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Respuesta Sobreamortiguada</a:t>
            </a:r>
          </a:p>
        </p:txBody>
      </p:sp>
      <p:sp>
        <p:nvSpPr>
          <p:cNvPr id="152592" name="Text Box 16">
            <a:extLst>
              <a:ext uri="{FF2B5EF4-FFF2-40B4-BE49-F238E27FC236}">
                <a16:creationId xmlns:a16="http://schemas.microsoft.com/office/drawing/2014/main" id="{44E0B576-B45C-4D30-AA46-BFAD1F18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176588"/>
            <a:ext cx="2232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Determinación de K</a:t>
            </a:r>
            <a:r>
              <a:rPr lang="es-ES" altLang="es-CO" sz="1200" b="1" baseline="-25000"/>
              <a:t>1</a:t>
            </a:r>
            <a:r>
              <a:rPr lang="es-ES" altLang="es-CO" sz="1200" b="1"/>
              <a:t> y K</a:t>
            </a:r>
            <a:r>
              <a:rPr lang="es-ES" altLang="es-CO" sz="1200" b="1" baseline="-25000"/>
              <a:t>2</a:t>
            </a:r>
            <a:r>
              <a:rPr lang="es-ES" altLang="es-CO" sz="1200" b="1"/>
              <a:t>:</a:t>
            </a:r>
          </a:p>
        </p:txBody>
      </p:sp>
      <p:sp>
        <p:nvSpPr>
          <p:cNvPr id="152593" name="Text Box 17">
            <a:extLst>
              <a:ext uri="{FF2B5EF4-FFF2-40B4-BE49-F238E27FC236}">
                <a16:creationId xmlns:a16="http://schemas.microsoft.com/office/drawing/2014/main" id="{351EAF62-7172-47F7-9AE4-A62D76B9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00438"/>
            <a:ext cx="241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Condiciones iniciales: </a:t>
            </a:r>
            <a:r>
              <a:rPr lang="es-ES" altLang="es-CO" sz="1200" b="1" i="1"/>
              <a:t>V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e </a:t>
            </a:r>
            <a:r>
              <a:rPr lang="es-ES" altLang="es-CO" sz="1200" b="1" i="1"/>
              <a:t>I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</a:t>
            </a:r>
          </a:p>
        </p:txBody>
      </p:sp>
      <p:sp>
        <p:nvSpPr>
          <p:cNvPr id="152594" name="Text Box 18">
            <a:extLst>
              <a:ext uri="{FF2B5EF4-FFF2-40B4-BE49-F238E27FC236}">
                <a16:creationId xmlns:a16="http://schemas.microsoft.com/office/drawing/2014/main" id="{88ABD1F9-D937-4DB3-8373-79F3C34FF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87775"/>
            <a:ext cx="1547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Rég. permannete:</a:t>
            </a:r>
          </a:p>
        </p:txBody>
      </p:sp>
      <p:sp>
        <p:nvSpPr>
          <p:cNvPr id="152595" name="AutoShape 19">
            <a:extLst>
              <a:ext uri="{FF2B5EF4-FFF2-40B4-BE49-F238E27FC236}">
                <a16:creationId xmlns:a16="http://schemas.microsoft.com/office/drawing/2014/main" id="{11903790-D2A9-4D29-8C9A-80E673C4C82B}"/>
              </a:ext>
            </a:extLst>
          </p:cNvPr>
          <p:cNvSpPr>
            <a:spLocks/>
          </p:cNvSpPr>
          <p:nvPr/>
        </p:nvSpPr>
        <p:spPr bwMode="auto">
          <a:xfrm>
            <a:off x="2987675" y="3573463"/>
            <a:ext cx="73025" cy="576262"/>
          </a:xfrm>
          <a:prstGeom prst="rightBrace">
            <a:avLst>
              <a:gd name="adj1" fmla="val 657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152596" name="Object 20">
            <a:extLst>
              <a:ext uri="{FF2B5EF4-FFF2-40B4-BE49-F238E27FC236}">
                <a16:creationId xmlns:a16="http://schemas.microsoft.com/office/drawing/2014/main" id="{A157F186-5E51-43AC-8900-42EFB9585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3" y="4545013"/>
          <a:ext cx="72056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9" name="Equation" r:id="rId12" imgW="3225600" imgH="355320" progId="Equation.DSMT4">
                  <p:embed/>
                </p:oleObj>
              </mc:Choice>
              <mc:Fallback>
                <p:oleObj name="Equation" r:id="rId12" imgW="3225600" imgH="3553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545013"/>
                        <a:ext cx="7205662" cy="630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7" name="Object 21">
            <a:extLst>
              <a:ext uri="{FF2B5EF4-FFF2-40B4-BE49-F238E27FC236}">
                <a16:creationId xmlns:a16="http://schemas.microsoft.com/office/drawing/2014/main" id="{5C039309-4920-4507-9E5B-DC40F2AD1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449888"/>
          <a:ext cx="45418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0" name="Equation" r:id="rId14" imgW="2031840" imgH="469800" progId="Equation.DSMT4">
                  <p:embed/>
                </p:oleObj>
              </mc:Choice>
              <mc:Fallback>
                <p:oleObj name="Equation" r:id="rId14" imgW="2031840" imgH="469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49888"/>
                        <a:ext cx="4541838" cy="835025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8" name="Object 22">
            <a:extLst>
              <a:ext uri="{FF2B5EF4-FFF2-40B4-BE49-F238E27FC236}">
                <a16:creationId xmlns:a16="http://schemas.microsoft.com/office/drawing/2014/main" id="{23E2BE98-6BDA-401D-BE17-650266D8C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926138"/>
          <a:ext cx="39687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1" name="Equation" r:id="rId16" imgW="1777680" imgH="215640" progId="Equation.DSMT4">
                  <p:embed/>
                </p:oleObj>
              </mc:Choice>
              <mc:Fallback>
                <p:oleObj name="Equation" r:id="rId16" imgW="17776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926138"/>
                        <a:ext cx="3968750" cy="382587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9" name="AutoShape 23">
            <a:extLst>
              <a:ext uri="{FF2B5EF4-FFF2-40B4-BE49-F238E27FC236}">
                <a16:creationId xmlns:a16="http://schemas.microsoft.com/office/drawing/2014/main" id="{52ACBF9B-F594-44A8-A9BC-4EDEB446EE26}"/>
              </a:ext>
            </a:extLst>
          </p:cNvPr>
          <p:cNvSpPr>
            <a:spLocks/>
          </p:cNvSpPr>
          <p:nvPr/>
        </p:nvSpPr>
        <p:spPr bwMode="auto">
          <a:xfrm>
            <a:off x="107950" y="5372100"/>
            <a:ext cx="34925" cy="1044575"/>
          </a:xfrm>
          <a:prstGeom prst="leftBrace">
            <a:avLst>
              <a:gd name="adj1" fmla="val 249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2600" name="Line 24">
            <a:extLst>
              <a:ext uri="{FF2B5EF4-FFF2-40B4-BE49-F238E27FC236}">
                <a16:creationId xmlns:a16="http://schemas.microsoft.com/office/drawing/2014/main" id="{02997603-ADCB-4836-893F-9EB949007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5624513"/>
            <a:ext cx="395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2601" name="Text Box 25">
            <a:extLst>
              <a:ext uri="{FF2B5EF4-FFF2-40B4-BE49-F238E27FC236}">
                <a16:creationId xmlns:a16="http://schemas.microsoft.com/office/drawing/2014/main" id="{3508FF5E-3F58-45CB-8045-832C9FDA2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481638"/>
            <a:ext cx="161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En forma matricial: </a:t>
            </a:r>
          </a:p>
        </p:txBody>
      </p:sp>
      <p:graphicFrame>
        <p:nvGraphicFramePr>
          <p:cNvPr id="152602" name="Object 26">
            <a:extLst>
              <a:ext uri="{FF2B5EF4-FFF2-40B4-BE49-F238E27FC236}">
                <a16:creationId xmlns:a16="http://schemas.microsoft.com/office/drawing/2014/main" id="{13D2FB02-F41D-4B13-B50C-5B88CF20B87B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79388" y="5445125"/>
          <a:ext cx="23764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2" name="Equation" r:id="rId18" imgW="1346040" imgH="215640" progId="Equation.DSMT4">
                  <p:embed/>
                </p:oleObj>
              </mc:Choice>
              <mc:Fallback>
                <p:oleObj name="Equation" r:id="rId18" imgW="1346040" imgH="215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445125"/>
                        <a:ext cx="2376487" cy="382588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3" name="Object 27">
            <a:extLst>
              <a:ext uri="{FF2B5EF4-FFF2-40B4-BE49-F238E27FC236}">
                <a16:creationId xmlns:a16="http://schemas.microsoft.com/office/drawing/2014/main" id="{CA26C175-B97A-45E8-AA54-A0B419316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438" y="3763963"/>
          <a:ext cx="13557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3" name="Equation" r:id="rId20" imgW="927000" imgH="215640" progId="Equation.DSMT4">
                  <p:embed/>
                </p:oleObj>
              </mc:Choice>
              <mc:Fallback>
                <p:oleObj name="Equation" r:id="rId20" imgW="927000" imgH="215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763963"/>
                        <a:ext cx="13557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614" name="Group 38">
            <a:extLst>
              <a:ext uri="{FF2B5EF4-FFF2-40B4-BE49-F238E27FC236}">
                <a16:creationId xmlns:a16="http://schemas.microsoft.com/office/drawing/2014/main" id="{C4778EC8-498E-4E53-BCC7-EFDAE5C1BA96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1412875"/>
            <a:ext cx="4140200" cy="2636838"/>
            <a:chOff x="3084" y="890"/>
            <a:chExt cx="2608" cy="1661"/>
          </a:xfrm>
        </p:grpSpPr>
        <p:graphicFrame>
          <p:nvGraphicFramePr>
            <p:cNvPr id="152605" name="Object 29">
              <a:extLst>
                <a:ext uri="{FF2B5EF4-FFF2-40B4-BE49-F238E27FC236}">
                  <a16:creationId xmlns:a16="http://schemas.microsoft.com/office/drawing/2014/main" id="{C80076BE-34A7-464E-B226-560819343F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4" y="890"/>
            <a:ext cx="18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24" name="Equation" r:id="rId22" imgW="291960" imgH="190440" progId="Equation.DSMT4">
                    <p:embed/>
                  </p:oleObj>
                </mc:Choice>
                <mc:Fallback>
                  <p:oleObj name="Equation" r:id="rId22" imgW="291960" imgH="1904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890"/>
                          <a:ext cx="18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2613" name="Group 37">
              <a:extLst>
                <a:ext uri="{FF2B5EF4-FFF2-40B4-BE49-F238E27FC236}">
                  <a16:creationId xmlns:a16="http://schemas.microsoft.com/office/drawing/2014/main" id="{73051150-87A1-42EA-9FD4-555B44B84D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935"/>
              <a:ext cx="2404" cy="1616"/>
              <a:chOff x="3288" y="935"/>
              <a:chExt cx="2404" cy="1616"/>
            </a:xfrm>
          </p:grpSpPr>
          <p:pic>
            <p:nvPicPr>
              <p:cNvPr id="152604" name="Picture 28">
                <a:extLst>
                  <a:ext uri="{FF2B5EF4-FFF2-40B4-BE49-F238E27FC236}">
                    <a16:creationId xmlns:a16="http://schemas.microsoft.com/office/drawing/2014/main" id="{1C1BD16B-2D60-4DCF-A0DF-FD8222FFA6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78" t="5251" r="7881" b="5251"/>
              <a:stretch>
                <a:fillRect/>
              </a:stretch>
            </p:blipFill>
            <p:spPr bwMode="auto">
              <a:xfrm>
                <a:off x="3288" y="935"/>
                <a:ext cx="2404" cy="1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152609" name="Object 33">
                <a:extLst>
                  <a:ext uri="{FF2B5EF4-FFF2-40B4-BE49-F238E27FC236}">
                    <a16:creationId xmlns:a16="http://schemas.microsoft.com/office/drawing/2014/main" id="{54F7A533-37F2-4E88-9792-A8AF9F8B76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7" y="1049"/>
              <a:ext cx="81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625" name="Equation" r:id="rId25" imgW="888840" imgH="203040" progId="Equation.DSMT4">
                      <p:embed/>
                    </p:oleObj>
                  </mc:Choice>
                  <mc:Fallback>
                    <p:oleObj name="Equation" r:id="rId25" imgW="888840" imgH="203040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7" y="1049"/>
                            <a:ext cx="816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612" name="Line 36">
                <a:extLst>
                  <a:ext uri="{FF2B5EF4-FFF2-40B4-BE49-F238E27FC236}">
                    <a16:creationId xmlns:a16="http://schemas.microsoft.com/office/drawing/2014/main" id="{ABF1E682-B838-4D5D-A8DF-B83DA8BF0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5" y="1139"/>
                <a:ext cx="522" cy="5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2" grpId="0"/>
      <p:bldP spid="152593" grpId="0"/>
      <p:bldP spid="152594" grpId="0"/>
      <p:bldP spid="1526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10" name="Object 10">
            <a:extLst>
              <a:ext uri="{FF2B5EF4-FFF2-40B4-BE49-F238E27FC236}">
                <a16:creationId xmlns:a16="http://schemas.microsoft.com/office/drawing/2014/main" id="{9B915354-2308-4A52-92D0-2DBF767DB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581525"/>
          <a:ext cx="77438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2" name="Equation" r:id="rId3" imgW="3466800" imgH="355320" progId="Equation.DSMT4">
                  <p:embed/>
                </p:oleObj>
              </mc:Choice>
              <mc:Fallback>
                <p:oleObj name="Equation" r:id="rId3" imgW="346680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81525"/>
                        <a:ext cx="7743825" cy="630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1" name="Object 11">
            <a:extLst>
              <a:ext uri="{FF2B5EF4-FFF2-40B4-BE49-F238E27FC236}">
                <a16:creationId xmlns:a16="http://schemas.microsoft.com/office/drawing/2014/main" id="{FEE3ED1E-A58D-43EB-832D-10BFBB6CA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5813" y="5449888"/>
          <a:ext cx="45132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3" name="Equation" r:id="rId5" imgW="2019240" imgH="469800" progId="Equation.DSMT4">
                  <p:embed/>
                </p:oleObj>
              </mc:Choice>
              <mc:Fallback>
                <p:oleObj name="Equation" r:id="rId5" imgW="201924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5449888"/>
                        <a:ext cx="4513262" cy="835025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Object 12">
            <a:extLst>
              <a:ext uri="{FF2B5EF4-FFF2-40B4-BE49-F238E27FC236}">
                <a16:creationId xmlns:a16="http://schemas.microsoft.com/office/drawing/2014/main" id="{24A77AF0-B37B-414A-9F20-43A7BF998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5926138"/>
          <a:ext cx="36861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4" name="Equation" r:id="rId7" imgW="1650960" imgH="215640" progId="Equation.DSMT4">
                  <p:embed/>
                </p:oleObj>
              </mc:Choice>
              <mc:Fallback>
                <p:oleObj name="Equation" r:id="rId7" imgW="1650960" imgH="215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926138"/>
                        <a:ext cx="3686175" cy="382587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3" name="AutoShape 13">
            <a:extLst>
              <a:ext uri="{FF2B5EF4-FFF2-40B4-BE49-F238E27FC236}">
                <a16:creationId xmlns:a16="http://schemas.microsoft.com/office/drawing/2014/main" id="{AB55636A-2B65-4857-9838-75BB68326910}"/>
              </a:ext>
            </a:extLst>
          </p:cNvPr>
          <p:cNvSpPr>
            <a:spLocks/>
          </p:cNvSpPr>
          <p:nvPr/>
        </p:nvSpPr>
        <p:spPr bwMode="auto">
          <a:xfrm>
            <a:off x="142875" y="5372100"/>
            <a:ext cx="34925" cy="1044575"/>
          </a:xfrm>
          <a:prstGeom prst="leftBrace">
            <a:avLst>
              <a:gd name="adj1" fmla="val 249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3614" name="Line 14">
            <a:extLst>
              <a:ext uri="{FF2B5EF4-FFF2-40B4-BE49-F238E27FC236}">
                <a16:creationId xmlns:a16="http://schemas.microsoft.com/office/drawing/2014/main" id="{52987E1E-EB44-4A9D-93DC-8C6DEC1C4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5589588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3615" name="Text Box 15">
            <a:extLst>
              <a:ext uri="{FF2B5EF4-FFF2-40B4-BE49-F238E27FC236}">
                <a16:creationId xmlns:a16="http://schemas.microsoft.com/office/drawing/2014/main" id="{E9736DB5-8B4F-4D2B-BB4F-8FA6D4F35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481638"/>
            <a:ext cx="161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En forma matricial: </a:t>
            </a:r>
          </a:p>
        </p:txBody>
      </p:sp>
      <p:graphicFrame>
        <p:nvGraphicFramePr>
          <p:cNvPr id="153616" name="Object 16">
            <a:extLst>
              <a:ext uri="{FF2B5EF4-FFF2-40B4-BE49-F238E27FC236}">
                <a16:creationId xmlns:a16="http://schemas.microsoft.com/office/drawing/2014/main" id="{76F94C2B-84EE-4309-BD0E-49272D801EA9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50825" y="5424488"/>
          <a:ext cx="19796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5" name="Equation" r:id="rId9" imgW="1104840" imgH="215640" progId="Equation.DSMT4">
                  <p:embed/>
                </p:oleObj>
              </mc:Choice>
              <mc:Fallback>
                <p:oleObj name="Equation" r:id="rId9" imgW="110484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24488"/>
                        <a:ext cx="1979613" cy="387350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7" name="Object 17">
            <a:extLst>
              <a:ext uri="{FF2B5EF4-FFF2-40B4-BE49-F238E27FC236}">
                <a16:creationId xmlns:a16="http://schemas.microsoft.com/office/drawing/2014/main" id="{3AC252CC-47B3-4B40-B7C3-ACEB66821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28888"/>
          <a:ext cx="9413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6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28888"/>
                        <a:ext cx="941387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8" name="Object 18">
            <a:extLst>
              <a:ext uri="{FF2B5EF4-FFF2-40B4-BE49-F238E27FC236}">
                <a16:creationId xmlns:a16="http://schemas.microsoft.com/office/drawing/2014/main" id="{05B111F3-6AB2-4BAE-A852-78A53BDE5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1163" y="1465263"/>
          <a:ext cx="7921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7" name="Equation" r:id="rId13" imgW="444240" imgH="228600" progId="Equation.DSMT4">
                  <p:embed/>
                </p:oleObj>
              </mc:Choice>
              <mc:Fallback>
                <p:oleObj name="Equation" r:id="rId13" imgW="44424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465263"/>
                        <a:ext cx="792162" cy="346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9" name="Object 19">
            <a:extLst>
              <a:ext uri="{FF2B5EF4-FFF2-40B4-BE49-F238E27FC236}">
                <a16:creationId xmlns:a16="http://schemas.microsoft.com/office/drawing/2014/main" id="{4536C649-38CA-44EA-B70E-3761C0A05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" y="1885950"/>
          <a:ext cx="50323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8" name="Equation" r:id="rId15" imgW="2171520" imgH="215640" progId="Equation.DSMT4">
                  <p:embed/>
                </p:oleObj>
              </mc:Choice>
              <mc:Fallback>
                <p:oleObj name="Equation" r:id="rId15" imgW="2171520" imgH="215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1885950"/>
                        <a:ext cx="5032375" cy="382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0" name="Text Box 20">
            <a:extLst>
              <a:ext uri="{FF2B5EF4-FFF2-40B4-BE49-F238E27FC236}">
                <a16:creationId xmlns:a16="http://schemas.microsoft.com/office/drawing/2014/main" id="{934ECCD3-0DF3-4F91-BF10-D5CB7B44D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93838"/>
            <a:ext cx="2952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Respuesta Críticamente amortiguada</a:t>
            </a:r>
          </a:p>
        </p:txBody>
      </p:sp>
      <p:grpSp>
        <p:nvGrpSpPr>
          <p:cNvPr id="153626" name="Group 26">
            <a:extLst>
              <a:ext uri="{FF2B5EF4-FFF2-40B4-BE49-F238E27FC236}">
                <a16:creationId xmlns:a16="http://schemas.microsoft.com/office/drawing/2014/main" id="{F729908A-4EA6-4C76-9BC0-82EA0C74060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53627" name="Picture 27" descr="cabecera copia">
              <a:extLst>
                <a:ext uri="{FF2B5EF4-FFF2-40B4-BE49-F238E27FC236}">
                  <a16:creationId xmlns:a16="http://schemas.microsoft.com/office/drawing/2014/main" id="{4B7EC92D-F1D9-4194-BD57-56E52C43A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628" name="Line 28">
              <a:extLst>
                <a:ext uri="{FF2B5EF4-FFF2-40B4-BE49-F238E27FC236}">
                  <a16:creationId xmlns:a16="http://schemas.microsoft.com/office/drawing/2014/main" id="{DDB0EEA4-F2DA-4DF2-B469-7B34A2B08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53629" name="Rectangle 29">
              <a:extLst>
                <a:ext uri="{FF2B5EF4-FFF2-40B4-BE49-F238E27FC236}">
                  <a16:creationId xmlns:a16="http://schemas.microsoft.com/office/drawing/2014/main" id="{48D64936-864B-4AA7-B80F-93A5F1FE3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Transitorios de segundo orden. Respuesta en alterna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153641" name="Group 41">
            <a:extLst>
              <a:ext uri="{FF2B5EF4-FFF2-40B4-BE49-F238E27FC236}">
                <a16:creationId xmlns:a16="http://schemas.microsoft.com/office/drawing/2014/main" id="{909D935B-0C55-4815-81D6-1DB00C6D4209}"/>
              </a:ext>
            </a:extLst>
          </p:cNvPr>
          <p:cNvGrpSpPr>
            <a:grpSpLocks/>
          </p:cNvGrpSpPr>
          <p:nvPr/>
        </p:nvGrpSpPr>
        <p:grpSpPr bwMode="auto">
          <a:xfrm>
            <a:off x="4784725" y="1376363"/>
            <a:ext cx="4143375" cy="2895600"/>
            <a:chOff x="3014" y="867"/>
            <a:chExt cx="2610" cy="1824"/>
          </a:xfrm>
        </p:grpSpPr>
        <p:graphicFrame>
          <p:nvGraphicFramePr>
            <p:cNvPr id="153631" name="Object 31">
              <a:extLst>
                <a:ext uri="{FF2B5EF4-FFF2-40B4-BE49-F238E27FC236}">
                  <a16:creationId xmlns:a16="http://schemas.microsoft.com/office/drawing/2014/main" id="{A70FE31B-ED67-4BAE-9A47-C1D619C085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4" y="867"/>
            <a:ext cx="3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9" name="Equation" r:id="rId18" imgW="291960" imgH="190440" progId="Equation.DSMT4">
                    <p:embed/>
                  </p:oleObj>
                </mc:Choice>
                <mc:Fallback>
                  <p:oleObj name="Equation" r:id="rId18" imgW="291960" imgH="1904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867"/>
                          <a:ext cx="3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3630" name="Picture 30">
              <a:extLst>
                <a:ext uri="{FF2B5EF4-FFF2-40B4-BE49-F238E27FC236}">
                  <a16:creationId xmlns:a16="http://schemas.microsoft.com/office/drawing/2014/main" id="{D69D39B4-045F-4F7E-AD51-A52A04212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3" t="6332" r="8434" b="8762"/>
            <a:stretch>
              <a:fillRect/>
            </a:stretch>
          </p:blipFill>
          <p:spPr bwMode="auto">
            <a:xfrm>
              <a:off x="3334" y="867"/>
              <a:ext cx="229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53632" name="Object 32">
              <a:extLst>
                <a:ext uri="{FF2B5EF4-FFF2-40B4-BE49-F238E27FC236}">
                  <a16:creationId xmlns:a16="http://schemas.microsoft.com/office/drawing/2014/main" id="{A98A68AE-6BDB-4A13-ADF4-DCBCAB32DC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6" y="1366"/>
            <a:ext cx="83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0" name="Equation" r:id="rId21" imgW="812520" imgH="203040" progId="Equation.DSMT4">
                    <p:embed/>
                  </p:oleObj>
                </mc:Choice>
                <mc:Fallback>
                  <p:oleObj name="Equation" r:id="rId21" imgW="812520" imgH="2030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6" y="1366"/>
                          <a:ext cx="837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35" name="Line 35">
              <a:extLst>
                <a:ext uri="{FF2B5EF4-FFF2-40B4-BE49-F238E27FC236}">
                  <a16:creationId xmlns:a16="http://schemas.microsoft.com/office/drawing/2014/main" id="{C26315AF-5E9F-4DFE-A3E1-2871C6597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5" y="1480"/>
              <a:ext cx="386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53636" name="Text Box 36">
            <a:extLst>
              <a:ext uri="{FF2B5EF4-FFF2-40B4-BE49-F238E27FC236}">
                <a16:creationId xmlns:a16="http://schemas.microsoft.com/office/drawing/2014/main" id="{FDC7F1FF-F87C-40D7-8593-4D603D5E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176588"/>
            <a:ext cx="2232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Determinación de K</a:t>
            </a:r>
            <a:r>
              <a:rPr lang="es-ES" altLang="es-CO" sz="1200" b="1" baseline="-25000"/>
              <a:t>1</a:t>
            </a:r>
            <a:r>
              <a:rPr lang="es-ES" altLang="es-CO" sz="1200" b="1"/>
              <a:t> y K</a:t>
            </a:r>
            <a:r>
              <a:rPr lang="es-ES" altLang="es-CO" sz="1200" b="1" baseline="-25000"/>
              <a:t>2</a:t>
            </a:r>
            <a:r>
              <a:rPr lang="es-ES" altLang="es-CO" sz="1200" b="1"/>
              <a:t>:</a:t>
            </a:r>
          </a:p>
        </p:txBody>
      </p:sp>
      <p:sp>
        <p:nvSpPr>
          <p:cNvPr id="153637" name="Text Box 37">
            <a:extLst>
              <a:ext uri="{FF2B5EF4-FFF2-40B4-BE49-F238E27FC236}">
                <a16:creationId xmlns:a16="http://schemas.microsoft.com/office/drawing/2014/main" id="{DC9B68F4-847A-41BD-A40D-354976744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00438"/>
            <a:ext cx="241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Condiciones iniciales: </a:t>
            </a:r>
            <a:r>
              <a:rPr lang="es-ES" altLang="es-CO" sz="1200" b="1" i="1"/>
              <a:t>V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e </a:t>
            </a:r>
            <a:r>
              <a:rPr lang="es-ES" altLang="es-CO" sz="1200" b="1" i="1"/>
              <a:t>I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</a:t>
            </a:r>
          </a:p>
        </p:txBody>
      </p:sp>
      <p:sp>
        <p:nvSpPr>
          <p:cNvPr id="153638" name="Text Box 38">
            <a:extLst>
              <a:ext uri="{FF2B5EF4-FFF2-40B4-BE49-F238E27FC236}">
                <a16:creationId xmlns:a16="http://schemas.microsoft.com/office/drawing/2014/main" id="{D8BEC9AF-4431-4512-9309-90850F6F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87775"/>
            <a:ext cx="1547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Rég. permannete:</a:t>
            </a:r>
          </a:p>
        </p:txBody>
      </p:sp>
      <p:sp>
        <p:nvSpPr>
          <p:cNvPr id="153639" name="AutoShape 39">
            <a:extLst>
              <a:ext uri="{FF2B5EF4-FFF2-40B4-BE49-F238E27FC236}">
                <a16:creationId xmlns:a16="http://schemas.microsoft.com/office/drawing/2014/main" id="{C74EFEDC-6D85-4505-A01B-8228DD3EDCF8}"/>
              </a:ext>
            </a:extLst>
          </p:cNvPr>
          <p:cNvSpPr>
            <a:spLocks/>
          </p:cNvSpPr>
          <p:nvPr/>
        </p:nvSpPr>
        <p:spPr bwMode="auto">
          <a:xfrm>
            <a:off x="2987675" y="3573463"/>
            <a:ext cx="73025" cy="576262"/>
          </a:xfrm>
          <a:prstGeom prst="rightBrace">
            <a:avLst>
              <a:gd name="adj1" fmla="val 657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153640" name="Object 40">
            <a:extLst>
              <a:ext uri="{FF2B5EF4-FFF2-40B4-BE49-F238E27FC236}">
                <a16:creationId xmlns:a16="http://schemas.microsoft.com/office/drawing/2014/main" id="{F499A9EE-3B8A-42E8-A721-A7E8F06E9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438" y="3763963"/>
          <a:ext cx="13557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1" name="Equation" r:id="rId23" imgW="927000" imgH="215640" progId="Equation.DSMT4">
                  <p:embed/>
                </p:oleObj>
              </mc:Choice>
              <mc:Fallback>
                <p:oleObj name="Equation" r:id="rId23" imgW="927000" imgH="2156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763963"/>
                        <a:ext cx="13557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/>
      <p:bldP spid="153636" grpId="0"/>
      <p:bldP spid="153637" grpId="0"/>
      <p:bldP spid="1536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34" name="Object 10">
            <a:extLst>
              <a:ext uri="{FF2B5EF4-FFF2-40B4-BE49-F238E27FC236}">
                <a16:creationId xmlns:a16="http://schemas.microsoft.com/office/drawing/2014/main" id="{9C2FEB26-C50E-4E25-9549-F84724050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4221163"/>
          <a:ext cx="88566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4" name="Equation" r:id="rId3" imgW="4483080" imgH="355320" progId="Equation.DSMT4">
                  <p:embed/>
                </p:oleObj>
              </mc:Choice>
              <mc:Fallback>
                <p:oleObj name="Equation" r:id="rId3" imgW="448308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4221163"/>
                        <a:ext cx="8856663" cy="558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5" name="Object 11">
            <a:extLst>
              <a:ext uri="{FF2B5EF4-FFF2-40B4-BE49-F238E27FC236}">
                <a16:creationId xmlns:a16="http://schemas.microsoft.com/office/drawing/2014/main" id="{CFD605A8-4F24-4F9A-A3A8-680AB13A4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905375"/>
          <a:ext cx="45164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5" name="Equation" r:id="rId5" imgW="2133360" imgH="469800" progId="Equation.DSMT4">
                  <p:embed/>
                </p:oleObj>
              </mc:Choice>
              <mc:Fallback>
                <p:oleObj name="Equation" r:id="rId5" imgW="213336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905375"/>
                        <a:ext cx="4516437" cy="792163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6" name="Object 12">
            <a:extLst>
              <a:ext uri="{FF2B5EF4-FFF2-40B4-BE49-F238E27FC236}">
                <a16:creationId xmlns:a16="http://schemas.microsoft.com/office/drawing/2014/main" id="{41225D49-9184-492F-A7E7-D71B53369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3" y="5845175"/>
          <a:ext cx="50053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6" name="Equation" r:id="rId7" imgW="2489040" imgH="215640" progId="Equation.DSMT4">
                  <p:embed/>
                </p:oleObj>
              </mc:Choice>
              <mc:Fallback>
                <p:oleObj name="Equation" r:id="rId7" imgW="2489040" imgH="215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5845175"/>
                        <a:ext cx="5005387" cy="346075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7" name="AutoShape 13">
            <a:extLst>
              <a:ext uri="{FF2B5EF4-FFF2-40B4-BE49-F238E27FC236}">
                <a16:creationId xmlns:a16="http://schemas.microsoft.com/office/drawing/2014/main" id="{C0B16826-49EE-4BBD-AE2D-FD463E804CB4}"/>
              </a:ext>
            </a:extLst>
          </p:cNvPr>
          <p:cNvSpPr>
            <a:spLocks/>
          </p:cNvSpPr>
          <p:nvPr/>
        </p:nvSpPr>
        <p:spPr bwMode="auto">
          <a:xfrm>
            <a:off x="34925" y="5246688"/>
            <a:ext cx="34925" cy="1044575"/>
          </a:xfrm>
          <a:prstGeom prst="leftBrace">
            <a:avLst>
              <a:gd name="adj1" fmla="val 249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4638" name="Line 14">
            <a:extLst>
              <a:ext uri="{FF2B5EF4-FFF2-40B4-BE49-F238E27FC236}">
                <a16:creationId xmlns:a16="http://schemas.microsoft.com/office/drawing/2014/main" id="{CF86306A-82B7-45BA-A96F-C2A7D4C67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5454650"/>
            <a:ext cx="363538" cy="7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4639" name="Text Box 15">
            <a:extLst>
              <a:ext uri="{FF2B5EF4-FFF2-40B4-BE49-F238E27FC236}">
                <a16:creationId xmlns:a16="http://schemas.microsoft.com/office/drawing/2014/main" id="{39133DBD-4F6F-454C-97AA-E6F35D833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318125"/>
            <a:ext cx="1619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En forma matricial: </a:t>
            </a:r>
          </a:p>
        </p:txBody>
      </p:sp>
      <p:graphicFrame>
        <p:nvGraphicFramePr>
          <p:cNvPr id="154640" name="Object 16">
            <a:extLst>
              <a:ext uri="{FF2B5EF4-FFF2-40B4-BE49-F238E27FC236}">
                <a16:creationId xmlns:a16="http://schemas.microsoft.com/office/drawing/2014/main" id="{35041E11-BD9C-4611-8C06-2519C8D3B4E7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06363" y="5349875"/>
          <a:ext cx="21971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7" name="Equation" r:id="rId9" imgW="1434960" imgH="215640" progId="Equation.DSMT4">
                  <p:embed/>
                </p:oleObj>
              </mc:Choice>
              <mc:Fallback>
                <p:oleObj name="Equation" r:id="rId9" imgW="143496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5349875"/>
                        <a:ext cx="2197100" cy="331788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1" name="Object 17">
            <a:extLst>
              <a:ext uri="{FF2B5EF4-FFF2-40B4-BE49-F238E27FC236}">
                <a16:creationId xmlns:a16="http://schemas.microsoft.com/office/drawing/2014/main" id="{97558FAE-06E4-4D29-B44F-19192881D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182813"/>
          <a:ext cx="11382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8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82813"/>
                        <a:ext cx="11382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2" name="Object 18">
            <a:extLst>
              <a:ext uri="{FF2B5EF4-FFF2-40B4-BE49-F238E27FC236}">
                <a16:creationId xmlns:a16="http://schemas.microsoft.com/office/drawing/2014/main" id="{97936005-1523-4591-B808-2EA25930C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2184400"/>
          <a:ext cx="11509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9" name="Equation" r:id="rId13" imgW="901440" imgH="241200" progId="Equation.DSMT4">
                  <p:embed/>
                </p:oleObj>
              </mc:Choice>
              <mc:Fallback>
                <p:oleObj name="Equation" r:id="rId13" imgW="90144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184400"/>
                        <a:ext cx="11509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3" name="Object 19">
            <a:extLst>
              <a:ext uri="{FF2B5EF4-FFF2-40B4-BE49-F238E27FC236}">
                <a16:creationId xmlns:a16="http://schemas.microsoft.com/office/drawing/2014/main" id="{72FE3D5D-994E-4EA8-9E89-D0CA0908F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1304925"/>
          <a:ext cx="7191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0" name="Equation" r:id="rId15" imgW="444240" imgH="228600" progId="Equation.DSMT4">
                  <p:embed/>
                </p:oleObj>
              </mc:Choice>
              <mc:Fallback>
                <p:oleObj name="Equation" r:id="rId15" imgW="44424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1304925"/>
                        <a:ext cx="719137" cy="3143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4" name="Object 20">
            <a:extLst>
              <a:ext uri="{FF2B5EF4-FFF2-40B4-BE49-F238E27FC236}">
                <a16:creationId xmlns:a16="http://schemas.microsoft.com/office/drawing/2014/main" id="{5B82D307-8BF9-4715-A6B9-AEFC3EFC2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1700213"/>
          <a:ext cx="47529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1" name="Equation" r:id="rId17" imgW="2514600" imgH="215640" progId="Equation.DSMT4">
                  <p:embed/>
                </p:oleObj>
              </mc:Choice>
              <mc:Fallback>
                <p:oleObj name="Equation" r:id="rId17" imgW="251460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700213"/>
                        <a:ext cx="4752975" cy="382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5" name="Text Box 21">
            <a:extLst>
              <a:ext uri="{FF2B5EF4-FFF2-40B4-BE49-F238E27FC236}">
                <a16:creationId xmlns:a16="http://schemas.microsoft.com/office/drawing/2014/main" id="{D10871EF-E1E1-4403-95DF-5CC647B9E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323975"/>
            <a:ext cx="2303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Respuesta Subamortiguada</a:t>
            </a:r>
          </a:p>
        </p:txBody>
      </p:sp>
      <p:graphicFrame>
        <p:nvGraphicFramePr>
          <p:cNvPr id="154646" name="Object 22">
            <a:extLst>
              <a:ext uri="{FF2B5EF4-FFF2-40B4-BE49-F238E27FC236}">
                <a16:creationId xmlns:a16="http://schemas.microsoft.com/office/drawing/2014/main" id="{A29A7AD2-FBC1-4C2C-8057-989E10B79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3825" y="2168525"/>
          <a:ext cx="2541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2" name="Equation" r:id="rId19" imgW="2197080" imgH="291960" progId="Equation.DSMT4">
                  <p:embed/>
                </p:oleObj>
              </mc:Choice>
              <mc:Fallback>
                <p:oleObj name="Equation" r:id="rId19" imgW="2197080" imgH="2919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168525"/>
                        <a:ext cx="2541588" cy="339725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1" name="Object 27">
            <a:extLst>
              <a:ext uri="{FF2B5EF4-FFF2-40B4-BE49-F238E27FC236}">
                <a16:creationId xmlns:a16="http://schemas.microsoft.com/office/drawing/2014/main" id="{4F1B72EC-C44D-48A9-B2AD-ABFCB6818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6351588"/>
          <a:ext cx="120173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3" name="Equation" r:id="rId21" imgW="749160" imgH="190440" progId="Equation.DSMT4">
                  <p:embed/>
                </p:oleObj>
              </mc:Choice>
              <mc:Fallback>
                <p:oleObj name="Equation" r:id="rId21" imgW="749160" imgH="1904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351588"/>
                        <a:ext cx="1201737" cy="306387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2" name="Object 28">
            <a:extLst>
              <a:ext uri="{FF2B5EF4-FFF2-40B4-BE49-F238E27FC236}">
                <a16:creationId xmlns:a16="http://schemas.microsoft.com/office/drawing/2014/main" id="{9F039E60-276B-4E6E-8C51-4A881A0BD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6362700"/>
          <a:ext cx="110013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4" name="Equation" r:id="rId23" imgW="685800" imgH="190440" progId="Equation.DSMT4">
                  <p:embed/>
                </p:oleObj>
              </mc:Choice>
              <mc:Fallback>
                <p:oleObj name="Equation" r:id="rId23" imgW="685800" imgH="1904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362700"/>
                        <a:ext cx="1100138" cy="306388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3" name="Object 29">
            <a:extLst>
              <a:ext uri="{FF2B5EF4-FFF2-40B4-BE49-F238E27FC236}">
                <a16:creationId xmlns:a16="http://schemas.microsoft.com/office/drawing/2014/main" id="{F9571475-20EC-4A4E-9CF1-CE91B1937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862638"/>
          <a:ext cx="1371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5" name="Equation" r:id="rId25" imgW="825480" imgH="241200" progId="Equation.DSMT4">
                  <p:embed/>
                </p:oleObj>
              </mc:Choice>
              <mc:Fallback>
                <p:oleObj name="Equation" r:id="rId25" imgW="825480" imgH="241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862638"/>
                        <a:ext cx="1371600" cy="401637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4" name="Object 30">
            <a:extLst>
              <a:ext uri="{FF2B5EF4-FFF2-40B4-BE49-F238E27FC236}">
                <a16:creationId xmlns:a16="http://schemas.microsoft.com/office/drawing/2014/main" id="{EC570D3E-B709-4293-B217-B2D234E3E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6397625"/>
          <a:ext cx="16033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6" name="Equation" r:id="rId27" imgW="965160" imgH="190440" progId="Equation.DSMT4">
                  <p:embed/>
                </p:oleObj>
              </mc:Choice>
              <mc:Fallback>
                <p:oleObj name="Equation" r:id="rId27" imgW="965160" imgH="1904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6397625"/>
                        <a:ext cx="1603375" cy="317500"/>
                      </a:xfrm>
                      <a:prstGeom prst="rect">
                        <a:avLst/>
                      </a:pr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655" name="Group 31">
            <a:extLst>
              <a:ext uri="{FF2B5EF4-FFF2-40B4-BE49-F238E27FC236}">
                <a16:creationId xmlns:a16="http://schemas.microsoft.com/office/drawing/2014/main" id="{66E11D1B-8A2D-4837-8E25-B08670ECB51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54656" name="Picture 32" descr="cabecera copia">
              <a:extLst>
                <a:ext uri="{FF2B5EF4-FFF2-40B4-BE49-F238E27FC236}">
                  <a16:creationId xmlns:a16="http://schemas.microsoft.com/office/drawing/2014/main" id="{FA43DB60-1B58-4CBB-AC21-2AE2FE6F8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657" name="Line 33">
              <a:extLst>
                <a:ext uri="{FF2B5EF4-FFF2-40B4-BE49-F238E27FC236}">
                  <a16:creationId xmlns:a16="http://schemas.microsoft.com/office/drawing/2014/main" id="{7042C6C8-B168-431B-A421-476E1AF3A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54658" name="Rectangle 34">
              <a:extLst>
                <a:ext uri="{FF2B5EF4-FFF2-40B4-BE49-F238E27FC236}">
                  <a16:creationId xmlns:a16="http://schemas.microsoft.com/office/drawing/2014/main" id="{993D99D8-CE1A-4B8B-8EFB-129161EBA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Transitorios de segundo orden. Respuesta en alterna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154673" name="Group 49">
            <a:extLst>
              <a:ext uri="{FF2B5EF4-FFF2-40B4-BE49-F238E27FC236}">
                <a16:creationId xmlns:a16="http://schemas.microsoft.com/office/drawing/2014/main" id="{728FA7F3-8E14-4995-B755-6404CCCDE16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320800"/>
            <a:ext cx="3671888" cy="2894013"/>
            <a:chOff x="3334" y="832"/>
            <a:chExt cx="2313" cy="1823"/>
          </a:xfrm>
        </p:grpSpPr>
        <p:pic>
          <p:nvPicPr>
            <p:cNvPr id="154663" name="Picture 39">
              <a:extLst>
                <a:ext uri="{FF2B5EF4-FFF2-40B4-BE49-F238E27FC236}">
                  <a16:creationId xmlns:a16="http://schemas.microsoft.com/office/drawing/2014/main" id="{22D28921-4939-4882-BC57-BCCCB13BC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2" t="6293" r="8134" b="9677"/>
            <a:stretch>
              <a:fillRect/>
            </a:stretch>
          </p:blipFill>
          <p:spPr bwMode="auto">
            <a:xfrm>
              <a:off x="3334" y="832"/>
              <a:ext cx="2313" cy="1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54664" name="Object 40">
              <a:extLst>
                <a:ext uri="{FF2B5EF4-FFF2-40B4-BE49-F238E27FC236}">
                  <a16:creationId xmlns:a16="http://schemas.microsoft.com/office/drawing/2014/main" id="{73E31AC2-E720-42E0-BB0B-8C62E8576F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0" y="2305"/>
            <a:ext cx="10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87" name="Equation" r:id="rId31" imgW="1079280" imgH="203040" progId="Equation.DSMT4">
                    <p:embed/>
                  </p:oleObj>
                </mc:Choice>
                <mc:Fallback>
                  <p:oleObj name="Equation" r:id="rId31" imgW="1079280" imgH="20304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05"/>
                          <a:ext cx="101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67" name="Line 43">
              <a:extLst>
                <a:ext uri="{FF2B5EF4-FFF2-40B4-BE49-F238E27FC236}">
                  <a16:creationId xmlns:a16="http://schemas.microsoft.com/office/drawing/2014/main" id="{47FC9C99-C875-4A4E-83BC-62BC4F264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3" y="1661"/>
              <a:ext cx="22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54668" name="Text Box 44">
            <a:extLst>
              <a:ext uri="{FF2B5EF4-FFF2-40B4-BE49-F238E27FC236}">
                <a16:creationId xmlns:a16="http://schemas.microsoft.com/office/drawing/2014/main" id="{3C11F7CA-60EA-4CDB-950B-5BB671307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97200"/>
            <a:ext cx="2232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Determinación de K</a:t>
            </a:r>
            <a:r>
              <a:rPr lang="es-ES" altLang="es-CO" sz="1200" b="1" baseline="-25000"/>
              <a:t>1</a:t>
            </a:r>
            <a:r>
              <a:rPr lang="es-ES" altLang="es-CO" sz="1200" b="1"/>
              <a:t> y K</a:t>
            </a:r>
            <a:r>
              <a:rPr lang="es-ES" altLang="es-CO" sz="1200" b="1" baseline="-25000"/>
              <a:t>2</a:t>
            </a:r>
            <a:r>
              <a:rPr lang="es-ES" altLang="es-CO" sz="1200" b="1"/>
              <a:t>:</a:t>
            </a:r>
          </a:p>
        </p:txBody>
      </p:sp>
      <p:sp>
        <p:nvSpPr>
          <p:cNvPr id="154669" name="Text Box 45">
            <a:extLst>
              <a:ext uri="{FF2B5EF4-FFF2-40B4-BE49-F238E27FC236}">
                <a16:creationId xmlns:a16="http://schemas.microsoft.com/office/drawing/2014/main" id="{4B295FE7-9B84-45DE-8ADA-B013EF88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2105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Condiciones iniciales: </a:t>
            </a:r>
            <a:r>
              <a:rPr lang="es-ES" altLang="es-CO" sz="1200" b="1" i="1"/>
              <a:t>V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e </a:t>
            </a:r>
            <a:r>
              <a:rPr lang="es-ES" altLang="es-CO" sz="1200" b="1" i="1"/>
              <a:t>I</a:t>
            </a:r>
            <a:r>
              <a:rPr lang="es-ES" altLang="es-CO" sz="1200" b="1" baseline="-25000"/>
              <a:t>0</a:t>
            </a:r>
            <a:r>
              <a:rPr lang="es-ES" altLang="es-CO" sz="1200" b="1"/>
              <a:t> </a:t>
            </a:r>
          </a:p>
        </p:txBody>
      </p:sp>
      <p:sp>
        <p:nvSpPr>
          <p:cNvPr id="154670" name="Text Box 46">
            <a:extLst>
              <a:ext uri="{FF2B5EF4-FFF2-40B4-BE49-F238E27FC236}">
                <a16:creationId xmlns:a16="http://schemas.microsoft.com/office/drawing/2014/main" id="{DC55FFC1-BC44-46AC-BEE0-97F04F5F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608388"/>
            <a:ext cx="1547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Rég. permannete:</a:t>
            </a:r>
          </a:p>
        </p:txBody>
      </p:sp>
      <p:sp>
        <p:nvSpPr>
          <p:cNvPr id="154671" name="AutoShape 47">
            <a:extLst>
              <a:ext uri="{FF2B5EF4-FFF2-40B4-BE49-F238E27FC236}">
                <a16:creationId xmlns:a16="http://schemas.microsoft.com/office/drawing/2014/main" id="{E5EF08B4-7D4C-4FC0-AF01-F03C2F40D8B4}"/>
              </a:ext>
            </a:extLst>
          </p:cNvPr>
          <p:cNvSpPr>
            <a:spLocks/>
          </p:cNvSpPr>
          <p:nvPr/>
        </p:nvSpPr>
        <p:spPr bwMode="auto">
          <a:xfrm>
            <a:off x="2987675" y="3394075"/>
            <a:ext cx="73025" cy="576263"/>
          </a:xfrm>
          <a:prstGeom prst="rightBrace">
            <a:avLst>
              <a:gd name="adj1" fmla="val 657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154672" name="Object 48">
            <a:extLst>
              <a:ext uri="{FF2B5EF4-FFF2-40B4-BE49-F238E27FC236}">
                <a16:creationId xmlns:a16="http://schemas.microsoft.com/office/drawing/2014/main" id="{731C98F5-639D-4656-A6B6-AF598AD68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438" y="3584575"/>
          <a:ext cx="13557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8" name="Equation" r:id="rId33" imgW="927000" imgH="215640" progId="Equation.DSMT4">
                  <p:embed/>
                </p:oleObj>
              </mc:Choice>
              <mc:Fallback>
                <p:oleObj name="Equation" r:id="rId33" imgW="927000" imgH="21564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584575"/>
                        <a:ext cx="135572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9" grpId="0"/>
      <p:bldP spid="154668" grpId="0"/>
      <p:bldP spid="154669" grpId="0"/>
      <p:bldP spid="1546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1" name="Group 3">
            <a:extLst>
              <a:ext uri="{FF2B5EF4-FFF2-40B4-BE49-F238E27FC236}">
                <a16:creationId xmlns:a16="http://schemas.microsoft.com/office/drawing/2014/main" id="{75CC4163-A12D-4412-B1EB-1E9EBD540DA1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3716338"/>
            <a:ext cx="2233613" cy="2771775"/>
            <a:chOff x="22" y="2341"/>
            <a:chExt cx="1407" cy="1746"/>
          </a:xfrm>
        </p:grpSpPr>
        <p:graphicFrame>
          <p:nvGraphicFramePr>
            <p:cNvPr id="130052" name="Object 4">
              <a:extLst>
                <a:ext uri="{FF2B5EF4-FFF2-40B4-BE49-F238E27FC236}">
                  <a16:creationId xmlns:a16="http://schemas.microsoft.com/office/drawing/2014/main" id="{E501C47C-9B5A-41BC-9D8D-D30733EC29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2568"/>
            <a:ext cx="1167" cy="1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82" name="Visio" r:id="rId3" imgW="1410005" imgH="1834515" progId="Visio.Drawing.11">
                    <p:embed/>
                  </p:oleObj>
                </mc:Choice>
                <mc:Fallback>
                  <p:oleObj name="Visio" r:id="rId3" imgW="1410005" imgH="1834515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568"/>
                          <a:ext cx="1167" cy="1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53" name="Text Box 5">
              <a:extLst>
                <a:ext uri="{FF2B5EF4-FFF2-40B4-BE49-F238E27FC236}">
                  <a16:creationId xmlns:a16="http://schemas.microsoft.com/office/drawing/2014/main" id="{0D517392-7711-4231-B549-2993E1CF5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3217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>
                  <a:latin typeface="Times New Roman" panose="02020603050405020304" pitchFamily="18" charset="0"/>
                </a:rPr>
                <a:t>50 V</a:t>
              </a:r>
            </a:p>
          </p:txBody>
        </p:sp>
        <p:sp>
          <p:nvSpPr>
            <p:cNvPr id="130054" name="Text Box 6">
              <a:extLst>
                <a:ext uri="{FF2B5EF4-FFF2-40B4-BE49-F238E27FC236}">
                  <a16:creationId xmlns:a16="http://schemas.microsoft.com/office/drawing/2014/main" id="{1E9EFE61-0E6C-4F12-82DD-4E4D34F5D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2341"/>
              <a:ext cx="6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400">
                  <a:latin typeface="Times New Roman" panose="02020603050405020304" pitchFamily="18" charset="0"/>
                </a:rPr>
                <a:t>Interruptor</a:t>
              </a:r>
            </a:p>
          </p:txBody>
        </p:sp>
        <p:sp>
          <p:nvSpPr>
            <p:cNvPr id="130055" name="Text Box 7">
              <a:extLst>
                <a:ext uri="{FF2B5EF4-FFF2-40B4-BE49-F238E27FC236}">
                  <a16:creationId xmlns:a16="http://schemas.microsoft.com/office/drawing/2014/main" id="{86BCF77D-E0D3-4E8B-857F-8D264E4BF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837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>
                  <a:latin typeface="Times New Roman" panose="02020603050405020304" pitchFamily="18" charset="0"/>
                </a:rPr>
                <a:t>4 </a:t>
              </a:r>
              <a:r>
                <a:rPr lang="es-ES" altLang="es-CO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s-ES" altLang="es-CO">
                <a:latin typeface="Times New Roman" panose="02020603050405020304" pitchFamily="18" charset="0"/>
              </a:endParaRPr>
            </a:p>
          </p:txBody>
        </p:sp>
        <p:sp>
          <p:nvSpPr>
            <p:cNvPr id="130056" name="Text Box 8">
              <a:extLst>
                <a:ext uri="{FF2B5EF4-FFF2-40B4-BE49-F238E27FC236}">
                  <a16:creationId xmlns:a16="http://schemas.microsoft.com/office/drawing/2014/main" id="{1FBA39BD-756A-4CE0-8B0C-14084AE98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384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>
                  <a:latin typeface="Times New Roman" panose="02020603050405020304" pitchFamily="18" charset="0"/>
                </a:rPr>
                <a:t>0.1 </a:t>
              </a:r>
              <a:r>
                <a:rPr lang="es-ES" altLang="es-CO">
                  <a:latin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endParaRPr lang="es-ES" altLang="es-CO">
                <a:latin typeface="Times New Roman" panose="02020603050405020304" pitchFamily="18" charset="0"/>
              </a:endParaRPr>
            </a:p>
          </p:txBody>
        </p:sp>
        <p:sp>
          <p:nvSpPr>
            <p:cNvPr id="130057" name="Text Box 9">
              <a:extLst>
                <a:ext uri="{FF2B5EF4-FFF2-40B4-BE49-F238E27FC236}">
                  <a16:creationId xmlns:a16="http://schemas.microsoft.com/office/drawing/2014/main" id="{6D73B69C-2B73-4560-852C-6186ED714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341"/>
              <a:ext cx="3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>
                  <a:latin typeface="Times New Roman" panose="02020603050405020304" pitchFamily="18" charset="0"/>
                </a:rPr>
                <a:t>t = 0</a:t>
              </a:r>
            </a:p>
          </p:txBody>
        </p:sp>
        <p:sp>
          <p:nvSpPr>
            <p:cNvPr id="130058" name="Arc 10">
              <a:extLst>
                <a:ext uri="{FF2B5EF4-FFF2-40B4-BE49-F238E27FC236}">
                  <a16:creationId xmlns:a16="http://schemas.microsoft.com/office/drawing/2014/main" id="{DFC6668E-36DB-47B7-AF48-ED8A7A67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" y="2478"/>
              <a:ext cx="2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130059" name="AutoShape 11">
            <a:extLst>
              <a:ext uri="{FF2B5EF4-FFF2-40B4-BE49-F238E27FC236}">
                <a16:creationId xmlns:a16="http://schemas.microsoft.com/office/drawing/2014/main" id="{336126C8-EAA8-476C-8CF5-BAD6D293946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132138" y="1125538"/>
            <a:ext cx="56007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60" name="Rectangle 12">
            <a:extLst>
              <a:ext uri="{FF2B5EF4-FFF2-40B4-BE49-F238E27FC236}">
                <a16:creationId xmlns:a16="http://schemas.microsoft.com/office/drawing/2014/main" id="{7D98F6A4-DB2E-4E78-ADD6-8F1DBD43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125538"/>
            <a:ext cx="5621337" cy="4221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61" name="Text Box 13">
            <a:extLst>
              <a:ext uri="{FF2B5EF4-FFF2-40B4-BE49-F238E27FC236}">
                <a16:creationId xmlns:a16="http://schemas.microsoft.com/office/drawing/2014/main" id="{B5084A08-F5BC-48B9-A39B-F41B6A746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5805488"/>
            <a:ext cx="969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0066FF"/>
                </a:solidFill>
              </a:rPr>
              <a:t>R = 4</a:t>
            </a:r>
            <a:r>
              <a:rPr lang="es-ES" altLang="es-CO">
                <a:solidFill>
                  <a:srgbClr val="0066FF"/>
                </a:solidFill>
                <a:sym typeface="Symbol" panose="05050102010706020507" pitchFamily="18" charset="2"/>
              </a:rPr>
              <a:t></a:t>
            </a:r>
          </a:p>
        </p:txBody>
      </p:sp>
      <p:sp>
        <p:nvSpPr>
          <p:cNvPr id="130062" name="Text Box 14">
            <a:extLst>
              <a:ext uri="{FF2B5EF4-FFF2-40B4-BE49-F238E27FC236}">
                <a16:creationId xmlns:a16="http://schemas.microsoft.com/office/drawing/2014/main" id="{9CB127B3-B0D2-471F-B024-A26464A4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5805488"/>
            <a:ext cx="1160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FF3300"/>
                </a:solidFill>
              </a:rPr>
              <a:t>R = 2.5</a:t>
            </a:r>
            <a:r>
              <a:rPr lang="es-ES" altLang="es-CO">
                <a:solidFill>
                  <a:srgbClr val="FF3300"/>
                </a:solidFill>
                <a:sym typeface="Symbol" panose="05050102010706020507" pitchFamily="18" charset="2"/>
              </a:rPr>
              <a:t></a:t>
            </a:r>
          </a:p>
        </p:txBody>
      </p:sp>
      <p:sp>
        <p:nvSpPr>
          <p:cNvPr id="130063" name="Text Box 15">
            <a:extLst>
              <a:ext uri="{FF2B5EF4-FFF2-40B4-BE49-F238E27FC236}">
                <a16:creationId xmlns:a16="http://schemas.microsoft.com/office/drawing/2014/main" id="{5C5550A8-CC82-4A8D-859A-C5D075BC6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805488"/>
            <a:ext cx="1160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/>
              <a:t>R = 7.5</a:t>
            </a:r>
            <a:r>
              <a:rPr lang="es-ES" altLang="es-CO">
                <a:sym typeface="Symbol" panose="05050102010706020507" pitchFamily="18" charset="2"/>
              </a:rPr>
              <a:t></a:t>
            </a:r>
          </a:p>
        </p:txBody>
      </p:sp>
      <p:sp>
        <p:nvSpPr>
          <p:cNvPr id="130064" name="AutoShape 16">
            <a:extLst>
              <a:ext uri="{FF2B5EF4-FFF2-40B4-BE49-F238E27FC236}">
                <a16:creationId xmlns:a16="http://schemas.microsoft.com/office/drawing/2014/main" id="{CDCF6195-42B1-415A-9CEA-3AB14FB8D84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987675" y="1052513"/>
            <a:ext cx="56007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65" name="Rectangle 17">
            <a:extLst>
              <a:ext uri="{FF2B5EF4-FFF2-40B4-BE49-F238E27FC236}">
                <a16:creationId xmlns:a16="http://schemas.microsoft.com/office/drawing/2014/main" id="{BD90D295-DF1E-4C93-982F-D3036015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052513"/>
            <a:ext cx="5621338" cy="4221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66" name="Rectangle 18">
            <a:extLst>
              <a:ext uri="{FF2B5EF4-FFF2-40B4-BE49-F238E27FC236}">
                <a16:creationId xmlns:a16="http://schemas.microsoft.com/office/drawing/2014/main" id="{A043AAA9-9A5A-4408-8570-05EC2DEF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1373188"/>
            <a:ext cx="4340225" cy="3419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>
              <a:solidFill>
                <a:srgbClr val="0000FF"/>
              </a:solidFill>
            </a:endParaRPr>
          </a:p>
        </p:txBody>
      </p:sp>
      <p:sp>
        <p:nvSpPr>
          <p:cNvPr id="130067" name="Rectangle 19">
            <a:extLst>
              <a:ext uri="{FF2B5EF4-FFF2-40B4-BE49-F238E27FC236}">
                <a16:creationId xmlns:a16="http://schemas.microsoft.com/office/drawing/2014/main" id="{1523DAEA-D2C0-4932-9E6F-8AE75F4B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1373188"/>
            <a:ext cx="4340225" cy="341947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68" name="Line 20">
            <a:extLst>
              <a:ext uri="{FF2B5EF4-FFF2-40B4-BE49-F238E27FC236}">
                <a16:creationId xmlns:a16="http://schemas.microsoft.com/office/drawing/2014/main" id="{F9A83772-A7FB-4249-A540-66ED296AD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1373188"/>
            <a:ext cx="4340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69" name="Freeform 21">
            <a:extLst>
              <a:ext uri="{FF2B5EF4-FFF2-40B4-BE49-F238E27FC236}">
                <a16:creationId xmlns:a16="http://schemas.microsoft.com/office/drawing/2014/main" id="{461E8032-32C2-48B7-ABE6-604CC0221F02}"/>
              </a:ext>
            </a:extLst>
          </p:cNvPr>
          <p:cNvSpPr>
            <a:spLocks/>
          </p:cNvSpPr>
          <p:nvPr/>
        </p:nvSpPr>
        <p:spPr bwMode="auto">
          <a:xfrm>
            <a:off x="3717925" y="1373188"/>
            <a:ext cx="4340225" cy="3419475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70" name="Line 22">
            <a:extLst>
              <a:ext uri="{FF2B5EF4-FFF2-40B4-BE49-F238E27FC236}">
                <a16:creationId xmlns:a16="http://schemas.microsoft.com/office/drawing/2014/main" id="{255B8829-DAB2-4AB3-9148-0A328CC803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7925" y="1373188"/>
            <a:ext cx="1588" cy="34194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71" name="Line 23">
            <a:extLst>
              <a:ext uri="{FF2B5EF4-FFF2-40B4-BE49-F238E27FC236}">
                <a16:creationId xmlns:a16="http://schemas.microsoft.com/office/drawing/2014/main" id="{57A6CDD7-F7F6-4A6A-AFDA-9E88246D7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7925" y="4743450"/>
            <a:ext cx="1588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72" name="Line 24">
            <a:extLst>
              <a:ext uri="{FF2B5EF4-FFF2-40B4-BE49-F238E27FC236}">
                <a16:creationId xmlns:a16="http://schemas.microsoft.com/office/drawing/2014/main" id="{080C9745-6925-4A04-968E-D06185521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1373188"/>
            <a:ext cx="1588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73" name="Rectangle 25">
            <a:extLst>
              <a:ext uri="{FF2B5EF4-FFF2-40B4-BE49-F238E27FC236}">
                <a16:creationId xmlns:a16="http://schemas.microsoft.com/office/drawing/2014/main" id="{127F176A-A823-4CBE-BE0D-BF978AE6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48228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s-ES" altLang="es-CO"/>
          </a:p>
        </p:txBody>
      </p:sp>
      <p:sp>
        <p:nvSpPr>
          <p:cNvPr id="130074" name="Line 26">
            <a:extLst>
              <a:ext uri="{FF2B5EF4-FFF2-40B4-BE49-F238E27FC236}">
                <a16:creationId xmlns:a16="http://schemas.microsoft.com/office/drawing/2014/main" id="{D87E04F5-9281-4C80-8487-DEE2702601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8138" y="4743450"/>
            <a:ext cx="1587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75" name="Line 27">
            <a:extLst>
              <a:ext uri="{FF2B5EF4-FFF2-40B4-BE49-F238E27FC236}">
                <a16:creationId xmlns:a16="http://schemas.microsoft.com/office/drawing/2014/main" id="{7DAD43B4-8954-4ECF-9D6F-7306D5BEA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138" y="1373188"/>
            <a:ext cx="1587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76" name="Rectangle 28">
            <a:extLst>
              <a:ext uri="{FF2B5EF4-FFF2-40B4-BE49-F238E27FC236}">
                <a16:creationId xmlns:a16="http://schemas.microsoft.com/office/drawing/2014/main" id="{6E96156C-996F-4703-8DB5-7BE0C3E94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4822825"/>
            <a:ext cx="244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0.02</a:t>
            </a:r>
            <a:endParaRPr lang="es-ES" altLang="es-CO"/>
          </a:p>
        </p:txBody>
      </p:sp>
      <p:sp>
        <p:nvSpPr>
          <p:cNvPr id="130077" name="Line 29">
            <a:extLst>
              <a:ext uri="{FF2B5EF4-FFF2-40B4-BE49-F238E27FC236}">
                <a16:creationId xmlns:a16="http://schemas.microsoft.com/office/drawing/2014/main" id="{40882EBE-9D98-43B2-A601-CB47107CF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8350" y="4743450"/>
            <a:ext cx="1588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78" name="Line 30">
            <a:extLst>
              <a:ext uri="{FF2B5EF4-FFF2-40B4-BE49-F238E27FC236}">
                <a16:creationId xmlns:a16="http://schemas.microsoft.com/office/drawing/2014/main" id="{61058AA7-AD66-4E7D-A8A8-263B94989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350" y="1373188"/>
            <a:ext cx="1588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79" name="Rectangle 31">
            <a:extLst>
              <a:ext uri="{FF2B5EF4-FFF2-40B4-BE49-F238E27FC236}">
                <a16:creationId xmlns:a16="http://schemas.microsoft.com/office/drawing/2014/main" id="{7B9058E4-BE15-423A-871C-994FA62EC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4822825"/>
            <a:ext cx="244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0.04</a:t>
            </a:r>
            <a:endParaRPr lang="es-ES" altLang="es-CO"/>
          </a:p>
        </p:txBody>
      </p:sp>
      <p:sp>
        <p:nvSpPr>
          <p:cNvPr id="130080" name="Line 32">
            <a:extLst>
              <a:ext uri="{FF2B5EF4-FFF2-40B4-BE49-F238E27FC236}">
                <a16:creationId xmlns:a16="http://schemas.microsoft.com/office/drawing/2014/main" id="{C96040B5-0FA7-4BEC-BCAB-2B322E5C0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8088" y="4743450"/>
            <a:ext cx="1587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81" name="Line 33">
            <a:extLst>
              <a:ext uri="{FF2B5EF4-FFF2-40B4-BE49-F238E27FC236}">
                <a16:creationId xmlns:a16="http://schemas.microsoft.com/office/drawing/2014/main" id="{0AE23934-D575-484F-8E2A-4099ADCEB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8" y="1373188"/>
            <a:ext cx="1587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82" name="Rectangle 34">
            <a:extLst>
              <a:ext uri="{FF2B5EF4-FFF2-40B4-BE49-F238E27FC236}">
                <a16:creationId xmlns:a16="http://schemas.microsoft.com/office/drawing/2014/main" id="{BF881501-5F91-49D2-8834-505D3EDA4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4822825"/>
            <a:ext cx="244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0.06</a:t>
            </a:r>
            <a:endParaRPr lang="es-ES" altLang="es-CO"/>
          </a:p>
        </p:txBody>
      </p:sp>
      <p:sp>
        <p:nvSpPr>
          <p:cNvPr id="130083" name="Line 35">
            <a:extLst>
              <a:ext uri="{FF2B5EF4-FFF2-40B4-BE49-F238E27FC236}">
                <a16:creationId xmlns:a16="http://schemas.microsoft.com/office/drawing/2014/main" id="{1D48B85C-5589-481D-AB42-C54020C65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0" y="4743450"/>
            <a:ext cx="1588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84" name="Line 36">
            <a:extLst>
              <a:ext uri="{FF2B5EF4-FFF2-40B4-BE49-F238E27FC236}">
                <a16:creationId xmlns:a16="http://schemas.microsoft.com/office/drawing/2014/main" id="{FE1ED1F2-F9E1-48AB-8C38-BC342652A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373188"/>
            <a:ext cx="1588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85" name="Rectangle 37">
            <a:extLst>
              <a:ext uri="{FF2B5EF4-FFF2-40B4-BE49-F238E27FC236}">
                <a16:creationId xmlns:a16="http://schemas.microsoft.com/office/drawing/2014/main" id="{42B9C9C6-4C9A-40DC-9228-02B4DD93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4822825"/>
            <a:ext cx="244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0.08</a:t>
            </a:r>
            <a:endParaRPr lang="es-ES" altLang="es-CO"/>
          </a:p>
        </p:txBody>
      </p:sp>
      <p:sp>
        <p:nvSpPr>
          <p:cNvPr id="130086" name="Line 38">
            <a:extLst>
              <a:ext uri="{FF2B5EF4-FFF2-40B4-BE49-F238E27FC236}">
                <a16:creationId xmlns:a16="http://schemas.microsoft.com/office/drawing/2014/main" id="{2A1383EC-0D64-4880-97B2-B418FDDC2D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8038" y="4743450"/>
            <a:ext cx="1587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87" name="Line 39">
            <a:extLst>
              <a:ext uri="{FF2B5EF4-FFF2-40B4-BE49-F238E27FC236}">
                <a16:creationId xmlns:a16="http://schemas.microsoft.com/office/drawing/2014/main" id="{E393116D-04FD-4D9D-A94F-B6600630F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038" y="1373188"/>
            <a:ext cx="1587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88" name="Rectangle 40">
            <a:extLst>
              <a:ext uri="{FF2B5EF4-FFF2-40B4-BE49-F238E27FC236}">
                <a16:creationId xmlns:a16="http://schemas.microsoft.com/office/drawing/2014/main" id="{66F14401-CE8F-4ED1-8814-CD62739A5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4822825"/>
            <a:ext cx="174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0.1</a:t>
            </a:r>
            <a:endParaRPr lang="es-ES" altLang="es-CO"/>
          </a:p>
        </p:txBody>
      </p:sp>
      <p:sp>
        <p:nvSpPr>
          <p:cNvPr id="130089" name="Line 41">
            <a:extLst>
              <a:ext uri="{FF2B5EF4-FFF2-40B4-BE49-F238E27FC236}">
                <a16:creationId xmlns:a16="http://schemas.microsoft.com/office/drawing/2014/main" id="{3EA8FC4C-280B-4D80-97BD-1C5478D68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8250" y="4743450"/>
            <a:ext cx="1588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90" name="Line 42">
            <a:extLst>
              <a:ext uri="{FF2B5EF4-FFF2-40B4-BE49-F238E27FC236}">
                <a16:creationId xmlns:a16="http://schemas.microsoft.com/office/drawing/2014/main" id="{394D8A73-90D1-468E-B83F-A816EEB6E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8250" y="1373188"/>
            <a:ext cx="1588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91" name="Rectangle 43">
            <a:extLst>
              <a:ext uri="{FF2B5EF4-FFF2-40B4-BE49-F238E27FC236}">
                <a16:creationId xmlns:a16="http://schemas.microsoft.com/office/drawing/2014/main" id="{DAD669AF-D7CE-4BE6-B56B-84DC560B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4822825"/>
            <a:ext cx="244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0.12</a:t>
            </a:r>
            <a:endParaRPr lang="es-ES" altLang="es-CO"/>
          </a:p>
        </p:txBody>
      </p:sp>
      <p:sp>
        <p:nvSpPr>
          <p:cNvPr id="130092" name="Line 44">
            <a:extLst>
              <a:ext uri="{FF2B5EF4-FFF2-40B4-BE49-F238E27FC236}">
                <a16:creationId xmlns:a16="http://schemas.microsoft.com/office/drawing/2014/main" id="{A2E2BA69-B318-431F-840B-760AC2B13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8463" y="4743450"/>
            <a:ext cx="1587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93" name="Line 45">
            <a:extLst>
              <a:ext uri="{FF2B5EF4-FFF2-40B4-BE49-F238E27FC236}">
                <a16:creationId xmlns:a16="http://schemas.microsoft.com/office/drawing/2014/main" id="{5A37226C-12E0-4931-9A91-743587ADE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1373188"/>
            <a:ext cx="1587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94" name="Rectangle 46">
            <a:extLst>
              <a:ext uri="{FF2B5EF4-FFF2-40B4-BE49-F238E27FC236}">
                <a16:creationId xmlns:a16="http://schemas.microsoft.com/office/drawing/2014/main" id="{51B950F8-1072-4152-B299-07F7093F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4822825"/>
            <a:ext cx="244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0.14</a:t>
            </a:r>
            <a:endParaRPr lang="es-ES" altLang="es-CO"/>
          </a:p>
        </p:txBody>
      </p:sp>
      <p:sp>
        <p:nvSpPr>
          <p:cNvPr id="130095" name="Line 47">
            <a:extLst>
              <a:ext uri="{FF2B5EF4-FFF2-40B4-BE49-F238E27FC236}">
                <a16:creationId xmlns:a16="http://schemas.microsoft.com/office/drawing/2014/main" id="{42C804E0-275C-4F64-B525-BC80C2B080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8200" y="4743450"/>
            <a:ext cx="1588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96" name="Line 48">
            <a:extLst>
              <a:ext uri="{FF2B5EF4-FFF2-40B4-BE49-F238E27FC236}">
                <a16:creationId xmlns:a16="http://schemas.microsoft.com/office/drawing/2014/main" id="{C885805F-A326-4B7F-910B-469FBC03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200" y="1373188"/>
            <a:ext cx="1588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97" name="Rectangle 49">
            <a:extLst>
              <a:ext uri="{FF2B5EF4-FFF2-40B4-BE49-F238E27FC236}">
                <a16:creationId xmlns:a16="http://schemas.microsoft.com/office/drawing/2014/main" id="{75045AE7-8920-4FC5-B1B7-7E97A559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22825"/>
            <a:ext cx="244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0.16</a:t>
            </a:r>
            <a:endParaRPr lang="es-ES" altLang="es-CO"/>
          </a:p>
        </p:txBody>
      </p:sp>
      <p:sp>
        <p:nvSpPr>
          <p:cNvPr id="130098" name="Line 50">
            <a:extLst>
              <a:ext uri="{FF2B5EF4-FFF2-40B4-BE49-F238E27FC236}">
                <a16:creationId xmlns:a16="http://schemas.microsoft.com/office/drawing/2014/main" id="{C47042A9-74C9-4950-99A7-CE580D0C9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8413" y="4743450"/>
            <a:ext cx="1587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099" name="Line 51">
            <a:extLst>
              <a:ext uri="{FF2B5EF4-FFF2-40B4-BE49-F238E27FC236}">
                <a16:creationId xmlns:a16="http://schemas.microsoft.com/office/drawing/2014/main" id="{CDA10B3C-0BFC-4C0E-8A76-19F7ED444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8413" y="1373188"/>
            <a:ext cx="1587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00" name="Rectangle 52">
            <a:extLst>
              <a:ext uri="{FF2B5EF4-FFF2-40B4-BE49-F238E27FC236}">
                <a16:creationId xmlns:a16="http://schemas.microsoft.com/office/drawing/2014/main" id="{F393252B-E87A-4255-A0C1-3BA9B062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4822825"/>
            <a:ext cx="244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0.18</a:t>
            </a:r>
            <a:endParaRPr lang="es-ES" altLang="es-CO"/>
          </a:p>
        </p:txBody>
      </p:sp>
      <p:sp>
        <p:nvSpPr>
          <p:cNvPr id="130101" name="Line 53">
            <a:extLst>
              <a:ext uri="{FF2B5EF4-FFF2-40B4-BE49-F238E27FC236}">
                <a16:creationId xmlns:a16="http://schemas.microsoft.com/office/drawing/2014/main" id="{55783F8E-BF2D-4A95-8D52-E679FBC59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58150" y="4743450"/>
            <a:ext cx="1588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02" name="Line 54">
            <a:extLst>
              <a:ext uri="{FF2B5EF4-FFF2-40B4-BE49-F238E27FC236}">
                <a16:creationId xmlns:a16="http://schemas.microsoft.com/office/drawing/2014/main" id="{309F5636-3E7E-40F4-A652-ED65C907D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8150" y="1373188"/>
            <a:ext cx="1588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03" name="Rectangle 55">
            <a:extLst>
              <a:ext uri="{FF2B5EF4-FFF2-40B4-BE49-F238E27FC236}">
                <a16:creationId xmlns:a16="http://schemas.microsoft.com/office/drawing/2014/main" id="{9B477BEB-9D6A-45AF-90F5-49067939E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4822825"/>
            <a:ext cx="174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0.2</a:t>
            </a:r>
            <a:endParaRPr lang="es-ES" altLang="es-CO"/>
          </a:p>
        </p:txBody>
      </p:sp>
      <p:sp>
        <p:nvSpPr>
          <p:cNvPr id="130104" name="Line 56">
            <a:extLst>
              <a:ext uri="{FF2B5EF4-FFF2-40B4-BE49-F238E27FC236}">
                <a16:creationId xmlns:a16="http://schemas.microsoft.com/office/drawing/2014/main" id="{F448F7C5-C1A9-41B0-A9A6-5ABA67250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4792663"/>
            <a:ext cx="39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05" name="Line 57">
            <a:extLst>
              <a:ext uri="{FF2B5EF4-FFF2-40B4-BE49-F238E27FC236}">
                <a16:creationId xmlns:a16="http://schemas.microsoft.com/office/drawing/2014/main" id="{48A15A8E-5E53-43A8-A588-767A2E67FE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4792663"/>
            <a:ext cx="49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06" name="Rectangle 58">
            <a:extLst>
              <a:ext uri="{FF2B5EF4-FFF2-40B4-BE49-F238E27FC236}">
                <a16:creationId xmlns:a16="http://schemas.microsoft.com/office/drawing/2014/main" id="{AE5478C8-145A-45E8-93B7-524B5F9B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47132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s-ES" altLang="es-CO"/>
          </a:p>
        </p:txBody>
      </p:sp>
      <p:sp>
        <p:nvSpPr>
          <p:cNvPr id="130107" name="Line 59">
            <a:extLst>
              <a:ext uri="{FF2B5EF4-FFF2-40B4-BE49-F238E27FC236}">
                <a16:creationId xmlns:a16="http://schemas.microsoft.com/office/drawing/2014/main" id="{455F35DC-C525-4B2E-A56B-28129825A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4443413"/>
            <a:ext cx="39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08" name="Line 60">
            <a:extLst>
              <a:ext uri="{FF2B5EF4-FFF2-40B4-BE49-F238E27FC236}">
                <a16:creationId xmlns:a16="http://schemas.microsoft.com/office/drawing/2014/main" id="{C7BAD1B6-04C7-40D1-A358-FB9A77A80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4443413"/>
            <a:ext cx="49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09" name="Rectangle 61">
            <a:extLst>
              <a:ext uri="{FF2B5EF4-FFF2-40B4-BE49-F238E27FC236}">
                <a16:creationId xmlns:a16="http://schemas.microsoft.com/office/drawing/2014/main" id="{993A5CBA-EAD2-4324-969A-87D15D8B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43624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endParaRPr lang="es-ES" altLang="es-CO"/>
          </a:p>
        </p:txBody>
      </p:sp>
      <p:sp>
        <p:nvSpPr>
          <p:cNvPr id="130110" name="Line 62">
            <a:extLst>
              <a:ext uri="{FF2B5EF4-FFF2-40B4-BE49-F238E27FC236}">
                <a16:creationId xmlns:a16="http://schemas.microsoft.com/office/drawing/2014/main" id="{FC65FA81-FDF1-4BD4-88AE-AC8FA26C3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4103688"/>
            <a:ext cx="39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11" name="Line 63">
            <a:extLst>
              <a:ext uri="{FF2B5EF4-FFF2-40B4-BE49-F238E27FC236}">
                <a16:creationId xmlns:a16="http://schemas.microsoft.com/office/drawing/2014/main" id="{60741A5C-644D-47BB-B03A-4D82F5428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4103688"/>
            <a:ext cx="49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12" name="Rectangle 64">
            <a:extLst>
              <a:ext uri="{FF2B5EF4-FFF2-40B4-BE49-F238E27FC236}">
                <a16:creationId xmlns:a16="http://schemas.microsoft.com/office/drawing/2014/main" id="{9DDFE565-BC4C-4C47-A38D-9A038C3B5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40227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4</a:t>
            </a:r>
            <a:endParaRPr lang="es-ES" altLang="es-CO"/>
          </a:p>
        </p:txBody>
      </p:sp>
      <p:sp>
        <p:nvSpPr>
          <p:cNvPr id="130113" name="Line 65">
            <a:extLst>
              <a:ext uri="{FF2B5EF4-FFF2-40B4-BE49-F238E27FC236}">
                <a16:creationId xmlns:a16="http://schemas.microsoft.com/office/drawing/2014/main" id="{8AD0ABF1-872E-43C7-84A1-09E6E3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3762375"/>
            <a:ext cx="396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14" name="Line 66">
            <a:extLst>
              <a:ext uri="{FF2B5EF4-FFF2-40B4-BE49-F238E27FC236}">
                <a16:creationId xmlns:a16="http://schemas.microsoft.com/office/drawing/2014/main" id="{BBAE4475-0076-4EA9-84A0-83666F4F2E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3762375"/>
            <a:ext cx="492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15" name="Rectangle 67">
            <a:extLst>
              <a:ext uri="{FF2B5EF4-FFF2-40B4-BE49-F238E27FC236}">
                <a16:creationId xmlns:a16="http://schemas.microsoft.com/office/drawing/2014/main" id="{61CD5D5F-FE93-43A5-857C-0A928C08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36830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6</a:t>
            </a:r>
            <a:endParaRPr lang="es-ES" altLang="es-CO"/>
          </a:p>
        </p:txBody>
      </p:sp>
      <p:sp>
        <p:nvSpPr>
          <p:cNvPr id="130116" name="Line 68">
            <a:extLst>
              <a:ext uri="{FF2B5EF4-FFF2-40B4-BE49-F238E27FC236}">
                <a16:creationId xmlns:a16="http://schemas.microsoft.com/office/drawing/2014/main" id="{8136DAD2-7895-48FF-85FE-7C9001FD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3422650"/>
            <a:ext cx="396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17" name="Line 69">
            <a:extLst>
              <a:ext uri="{FF2B5EF4-FFF2-40B4-BE49-F238E27FC236}">
                <a16:creationId xmlns:a16="http://schemas.microsoft.com/office/drawing/2014/main" id="{ECCCFBB7-21E1-4DC8-8A69-CFCD8F031C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3422650"/>
            <a:ext cx="492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18" name="Rectangle 70">
            <a:extLst>
              <a:ext uri="{FF2B5EF4-FFF2-40B4-BE49-F238E27FC236}">
                <a16:creationId xmlns:a16="http://schemas.microsoft.com/office/drawing/2014/main" id="{07939A20-AFA0-400A-B324-BD066DA30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3343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8</a:t>
            </a:r>
            <a:endParaRPr lang="es-ES" altLang="es-CO"/>
          </a:p>
        </p:txBody>
      </p:sp>
      <p:sp>
        <p:nvSpPr>
          <p:cNvPr id="130119" name="Line 71">
            <a:extLst>
              <a:ext uri="{FF2B5EF4-FFF2-40B4-BE49-F238E27FC236}">
                <a16:creationId xmlns:a16="http://schemas.microsoft.com/office/drawing/2014/main" id="{A1301DB6-8B4C-4E01-A0D9-CD418332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3082925"/>
            <a:ext cx="396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20" name="Line 72">
            <a:extLst>
              <a:ext uri="{FF2B5EF4-FFF2-40B4-BE49-F238E27FC236}">
                <a16:creationId xmlns:a16="http://schemas.microsoft.com/office/drawing/2014/main" id="{32EAEA37-278D-4133-ADC4-5B1133F0C6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3082925"/>
            <a:ext cx="492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21" name="Rectangle 73">
            <a:extLst>
              <a:ext uri="{FF2B5EF4-FFF2-40B4-BE49-F238E27FC236}">
                <a16:creationId xmlns:a16="http://schemas.microsoft.com/office/drawing/2014/main" id="{C17ED070-DD88-495A-8977-B8F1D699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3003550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10</a:t>
            </a:r>
            <a:endParaRPr lang="es-ES" altLang="es-CO"/>
          </a:p>
        </p:txBody>
      </p:sp>
      <p:sp>
        <p:nvSpPr>
          <p:cNvPr id="130122" name="Line 74">
            <a:extLst>
              <a:ext uri="{FF2B5EF4-FFF2-40B4-BE49-F238E27FC236}">
                <a16:creationId xmlns:a16="http://schemas.microsoft.com/office/drawing/2014/main" id="{0CF8B762-007B-4B47-B1E9-42788CCB8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2732088"/>
            <a:ext cx="39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23" name="Line 75">
            <a:extLst>
              <a:ext uri="{FF2B5EF4-FFF2-40B4-BE49-F238E27FC236}">
                <a16:creationId xmlns:a16="http://schemas.microsoft.com/office/drawing/2014/main" id="{C0E3EE31-0D10-45D5-BD85-47394311C6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2732088"/>
            <a:ext cx="49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24" name="Line 76">
            <a:extLst>
              <a:ext uri="{FF2B5EF4-FFF2-40B4-BE49-F238E27FC236}">
                <a16:creationId xmlns:a16="http://schemas.microsoft.com/office/drawing/2014/main" id="{14ADDEB9-ABC4-42B4-8E59-57DE43A34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2392363"/>
            <a:ext cx="39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25" name="Line 77">
            <a:extLst>
              <a:ext uri="{FF2B5EF4-FFF2-40B4-BE49-F238E27FC236}">
                <a16:creationId xmlns:a16="http://schemas.microsoft.com/office/drawing/2014/main" id="{FCC9C673-1B63-4889-AECE-A76CFBB73B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2392363"/>
            <a:ext cx="49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26" name="Rectangle 78">
            <a:extLst>
              <a:ext uri="{FF2B5EF4-FFF2-40B4-BE49-F238E27FC236}">
                <a16:creationId xmlns:a16="http://schemas.microsoft.com/office/drawing/2014/main" id="{6D06D343-9583-4E6E-BAA4-B4C8F01B3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231298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14</a:t>
            </a:r>
            <a:endParaRPr lang="es-ES" altLang="es-CO"/>
          </a:p>
        </p:txBody>
      </p:sp>
      <p:sp>
        <p:nvSpPr>
          <p:cNvPr id="130127" name="Line 79">
            <a:extLst>
              <a:ext uri="{FF2B5EF4-FFF2-40B4-BE49-F238E27FC236}">
                <a16:creationId xmlns:a16="http://schemas.microsoft.com/office/drawing/2014/main" id="{D3405563-5414-4D78-BE2F-A10478128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2052638"/>
            <a:ext cx="39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28" name="Line 80">
            <a:extLst>
              <a:ext uri="{FF2B5EF4-FFF2-40B4-BE49-F238E27FC236}">
                <a16:creationId xmlns:a16="http://schemas.microsoft.com/office/drawing/2014/main" id="{75CB8078-C20B-4FC7-8561-289A15D2F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2052638"/>
            <a:ext cx="49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29" name="Rectangle 81">
            <a:extLst>
              <a:ext uri="{FF2B5EF4-FFF2-40B4-BE49-F238E27FC236}">
                <a16:creationId xmlns:a16="http://schemas.microsoft.com/office/drawing/2014/main" id="{B1691314-2E8B-494B-AFF8-5B450EB7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1973263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16</a:t>
            </a:r>
            <a:endParaRPr lang="es-ES" altLang="es-CO"/>
          </a:p>
        </p:txBody>
      </p:sp>
      <p:sp>
        <p:nvSpPr>
          <p:cNvPr id="130130" name="Line 82">
            <a:extLst>
              <a:ext uri="{FF2B5EF4-FFF2-40B4-BE49-F238E27FC236}">
                <a16:creationId xmlns:a16="http://schemas.microsoft.com/office/drawing/2014/main" id="{6D225C20-CB35-4A51-93BD-40733373F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1712913"/>
            <a:ext cx="39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31" name="Line 83">
            <a:extLst>
              <a:ext uri="{FF2B5EF4-FFF2-40B4-BE49-F238E27FC236}">
                <a16:creationId xmlns:a16="http://schemas.microsoft.com/office/drawing/2014/main" id="{CAD94E84-0CA0-4695-99BA-AB6A100AB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1712913"/>
            <a:ext cx="49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32" name="Rectangle 84">
            <a:extLst>
              <a:ext uri="{FF2B5EF4-FFF2-40B4-BE49-F238E27FC236}">
                <a16:creationId xmlns:a16="http://schemas.microsoft.com/office/drawing/2014/main" id="{147AE880-6F78-41BA-AC67-676E3942D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1631950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18</a:t>
            </a:r>
            <a:endParaRPr lang="es-ES" altLang="es-CO"/>
          </a:p>
        </p:txBody>
      </p:sp>
      <p:sp>
        <p:nvSpPr>
          <p:cNvPr id="130133" name="Line 85">
            <a:extLst>
              <a:ext uri="{FF2B5EF4-FFF2-40B4-BE49-F238E27FC236}">
                <a16:creationId xmlns:a16="http://schemas.microsoft.com/office/drawing/2014/main" id="{C70DB036-917F-4DA0-B4C8-A064ED9F2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1373188"/>
            <a:ext cx="39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34" name="Line 86">
            <a:extLst>
              <a:ext uri="{FF2B5EF4-FFF2-40B4-BE49-F238E27FC236}">
                <a16:creationId xmlns:a16="http://schemas.microsoft.com/office/drawing/2014/main" id="{A1087789-2E5C-4FE6-BC12-5231B94BD6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1373188"/>
            <a:ext cx="492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35" name="Rectangle 87">
            <a:extLst>
              <a:ext uri="{FF2B5EF4-FFF2-40B4-BE49-F238E27FC236}">
                <a16:creationId xmlns:a16="http://schemas.microsoft.com/office/drawing/2014/main" id="{2501C1F2-9FAF-42EE-AF0B-886D85DD5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1292225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000">
                <a:solidFill>
                  <a:srgbClr val="000000"/>
                </a:solidFill>
                <a:latin typeface="Helvetica" panose="020B0604020202020204" pitchFamily="34" charset="0"/>
              </a:rPr>
              <a:t>20</a:t>
            </a:r>
            <a:endParaRPr lang="es-ES" altLang="es-CO"/>
          </a:p>
        </p:txBody>
      </p:sp>
      <p:sp>
        <p:nvSpPr>
          <p:cNvPr id="130136" name="Rectangle 88">
            <a:extLst>
              <a:ext uri="{FF2B5EF4-FFF2-40B4-BE49-F238E27FC236}">
                <a16:creationId xmlns:a16="http://schemas.microsoft.com/office/drawing/2014/main" id="{4A603255-B6A9-4840-B5E5-1296215C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5003800"/>
            <a:ext cx="7921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300">
                <a:solidFill>
                  <a:srgbClr val="000000"/>
                </a:solidFill>
                <a:latin typeface="Helvetica" panose="020B0604020202020204" pitchFamily="34" charset="0"/>
              </a:rPr>
              <a:t>Tiempo (s)</a:t>
            </a:r>
            <a:endParaRPr lang="es-ES" altLang="es-CO"/>
          </a:p>
        </p:txBody>
      </p:sp>
      <p:sp>
        <p:nvSpPr>
          <p:cNvPr id="130137" name="Rectangle 89">
            <a:extLst>
              <a:ext uri="{FF2B5EF4-FFF2-40B4-BE49-F238E27FC236}">
                <a16:creationId xmlns:a16="http://schemas.microsoft.com/office/drawing/2014/main" id="{7BBFB8B7-145A-4F74-ADE5-EF97162E529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4650" y="2967038"/>
            <a:ext cx="9477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300">
                <a:solidFill>
                  <a:srgbClr val="000000"/>
                </a:solidFill>
                <a:latin typeface="Helvetica" panose="020B0604020202020204" pitchFamily="34" charset="0"/>
              </a:rPr>
              <a:t>Corriente (A)</a:t>
            </a:r>
            <a:endParaRPr lang="es-ES" altLang="es-CO"/>
          </a:p>
        </p:txBody>
      </p:sp>
      <p:grpSp>
        <p:nvGrpSpPr>
          <p:cNvPr id="130138" name="Group 90">
            <a:extLst>
              <a:ext uri="{FF2B5EF4-FFF2-40B4-BE49-F238E27FC236}">
                <a16:creationId xmlns:a16="http://schemas.microsoft.com/office/drawing/2014/main" id="{951DAA6C-0A3C-4EF5-81E8-FE5EAC973600}"/>
              </a:ext>
            </a:extLst>
          </p:cNvPr>
          <p:cNvGrpSpPr>
            <a:grpSpLocks/>
          </p:cNvGrpSpPr>
          <p:nvPr/>
        </p:nvGrpSpPr>
        <p:grpSpPr bwMode="auto">
          <a:xfrm>
            <a:off x="3717925" y="1392238"/>
            <a:ext cx="4340225" cy="3390900"/>
            <a:chOff x="2342" y="877"/>
            <a:chExt cx="2734" cy="2136"/>
          </a:xfrm>
        </p:grpSpPr>
        <p:sp>
          <p:nvSpPr>
            <p:cNvPr id="130139" name="Freeform 91">
              <a:extLst>
                <a:ext uri="{FF2B5EF4-FFF2-40B4-BE49-F238E27FC236}">
                  <a16:creationId xmlns:a16="http://schemas.microsoft.com/office/drawing/2014/main" id="{1EBEE925-E101-4D40-B512-FF0839333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1627"/>
              <a:ext cx="567" cy="1386"/>
            </a:xfrm>
            <a:custGeom>
              <a:avLst/>
              <a:gdLst>
                <a:gd name="T0" fmla="*/ 6 w 567"/>
                <a:gd name="T1" fmla="*/ 1354 h 1386"/>
                <a:gd name="T2" fmla="*/ 19 w 567"/>
                <a:gd name="T3" fmla="*/ 1310 h 1386"/>
                <a:gd name="T4" fmla="*/ 31 w 567"/>
                <a:gd name="T5" fmla="*/ 1260 h 1386"/>
                <a:gd name="T6" fmla="*/ 44 w 567"/>
                <a:gd name="T7" fmla="*/ 1216 h 1386"/>
                <a:gd name="T8" fmla="*/ 57 w 567"/>
                <a:gd name="T9" fmla="*/ 1172 h 1386"/>
                <a:gd name="T10" fmla="*/ 69 w 567"/>
                <a:gd name="T11" fmla="*/ 1128 h 1386"/>
                <a:gd name="T12" fmla="*/ 82 w 567"/>
                <a:gd name="T13" fmla="*/ 1084 h 1386"/>
                <a:gd name="T14" fmla="*/ 94 w 567"/>
                <a:gd name="T15" fmla="*/ 1046 h 1386"/>
                <a:gd name="T16" fmla="*/ 107 w 567"/>
                <a:gd name="T17" fmla="*/ 1002 h 1386"/>
                <a:gd name="T18" fmla="*/ 120 w 567"/>
                <a:gd name="T19" fmla="*/ 964 h 1386"/>
                <a:gd name="T20" fmla="*/ 132 w 567"/>
                <a:gd name="T21" fmla="*/ 926 h 1386"/>
                <a:gd name="T22" fmla="*/ 145 w 567"/>
                <a:gd name="T23" fmla="*/ 888 h 1386"/>
                <a:gd name="T24" fmla="*/ 157 w 567"/>
                <a:gd name="T25" fmla="*/ 850 h 1386"/>
                <a:gd name="T26" fmla="*/ 170 w 567"/>
                <a:gd name="T27" fmla="*/ 813 h 1386"/>
                <a:gd name="T28" fmla="*/ 183 w 567"/>
                <a:gd name="T29" fmla="*/ 775 h 1386"/>
                <a:gd name="T30" fmla="*/ 195 w 567"/>
                <a:gd name="T31" fmla="*/ 743 h 1386"/>
                <a:gd name="T32" fmla="*/ 208 w 567"/>
                <a:gd name="T33" fmla="*/ 706 h 1386"/>
                <a:gd name="T34" fmla="*/ 220 w 567"/>
                <a:gd name="T35" fmla="*/ 674 h 1386"/>
                <a:gd name="T36" fmla="*/ 233 w 567"/>
                <a:gd name="T37" fmla="*/ 643 h 1386"/>
                <a:gd name="T38" fmla="*/ 246 w 567"/>
                <a:gd name="T39" fmla="*/ 611 h 1386"/>
                <a:gd name="T40" fmla="*/ 252 w 567"/>
                <a:gd name="T41" fmla="*/ 580 h 1386"/>
                <a:gd name="T42" fmla="*/ 265 w 567"/>
                <a:gd name="T43" fmla="*/ 548 h 1386"/>
                <a:gd name="T44" fmla="*/ 277 w 567"/>
                <a:gd name="T45" fmla="*/ 517 h 1386"/>
                <a:gd name="T46" fmla="*/ 290 w 567"/>
                <a:gd name="T47" fmla="*/ 491 h 1386"/>
                <a:gd name="T48" fmla="*/ 302 w 567"/>
                <a:gd name="T49" fmla="*/ 460 h 1386"/>
                <a:gd name="T50" fmla="*/ 321 w 567"/>
                <a:gd name="T51" fmla="*/ 435 h 1386"/>
                <a:gd name="T52" fmla="*/ 334 w 567"/>
                <a:gd name="T53" fmla="*/ 397 h 1386"/>
                <a:gd name="T54" fmla="*/ 346 w 567"/>
                <a:gd name="T55" fmla="*/ 365 h 1386"/>
                <a:gd name="T56" fmla="*/ 365 w 567"/>
                <a:gd name="T57" fmla="*/ 334 h 1386"/>
                <a:gd name="T58" fmla="*/ 378 w 567"/>
                <a:gd name="T59" fmla="*/ 309 h 1386"/>
                <a:gd name="T60" fmla="*/ 391 w 567"/>
                <a:gd name="T61" fmla="*/ 277 h 1386"/>
                <a:gd name="T62" fmla="*/ 409 w 567"/>
                <a:gd name="T63" fmla="*/ 252 h 1386"/>
                <a:gd name="T64" fmla="*/ 422 w 567"/>
                <a:gd name="T65" fmla="*/ 220 h 1386"/>
                <a:gd name="T66" fmla="*/ 441 w 567"/>
                <a:gd name="T67" fmla="*/ 195 h 1386"/>
                <a:gd name="T68" fmla="*/ 454 w 567"/>
                <a:gd name="T69" fmla="*/ 170 h 1386"/>
                <a:gd name="T70" fmla="*/ 466 w 567"/>
                <a:gd name="T71" fmla="*/ 145 h 1386"/>
                <a:gd name="T72" fmla="*/ 485 w 567"/>
                <a:gd name="T73" fmla="*/ 120 h 1386"/>
                <a:gd name="T74" fmla="*/ 498 w 567"/>
                <a:gd name="T75" fmla="*/ 94 h 1386"/>
                <a:gd name="T76" fmla="*/ 510 w 567"/>
                <a:gd name="T77" fmla="*/ 76 h 1386"/>
                <a:gd name="T78" fmla="*/ 523 w 567"/>
                <a:gd name="T79" fmla="*/ 57 h 1386"/>
                <a:gd name="T80" fmla="*/ 542 w 567"/>
                <a:gd name="T81" fmla="*/ 31 h 1386"/>
                <a:gd name="T82" fmla="*/ 554 w 567"/>
                <a:gd name="T83" fmla="*/ 13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67" h="1386">
                  <a:moveTo>
                    <a:pt x="0" y="1386"/>
                  </a:moveTo>
                  <a:lnTo>
                    <a:pt x="0" y="1373"/>
                  </a:lnTo>
                  <a:lnTo>
                    <a:pt x="6" y="1354"/>
                  </a:lnTo>
                  <a:lnTo>
                    <a:pt x="6" y="1342"/>
                  </a:lnTo>
                  <a:lnTo>
                    <a:pt x="13" y="1323"/>
                  </a:lnTo>
                  <a:lnTo>
                    <a:pt x="19" y="1310"/>
                  </a:lnTo>
                  <a:lnTo>
                    <a:pt x="19" y="1291"/>
                  </a:lnTo>
                  <a:lnTo>
                    <a:pt x="25" y="1279"/>
                  </a:lnTo>
                  <a:lnTo>
                    <a:pt x="31" y="1260"/>
                  </a:lnTo>
                  <a:lnTo>
                    <a:pt x="31" y="1247"/>
                  </a:lnTo>
                  <a:lnTo>
                    <a:pt x="38" y="1228"/>
                  </a:lnTo>
                  <a:lnTo>
                    <a:pt x="44" y="1216"/>
                  </a:lnTo>
                  <a:lnTo>
                    <a:pt x="44" y="1203"/>
                  </a:lnTo>
                  <a:lnTo>
                    <a:pt x="50" y="1184"/>
                  </a:lnTo>
                  <a:lnTo>
                    <a:pt x="57" y="1172"/>
                  </a:lnTo>
                  <a:lnTo>
                    <a:pt x="57" y="1159"/>
                  </a:lnTo>
                  <a:lnTo>
                    <a:pt x="63" y="1140"/>
                  </a:lnTo>
                  <a:lnTo>
                    <a:pt x="69" y="1128"/>
                  </a:lnTo>
                  <a:lnTo>
                    <a:pt x="69" y="1115"/>
                  </a:lnTo>
                  <a:lnTo>
                    <a:pt x="76" y="1102"/>
                  </a:lnTo>
                  <a:lnTo>
                    <a:pt x="82" y="1084"/>
                  </a:lnTo>
                  <a:lnTo>
                    <a:pt x="82" y="1071"/>
                  </a:lnTo>
                  <a:lnTo>
                    <a:pt x="88" y="1058"/>
                  </a:lnTo>
                  <a:lnTo>
                    <a:pt x="94" y="1046"/>
                  </a:lnTo>
                  <a:lnTo>
                    <a:pt x="94" y="1027"/>
                  </a:lnTo>
                  <a:lnTo>
                    <a:pt x="101" y="1014"/>
                  </a:lnTo>
                  <a:lnTo>
                    <a:pt x="107" y="1002"/>
                  </a:lnTo>
                  <a:lnTo>
                    <a:pt x="107" y="989"/>
                  </a:lnTo>
                  <a:lnTo>
                    <a:pt x="113" y="976"/>
                  </a:lnTo>
                  <a:lnTo>
                    <a:pt x="120" y="964"/>
                  </a:lnTo>
                  <a:lnTo>
                    <a:pt x="120" y="951"/>
                  </a:lnTo>
                  <a:lnTo>
                    <a:pt x="126" y="939"/>
                  </a:lnTo>
                  <a:lnTo>
                    <a:pt x="132" y="926"/>
                  </a:lnTo>
                  <a:lnTo>
                    <a:pt x="132" y="913"/>
                  </a:lnTo>
                  <a:lnTo>
                    <a:pt x="139" y="901"/>
                  </a:lnTo>
                  <a:lnTo>
                    <a:pt x="145" y="888"/>
                  </a:lnTo>
                  <a:lnTo>
                    <a:pt x="145" y="876"/>
                  </a:lnTo>
                  <a:lnTo>
                    <a:pt x="151" y="863"/>
                  </a:lnTo>
                  <a:lnTo>
                    <a:pt x="157" y="850"/>
                  </a:lnTo>
                  <a:lnTo>
                    <a:pt x="157" y="838"/>
                  </a:lnTo>
                  <a:lnTo>
                    <a:pt x="164" y="825"/>
                  </a:lnTo>
                  <a:lnTo>
                    <a:pt x="170" y="813"/>
                  </a:lnTo>
                  <a:lnTo>
                    <a:pt x="170" y="800"/>
                  </a:lnTo>
                  <a:lnTo>
                    <a:pt x="176" y="787"/>
                  </a:lnTo>
                  <a:lnTo>
                    <a:pt x="183" y="775"/>
                  </a:lnTo>
                  <a:lnTo>
                    <a:pt x="183" y="762"/>
                  </a:lnTo>
                  <a:lnTo>
                    <a:pt x="189" y="750"/>
                  </a:lnTo>
                  <a:lnTo>
                    <a:pt x="195" y="743"/>
                  </a:lnTo>
                  <a:lnTo>
                    <a:pt x="195" y="731"/>
                  </a:lnTo>
                  <a:lnTo>
                    <a:pt x="202" y="718"/>
                  </a:lnTo>
                  <a:lnTo>
                    <a:pt x="208" y="706"/>
                  </a:lnTo>
                  <a:lnTo>
                    <a:pt x="208" y="693"/>
                  </a:lnTo>
                  <a:lnTo>
                    <a:pt x="214" y="687"/>
                  </a:lnTo>
                  <a:lnTo>
                    <a:pt x="220" y="674"/>
                  </a:lnTo>
                  <a:lnTo>
                    <a:pt x="220" y="661"/>
                  </a:lnTo>
                  <a:lnTo>
                    <a:pt x="227" y="649"/>
                  </a:lnTo>
                  <a:lnTo>
                    <a:pt x="233" y="643"/>
                  </a:lnTo>
                  <a:lnTo>
                    <a:pt x="233" y="630"/>
                  </a:lnTo>
                  <a:lnTo>
                    <a:pt x="239" y="617"/>
                  </a:lnTo>
                  <a:lnTo>
                    <a:pt x="246" y="611"/>
                  </a:lnTo>
                  <a:lnTo>
                    <a:pt x="246" y="598"/>
                  </a:lnTo>
                  <a:lnTo>
                    <a:pt x="252" y="586"/>
                  </a:lnTo>
                  <a:lnTo>
                    <a:pt x="252" y="580"/>
                  </a:lnTo>
                  <a:lnTo>
                    <a:pt x="258" y="567"/>
                  </a:lnTo>
                  <a:lnTo>
                    <a:pt x="265" y="561"/>
                  </a:lnTo>
                  <a:lnTo>
                    <a:pt x="265" y="548"/>
                  </a:lnTo>
                  <a:lnTo>
                    <a:pt x="271" y="535"/>
                  </a:lnTo>
                  <a:lnTo>
                    <a:pt x="277" y="529"/>
                  </a:lnTo>
                  <a:lnTo>
                    <a:pt x="277" y="517"/>
                  </a:lnTo>
                  <a:lnTo>
                    <a:pt x="283" y="510"/>
                  </a:lnTo>
                  <a:lnTo>
                    <a:pt x="290" y="498"/>
                  </a:lnTo>
                  <a:lnTo>
                    <a:pt x="290" y="491"/>
                  </a:lnTo>
                  <a:lnTo>
                    <a:pt x="296" y="479"/>
                  </a:lnTo>
                  <a:lnTo>
                    <a:pt x="302" y="472"/>
                  </a:lnTo>
                  <a:lnTo>
                    <a:pt x="302" y="460"/>
                  </a:lnTo>
                  <a:lnTo>
                    <a:pt x="309" y="454"/>
                  </a:lnTo>
                  <a:lnTo>
                    <a:pt x="315" y="441"/>
                  </a:lnTo>
                  <a:lnTo>
                    <a:pt x="321" y="435"/>
                  </a:lnTo>
                  <a:lnTo>
                    <a:pt x="321" y="422"/>
                  </a:lnTo>
                  <a:lnTo>
                    <a:pt x="328" y="409"/>
                  </a:lnTo>
                  <a:lnTo>
                    <a:pt x="334" y="397"/>
                  </a:lnTo>
                  <a:lnTo>
                    <a:pt x="340" y="391"/>
                  </a:lnTo>
                  <a:lnTo>
                    <a:pt x="346" y="378"/>
                  </a:lnTo>
                  <a:lnTo>
                    <a:pt x="346" y="365"/>
                  </a:lnTo>
                  <a:lnTo>
                    <a:pt x="353" y="359"/>
                  </a:lnTo>
                  <a:lnTo>
                    <a:pt x="359" y="346"/>
                  </a:lnTo>
                  <a:lnTo>
                    <a:pt x="365" y="334"/>
                  </a:lnTo>
                  <a:lnTo>
                    <a:pt x="372" y="328"/>
                  </a:lnTo>
                  <a:lnTo>
                    <a:pt x="372" y="315"/>
                  </a:lnTo>
                  <a:lnTo>
                    <a:pt x="378" y="309"/>
                  </a:lnTo>
                  <a:lnTo>
                    <a:pt x="384" y="296"/>
                  </a:lnTo>
                  <a:lnTo>
                    <a:pt x="391" y="290"/>
                  </a:lnTo>
                  <a:lnTo>
                    <a:pt x="391" y="277"/>
                  </a:lnTo>
                  <a:lnTo>
                    <a:pt x="397" y="271"/>
                  </a:lnTo>
                  <a:lnTo>
                    <a:pt x="403" y="258"/>
                  </a:lnTo>
                  <a:lnTo>
                    <a:pt x="409" y="252"/>
                  </a:lnTo>
                  <a:lnTo>
                    <a:pt x="416" y="239"/>
                  </a:lnTo>
                  <a:lnTo>
                    <a:pt x="416" y="233"/>
                  </a:lnTo>
                  <a:lnTo>
                    <a:pt x="422" y="220"/>
                  </a:lnTo>
                  <a:lnTo>
                    <a:pt x="428" y="214"/>
                  </a:lnTo>
                  <a:lnTo>
                    <a:pt x="435" y="202"/>
                  </a:lnTo>
                  <a:lnTo>
                    <a:pt x="441" y="195"/>
                  </a:lnTo>
                  <a:lnTo>
                    <a:pt x="441" y="189"/>
                  </a:lnTo>
                  <a:lnTo>
                    <a:pt x="447" y="176"/>
                  </a:lnTo>
                  <a:lnTo>
                    <a:pt x="454" y="170"/>
                  </a:lnTo>
                  <a:lnTo>
                    <a:pt x="460" y="164"/>
                  </a:lnTo>
                  <a:lnTo>
                    <a:pt x="466" y="151"/>
                  </a:lnTo>
                  <a:lnTo>
                    <a:pt x="466" y="145"/>
                  </a:lnTo>
                  <a:lnTo>
                    <a:pt x="472" y="139"/>
                  </a:lnTo>
                  <a:lnTo>
                    <a:pt x="479" y="126"/>
                  </a:lnTo>
                  <a:lnTo>
                    <a:pt x="485" y="120"/>
                  </a:lnTo>
                  <a:lnTo>
                    <a:pt x="491" y="113"/>
                  </a:lnTo>
                  <a:lnTo>
                    <a:pt x="491" y="101"/>
                  </a:lnTo>
                  <a:lnTo>
                    <a:pt x="498" y="94"/>
                  </a:lnTo>
                  <a:lnTo>
                    <a:pt x="504" y="88"/>
                  </a:lnTo>
                  <a:lnTo>
                    <a:pt x="510" y="82"/>
                  </a:lnTo>
                  <a:lnTo>
                    <a:pt x="510" y="76"/>
                  </a:lnTo>
                  <a:lnTo>
                    <a:pt x="517" y="69"/>
                  </a:lnTo>
                  <a:lnTo>
                    <a:pt x="517" y="63"/>
                  </a:lnTo>
                  <a:lnTo>
                    <a:pt x="523" y="57"/>
                  </a:lnTo>
                  <a:lnTo>
                    <a:pt x="529" y="50"/>
                  </a:lnTo>
                  <a:lnTo>
                    <a:pt x="535" y="38"/>
                  </a:lnTo>
                  <a:lnTo>
                    <a:pt x="542" y="31"/>
                  </a:lnTo>
                  <a:lnTo>
                    <a:pt x="542" y="25"/>
                  </a:lnTo>
                  <a:lnTo>
                    <a:pt x="548" y="19"/>
                  </a:lnTo>
                  <a:lnTo>
                    <a:pt x="554" y="13"/>
                  </a:lnTo>
                  <a:lnTo>
                    <a:pt x="561" y="6"/>
                  </a:lnTo>
                  <a:lnTo>
                    <a:pt x="567" y="0"/>
                  </a:lnTo>
                </a:path>
              </a:pathLst>
            </a:custGeom>
            <a:noFill/>
            <a:ln w="0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0140" name="Freeform 92">
              <a:extLst>
                <a:ext uri="{FF2B5EF4-FFF2-40B4-BE49-F238E27FC236}">
                  <a16:creationId xmlns:a16="http://schemas.microsoft.com/office/drawing/2014/main" id="{32C3CD51-22FB-4907-A3B4-B9746B948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" y="1010"/>
              <a:ext cx="888" cy="617"/>
            </a:xfrm>
            <a:custGeom>
              <a:avLst/>
              <a:gdLst>
                <a:gd name="T0" fmla="*/ 6 w 888"/>
                <a:gd name="T1" fmla="*/ 598 h 617"/>
                <a:gd name="T2" fmla="*/ 25 w 888"/>
                <a:gd name="T3" fmla="*/ 579 h 617"/>
                <a:gd name="T4" fmla="*/ 38 w 888"/>
                <a:gd name="T5" fmla="*/ 560 h 617"/>
                <a:gd name="T6" fmla="*/ 50 w 888"/>
                <a:gd name="T7" fmla="*/ 541 h 617"/>
                <a:gd name="T8" fmla="*/ 69 w 888"/>
                <a:gd name="T9" fmla="*/ 516 h 617"/>
                <a:gd name="T10" fmla="*/ 88 w 888"/>
                <a:gd name="T11" fmla="*/ 497 h 617"/>
                <a:gd name="T12" fmla="*/ 107 w 888"/>
                <a:gd name="T13" fmla="*/ 478 h 617"/>
                <a:gd name="T14" fmla="*/ 126 w 888"/>
                <a:gd name="T15" fmla="*/ 453 h 617"/>
                <a:gd name="T16" fmla="*/ 145 w 888"/>
                <a:gd name="T17" fmla="*/ 434 h 617"/>
                <a:gd name="T18" fmla="*/ 164 w 888"/>
                <a:gd name="T19" fmla="*/ 415 h 617"/>
                <a:gd name="T20" fmla="*/ 176 w 888"/>
                <a:gd name="T21" fmla="*/ 396 h 617"/>
                <a:gd name="T22" fmla="*/ 202 w 888"/>
                <a:gd name="T23" fmla="*/ 378 h 617"/>
                <a:gd name="T24" fmla="*/ 220 w 888"/>
                <a:gd name="T25" fmla="*/ 359 h 617"/>
                <a:gd name="T26" fmla="*/ 239 w 888"/>
                <a:gd name="T27" fmla="*/ 340 h 617"/>
                <a:gd name="T28" fmla="*/ 258 w 888"/>
                <a:gd name="T29" fmla="*/ 327 h 617"/>
                <a:gd name="T30" fmla="*/ 277 w 888"/>
                <a:gd name="T31" fmla="*/ 308 h 617"/>
                <a:gd name="T32" fmla="*/ 296 w 888"/>
                <a:gd name="T33" fmla="*/ 296 h 617"/>
                <a:gd name="T34" fmla="*/ 315 w 888"/>
                <a:gd name="T35" fmla="*/ 277 h 617"/>
                <a:gd name="T36" fmla="*/ 334 w 888"/>
                <a:gd name="T37" fmla="*/ 264 h 617"/>
                <a:gd name="T38" fmla="*/ 353 w 888"/>
                <a:gd name="T39" fmla="*/ 252 h 617"/>
                <a:gd name="T40" fmla="*/ 372 w 888"/>
                <a:gd name="T41" fmla="*/ 239 h 617"/>
                <a:gd name="T42" fmla="*/ 391 w 888"/>
                <a:gd name="T43" fmla="*/ 220 h 617"/>
                <a:gd name="T44" fmla="*/ 416 w 888"/>
                <a:gd name="T45" fmla="*/ 207 h 617"/>
                <a:gd name="T46" fmla="*/ 435 w 888"/>
                <a:gd name="T47" fmla="*/ 195 h 617"/>
                <a:gd name="T48" fmla="*/ 460 w 888"/>
                <a:gd name="T49" fmla="*/ 176 h 617"/>
                <a:gd name="T50" fmla="*/ 485 w 888"/>
                <a:gd name="T51" fmla="*/ 163 h 617"/>
                <a:gd name="T52" fmla="*/ 504 w 888"/>
                <a:gd name="T53" fmla="*/ 151 h 617"/>
                <a:gd name="T54" fmla="*/ 529 w 888"/>
                <a:gd name="T55" fmla="*/ 138 h 617"/>
                <a:gd name="T56" fmla="*/ 548 w 888"/>
                <a:gd name="T57" fmla="*/ 132 h 617"/>
                <a:gd name="T58" fmla="*/ 573 w 888"/>
                <a:gd name="T59" fmla="*/ 119 h 617"/>
                <a:gd name="T60" fmla="*/ 592 w 888"/>
                <a:gd name="T61" fmla="*/ 107 h 617"/>
                <a:gd name="T62" fmla="*/ 611 w 888"/>
                <a:gd name="T63" fmla="*/ 100 h 617"/>
                <a:gd name="T64" fmla="*/ 643 w 888"/>
                <a:gd name="T65" fmla="*/ 88 h 617"/>
                <a:gd name="T66" fmla="*/ 661 w 888"/>
                <a:gd name="T67" fmla="*/ 75 h 617"/>
                <a:gd name="T68" fmla="*/ 687 w 888"/>
                <a:gd name="T69" fmla="*/ 69 h 617"/>
                <a:gd name="T70" fmla="*/ 718 w 888"/>
                <a:gd name="T71" fmla="*/ 56 h 617"/>
                <a:gd name="T72" fmla="*/ 743 w 888"/>
                <a:gd name="T73" fmla="*/ 50 h 617"/>
                <a:gd name="T74" fmla="*/ 769 w 888"/>
                <a:gd name="T75" fmla="*/ 37 h 617"/>
                <a:gd name="T76" fmla="*/ 794 w 888"/>
                <a:gd name="T77" fmla="*/ 31 h 617"/>
                <a:gd name="T78" fmla="*/ 819 w 888"/>
                <a:gd name="T79" fmla="*/ 18 h 617"/>
                <a:gd name="T80" fmla="*/ 844 w 888"/>
                <a:gd name="T81" fmla="*/ 12 h 617"/>
                <a:gd name="T82" fmla="*/ 869 w 888"/>
                <a:gd name="T83" fmla="*/ 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617">
                  <a:moveTo>
                    <a:pt x="0" y="617"/>
                  </a:moveTo>
                  <a:lnTo>
                    <a:pt x="0" y="611"/>
                  </a:lnTo>
                  <a:lnTo>
                    <a:pt x="6" y="598"/>
                  </a:lnTo>
                  <a:lnTo>
                    <a:pt x="13" y="592"/>
                  </a:lnTo>
                  <a:lnTo>
                    <a:pt x="19" y="585"/>
                  </a:lnTo>
                  <a:lnTo>
                    <a:pt x="25" y="579"/>
                  </a:lnTo>
                  <a:lnTo>
                    <a:pt x="25" y="573"/>
                  </a:lnTo>
                  <a:lnTo>
                    <a:pt x="31" y="567"/>
                  </a:lnTo>
                  <a:lnTo>
                    <a:pt x="38" y="560"/>
                  </a:lnTo>
                  <a:lnTo>
                    <a:pt x="44" y="554"/>
                  </a:lnTo>
                  <a:lnTo>
                    <a:pt x="50" y="548"/>
                  </a:lnTo>
                  <a:lnTo>
                    <a:pt x="50" y="541"/>
                  </a:lnTo>
                  <a:lnTo>
                    <a:pt x="57" y="535"/>
                  </a:lnTo>
                  <a:lnTo>
                    <a:pt x="63" y="522"/>
                  </a:lnTo>
                  <a:lnTo>
                    <a:pt x="69" y="516"/>
                  </a:lnTo>
                  <a:lnTo>
                    <a:pt x="76" y="510"/>
                  </a:lnTo>
                  <a:lnTo>
                    <a:pt x="82" y="504"/>
                  </a:lnTo>
                  <a:lnTo>
                    <a:pt x="88" y="497"/>
                  </a:lnTo>
                  <a:lnTo>
                    <a:pt x="94" y="491"/>
                  </a:lnTo>
                  <a:lnTo>
                    <a:pt x="101" y="485"/>
                  </a:lnTo>
                  <a:lnTo>
                    <a:pt x="107" y="478"/>
                  </a:lnTo>
                  <a:lnTo>
                    <a:pt x="113" y="466"/>
                  </a:lnTo>
                  <a:lnTo>
                    <a:pt x="120" y="459"/>
                  </a:lnTo>
                  <a:lnTo>
                    <a:pt x="126" y="453"/>
                  </a:lnTo>
                  <a:lnTo>
                    <a:pt x="132" y="447"/>
                  </a:lnTo>
                  <a:lnTo>
                    <a:pt x="139" y="441"/>
                  </a:lnTo>
                  <a:lnTo>
                    <a:pt x="145" y="434"/>
                  </a:lnTo>
                  <a:lnTo>
                    <a:pt x="151" y="428"/>
                  </a:lnTo>
                  <a:lnTo>
                    <a:pt x="157" y="422"/>
                  </a:lnTo>
                  <a:lnTo>
                    <a:pt x="164" y="415"/>
                  </a:lnTo>
                  <a:lnTo>
                    <a:pt x="170" y="409"/>
                  </a:lnTo>
                  <a:lnTo>
                    <a:pt x="176" y="403"/>
                  </a:lnTo>
                  <a:lnTo>
                    <a:pt x="176" y="396"/>
                  </a:lnTo>
                  <a:lnTo>
                    <a:pt x="183" y="390"/>
                  </a:lnTo>
                  <a:lnTo>
                    <a:pt x="195" y="384"/>
                  </a:lnTo>
                  <a:lnTo>
                    <a:pt x="202" y="378"/>
                  </a:lnTo>
                  <a:lnTo>
                    <a:pt x="208" y="371"/>
                  </a:lnTo>
                  <a:lnTo>
                    <a:pt x="214" y="365"/>
                  </a:lnTo>
                  <a:lnTo>
                    <a:pt x="220" y="359"/>
                  </a:lnTo>
                  <a:lnTo>
                    <a:pt x="227" y="352"/>
                  </a:lnTo>
                  <a:lnTo>
                    <a:pt x="233" y="346"/>
                  </a:lnTo>
                  <a:lnTo>
                    <a:pt x="239" y="340"/>
                  </a:lnTo>
                  <a:lnTo>
                    <a:pt x="246" y="333"/>
                  </a:lnTo>
                  <a:lnTo>
                    <a:pt x="252" y="333"/>
                  </a:lnTo>
                  <a:lnTo>
                    <a:pt x="258" y="327"/>
                  </a:lnTo>
                  <a:lnTo>
                    <a:pt x="265" y="321"/>
                  </a:lnTo>
                  <a:lnTo>
                    <a:pt x="271" y="315"/>
                  </a:lnTo>
                  <a:lnTo>
                    <a:pt x="277" y="308"/>
                  </a:lnTo>
                  <a:lnTo>
                    <a:pt x="283" y="302"/>
                  </a:lnTo>
                  <a:lnTo>
                    <a:pt x="290" y="296"/>
                  </a:lnTo>
                  <a:lnTo>
                    <a:pt x="296" y="296"/>
                  </a:lnTo>
                  <a:lnTo>
                    <a:pt x="302" y="289"/>
                  </a:lnTo>
                  <a:lnTo>
                    <a:pt x="309" y="283"/>
                  </a:lnTo>
                  <a:lnTo>
                    <a:pt x="315" y="277"/>
                  </a:lnTo>
                  <a:lnTo>
                    <a:pt x="321" y="277"/>
                  </a:lnTo>
                  <a:lnTo>
                    <a:pt x="328" y="270"/>
                  </a:lnTo>
                  <a:lnTo>
                    <a:pt x="334" y="264"/>
                  </a:lnTo>
                  <a:lnTo>
                    <a:pt x="340" y="258"/>
                  </a:lnTo>
                  <a:lnTo>
                    <a:pt x="346" y="258"/>
                  </a:lnTo>
                  <a:lnTo>
                    <a:pt x="353" y="252"/>
                  </a:lnTo>
                  <a:lnTo>
                    <a:pt x="359" y="245"/>
                  </a:lnTo>
                  <a:lnTo>
                    <a:pt x="365" y="239"/>
                  </a:lnTo>
                  <a:lnTo>
                    <a:pt x="372" y="239"/>
                  </a:lnTo>
                  <a:lnTo>
                    <a:pt x="378" y="233"/>
                  </a:lnTo>
                  <a:lnTo>
                    <a:pt x="384" y="226"/>
                  </a:lnTo>
                  <a:lnTo>
                    <a:pt x="391" y="220"/>
                  </a:lnTo>
                  <a:lnTo>
                    <a:pt x="403" y="214"/>
                  </a:lnTo>
                  <a:lnTo>
                    <a:pt x="409" y="214"/>
                  </a:lnTo>
                  <a:lnTo>
                    <a:pt x="416" y="207"/>
                  </a:lnTo>
                  <a:lnTo>
                    <a:pt x="422" y="201"/>
                  </a:lnTo>
                  <a:lnTo>
                    <a:pt x="428" y="195"/>
                  </a:lnTo>
                  <a:lnTo>
                    <a:pt x="435" y="195"/>
                  </a:lnTo>
                  <a:lnTo>
                    <a:pt x="447" y="189"/>
                  </a:lnTo>
                  <a:lnTo>
                    <a:pt x="454" y="182"/>
                  </a:lnTo>
                  <a:lnTo>
                    <a:pt x="460" y="176"/>
                  </a:lnTo>
                  <a:lnTo>
                    <a:pt x="472" y="176"/>
                  </a:lnTo>
                  <a:lnTo>
                    <a:pt x="479" y="170"/>
                  </a:lnTo>
                  <a:lnTo>
                    <a:pt x="485" y="163"/>
                  </a:lnTo>
                  <a:lnTo>
                    <a:pt x="491" y="163"/>
                  </a:lnTo>
                  <a:lnTo>
                    <a:pt x="498" y="157"/>
                  </a:lnTo>
                  <a:lnTo>
                    <a:pt x="504" y="151"/>
                  </a:lnTo>
                  <a:lnTo>
                    <a:pt x="510" y="151"/>
                  </a:lnTo>
                  <a:lnTo>
                    <a:pt x="523" y="144"/>
                  </a:lnTo>
                  <a:lnTo>
                    <a:pt x="529" y="138"/>
                  </a:lnTo>
                  <a:lnTo>
                    <a:pt x="535" y="138"/>
                  </a:lnTo>
                  <a:lnTo>
                    <a:pt x="542" y="132"/>
                  </a:lnTo>
                  <a:lnTo>
                    <a:pt x="548" y="132"/>
                  </a:lnTo>
                  <a:lnTo>
                    <a:pt x="554" y="126"/>
                  </a:lnTo>
                  <a:lnTo>
                    <a:pt x="561" y="126"/>
                  </a:lnTo>
                  <a:lnTo>
                    <a:pt x="573" y="119"/>
                  </a:lnTo>
                  <a:lnTo>
                    <a:pt x="580" y="113"/>
                  </a:lnTo>
                  <a:lnTo>
                    <a:pt x="586" y="113"/>
                  </a:lnTo>
                  <a:lnTo>
                    <a:pt x="592" y="107"/>
                  </a:lnTo>
                  <a:lnTo>
                    <a:pt x="598" y="107"/>
                  </a:lnTo>
                  <a:lnTo>
                    <a:pt x="605" y="100"/>
                  </a:lnTo>
                  <a:lnTo>
                    <a:pt x="611" y="100"/>
                  </a:lnTo>
                  <a:lnTo>
                    <a:pt x="624" y="94"/>
                  </a:lnTo>
                  <a:lnTo>
                    <a:pt x="636" y="88"/>
                  </a:lnTo>
                  <a:lnTo>
                    <a:pt x="643" y="88"/>
                  </a:lnTo>
                  <a:lnTo>
                    <a:pt x="649" y="81"/>
                  </a:lnTo>
                  <a:lnTo>
                    <a:pt x="655" y="81"/>
                  </a:lnTo>
                  <a:lnTo>
                    <a:pt x="661" y="75"/>
                  </a:lnTo>
                  <a:lnTo>
                    <a:pt x="674" y="75"/>
                  </a:lnTo>
                  <a:lnTo>
                    <a:pt x="680" y="69"/>
                  </a:lnTo>
                  <a:lnTo>
                    <a:pt x="687" y="69"/>
                  </a:lnTo>
                  <a:lnTo>
                    <a:pt x="699" y="63"/>
                  </a:lnTo>
                  <a:lnTo>
                    <a:pt x="706" y="63"/>
                  </a:lnTo>
                  <a:lnTo>
                    <a:pt x="718" y="56"/>
                  </a:lnTo>
                  <a:lnTo>
                    <a:pt x="724" y="56"/>
                  </a:lnTo>
                  <a:lnTo>
                    <a:pt x="731" y="50"/>
                  </a:lnTo>
                  <a:lnTo>
                    <a:pt x="743" y="50"/>
                  </a:lnTo>
                  <a:lnTo>
                    <a:pt x="750" y="44"/>
                  </a:lnTo>
                  <a:lnTo>
                    <a:pt x="762" y="44"/>
                  </a:lnTo>
                  <a:lnTo>
                    <a:pt x="769" y="37"/>
                  </a:lnTo>
                  <a:lnTo>
                    <a:pt x="775" y="37"/>
                  </a:lnTo>
                  <a:lnTo>
                    <a:pt x="787" y="31"/>
                  </a:lnTo>
                  <a:lnTo>
                    <a:pt x="794" y="31"/>
                  </a:lnTo>
                  <a:lnTo>
                    <a:pt x="800" y="25"/>
                  </a:lnTo>
                  <a:lnTo>
                    <a:pt x="813" y="25"/>
                  </a:lnTo>
                  <a:lnTo>
                    <a:pt x="819" y="18"/>
                  </a:lnTo>
                  <a:lnTo>
                    <a:pt x="832" y="18"/>
                  </a:lnTo>
                  <a:lnTo>
                    <a:pt x="838" y="18"/>
                  </a:lnTo>
                  <a:lnTo>
                    <a:pt x="844" y="12"/>
                  </a:lnTo>
                  <a:lnTo>
                    <a:pt x="857" y="12"/>
                  </a:lnTo>
                  <a:lnTo>
                    <a:pt x="863" y="6"/>
                  </a:lnTo>
                  <a:lnTo>
                    <a:pt x="869" y="6"/>
                  </a:lnTo>
                  <a:lnTo>
                    <a:pt x="882" y="6"/>
                  </a:lnTo>
                  <a:lnTo>
                    <a:pt x="888" y="0"/>
                  </a:lnTo>
                </a:path>
              </a:pathLst>
            </a:custGeom>
            <a:noFill/>
            <a:ln w="0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0141" name="Freeform 93">
              <a:extLst>
                <a:ext uri="{FF2B5EF4-FFF2-40B4-BE49-F238E27FC236}">
                  <a16:creationId xmlns:a16="http://schemas.microsoft.com/office/drawing/2014/main" id="{1A21727D-CF4E-4983-B172-38DFDA97A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" y="877"/>
              <a:ext cx="1279" cy="133"/>
            </a:xfrm>
            <a:custGeom>
              <a:avLst/>
              <a:gdLst>
                <a:gd name="T0" fmla="*/ 13 w 1279"/>
                <a:gd name="T1" fmla="*/ 133 h 133"/>
                <a:gd name="T2" fmla="*/ 25 w 1279"/>
                <a:gd name="T3" fmla="*/ 126 h 133"/>
                <a:gd name="T4" fmla="*/ 44 w 1279"/>
                <a:gd name="T5" fmla="*/ 120 h 133"/>
                <a:gd name="T6" fmla="*/ 63 w 1279"/>
                <a:gd name="T7" fmla="*/ 120 h 133"/>
                <a:gd name="T8" fmla="*/ 82 w 1279"/>
                <a:gd name="T9" fmla="*/ 114 h 133"/>
                <a:gd name="T10" fmla="*/ 101 w 1279"/>
                <a:gd name="T11" fmla="*/ 107 h 133"/>
                <a:gd name="T12" fmla="*/ 126 w 1279"/>
                <a:gd name="T13" fmla="*/ 101 h 133"/>
                <a:gd name="T14" fmla="*/ 145 w 1279"/>
                <a:gd name="T15" fmla="*/ 101 h 133"/>
                <a:gd name="T16" fmla="*/ 164 w 1279"/>
                <a:gd name="T17" fmla="*/ 95 h 133"/>
                <a:gd name="T18" fmla="*/ 189 w 1279"/>
                <a:gd name="T19" fmla="*/ 88 h 133"/>
                <a:gd name="T20" fmla="*/ 208 w 1279"/>
                <a:gd name="T21" fmla="*/ 88 h 133"/>
                <a:gd name="T22" fmla="*/ 227 w 1279"/>
                <a:gd name="T23" fmla="*/ 82 h 133"/>
                <a:gd name="T24" fmla="*/ 252 w 1279"/>
                <a:gd name="T25" fmla="*/ 82 h 133"/>
                <a:gd name="T26" fmla="*/ 271 w 1279"/>
                <a:gd name="T27" fmla="*/ 76 h 133"/>
                <a:gd name="T28" fmla="*/ 290 w 1279"/>
                <a:gd name="T29" fmla="*/ 70 h 133"/>
                <a:gd name="T30" fmla="*/ 309 w 1279"/>
                <a:gd name="T31" fmla="*/ 70 h 133"/>
                <a:gd name="T32" fmla="*/ 334 w 1279"/>
                <a:gd name="T33" fmla="*/ 63 h 133"/>
                <a:gd name="T34" fmla="*/ 353 w 1279"/>
                <a:gd name="T35" fmla="*/ 63 h 133"/>
                <a:gd name="T36" fmla="*/ 372 w 1279"/>
                <a:gd name="T37" fmla="*/ 57 h 133"/>
                <a:gd name="T38" fmla="*/ 397 w 1279"/>
                <a:gd name="T39" fmla="*/ 57 h 133"/>
                <a:gd name="T40" fmla="*/ 422 w 1279"/>
                <a:gd name="T41" fmla="*/ 51 h 133"/>
                <a:gd name="T42" fmla="*/ 448 w 1279"/>
                <a:gd name="T43" fmla="*/ 51 h 133"/>
                <a:gd name="T44" fmla="*/ 473 w 1279"/>
                <a:gd name="T45" fmla="*/ 44 h 133"/>
                <a:gd name="T46" fmla="*/ 498 w 1279"/>
                <a:gd name="T47" fmla="*/ 44 h 133"/>
                <a:gd name="T48" fmla="*/ 523 w 1279"/>
                <a:gd name="T49" fmla="*/ 44 h 133"/>
                <a:gd name="T50" fmla="*/ 548 w 1279"/>
                <a:gd name="T51" fmla="*/ 38 h 133"/>
                <a:gd name="T52" fmla="*/ 574 w 1279"/>
                <a:gd name="T53" fmla="*/ 38 h 133"/>
                <a:gd name="T54" fmla="*/ 599 w 1279"/>
                <a:gd name="T55" fmla="*/ 32 h 133"/>
                <a:gd name="T56" fmla="*/ 624 w 1279"/>
                <a:gd name="T57" fmla="*/ 32 h 133"/>
                <a:gd name="T58" fmla="*/ 649 w 1279"/>
                <a:gd name="T59" fmla="*/ 32 h 133"/>
                <a:gd name="T60" fmla="*/ 674 w 1279"/>
                <a:gd name="T61" fmla="*/ 25 h 133"/>
                <a:gd name="T62" fmla="*/ 706 w 1279"/>
                <a:gd name="T63" fmla="*/ 25 h 133"/>
                <a:gd name="T64" fmla="*/ 737 w 1279"/>
                <a:gd name="T65" fmla="*/ 25 h 133"/>
                <a:gd name="T66" fmla="*/ 769 w 1279"/>
                <a:gd name="T67" fmla="*/ 19 h 133"/>
                <a:gd name="T68" fmla="*/ 800 w 1279"/>
                <a:gd name="T69" fmla="*/ 19 h 133"/>
                <a:gd name="T70" fmla="*/ 826 w 1279"/>
                <a:gd name="T71" fmla="*/ 19 h 133"/>
                <a:gd name="T72" fmla="*/ 857 w 1279"/>
                <a:gd name="T73" fmla="*/ 13 h 133"/>
                <a:gd name="T74" fmla="*/ 889 w 1279"/>
                <a:gd name="T75" fmla="*/ 13 h 133"/>
                <a:gd name="T76" fmla="*/ 920 w 1279"/>
                <a:gd name="T77" fmla="*/ 13 h 133"/>
                <a:gd name="T78" fmla="*/ 952 w 1279"/>
                <a:gd name="T79" fmla="*/ 13 h 133"/>
                <a:gd name="T80" fmla="*/ 977 w 1279"/>
                <a:gd name="T81" fmla="*/ 7 h 133"/>
                <a:gd name="T82" fmla="*/ 1015 w 1279"/>
                <a:gd name="T83" fmla="*/ 7 h 133"/>
                <a:gd name="T84" fmla="*/ 1052 w 1279"/>
                <a:gd name="T85" fmla="*/ 7 h 133"/>
                <a:gd name="T86" fmla="*/ 1090 w 1279"/>
                <a:gd name="T87" fmla="*/ 7 h 133"/>
                <a:gd name="T88" fmla="*/ 1128 w 1279"/>
                <a:gd name="T89" fmla="*/ 7 h 133"/>
                <a:gd name="T90" fmla="*/ 1159 w 1279"/>
                <a:gd name="T91" fmla="*/ 0 h 133"/>
                <a:gd name="T92" fmla="*/ 1197 w 1279"/>
                <a:gd name="T93" fmla="*/ 0 h 133"/>
                <a:gd name="T94" fmla="*/ 1235 w 1279"/>
                <a:gd name="T95" fmla="*/ 0 h 133"/>
                <a:gd name="T96" fmla="*/ 1273 w 1279"/>
                <a:gd name="T9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9" h="133">
                  <a:moveTo>
                    <a:pt x="0" y="133"/>
                  </a:moveTo>
                  <a:lnTo>
                    <a:pt x="13" y="133"/>
                  </a:lnTo>
                  <a:lnTo>
                    <a:pt x="19" y="126"/>
                  </a:lnTo>
                  <a:lnTo>
                    <a:pt x="25" y="126"/>
                  </a:lnTo>
                  <a:lnTo>
                    <a:pt x="38" y="126"/>
                  </a:lnTo>
                  <a:lnTo>
                    <a:pt x="44" y="120"/>
                  </a:lnTo>
                  <a:lnTo>
                    <a:pt x="57" y="120"/>
                  </a:lnTo>
                  <a:lnTo>
                    <a:pt x="63" y="120"/>
                  </a:lnTo>
                  <a:lnTo>
                    <a:pt x="70" y="114"/>
                  </a:lnTo>
                  <a:lnTo>
                    <a:pt x="82" y="114"/>
                  </a:lnTo>
                  <a:lnTo>
                    <a:pt x="95" y="114"/>
                  </a:lnTo>
                  <a:lnTo>
                    <a:pt x="101" y="107"/>
                  </a:lnTo>
                  <a:lnTo>
                    <a:pt x="114" y="107"/>
                  </a:lnTo>
                  <a:lnTo>
                    <a:pt x="126" y="101"/>
                  </a:lnTo>
                  <a:lnTo>
                    <a:pt x="133" y="101"/>
                  </a:lnTo>
                  <a:lnTo>
                    <a:pt x="145" y="101"/>
                  </a:lnTo>
                  <a:lnTo>
                    <a:pt x="158" y="95"/>
                  </a:lnTo>
                  <a:lnTo>
                    <a:pt x="164" y="95"/>
                  </a:lnTo>
                  <a:lnTo>
                    <a:pt x="177" y="95"/>
                  </a:lnTo>
                  <a:lnTo>
                    <a:pt x="189" y="88"/>
                  </a:lnTo>
                  <a:lnTo>
                    <a:pt x="196" y="88"/>
                  </a:lnTo>
                  <a:lnTo>
                    <a:pt x="208" y="88"/>
                  </a:lnTo>
                  <a:lnTo>
                    <a:pt x="221" y="82"/>
                  </a:lnTo>
                  <a:lnTo>
                    <a:pt x="227" y="82"/>
                  </a:lnTo>
                  <a:lnTo>
                    <a:pt x="240" y="82"/>
                  </a:lnTo>
                  <a:lnTo>
                    <a:pt x="252" y="82"/>
                  </a:lnTo>
                  <a:lnTo>
                    <a:pt x="259" y="76"/>
                  </a:lnTo>
                  <a:lnTo>
                    <a:pt x="271" y="76"/>
                  </a:lnTo>
                  <a:lnTo>
                    <a:pt x="277" y="76"/>
                  </a:lnTo>
                  <a:lnTo>
                    <a:pt x="290" y="70"/>
                  </a:lnTo>
                  <a:lnTo>
                    <a:pt x="303" y="70"/>
                  </a:lnTo>
                  <a:lnTo>
                    <a:pt x="309" y="70"/>
                  </a:lnTo>
                  <a:lnTo>
                    <a:pt x="322" y="70"/>
                  </a:lnTo>
                  <a:lnTo>
                    <a:pt x="334" y="63"/>
                  </a:lnTo>
                  <a:lnTo>
                    <a:pt x="340" y="63"/>
                  </a:lnTo>
                  <a:lnTo>
                    <a:pt x="353" y="63"/>
                  </a:lnTo>
                  <a:lnTo>
                    <a:pt x="366" y="63"/>
                  </a:lnTo>
                  <a:lnTo>
                    <a:pt x="372" y="57"/>
                  </a:lnTo>
                  <a:lnTo>
                    <a:pt x="385" y="57"/>
                  </a:lnTo>
                  <a:lnTo>
                    <a:pt x="397" y="57"/>
                  </a:lnTo>
                  <a:lnTo>
                    <a:pt x="410" y="57"/>
                  </a:lnTo>
                  <a:lnTo>
                    <a:pt x="422" y="51"/>
                  </a:lnTo>
                  <a:lnTo>
                    <a:pt x="435" y="51"/>
                  </a:lnTo>
                  <a:lnTo>
                    <a:pt x="448" y="51"/>
                  </a:lnTo>
                  <a:lnTo>
                    <a:pt x="460" y="51"/>
                  </a:lnTo>
                  <a:lnTo>
                    <a:pt x="473" y="44"/>
                  </a:lnTo>
                  <a:lnTo>
                    <a:pt x="485" y="44"/>
                  </a:lnTo>
                  <a:lnTo>
                    <a:pt x="498" y="44"/>
                  </a:lnTo>
                  <a:lnTo>
                    <a:pt x="511" y="44"/>
                  </a:lnTo>
                  <a:lnTo>
                    <a:pt x="523" y="44"/>
                  </a:lnTo>
                  <a:lnTo>
                    <a:pt x="536" y="38"/>
                  </a:lnTo>
                  <a:lnTo>
                    <a:pt x="548" y="38"/>
                  </a:lnTo>
                  <a:lnTo>
                    <a:pt x="561" y="38"/>
                  </a:lnTo>
                  <a:lnTo>
                    <a:pt x="574" y="38"/>
                  </a:lnTo>
                  <a:lnTo>
                    <a:pt x="586" y="38"/>
                  </a:lnTo>
                  <a:lnTo>
                    <a:pt x="599" y="32"/>
                  </a:lnTo>
                  <a:lnTo>
                    <a:pt x="611" y="32"/>
                  </a:lnTo>
                  <a:lnTo>
                    <a:pt x="624" y="32"/>
                  </a:lnTo>
                  <a:lnTo>
                    <a:pt x="637" y="32"/>
                  </a:lnTo>
                  <a:lnTo>
                    <a:pt x="649" y="32"/>
                  </a:lnTo>
                  <a:lnTo>
                    <a:pt x="662" y="32"/>
                  </a:lnTo>
                  <a:lnTo>
                    <a:pt x="674" y="25"/>
                  </a:lnTo>
                  <a:lnTo>
                    <a:pt x="693" y="25"/>
                  </a:lnTo>
                  <a:lnTo>
                    <a:pt x="706" y="25"/>
                  </a:lnTo>
                  <a:lnTo>
                    <a:pt x="725" y="25"/>
                  </a:lnTo>
                  <a:lnTo>
                    <a:pt x="737" y="25"/>
                  </a:lnTo>
                  <a:lnTo>
                    <a:pt x="750" y="25"/>
                  </a:lnTo>
                  <a:lnTo>
                    <a:pt x="769" y="19"/>
                  </a:lnTo>
                  <a:lnTo>
                    <a:pt x="781" y="19"/>
                  </a:lnTo>
                  <a:lnTo>
                    <a:pt x="800" y="19"/>
                  </a:lnTo>
                  <a:lnTo>
                    <a:pt x="813" y="19"/>
                  </a:lnTo>
                  <a:lnTo>
                    <a:pt x="826" y="19"/>
                  </a:lnTo>
                  <a:lnTo>
                    <a:pt x="844" y="19"/>
                  </a:lnTo>
                  <a:lnTo>
                    <a:pt x="857" y="13"/>
                  </a:lnTo>
                  <a:lnTo>
                    <a:pt x="876" y="13"/>
                  </a:lnTo>
                  <a:lnTo>
                    <a:pt x="889" y="13"/>
                  </a:lnTo>
                  <a:lnTo>
                    <a:pt x="901" y="13"/>
                  </a:lnTo>
                  <a:lnTo>
                    <a:pt x="920" y="13"/>
                  </a:lnTo>
                  <a:lnTo>
                    <a:pt x="933" y="13"/>
                  </a:lnTo>
                  <a:lnTo>
                    <a:pt x="952" y="13"/>
                  </a:lnTo>
                  <a:lnTo>
                    <a:pt x="964" y="13"/>
                  </a:lnTo>
                  <a:lnTo>
                    <a:pt x="977" y="7"/>
                  </a:lnTo>
                  <a:lnTo>
                    <a:pt x="996" y="7"/>
                  </a:lnTo>
                  <a:lnTo>
                    <a:pt x="1015" y="7"/>
                  </a:lnTo>
                  <a:lnTo>
                    <a:pt x="1033" y="7"/>
                  </a:lnTo>
                  <a:lnTo>
                    <a:pt x="1052" y="7"/>
                  </a:lnTo>
                  <a:lnTo>
                    <a:pt x="1071" y="7"/>
                  </a:lnTo>
                  <a:lnTo>
                    <a:pt x="1090" y="7"/>
                  </a:lnTo>
                  <a:lnTo>
                    <a:pt x="1109" y="7"/>
                  </a:lnTo>
                  <a:lnTo>
                    <a:pt x="1128" y="7"/>
                  </a:lnTo>
                  <a:lnTo>
                    <a:pt x="1141" y="0"/>
                  </a:lnTo>
                  <a:lnTo>
                    <a:pt x="1159" y="0"/>
                  </a:lnTo>
                  <a:lnTo>
                    <a:pt x="1178" y="0"/>
                  </a:lnTo>
                  <a:lnTo>
                    <a:pt x="1197" y="0"/>
                  </a:lnTo>
                  <a:lnTo>
                    <a:pt x="1216" y="0"/>
                  </a:lnTo>
                  <a:lnTo>
                    <a:pt x="1235" y="0"/>
                  </a:lnTo>
                  <a:lnTo>
                    <a:pt x="1254" y="0"/>
                  </a:lnTo>
                  <a:lnTo>
                    <a:pt x="1273" y="0"/>
                  </a:lnTo>
                  <a:lnTo>
                    <a:pt x="1279" y="0"/>
                  </a:lnTo>
                </a:path>
              </a:pathLst>
            </a:custGeom>
            <a:noFill/>
            <a:ln w="0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30142" name="Group 94">
            <a:extLst>
              <a:ext uri="{FF2B5EF4-FFF2-40B4-BE49-F238E27FC236}">
                <a16:creationId xmlns:a16="http://schemas.microsoft.com/office/drawing/2014/main" id="{6FAE6097-610D-474B-A279-9869FA77567C}"/>
              </a:ext>
            </a:extLst>
          </p:cNvPr>
          <p:cNvGrpSpPr>
            <a:grpSpLocks/>
          </p:cNvGrpSpPr>
          <p:nvPr/>
        </p:nvGrpSpPr>
        <p:grpSpPr bwMode="auto">
          <a:xfrm>
            <a:off x="3719513" y="2654300"/>
            <a:ext cx="4340225" cy="2130425"/>
            <a:chOff x="476" y="1242"/>
            <a:chExt cx="2734" cy="1342"/>
          </a:xfrm>
        </p:grpSpPr>
        <p:sp>
          <p:nvSpPr>
            <p:cNvPr id="130143" name="Freeform 95">
              <a:extLst>
                <a:ext uri="{FF2B5EF4-FFF2-40B4-BE49-F238E27FC236}">
                  <a16:creationId xmlns:a16="http://schemas.microsoft.com/office/drawing/2014/main" id="{62F59F15-49DD-459A-8A1B-3D22ECC33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1570"/>
              <a:ext cx="479" cy="1014"/>
            </a:xfrm>
            <a:custGeom>
              <a:avLst/>
              <a:gdLst>
                <a:gd name="T0" fmla="*/ 6 w 479"/>
                <a:gd name="T1" fmla="*/ 982 h 1014"/>
                <a:gd name="T2" fmla="*/ 13 w 479"/>
                <a:gd name="T3" fmla="*/ 945 h 1014"/>
                <a:gd name="T4" fmla="*/ 25 w 479"/>
                <a:gd name="T5" fmla="*/ 913 h 1014"/>
                <a:gd name="T6" fmla="*/ 31 w 479"/>
                <a:gd name="T7" fmla="*/ 882 h 1014"/>
                <a:gd name="T8" fmla="*/ 44 w 479"/>
                <a:gd name="T9" fmla="*/ 850 h 1014"/>
                <a:gd name="T10" fmla="*/ 50 w 479"/>
                <a:gd name="T11" fmla="*/ 819 h 1014"/>
                <a:gd name="T12" fmla="*/ 63 w 479"/>
                <a:gd name="T13" fmla="*/ 787 h 1014"/>
                <a:gd name="T14" fmla="*/ 69 w 479"/>
                <a:gd name="T15" fmla="*/ 756 h 1014"/>
                <a:gd name="T16" fmla="*/ 82 w 479"/>
                <a:gd name="T17" fmla="*/ 730 h 1014"/>
                <a:gd name="T18" fmla="*/ 88 w 479"/>
                <a:gd name="T19" fmla="*/ 693 h 1014"/>
                <a:gd name="T20" fmla="*/ 101 w 479"/>
                <a:gd name="T21" fmla="*/ 667 h 1014"/>
                <a:gd name="T22" fmla="*/ 107 w 479"/>
                <a:gd name="T23" fmla="*/ 636 h 1014"/>
                <a:gd name="T24" fmla="*/ 120 w 479"/>
                <a:gd name="T25" fmla="*/ 611 h 1014"/>
                <a:gd name="T26" fmla="*/ 126 w 479"/>
                <a:gd name="T27" fmla="*/ 586 h 1014"/>
                <a:gd name="T28" fmla="*/ 139 w 479"/>
                <a:gd name="T29" fmla="*/ 567 h 1014"/>
                <a:gd name="T30" fmla="*/ 145 w 479"/>
                <a:gd name="T31" fmla="*/ 541 h 1014"/>
                <a:gd name="T32" fmla="*/ 157 w 479"/>
                <a:gd name="T33" fmla="*/ 516 h 1014"/>
                <a:gd name="T34" fmla="*/ 164 w 479"/>
                <a:gd name="T35" fmla="*/ 497 h 1014"/>
                <a:gd name="T36" fmla="*/ 176 w 479"/>
                <a:gd name="T37" fmla="*/ 472 h 1014"/>
                <a:gd name="T38" fmla="*/ 183 w 479"/>
                <a:gd name="T39" fmla="*/ 453 h 1014"/>
                <a:gd name="T40" fmla="*/ 195 w 479"/>
                <a:gd name="T41" fmla="*/ 422 h 1014"/>
                <a:gd name="T42" fmla="*/ 202 w 479"/>
                <a:gd name="T43" fmla="*/ 403 h 1014"/>
                <a:gd name="T44" fmla="*/ 214 w 479"/>
                <a:gd name="T45" fmla="*/ 384 h 1014"/>
                <a:gd name="T46" fmla="*/ 227 w 479"/>
                <a:gd name="T47" fmla="*/ 359 h 1014"/>
                <a:gd name="T48" fmla="*/ 239 w 479"/>
                <a:gd name="T49" fmla="*/ 340 h 1014"/>
                <a:gd name="T50" fmla="*/ 246 w 479"/>
                <a:gd name="T51" fmla="*/ 315 h 1014"/>
                <a:gd name="T52" fmla="*/ 258 w 479"/>
                <a:gd name="T53" fmla="*/ 296 h 1014"/>
                <a:gd name="T54" fmla="*/ 271 w 479"/>
                <a:gd name="T55" fmla="*/ 277 h 1014"/>
                <a:gd name="T56" fmla="*/ 283 w 479"/>
                <a:gd name="T57" fmla="*/ 258 h 1014"/>
                <a:gd name="T58" fmla="*/ 290 w 479"/>
                <a:gd name="T59" fmla="*/ 239 h 1014"/>
                <a:gd name="T60" fmla="*/ 302 w 479"/>
                <a:gd name="T61" fmla="*/ 220 h 1014"/>
                <a:gd name="T62" fmla="*/ 315 w 479"/>
                <a:gd name="T63" fmla="*/ 201 h 1014"/>
                <a:gd name="T64" fmla="*/ 328 w 479"/>
                <a:gd name="T65" fmla="*/ 182 h 1014"/>
                <a:gd name="T66" fmla="*/ 340 w 479"/>
                <a:gd name="T67" fmla="*/ 163 h 1014"/>
                <a:gd name="T68" fmla="*/ 353 w 479"/>
                <a:gd name="T69" fmla="*/ 145 h 1014"/>
                <a:gd name="T70" fmla="*/ 372 w 479"/>
                <a:gd name="T71" fmla="*/ 119 h 1014"/>
                <a:gd name="T72" fmla="*/ 384 w 479"/>
                <a:gd name="T73" fmla="*/ 100 h 1014"/>
                <a:gd name="T74" fmla="*/ 403 w 479"/>
                <a:gd name="T75" fmla="*/ 82 h 1014"/>
                <a:gd name="T76" fmla="*/ 416 w 479"/>
                <a:gd name="T77" fmla="*/ 69 h 1014"/>
                <a:gd name="T78" fmla="*/ 428 w 479"/>
                <a:gd name="T79" fmla="*/ 50 h 1014"/>
                <a:gd name="T80" fmla="*/ 447 w 479"/>
                <a:gd name="T81" fmla="*/ 31 h 1014"/>
                <a:gd name="T82" fmla="*/ 466 w 479"/>
                <a:gd name="T83" fmla="*/ 12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9" h="1014">
                  <a:moveTo>
                    <a:pt x="0" y="1014"/>
                  </a:moveTo>
                  <a:lnTo>
                    <a:pt x="0" y="995"/>
                  </a:lnTo>
                  <a:lnTo>
                    <a:pt x="6" y="982"/>
                  </a:lnTo>
                  <a:lnTo>
                    <a:pt x="6" y="970"/>
                  </a:lnTo>
                  <a:lnTo>
                    <a:pt x="13" y="957"/>
                  </a:lnTo>
                  <a:lnTo>
                    <a:pt x="13" y="945"/>
                  </a:lnTo>
                  <a:lnTo>
                    <a:pt x="19" y="938"/>
                  </a:lnTo>
                  <a:lnTo>
                    <a:pt x="19" y="926"/>
                  </a:lnTo>
                  <a:lnTo>
                    <a:pt x="25" y="913"/>
                  </a:lnTo>
                  <a:lnTo>
                    <a:pt x="25" y="901"/>
                  </a:lnTo>
                  <a:lnTo>
                    <a:pt x="31" y="894"/>
                  </a:lnTo>
                  <a:lnTo>
                    <a:pt x="31" y="882"/>
                  </a:lnTo>
                  <a:lnTo>
                    <a:pt x="38" y="869"/>
                  </a:lnTo>
                  <a:lnTo>
                    <a:pt x="38" y="856"/>
                  </a:lnTo>
                  <a:lnTo>
                    <a:pt x="44" y="850"/>
                  </a:lnTo>
                  <a:lnTo>
                    <a:pt x="44" y="838"/>
                  </a:lnTo>
                  <a:lnTo>
                    <a:pt x="50" y="825"/>
                  </a:lnTo>
                  <a:lnTo>
                    <a:pt x="50" y="819"/>
                  </a:lnTo>
                  <a:lnTo>
                    <a:pt x="57" y="806"/>
                  </a:lnTo>
                  <a:lnTo>
                    <a:pt x="57" y="800"/>
                  </a:lnTo>
                  <a:lnTo>
                    <a:pt x="63" y="787"/>
                  </a:lnTo>
                  <a:lnTo>
                    <a:pt x="63" y="775"/>
                  </a:lnTo>
                  <a:lnTo>
                    <a:pt x="69" y="768"/>
                  </a:lnTo>
                  <a:lnTo>
                    <a:pt x="69" y="756"/>
                  </a:lnTo>
                  <a:lnTo>
                    <a:pt x="76" y="749"/>
                  </a:lnTo>
                  <a:lnTo>
                    <a:pt x="76" y="737"/>
                  </a:lnTo>
                  <a:lnTo>
                    <a:pt x="82" y="730"/>
                  </a:lnTo>
                  <a:lnTo>
                    <a:pt x="82" y="718"/>
                  </a:lnTo>
                  <a:lnTo>
                    <a:pt x="88" y="712"/>
                  </a:lnTo>
                  <a:lnTo>
                    <a:pt x="88" y="693"/>
                  </a:lnTo>
                  <a:lnTo>
                    <a:pt x="94" y="680"/>
                  </a:lnTo>
                  <a:lnTo>
                    <a:pt x="94" y="674"/>
                  </a:lnTo>
                  <a:lnTo>
                    <a:pt x="101" y="667"/>
                  </a:lnTo>
                  <a:lnTo>
                    <a:pt x="101" y="655"/>
                  </a:lnTo>
                  <a:lnTo>
                    <a:pt x="107" y="649"/>
                  </a:lnTo>
                  <a:lnTo>
                    <a:pt x="107" y="636"/>
                  </a:lnTo>
                  <a:lnTo>
                    <a:pt x="113" y="630"/>
                  </a:lnTo>
                  <a:lnTo>
                    <a:pt x="113" y="623"/>
                  </a:lnTo>
                  <a:lnTo>
                    <a:pt x="120" y="611"/>
                  </a:lnTo>
                  <a:lnTo>
                    <a:pt x="120" y="604"/>
                  </a:lnTo>
                  <a:lnTo>
                    <a:pt x="126" y="598"/>
                  </a:lnTo>
                  <a:lnTo>
                    <a:pt x="126" y="586"/>
                  </a:lnTo>
                  <a:lnTo>
                    <a:pt x="132" y="579"/>
                  </a:lnTo>
                  <a:lnTo>
                    <a:pt x="132" y="573"/>
                  </a:lnTo>
                  <a:lnTo>
                    <a:pt x="139" y="567"/>
                  </a:lnTo>
                  <a:lnTo>
                    <a:pt x="139" y="554"/>
                  </a:lnTo>
                  <a:lnTo>
                    <a:pt x="145" y="548"/>
                  </a:lnTo>
                  <a:lnTo>
                    <a:pt x="145" y="541"/>
                  </a:lnTo>
                  <a:lnTo>
                    <a:pt x="151" y="535"/>
                  </a:lnTo>
                  <a:lnTo>
                    <a:pt x="151" y="523"/>
                  </a:lnTo>
                  <a:lnTo>
                    <a:pt x="157" y="516"/>
                  </a:lnTo>
                  <a:lnTo>
                    <a:pt x="157" y="510"/>
                  </a:lnTo>
                  <a:lnTo>
                    <a:pt x="164" y="504"/>
                  </a:lnTo>
                  <a:lnTo>
                    <a:pt x="164" y="497"/>
                  </a:lnTo>
                  <a:lnTo>
                    <a:pt x="170" y="485"/>
                  </a:lnTo>
                  <a:lnTo>
                    <a:pt x="170" y="478"/>
                  </a:lnTo>
                  <a:lnTo>
                    <a:pt x="176" y="472"/>
                  </a:lnTo>
                  <a:lnTo>
                    <a:pt x="176" y="466"/>
                  </a:lnTo>
                  <a:lnTo>
                    <a:pt x="183" y="460"/>
                  </a:lnTo>
                  <a:lnTo>
                    <a:pt x="183" y="453"/>
                  </a:lnTo>
                  <a:lnTo>
                    <a:pt x="189" y="447"/>
                  </a:lnTo>
                  <a:lnTo>
                    <a:pt x="189" y="428"/>
                  </a:lnTo>
                  <a:lnTo>
                    <a:pt x="195" y="422"/>
                  </a:lnTo>
                  <a:lnTo>
                    <a:pt x="195" y="415"/>
                  </a:lnTo>
                  <a:lnTo>
                    <a:pt x="202" y="409"/>
                  </a:lnTo>
                  <a:lnTo>
                    <a:pt x="202" y="403"/>
                  </a:lnTo>
                  <a:lnTo>
                    <a:pt x="208" y="397"/>
                  </a:lnTo>
                  <a:lnTo>
                    <a:pt x="214" y="390"/>
                  </a:lnTo>
                  <a:lnTo>
                    <a:pt x="214" y="384"/>
                  </a:lnTo>
                  <a:lnTo>
                    <a:pt x="220" y="371"/>
                  </a:lnTo>
                  <a:lnTo>
                    <a:pt x="220" y="365"/>
                  </a:lnTo>
                  <a:lnTo>
                    <a:pt x="227" y="359"/>
                  </a:lnTo>
                  <a:lnTo>
                    <a:pt x="227" y="352"/>
                  </a:lnTo>
                  <a:lnTo>
                    <a:pt x="233" y="346"/>
                  </a:lnTo>
                  <a:lnTo>
                    <a:pt x="239" y="340"/>
                  </a:lnTo>
                  <a:lnTo>
                    <a:pt x="239" y="327"/>
                  </a:lnTo>
                  <a:lnTo>
                    <a:pt x="246" y="321"/>
                  </a:lnTo>
                  <a:lnTo>
                    <a:pt x="246" y="315"/>
                  </a:lnTo>
                  <a:lnTo>
                    <a:pt x="252" y="308"/>
                  </a:lnTo>
                  <a:lnTo>
                    <a:pt x="258" y="302"/>
                  </a:lnTo>
                  <a:lnTo>
                    <a:pt x="258" y="296"/>
                  </a:lnTo>
                  <a:lnTo>
                    <a:pt x="265" y="289"/>
                  </a:lnTo>
                  <a:lnTo>
                    <a:pt x="265" y="283"/>
                  </a:lnTo>
                  <a:lnTo>
                    <a:pt x="271" y="277"/>
                  </a:lnTo>
                  <a:lnTo>
                    <a:pt x="271" y="271"/>
                  </a:lnTo>
                  <a:lnTo>
                    <a:pt x="277" y="264"/>
                  </a:lnTo>
                  <a:lnTo>
                    <a:pt x="283" y="258"/>
                  </a:lnTo>
                  <a:lnTo>
                    <a:pt x="283" y="252"/>
                  </a:lnTo>
                  <a:lnTo>
                    <a:pt x="290" y="245"/>
                  </a:lnTo>
                  <a:lnTo>
                    <a:pt x="290" y="239"/>
                  </a:lnTo>
                  <a:lnTo>
                    <a:pt x="296" y="233"/>
                  </a:lnTo>
                  <a:lnTo>
                    <a:pt x="302" y="226"/>
                  </a:lnTo>
                  <a:lnTo>
                    <a:pt x="302" y="220"/>
                  </a:lnTo>
                  <a:lnTo>
                    <a:pt x="309" y="214"/>
                  </a:lnTo>
                  <a:lnTo>
                    <a:pt x="309" y="208"/>
                  </a:lnTo>
                  <a:lnTo>
                    <a:pt x="315" y="201"/>
                  </a:lnTo>
                  <a:lnTo>
                    <a:pt x="315" y="195"/>
                  </a:lnTo>
                  <a:lnTo>
                    <a:pt x="328" y="189"/>
                  </a:lnTo>
                  <a:lnTo>
                    <a:pt x="328" y="182"/>
                  </a:lnTo>
                  <a:lnTo>
                    <a:pt x="334" y="176"/>
                  </a:lnTo>
                  <a:lnTo>
                    <a:pt x="334" y="170"/>
                  </a:lnTo>
                  <a:lnTo>
                    <a:pt x="340" y="163"/>
                  </a:lnTo>
                  <a:lnTo>
                    <a:pt x="346" y="157"/>
                  </a:lnTo>
                  <a:lnTo>
                    <a:pt x="346" y="151"/>
                  </a:lnTo>
                  <a:lnTo>
                    <a:pt x="353" y="145"/>
                  </a:lnTo>
                  <a:lnTo>
                    <a:pt x="365" y="132"/>
                  </a:lnTo>
                  <a:lnTo>
                    <a:pt x="365" y="126"/>
                  </a:lnTo>
                  <a:lnTo>
                    <a:pt x="372" y="119"/>
                  </a:lnTo>
                  <a:lnTo>
                    <a:pt x="378" y="113"/>
                  </a:lnTo>
                  <a:lnTo>
                    <a:pt x="384" y="107"/>
                  </a:lnTo>
                  <a:lnTo>
                    <a:pt x="384" y="100"/>
                  </a:lnTo>
                  <a:lnTo>
                    <a:pt x="391" y="94"/>
                  </a:lnTo>
                  <a:lnTo>
                    <a:pt x="397" y="88"/>
                  </a:lnTo>
                  <a:lnTo>
                    <a:pt x="403" y="82"/>
                  </a:lnTo>
                  <a:lnTo>
                    <a:pt x="416" y="69"/>
                  </a:lnTo>
                  <a:lnTo>
                    <a:pt x="409" y="69"/>
                  </a:lnTo>
                  <a:lnTo>
                    <a:pt x="416" y="69"/>
                  </a:lnTo>
                  <a:lnTo>
                    <a:pt x="422" y="63"/>
                  </a:lnTo>
                  <a:lnTo>
                    <a:pt x="422" y="56"/>
                  </a:lnTo>
                  <a:lnTo>
                    <a:pt x="428" y="50"/>
                  </a:lnTo>
                  <a:lnTo>
                    <a:pt x="435" y="44"/>
                  </a:lnTo>
                  <a:lnTo>
                    <a:pt x="441" y="37"/>
                  </a:lnTo>
                  <a:lnTo>
                    <a:pt x="447" y="31"/>
                  </a:lnTo>
                  <a:lnTo>
                    <a:pt x="454" y="25"/>
                  </a:lnTo>
                  <a:lnTo>
                    <a:pt x="460" y="19"/>
                  </a:lnTo>
                  <a:lnTo>
                    <a:pt x="466" y="12"/>
                  </a:lnTo>
                  <a:lnTo>
                    <a:pt x="472" y="6"/>
                  </a:lnTo>
                  <a:lnTo>
                    <a:pt x="47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0144" name="Freeform 96">
              <a:extLst>
                <a:ext uri="{FF2B5EF4-FFF2-40B4-BE49-F238E27FC236}">
                  <a16:creationId xmlns:a16="http://schemas.microsoft.com/office/drawing/2014/main" id="{6AEC49D2-3111-4E2B-8ADA-585BAF49B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" y="1261"/>
              <a:ext cx="938" cy="309"/>
            </a:xfrm>
            <a:custGeom>
              <a:avLst/>
              <a:gdLst>
                <a:gd name="T0" fmla="*/ 19 w 938"/>
                <a:gd name="T1" fmla="*/ 296 h 309"/>
                <a:gd name="T2" fmla="*/ 38 w 938"/>
                <a:gd name="T3" fmla="*/ 271 h 309"/>
                <a:gd name="T4" fmla="*/ 56 w 938"/>
                <a:gd name="T5" fmla="*/ 258 h 309"/>
                <a:gd name="T6" fmla="*/ 75 w 938"/>
                <a:gd name="T7" fmla="*/ 246 h 309"/>
                <a:gd name="T8" fmla="*/ 94 w 938"/>
                <a:gd name="T9" fmla="*/ 227 h 309"/>
                <a:gd name="T10" fmla="*/ 113 w 938"/>
                <a:gd name="T11" fmla="*/ 214 h 309"/>
                <a:gd name="T12" fmla="*/ 132 w 938"/>
                <a:gd name="T13" fmla="*/ 202 h 309"/>
                <a:gd name="T14" fmla="*/ 151 w 938"/>
                <a:gd name="T15" fmla="*/ 189 h 309"/>
                <a:gd name="T16" fmla="*/ 170 w 938"/>
                <a:gd name="T17" fmla="*/ 183 h 309"/>
                <a:gd name="T18" fmla="*/ 189 w 938"/>
                <a:gd name="T19" fmla="*/ 170 h 309"/>
                <a:gd name="T20" fmla="*/ 208 w 938"/>
                <a:gd name="T21" fmla="*/ 157 h 309"/>
                <a:gd name="T22" fmla="*/ 227 w 938"/>
                <a:gd name="T23" fmla="*/ 151 h 309"/>
                <a:gd name="T24" fmla="*/ 245 w 938"/>
                <a:gd name="T25" fmla="*/ 139 h 309"/>
                <a:gd name="T26" fmla="*/ 264 w 938"/>
                <a:gd name="T27" fmla="*/ 132 h 309"/>
                <a:gd name="T28" fmla="*/ 283 w 938"/>
                <a:gd name="T29" fmla="*/ 120 h 309"/>
                <a:gd name="T30" fmla="*/ 302 w 938"/>
                <a:gd name="T31" fmla="*/ 113 h 309"/>
                <a:gd name="T32" fmla="*/ 321 w 938"/>
                <a:gd name="T33" fmla="*/ 107 h 309"/>
                <a:gd name="T34" fmla="*/ 340 w 938"/>
                <a:gd name="T35" fmla="*/ 101 h 309"/>
                <a:gd name="T36" fmla="*/ 359 w 938"/>
                <a:gd name="T37" fmla="*/ 94 h 309"/>
                <a:gd name="T38" fmla="*/ 378 w 938"/>
                <a:gd name="T39" fmla="*/ 88 h 309"/>
                <a:gd name="T40" fmla="*/ 397 w 938"/>
                <a:gd name="T41" fmla="*/ 82 h 309"/>
                <a:gd name="T42" fmla="*/ 416 w 938"/>
                <a:gd name="T43" fmla="*/ 76 h 309"/>
                <a:gd name="T44" fmla="*/ 434 w 938"/>
                <a:gd name="T45" fmla="*/ 69 h 309"/>
                <a:gd name="T46" fmla="*/ 453 w 938"/>
                <a:gd name="T47" fmla="*/ 69 h 309"/>
                <a:gd name="T48" fmla="*/ 472 w 938"/>
                <a:gd name="T49" fmla="*/ 63 h 309"/>
                <a:gd name="T50" fmla="*/ 497 w 938"/>
                <a:gd name="T51" fmla="*/ 57 h 309"/>
                <a:gd name="T52" fmla="*/ 516 w 938"/>
                <a:gd name="T53" fmla="*/ 50 h 309"/>
                <a:gd name="T54" fmla="*/ 542 w 938"/>
                <a:gd name="T55" fmla="*/ 44 h 309"/>
                <a:gd name="T56" fmla="*/ 567 w 938"/>
                <a:gd name="T57" fmla="*/ 44 h 309"/>
                <a:gd name="T58" fmla="*/ 592 w 938"/>
                <a:gd name="T59" fmla="*/ 38 h 309"/>
                <a:gd name="T60" fmla="*/ 611 w 938"/>
                <a:gd name="T61" fmla="*/ 31 h 309"/>
                <a:gd name="T62" fmla="*/ 636 w 938"/>
                <a:gd name="T63" fmla="*/ 31 h 309"/>
                <a:gd name="T64" fmla="*/ 661 w 938"/>
                <a:gd name="T65" fmla="*/ 25 h 309"/>
                <a:gd name="T66" fmla="*/ 680 w 938"/>
                <a:gd name="T67" fmla="*/ 25 h 309"/>
                <a:gd name="T68" fmla="*/ 712 w 938"/>
                <a:gd name="T69" fmla="*/ 19 h 309"/>
                <a:gd name="T70" fmla="*/ 743 w 938"/>
                <a:gd name="T71" fmla="*/ 19 h 309"/>
                <a:gd name="T72" fmla="*/ 768 w 938"/>
                <a:gd name="T73" fmla="*/ 13 h 309"/>
                <a:gd name="T74" fmla="*/ 800 w 938"/>
                <a:gd name="T75" fmla="*/ 13 h 309"/>
                <a:gd name="T76" fmla="*/ 825 w 938"/>
                <a:gd name="T77" fmla="*/ 6 h 309"/>
                <a:gd name="T78" fmla="*/ 857 w 938"/>
                <a:gd name="T79" fmla="*/ 6 h 309"/>
                <a:gd name="T80" fmla="*/ 882 w 938"/>
                <a:gd name="T81" fmla="*/ 6 h 309"/>
                <a:gd name="T82" fmla="*/ 920 w 938"/>
                <a:gd name="T8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8" h="309">
                  <a:moveTo>
                    <a:pt x="0" y="309"/>
                  </a:moveTo>
                  <a:lnTo>
                    <a:pt x="6" y="302"/>
                  </a:lnTo>
                  <a:lnTo>
                    <a:pt x="19" y="296"/>
                  </a:lnTo>
                  <a:lnTo>
                    <a:pt x="19" y="290"/>
                  </a:lnTo>
                  <a:lnTo>
                    <a:pt x="38" y="277"/>
                  </a:lnTo>
                  <a:lnTo>
                    <a:pt x="38" y="271"/>
                  </a:lnTo>
                  <a:lnTo>
                    <a:pt x="44" y="271"/>
                  </a:lnTo>
                  <a:lnTo>
                    <a:pt x="50" y="258"/>
                  </a:lnTo>
                  <a:lnTo>
                    <a:pt x="56" y="258"/>
                  </a:lnTo>
                  <a:lnTo>
                    <a:pt x="63" y="252"/>
                  </a:lnTo>
                  <a:lnTo>
                    <a:pt x="69" y="246"/>
                  </a:lnTo>
                  <a:lnTo>
                    <a:pt x="75" y="246"/>
                  </a:lnTo>
                  <a:lnTo>
                    <a:pt x="82" y="239"/>
                  </a:lnTo>
                  <a:lnTo>
                    <a:pt x="88" y="233"/>
                  </a:lnTo>
                  <a:lnTo>
                    <a:pt x="94" y="227"/>
                  </a:lnTo>
                  <a:lnTo>
                    <a:pt x="101" y="227"/>
                  </a:lnTo>
                  <a:lnTo>
                    <a:pt x="107" y="220"/>
                  </a:lnTo>
                  <a:lnTo>
                    <a:pt x="113" y="214"/>
                  </a:lnTo>
                  <a:lnTo>
                    <a:pt x="119" y="208"/>
                  </a:lnTo>
                  <a:lnTo>
                    <a:pt x="126" y="208"/>
                  </a:lnTo>
                  <a:lnTo>
                    <a:pt x="132" y="202"/>
                  </a:lnTo>
                  <a:lnTo>
                    <a:pt x="138" y="202"/>
                  </a:lnTo>
                  <a:lnTo>
                    <a:pt x="145" y="195"/>
                  </a:lnTo>
                  <a:lnTo>
                    <a:pt x="151" y="189"/>
                  </a:lnTo>
                  <a:lnTo>
                    <a:pt x="157" y="189"/>
                  </a:lnTo>
                  <a:lnTo>
                    <a:pt x="164" y="183"/>
                  </a:lnTo>
                  <a:lnTo>
                    <a:pt x="170" y="183"/>
                  </a:lnTo>
                  <a:lnTo>
                    <a:pt x="176" y="176"/>
                  </a:lnTo>
                  <a:lnTo>
                    <a:pt x="182" y="170"/>
                  </a:lnTo>
                  <a:lnTo>
                    <a:pt x="189" y="170"/>
                  </a:lnTo>
                  <a:lnTo>
                    <a:pt x="195" y="164"/>
                  </a:lnTo>
                  <a:lnTo>
                    <a:pt x="201" y="164"/>
                  </a:lnTo>
                  <a:lnTo>
                    <a:pt x="208" y="157"/>
                  </a:lnTo>
                  <a:lnTo>
                    <a:pt x="214" y="157"/>
                  </a:lnTo>
                  <a:lnTo>
                    <a:pt x="220" y="151"/>
                  </a:lnTo>
                  <a:lnTo>
                    <a:pt x="227" y="151"/>
                  </a:lnTo>
                  <a:lnTo>
                    <a:pt x="233" y="145"/>
                  </a:lnTo>
                  <a:lnTo>
                    <a:pt x="239" y="145"/>
                  </a:lnTo>
                  <a:lnTo>
                    <a:pt x="245" y="139"/>
                  </a:lnTo>
                  <a:lnTo>
                    <a:pt x="252" y="139"/>
                  </a:lnTo>
                  <a:lnTo>
                    <a:pt x="258" y="132"/>
                  </a:lnTo>
                  <a:lnTo>
                    <a:pt x="264" y="132"/>
                  </a:lnTo>
                  <a:lnTo>
                    <a:pt x="271" y="126"/>
                  </a:lnTo>
                  <a:lnTo>
                    <a:pt x="277" y="126"/>
                  </a:lnTo>
                  <a:lnTo>
                    <a:pt x="283" y="120"/>
                  </a:lnTo>
                  <a:lnTo>
                    <a:pt x="290" y="120"/>
                  </a:lnTo>
                  <a:lnTo>
                    <a:pt x="296" y="120"/>
                  </a:lnTo>
                  <a:lnTo>
                    <a:pt x="302" y="113"/>
                  </a:lnTo>
                  <a:lnTo>
                    <a:pt x="308" y="113"/>
                  </a:lnTo>
                  <a:lnTo>
                    <a:pt x="315" y="107"/>
                  </a:lnTo>
                  <a:lnTo>
                    <a:pt x="321" y="107"/>
                  </a:lnTo>
                  <a:lnTo>
                    <a:pt x="327" y="107"/>
                  </a:lnTo>
                  <a:lnTo>
                    <a:pt x="334" y="101"/>
                  </a:lnTo>
                  <a:lnTo>
                    <a:pt x="340" y="101"/>
                  </a:lnTo>
                  <a:lnTo>
                    <a:pt x="346" y="101"/>
                  </a:lnTo>
                  <a:lnTo>
                    <a:pt x="353" y="94"/>
                  </a:lnTo>
                  <a:lnTo>
                    <a:pt x="359" y="94"/>
                  </a:lnTo>
                  <a:lnTo>
                    <a:pt x="365" y="94"/>
                  </a:lnTo>
                  <a:lnTo>
                    <a:pt x="371" y="88"/>
                  </a:lnTo>
                  <a:lnTo>
                    <a:pt x="378" y="88"/>
                  </a:lnTo>
                  <a:lnTo>
                    <a:pt x="384" y="88"/>
                  </a:lnTo>
                  <a:lnTo>
                    <a:pt x="390" y="82"/>
                  </a:lnTo>
                  <a:lnTo>
                    <a:pt x="397" y="82"/>
                  </a:lnTo>
                  <a:lnTo>
                    <a:pt x="403" y="82"/>
                  </a:lnTo>
                  <a:lnTo>
                    <a:pt x="409" y="76"/>
                  </a:lnTo>
                  <a:lnTo>
                    <a:pt x="416" y="76"/>
                  </a:lnTo>
                  <a:lnTo>
                    <a:pt x="422" y="76"/>
                  </a:lnTo>
                  <a:lnTo>
                    <a:pt x="428" y="76"/>
                  </a:lnTo>
                  <a:lnTo>
                    <a:pt x="434" y="69"/>
                  </a:lnTo>
                  <a:lnTo>
                    <a:pt x="441" y="69"/>
                  </a:lnTo>
                  <a:lnTo>
                    <a:pt x="447" y="69"/>
                  </a:lnTo>
                  <a:lnTo>
                    <a:pt x="453" y="69"/>
                  </a:lnTo>
                  <a:lnTo>
                    <a:pt x="460" y="63"/>
                  </a:lnTo>
                  <a:lnTo>
                    <a:pt x="466" y="63"/>
                  </a:lnTo>
                  <a:lnTo>
                    <a:pt x="472" y="63"/>
                  </a:lnTo>
                  <a:lnTo>
                    <a:pt x="479" y="63"/>
                  </a:lnTo>
                  <a:lnTo>
                    <a:pt x="485" y="57"/>
                  </a:lnTo>
                  <a:lnTo>
                    <a:pt x="497" y="57"/>
                  </a:lnTo>
                  <a:lnTo>
                    <a:pt x="504" y="57"/>
                  </a:lnTo>
                  <a:lnTo>
                    <a:pt x="510" y="50"/>
                  </a:lnTo>
                  <a:lnTo>
                    <a:pt x="516" y="50"/>
                  </a:lnTo>
                  <a:lnTo>
                    <a:pt x="523" y="50"/>
                  </a:lnTo>
                  <a:lnTo>
                    <a:pt x="535" y="50"/>
                  </a:lnTo>
                  <a:lnTo>
                    <a:pt x="542" y="44"/>
                  </a:lnTo>
                  <a:lnTo>
                    <a:pt x="548" y="44"/>
                  </a:lnTo>
                  <a:lnTo>
                    <a:pt x="560" y="44"/>
                  </a:lnTo>
                  <a:lnTo>
                    <a:pt x="567" y="44"/>
                  </a:lnTo>
                  <a:lnTo>
                    <a:pt x="573" y="38"/>
                  </a:lnTo>
                  <a:lnTo>
                    <a:pt x="579" y="38"/>
                  </a:lnTo>
                  <a:lnTo>
                    <a:pt x="592" y="38"/>
                  </a:lnTo>
                  <a:lnTo>
                    <a:pt x="598" y="38"/>
                  </a:lnTo>
                  <a:lnTo>
                    <a:pt x="605" y="38"/>
                  </a:lnTo>
                  <a:lnTo>
                    <a:pt x="611" y="31"/>
                  </a:lnTo>
                  <a:lnTo>
                    <a:pt x="617" y="31"/>
                  </a:lnTo>
                  <a:lnTo>
                    <a:pt x="630" y="31"/>
                  </a:lnTo>
                  <a:lnTo>
                    <a:pt x="636" y="31"/>
                  </a:lnTo>
                  <a:lnTo>
                    <a:pt x="642" y="31"/>
                  </a:lnTo>
                  <a:lnTo>
                    <a:pt x="649" y="31"/>
                  </a:lnTo>
                  <a:lnTo>
                    <a:pt x="661" y="25"/>
                  </a:lnTo>
                  <a:lnTo>
                    <a:pt x="668" y="25"/>
                  </a:lnTo>
                  <a:lnTo>
                    <a:pt x="674" y="25"/>
                  </a:lnTo>
                  <a:lnTo>
                    <a:pt x="680" y="25"/>
                  </a:lnTo>
                  <a:lnTo>
                    <a:pt x="693" y="25"/>
                  </a:lnTo>
                  <a:lnTo>
                    <a:pt x="699" y="19"/>
                  </a:lnTo>
                  <a:lnTo>
                    <a:pt x="712" y="19"/>
                  </a:lnTo>
                  <a:lnTo>
                    <a:pt x="724" y="19"/>
                  </a:lnTo>
                  <a:lnTo>
                    <a:pt x="731" y="19"/>
                  </a:lnTo>
                  <a:lnTo>
                    <a:pt x="743" y="19"/>
                  </a:lnTo>
                  <a:lnTo>
                    <a:pt x="749" y="19"/>
                  </a:lnTo>
                  <a:lnTo>
                    <a:pt x="762" y="13"/>
                  </a:lnTo>
                  <a:lnTo>
                    <a:pt x="768" y="13"/>
                  </a:lnTo>
                  <a:lnTo>
                    <a:pt x="781" y="13"/>
                  </a:lnTo>
                  <a:lnTo>
                    <a:pt x="787" y="13"/>
                  </a:lnTo>
                  <a:lnTo>
                    <a:pt x="800" y="13"/>
                  </a:lnTo>
                  <a:lnTo>
                    <a:pt x="806" y="13"/>
                  </a:lnTo>
                  <a:lnTo>
                    <a:pt x="819" y="13"/>
                  </a:lnTo>
                  <a:lnTo>
                    <a:pt x="825" y="6"/>
                  </a:lnTo>
                  <a:lnTo>
                    <a:pt x="838" y="6"/>
                  </a:lnTo>
                  <a:lnTo>
                    <a:pt x="844" y="6"/>
                  </a:lnTo>
                  <a:lnTo>
                    <a:pt x="857" y="6"/>
                  </a:lnTo>
                  <a:lnTo>
                    <a:pt x="863" y="6"/>
                  </a:lnTo>
                  <a:lnTo>
                    <a:pt x="869" y="6"/>
                  </a:lnTo>
                  <a:lnTo>
                    <a:pt x="882" y="6"/>
                  </a:lnTo>
                  <a:lnTo>
                    <a:pt x="894" y="6"/>
                  </a:lnTo>
                  <a:lnTo>
                    <a:pt x="907" y="0"/>
                  </a:lnTo>
                  <a:lnTo>
                    <a:pt x="920" y="0"/>
                  </a:lnTo>
                  <a:lnTo>
                    <a:pt x="926" y="0"/>
                  </a:lnTo>
                  <a:lnTo>
                    <a:pt x="93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0145" name="Freeform 97">
              <a:extLst>
                <a:ext uri="{FF2B5EF4-FFF2-40B4-BE49-F238E27FC236}">
                  <a16:creationId xmlns:a16="http://schemas.microsoft.com/office/drawing/2014/main" id="{EB504305-D2D6-4C2B-ABD0-66D74646B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242"/>
              <a:ext cx="1317" cy="19"/>
            </a:xfrm>
            <a:custGeom>
              <a:avLst/>
              <a:gdLst>
                <a:gd name="T0" fmla="*/ 13 w 1317"/>
                <a:gd name="T1" fmla="*/ 19 h 19"/>
                <a:gd name="T2" fmla="*/ 32 w 1317"/>
                <a:gd name="T3" fmla="*/ 19 h 19"/>
                <a:gd name="T4" fmla="*/ 57 w 1317"/>
                <a:gd name="T5" fmla="*/ 19 h 19"/>
                <a:gd name="T6" fmla="*/ 82 w 1317"/>
                <a:gd name="T7" fmla="*/ 13 h 19"/>
                <a:gd name="T8" fmla="*/ 101 w 1317"/>
                <a:gd name="T9" fmla="*/ 13 h 19"/>
                <a:gd name="T10" fmla="*/ 126 w 1317"/>
                <a:gd name="T11" fmla="*/ 13 h 19"/>
                <a:gd name="T12" fmla="*/ 152 w 1317"/>
                <a:gd name="T13" fmla="*/ 13 h 19"/>
                <a:gd name="T14" fmla="*/ 177 w 1317"/>
                <a:gd name="T15" fmla="*/ 13 h 19"/>
                <a:gd name="T16" fmla="*/ 208 w 1317"/>
                <a:gd name="T17" fmla="*/ 13 h 19"/>
                <a:gd name="T18" fmla="*/ 234 w 1317"/>
                <a:gd name="T19" fmla="*/ 6 h 19"/>
                <a:gd name="T20" fmla="*/ 259 w 1317"/>
                <a:gd name="T21" fmla="*/ 6 h 19"/>
                <a:gd name="T22" fmla="*/ 284 w 1317"/>
                <a:gd name="T23" fmla="*/ 6 h 19"/>
                <a:gd name="T24" fmla="*/ 315 w 1317"/>
                <a:gd name="T25" fmla="*/ 6 h 19"/>
                <a:gd name="T26" fmla="*/ 347 w 1317"/>
                <a:gd name="T27" fmla="*/ 6 h 19"/>
                <a:gd name="T28" fmla="*/ 378 w 1317"/>
                <a:gd name="T29" fmla="*/ 6 h 19"/>
                <a:gd name="T30" fmla="*/ 410 w 1317"/>
                <a:gd name="T31" fmla="*/ 6 h 19"/>
                <a:gd name="T32" fmla="*/ 441 w 1317"/>
                <a:gd name="T33" fmla="*/ 6 h 19"/>
                <a:gd name="T34" fmla="*/ 473 w 1317"/>
                <a:gd name="T35" fmla="*/ 6 h 19"/>
                <a:gd name="T36" fmla="*/ 504 w 1317"/>
                <a:gd name="T37" fmla="*/ 6 h 19"/>
                <a:gd name="T38" fmla="*/ 549 w 1317"/>
                <a:gd name="T39" fmla="*/ 0 h 19"/>
                <a:gd name="T40" fmla="*/ 586 w 1317"/>
                <a:gd name="T41" fmla="*/ 0 h 19"/>
                <a:gd name="T42" fmla="*/ 624 w 1317"/>
                <a:gd name="T43" fmla="*/ 0 h 19"/>
                <a:gd name="T44" fmla="*/ 662 w 1317"/>
                <a:gd name="T45" fmla="*/ 0 h 19"/>
                <a:gd name="T46" fmla="*/ 706 w 1317"/>
                <a:gd name="T47" fmla="*/ 0 h 19"/>
                <a:gd name="T48" fmla="*/ 750 w 1317"/>
                <a:gd name="T49" fmla="*/ 0 h 19"/>
                <a:gd name="T50" fmla="*/ 801 w 1317"/>
                <a:gd name="T51" fmla="*/ 0 h 19"/>
                <a:gd name="T52" fmla="*/ 845 w 1317"/>
                <a:gd name="T53" fmla="*/ 0 h 19"/>
                <a:gd name="T54" fmla="*/ 895 w 1317"/>
                <a:gd name="T55" fmla="*/ 0 h 19"/>
                <a:gd name="T56" fmla="*/ 952 w 1317"/>
                <a:gd name="T57" fmla="*/ 0 h 19"/>
                <a:gd name="T58" fmla="*/ 1008 w 1317"/>
                <a:gd name="T59" fmla="*/ 0 h 19"/>
                <a:gd name="T60" fmla="*/ 1065 w 1317"/>
                <a:gd name="T61" fmla="*/ 0 h 19"/>
                <a:gd name="T62" fmla="*/ 1128 w 1317"/>
                <a:gd name="T63" fmla="*/ 0 h 19"/>
                <a:gd name="T64" fmla="*/ 1197 w 1317"/>
                <a:gd name="T65" fmla="*/ 0 h 19"/>
                <a:gd name="T66" fmla="*/ 1267 w 1317"/>
                <a:gd name="T67" fmla="*/ 0 h 19"/>
                <a:gd name="T68" fmla="*/ 1317 w 1317"/>
                <a:gd name="T6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7" h="19">
                  <a:moveTo>
                    <a:pt x="0" y="19"/>
                  </a:moveTo>
                  <a:lnTo>
                    <a:pt x="13" y="19"/>
                  </a:lnTo>
                  <a:lnTo>
                    <a:pt x="26" y="19"/>
                  </a:lnTo>
                  <a:lnTo>
                    <a:pt x="32" y="19"/>
                  </a:lnTo>
                  <a:lnTo>
                    <a:pt x="45" y="19"/>
                  </a:lnTo>
                  <a:lnTo>
                    <a:pt x="57" y="19"/>
                  </a:lnTo>
                  <a:lnTo>
                    <a:pt x="70" y="13"/>
                  </a:lnTo>
                  <a:lnTo>
                    <a:pt x="82" y="13"/>
                  </a:lnTo>
                  <a:lnTo>
                    <a:pt x="89" y="13"/>
                  </a:lnTo>
                  <a:lnTo>
                    <a:pt x="101" y="13"/>
                  </a:lnTo>
                  <a:lnTo>
                    <a:pt x="114" y="13"/>
                  </a:lnTo>
                  <a:lnTo>
                    <a:pt x="126" y="13"/>
                  </a:lnTo>
                  <a:lnTo>
                    <a:pt x="139" y="13"/>
                  </a:lnTo>
                  <a:lnTo>
                    <a:pt x="152" y="13"/>
                  </a:lnTo>
                  <a:lnTo>
                    <a:pt x="164" y="13"/>
                  </a:lnTo>
                  <a:lnTo>
                    <a:pt x="177" y="13"/>
                  </a:lnTo>
                  <a:lnTo>
                    <a:pt x="189" y="13"/>
                  </a:lnTo>
                  <a:lnTo>
                    <a:pt x="208" y="13"/>
                  </a:lnTo>
                  <a:lnTo>
                    <a:pt x="221" y="13"/>
                  </a:lnTo>
                  <a:lnTo>
                    <a:pt x="234" y="6"/>
                  </a:lnTo>
                  <a:lnTo>
                    <a:pt x="246" y="6"/>
                  </a:lnTo>
                  <a:lnTo>
                    <a:pt x="259" y="6"/>
                  </a:lnTo>
                  <a:lnTo>
                    <a:pt x="271" y="6"/>
                  </a:lnTo>
                  <a:lnTo>
                    <a:pt x="284" y="6"/>
                  </a:lnTo>
                  <a:lnTo>
                    <a:pt x="297" y="6"/>
                  </a:lnTo>
                  <a:lnTo>
                    <a:pt x="315" y="6"/>
                  </a:lnTo>
                  <a:lnTo>
                    <a:pt x="328" y="6"/>
                  </a:lnTo>
                  <a:lnTo>
                    <a:pt x="347" y="6"/>
                  </a:lnTo>
                  <a:lnTo>
                    <a:pt x="360" y="6"/>
                  </a:lnTo>
                  <a:lnTo>
                    <a:pt x="378" y="6"/>
                  </a:lnTo>
                  <a:lnTo>
                    <a:pt x="391" y="6"/>
                  </a:lnTo>
                  <a:lnTo>
                    <a:pt x="410" y="6"/>
                  </a:lnTo>
                  <a:lnTo>
                    <a:pt x="429" y="6"/>
                  </a:lnTo>
                  <a:lnTo>
                    <a:pt x="441" y="6"/>
                  </a:lnTo>
                  <a:lnTo>
                    <a:pt x="460" y="6"/>
                  </a:lnTo>
                  <a:lnTo>
                    <a:pt x="473" y="6"/>
                  </a:lnTo>
                  <a:lnTo>
                    <a:pt x="492" y="6"/>
                  </a:lnTo>
                  <a:lnTo>
                    <a:pt x="504" y="6"/>
                  </a:lnTo>
                  <a:lnTo>
                    <a:pt x="530" y="0"/>
                  </a:lnTo>
                  <a:lnTo>
                    <a:pt x="549" y="0"/>
                  </a:lnTo>
                  <a:lnTo>
                    <a:pt x="567" y="0"/>
                  </a:lnTo>
                  <a:lnTo>
                    <a:pt x="586" y="0"/>
                  </a:lnTo>
                  <a:lnTo>
                    <a:pt x="605" y="0"/>
                  </a:lnTo>
                  <a:lnTo>
                    <a:pt x="624" y="0"/>
                  </a:lnTo>
                  <a:lnTo>
                    <a:pt x="643" y="0"/>
                  </a:lnTo>
                  <a:lnTo>
                    <a:pt x="662" y="0"/>
                  </a:lnTo>
                  <a:lnTo>
                    <a:pt x="681" y="0"/>
                  </a:lnTo>
                  <a:lnTo>
                    <a:pt x="706" y="0"/>
                  </a:lnTo>
                  <a:lnTo>
                    <a:pt x="725" y="0"/>
                  </a:lnTo>
                  <a:lnTo>
                    <a:pt x="750" y="0"/>
                  </a:lnTo>
                  <a:lnTo>
                    <a:pt x="775" y="0"/>
                  </a:lnTo>
                  <a:lnTo>
                    <a:pt x="801" y="0"/>
                  </a:lnTo>
                  <a:lnTo>
                    <a:pt x="819" y="0"/>
                  </a:lnTo>
                  <a:lnTo>
                    <a:pt x="845" y="0"/>
                  </a:lnTo>
                  <a:lnTo>
                    <a:pt x="870" y="0"/>
                  </a:lnTo>
                  <a:lnTo>
                    <a:pt x="895" y="0"/>
                  </a:lnTo>
                  <a:lnTo>
                    <a:pt x="920" y="0"/>
                  </a:lnTo>
                  <a:lnTo>
                    <a:pt x="952" y="0"/>
                  </a:lnTo>
                  <a:lnTo>
                    <a:pt x="977" y="0"/>
                  </a:lnTo>
                  <a:lnTo>
                    <a:pt x="1008" y="0"/>
                  </a:lnTo>
                  <a:lnTo>
                    <a:pt x="1034" y="0"/>
                  </a:lnTo>
                  <a:lnTo>
                    <a:pt x="1065" y="0"/>
                  </a:lnTo>
                  <a:lnTo>
                    <a:pt x="1090" y="0"/>
                  </a:lnTo>
                  <a:lnTo>
                    <a:pt x="1128" y="0"/>
                  </a:lnTo>
                  <a:lnTo>
                    <a:pt x="1160" y="0"/>
                  </a:lnTo>
                  <a:lnTo>
                    <a:pt x="1197" y="0"/>
                  </a:lnTo>
                  <a:lnTo>
                    <a:pt x="1229" y="0"/>
                  </a:lnTo>
                  <a:lnTo>
                    <a:pt x="1267" y="0"/>
                  </a:lnTo>
                  <a:lnTo>
                    <a:pt x="1298" y="0"/>
                  </a:lnTo>
                  <a:lnTo>
                    <a:pt x="131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30146" name="Group 98">
            <a:extLst>
              <a:ext uri="{FF2B5EF4-FFF2-40B4-BE49-F238E27FC236}">
                <a16:creationId xmlns:a16="http://schemas.microsoft.com/office/drawing/2014/main" id="{F7304D8D-0F80-4FF7-BA2C-DE540AA687CD}"/>
              </a:ext>
            </a:extLst>
          </p:cNvPr>
          <p:cNvGrpSpPr>
            <a:grpSpLocks/>
          </p:cNvGrpSpPr>
          <p:nvPr/>
        </p:nvGrpSpPr>
        <p:grpSpPr bwMode="auto">
          <a:xfrm>
            <a:off x="3716338" y="3660775"/>
            <a:ext cx="4340225" cy="1130300"/>
            <a:chOff x="2251" y="1848"/>
            <a:chExt cx="2734" cy="712"/>
          </a:xfrm>
        </p:grpSpPr>
        <p:sp>
          <p:nvSpPr>
            <p:cNvPr id="130147" name="Freeform 99">
              <a:extLst>
                <a:ext uri="{FF2B5EF4-FFF2-40B4-BE49-F238E27FC236}">
                  <a16:creationId xmlns:a16="http://schemas.microsoft.com/office/drawing/2014/main" id="{E150BD37-BEDE-4791-970A-1E710B66D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" y="1867"/>
              <a:ext cx="655" cy="693"/>
            </a:xfrm>
            <a:custGeom>
              <a:avLst/>
              <a:gdLst>
                <a:gd name="T0" fmla="*/ 6 w 655"/>
                <a:gd name="T1" fmla="*/ 668 h 693"/>
                <a:gd name="T2" fmla="*/ 13 w 655"/>
                <a:gd name="T3" fmla="*/ 630 h 693"/>
                <a:gd name="T4" fmla="*/ 25 w 655"/>
                <a:gd name="T5" fmla="*/ 598 h 693"/>
                <a:gd name="T6" fmla="*/ 31 w 655"/>
                <a:gd name="T7" fmla="*/ 567 h 693"/>
                <a:gd name="T8" fmla="*/ 44 w 655"/>
                <a:gd name="T9" fmla="*/ 542 h 693"/>
                <a:gd name="T10" fmla="*/ 50 w 655"/>
                <a:gd name="T11" fmla="*/ 504 h 693"/>
                <a:gd name="T12" fmla="*/ 63 w 655"/>
                <a:gd name="T13" fmla="*/ 479 h 693"/>
                <a:gd name="T14" fmla="*/ 69 w 655"/>
                <a:gd name="T15" fmla="*/ 454 h 693"/>
                <a:gd name="T16" fmla="*/ 82 w 655"/>
                <a:gd name="T17" fmla="*/ 435 h 693"/>
                <a:gd name="T18" fmla="*/ 88 w 655"/>
                <a:gd name="T19" fmla="*/ 409 h 693"/>
                <a:gd name="T20" fmla="*/ 101 w 655"/>
                <a:gd name="T21" fmla="*/ 384 h 693"/>
                <a:gd name="T22" fmla="*/ 107 w 655"/>
                <a:gd name="T23" fmla="*/ 365 h 693"/>
                <a:gd name="T24" fmla="*/ 120 w 655"/>
                <a:gd name="T25" fmla="*/ 346 h 693"/>
                <a:gd name="T26" fmla="*/ 132 w 655"/>
                <a:gd name="T27" fmla="*/ 315 h 693"/>
                <a:gd name="T28" fmla="*/ 145 w 655"/>
                <a:gd name="T29" fmla="*/ 296 h 693"/>
                <a:gd name="T30" fmla="*/ 164 w 655"/>
                <a:gd name="T31" fmla="*/ 271 h 693"/>
                <a:gd name="T32" fmla="*/ 170 w 655"/>
                <a:gd name="T33" fmla="*/ 252 h 693"/>
                <a:gd name="T34" fmla="*/ 189 w 655"/>
                <a:gd name="T35" fmla="*/ 227 h 693"/>
                <a:gd name="T36" fmla="*/ 208 w 655"/>
                <a:gd name="T37" fmla="*/ 202 h 693"/>
                <a:gd name="T38" fmla="*/ 227 w 655"/>
                <a:gd name="T39" fmla="*/ 176 h 693"/>
                <a:gd name="T40" fmla="*/ 246 w 655"/>
                <a:gd name="T41" fmla="*/ 157 h 693"/>
                <a:gd name="T42" fmla="*/ 265 w 655"/>
                <a:gd name="T43" fmla="*/ 139 h 693"/>
                <a:gd name="T44" fmla="*/ 283 w 655"/>
                <a:gd name="T45" fmla="*/ 126 h 693"/>
                <a:gd name="T46" fmla="*/ 302 w 655"/>
                <a:gd name="T47" fmla="*/ 107 h 693"/>
                <a:gd name="T48" fmla="*/ 321 w 655"/>
                <a:gd name="T49" fmla="*/ 101 h 693"/>
                <a:gd name="T50" fmla="*/ 340 w 655"/>
                <a:gd name="T51" fmla="*/ 88 h 693"/>
                <a:gd name="T52" fmla="*/ 359 w 655"/>
                <a:gd name="T53" fmla="*/ 76 h 693"/>
                <a:gd name="T54" fmla="*/ 378 w 655"/>
                <a:gd name="T55" fmla="*/ 63 h 693"/>
                <a:gd name="T56" fmla="*/ 397 w 655"/>
                <a:gd name="T57" fmla="*/ 57 h 693"/>
                <a:gd name="T58" fmla="*/ 416 w 655"/>
                <a:gd name="T59" fmla="*/ 50 h 693"/>
                <a:gd name="T60" fmla="*/ 435 w 655"/>
                <a:gd name="T61" fmla="*/ 44 h 693"/>
                <a:gd name="T62" fmla="*/ 454 w 655"/>
                <a:gd name="T63" fmla="*/ 38 h 693"/>
                <a:gd name="T64" fmla="*/ 472 w 655"/>
                <a:gd name="T65" fmla="*/ 31 h 693"/>
                <a:gd name="T66" fmla="*/ 491 w 655"/>
                <a:gd name="T67" fmla="*/ 25 h 693"/>
                <a:gd name="T68" fmla="*/ 510 w 655"/>
                <a:gd name="T69" fmla="*/ 19 h 693"/>
                <a:gd name="T70" fmla="*/ 529 w 655"/>
                <a:gd name="T71" fmla="*/ 19 h 693"/>
                <a:gd name="T72" fmla="*/ 548 w 655"/>
                <a:gd name="T73" fmla="*/ 13 h 693"/>
                <a:gd name="T74" fmla="*/ 567 w 655"/>
                <a:gd name="T75" fmla="*/ 6 h 693"/>
                <a:gd name="T76" fmla="*/ 586 w 655"/>
                <a:gd name="T77" fmla="*/ 6 h 693"/>
                <a:gd name="T78" fmla="*/ 605 w 655"/>
                <a:gd name="T79" fmla="*/ 6 h 693"/>
                <a:gd name="T80" fmla="*/ 624 w 655"/>
                <a:gd name="T81" fmla="*/ 0 h 693"/>
                <a:gd name="T82" fmla="*/ 643 w 655"/>
                <a:gd name="T8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5" h="693">
                  <a:moveTo>
                    <a:pt x="0" y="693"/>
                  </a:moveTo>
                  <a:lnTo>
                    <a:pt x="0" y="674"/>
                  </a:lnTo>
                  <a:lnTo>
                    <a:pt x="6" y="668"/>
                  </a:lnTo>
                  <a:lnTo>
                    <a:pt x="6" y="649"/>
                  </a:lnTo>
                  <a:lnTo>
                    <a:pt x="13" y="643"/>
                  </a:lnTo>
                  <a:lnTo>
                    <a:pt x="13" y="630"/>
                  </a:lnTo>
                  <a:lnTo>
                    <a:pt x="19" y="624"/>
                  </a:lnTo>
                  <a:lnTo>
                    <a:pt x="19" y="605"/>
                  </a:lnTo>
                  <a:lnTo>
                    <a:pt x="25" y="598"/>
                  </a:lnTo>
                  <a:lnTo>
                    <a:pt x="25" y="586"/>
                  </a:lnTo>
                  <a:lnTo>
                    <a:pt x="31" y="580"/>
                  </a:lnTo>
                  <a:lnTo>
                    <a:pt x="31" y="567"/>
                  </a:lnTo>
                  <a:lnTo>
                    <a:pt x="38" y="561"/>
                  </a:lnTo>
                  <a:lnTo>
                    <a:pt x="38" y="548"/>
                  </a:lnTo>
                  <a:lnTo>
                    <a:pt x="44" y="542"/>
                  </a:lnTo>
                  <a:lnTo>
                    <a:pt x="44" y="523"/>
                  </a:lnTo>
                  <a:lnTo>
                    <a:pt x="50" y="517"/>
                  </a:lnTo>
                  <a:lnTo>
                    <a:pt x="50" y="504"/>
                  </a:lnTo>
                  <a:lnTo>
                    <a:pt x="57" y="498"/>
                  </a:lnTo>
                  <a:lnTo>
                    <a:pt x="57" y="485"/>
                  </a:lnTo>
                  <a:lnTo>
                    <a:pt x="63" y="479"/>
                  </a:lnTo>
                  <a:lnTo>
                    <a:pt x="63" y="472"/>
                  </a:lnTo>
                  <a:lnTo>
                    <a:pt x="69" y="466"/>
                  </a:lnTo>
                  <a:lnTo>
                    <a:pt x="69" y="454"/>
                  </a:lnTo>
                  <a:lnTo>
                    <a:pt x="76" y="447"/>
                  </a:lnTo>
                  <a:lnTo>
                    <a:pt x="76" y="441"/>
                  </a:lnTo>
                  <a:lnTo>
                    <a:pt x="82" y="435"/>
                  </a:lnTo>
                  <a:lnTo>
                    <a:pt x="82" y="422"/>
                  </a:lnTo>
                  <a:lnTo>
                    <a:pt x="88" y="416"/>
                  </a:lnTo>
                  <a:lnTo>
                    <a:pt x="88" y="409"/>
                  </a:lnTo>
                  <a:lnTo>
                    <a:pt x="94" y="403"/>
                  </a:lnTo>
                  <a:lnTo>
                    <a:pt x="94" y="391"/>
                  </a:lnTo>
                  <a:lnTo>
                    <a:pt x="101" y="384"/>
                  </a:lnTo>
                  <a:lnTo>
                    <a:pt x="101" y="378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13" y="359"/>
                  </a:lnTo>
                  <a:lnTo>
                    <a:pt x="113" y="353"/>
                  </a:lnTo>
                  <a:lnTo>
                    <a:pt x="120" y="346"/>
                  </a:lnTo>
                  <a:lnTo>
                    <a:pt x="120" y="340"/>
                  </a:lnTo>
                  <a:lnTo>
                    <a:pt x="132" y="328"/>
                  </a:lnTo>
                  <a:lnTo>
                    <a:pt x="132" y="315"/>
                  </a:lnTo>
                  <a:lnTo>
                    <a:pt x="139" y="309"/>
                  </a:lnTo>
                  <a:lnTo>
                    <a:pt x="139" y="302"/>
                  </a:lnTo>
                  <a:lnTo>
                    <a:pt x="145" y="296"/>
                  </a:lnTo>
                  <a:lnTo>
                    <a:pt x="151" y="290"/>
                  </a:lnTo>
                  <a:lnTo>
                    <a:pt x="151" y="283"/>
                  </a:lnTo>
                  <a:lnTo>
                    <a:pt x="164" y="271"/>
                  </a:lnTo>
                  <a:lnTo>
                    <a:pt x="164" y="265"/>
                  </a:lnTo>
                  <a:lnTo>
                    <a:pt x="170" y="258"/>
                  </a:lnTo>
                  <a:lnTo>
                    <a:pt x="170" y="252"/>
                  </a:lnTo>
                  <a:lnTo>
                    <a:pt x="176" y="246"/>
                  </a:lnTo>
                  <a:lnTo>
                    <a:pt x="189" y="233"/>
                  </a:lnTo>
                  <a:lnTo>
                    <a:pt x="189" y="227"/>
                  </a:lnTo>
                  <a:lnTo>
                    <a:pt x="195" y="220"/>
                  </a:lnTo>
                  <a:lnTo>
                    <a:pt x="208" y="208"/>
                  </a:lnTo>
                  <a:lnTo>
                    <a:pt x="208" y="202"/>
                  </a:lnTo>
                  <a:lnTo>
                    <a:pt x="214" y="195"/>
                  </a:lnTo>
                  <a:lnTo>
                    <a:pt x="227" y="183"/>
                  </a:lnTo>
                  <a:lnTo>
                    <a:pt x="227" y="176"/>
                  </a:lnTo>
                  <a:lnTo>
                    <a:pt x="233" y="170"/>
                  </a:lnTo>
                  <a:lnTo>
                    <a:pt x="239" y="164"/>
                  </a:lnTo>
                  <a:lnTo>
                    <a:pt x="246" y="157"/>
                  </a:lnTo>
                  <a:lnTo>
                    <a:pt x="252" y="151"/>
                  </a:lnTo>
                  <a:lnTo>
                    <a:pt x="258" y="151"/>
                  </a:lnTo>
                  <a:lnTo>
                    <a:pt x="265" y="139"/>
                  </a:lnTo>
                  <a:lnTo>
                    <a:pt x="271" y="139"/>
                  </a:lnTo>
                  <a:lnTo>
                    <a:pt x="277" y="132"/>
                  </a:lnTo>
                  <a:lnTo>
                    <a:pt x="283" y="126"/>
                  </a:lnTo>
                  <a:lnTo>
                    <a:pt x="290" y="120"/>
                  </a:lnTo>
                  <a:lnTo>
                    <a:pt x="296" y="120"/>
                  </a:lnTo>
                  <a:lnTo>
                    <a:pt x="302" y="107"/>
                  </a:lnTo>
                  <a:lnTo>
                    <a:pt x="309" y="107"/>
                  </a:lnTo>
                  <a:lnTo>
                    <a:pt x="315" y="101"/>
                  </a:lnTo>
                  <a:lnTo>
                    <a:pt x="321" y="101"/>
                  </a:lnTo>
                  <a:lnTo>
                    <a:pt x="328" y="94"/>
                  </a:lnTo>
                  <a:lnTo>
                    <a:pt x="334" y="88"/>
                  </a:lnTo>
                  <a:lnTo>
                    <a:pt x="340" y="88"/>
                  </a:lnTo>
                  <a:lnTo>
                    <a:pt x="346" y="82"/>
                  </a:lnTo>
                  <a:lnTo>
                    <a:pt x="353" y="82"/>
                  </a:lnTo>
                  <a:lnTo>
                    <a:pt x="359" y="76"/>
                  </a:lnTo>
                  <a:lnTo>
                    <a:pt x="365" y="69"/>
                  </a:lnTo>
                  <a:lnTo>
                    <a:pt x="372" y="69"/>
                  </a:lnTo>
                  <a:lnTo>
                    <a:pt x="378" y="63"/>
                  </a:lnTo>
                  <a:lnTo>
                    <a:pt x="384" y="63"/>
                  </a:lnTo>
                  <a:lnTo>
                    <a:pt x="391" y="63"/>
                  </a:lnTo>
                  <a:lnTo>
                    <a:pt x="397" y="57"/>
                  </a:lnTo>
                  <a:lnTo>
                    <a:pt x="403" y="57"/>
                  </a:lnTo>
                  <a:lnTo>
                    <a:pt x="409" y="50"/>
                  </a:lnTo>
                  <a:lnTo>
                    <a:pt x="416" y="50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5" y="44"/>
                  </a:lnTo>
                  <a:lnTo>
                    <a:pt x="441" y="38"/>
                  </a:lnTo>
                  <a:lnTo>
                    <a:pt x="447" y="38"/>
                  </a:lnTo>
                  <a:lnTo>
                    <a:pt x="454" y="38"/>
                  </a:lnTo>
                  <a:lnTo>
                    <a:pt x="460" y="38"/>
                  </a:lnTo>
                  <a:lnTo>
                    <a:pt x="466" y="31"/>
                  </a:lnTo>
                  <a:lnTo>
                    <a:pt x="472" y="31"/>
                  </a:lnTo>
                  <a:lnTo>
                    <a:pt x="479" y="31"/>
                  </a:lnTo>
                  <a:lnTo>
                    <a:pt x="485" y="25"/>
                  </a:lnTo>
                  <a:lnTo>
                    <a:pt x="491" y="25"/>
                  </a:lnTo>
                  <a:lnTo>
                    <a:pt x="498" y="25"/>
                  </a:lnTo>
                  <a:lnTo>
                    <a:pt x="504" y="19"/>
                  </a:lnTo>
                  <a:lnTo>
                    <a:pt x="510" y="19"/>
                  </a:lnTo>
                  <a:lnTo>
                    <a:pt x="517" y="19"/>
                  </a:lnTo>
                  <a:lnTo>
                    <a:pt x="523" y="19"/>
                  </a:lnTo>
                  <a:lnTo>
                    <a:pt x="529" y="19"/>
                  </a:lnTo>
                  <a:lnTo>
                    <a:pt x="535" y="13"/>
                  </a:lnTo>
                  <a:lnTo>
                    <a:pt x="542" y="13"/>
                  </a:lnTo>
                  <a:lnTo>
                    <a:pt x="548" y="13"/>
                  </a:lnTo>
                  <a:lnTo>
                    <a:pt x="554" y="13"/>
                  </a:lnTo>
                  <a:lnTo>
                    <a:pt x="561" y="13"/>
                  </a:lnTo>
                  <a:lnTo>
                    <a:pt x="567" y="6"/>
                  </a:lnTo>
                  <a:lnTo>
                    <a:pt x="573" y="6"/>
                  </a:lnTo>
                  <a:lnTo>
                    <a:pt x="580" y="6"/>
                  </a:lnTo>
                  <a:lnTo>
                    <a:pt x="586" y="6"/>
                  </a:lnTo>
                  <a:lnTo>
                    <a:pt x="592" y="6"/>
                  </a:lnTo>
                  <a:lnTo>
                    <a:pt x="598" y="6"/>
                  </a:lnTo>
                  <a:lnTo>
                    <a:pt x="605" y="6"/>
                  </a:lnTo>
                  <a:lnTo>
                    <a:pt x="611" y="0"/>
                  </a:lnTo>
                  <a:lnTo>
                    <a:pt x="617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3" y="0"/>
                  </a:lnTo>
                  <a:lnTo>
                    <a:pt x="649" y="0"/>
                  </a:lnTo>
                  <a:lnTo>
                    <a:pt x="655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0148" name="Freeform 100">
              <a:extLst>
                <a:ext uri="{FF2B5EF4-FFF2-40B4-BE49-F238E27FC236}">
                  <a16:creationId xmlns:a16="http://schemas.microsoft.com/office/drawing/2014/main" id="{F8622580-B4D6-4742-94D8-C9CC77A9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1848"/>
              <a:ext cx="2079" cy="19"/>
            </a:xfrm>
            <a:custGeom>
              <a:avLst/>
              <a:gdLst>
                <a:gd name="T0" fmla="*/ 6 w 2079"/>
                <a:gd name="T1" fmla="*/ 19 h 19"/>
                <a:gd name="T2" fmla="*/ 19 w 2079"/>
                <a:gd name="T3" fmla="*/ 13 h 19"/>
                <a:gd name="T4" fmla="*/ 32 w 2079"/>
                <a:gd name="T5" fmla="*/ 13 h 19"/>
                <a:gd name="T6" fmla="*/ 44 w 2079"/>
                <a:gd name="T7" fmla="*/ 13 h 19"/>
                <a:gd name="T8" fmla="*/ 57 w 2079"/>
                <a:gd name="T9" fmla="*/ 13 h 19"/>
                <a:gd name="T10" fmla="*/ 69 w 2079"/>
                <a:gd name="T11" fmla="*/ 13 h 19"/>
                <a:gd name="T12" fmla="*/ 82 w 2079"/>
                <a:gd name="T13" fmla="*/ 6 h 19"/>
                <a:gd name="T14" fmla="*/ 101 w 2079"/>
                <a:gd name="T15" fmla="*/ 6 h 19"/>
                <a:gd name="T16" fmla="*/ 114 w 2079"/>
                <a:gd name="T17" fmla="*/ 6 h 19"/>
                <a:gd name="T18" fmla="*/ 126 w 2079"/>
                <a:gd name="T19" fmla="*/ 6 h 19"/>
                <a:gd name="T20" fmla="*/ 145 w 2079"/>
                <a:gd name="T21" fmla="*/ 6 h 19"/>
                <a:gd name="T22" fmla="*/ 158 w 2079"/>
                <a:gd name="T23" fmla="*/ 6 h 19"/>
                <a:gd name="T24" fmla="*/ 177 w 2079"/>
                <a:gd name="T25" fmla="*/ 6 h 19"/>
                <a:gd name="T26" fmla="*/ 195 w 2079"/>
                <a:gd name="T27" fmla="*/ 6 h 19"/>
                <a:gd name="T28" fmla="*/ 214 w 2079"/>
                <a:gd name="T29" fmla="*/ 0 h 19"/>
                <a:gd name="T30" fmla="*/ 233 w 2079"/>
                <a:gd name="T31" fmla="*/ 0 h 19"/>
                <a:gd name="T32" fmla="*/ 252 w 2079"/>
                <a:gd name="T33" fmla="*/ 0 h 19"/>
                <a:gd name="T34" fmla="*/ 265 w 2079"/>
                <a:gd name="T35" fmla="*/ 0 h 19"/>
                <a:gd name="T36" fmla="*/ 290 w 2079"/>
                <a:gd name="T37" fmla="*/ 0 h 19"/>
                <a:gd name="T38" fmla="*/ 309 w 2079"/>
                <a:gd name="T39" fmla="*/ 0 h 19"/>
                <a:gd name="T40" fmla="*/ 334 w 2079"/>
                <a:gd name="T41" fmla="*/ 0 h 19"/>
                <a:gd name="T42" fmla="*/ 353 w 2079"/>
                <a:gd name="T43" fmla="*/ 0 h 19"/>
                <a:gd name="T44" fmla="*/ 378 w 2079"/>
                <a:gd name="T45" fmla="*/ 0 h 19"/>
                <a:gd name="T46" fmla="*/ 403 w 2079"/>
                <a:gd name="T47" fmla="*/ 0 h 19"/>
                <a:gd name="T48" fmla="*/ 429 w 2079"/>
                <a:gd name="T49" fmla="*/ 0 h 19"/>
                <a:gd name="T50" fmla="*/ 454 w 2079"/>
                <a:gd name="T51" fmla="*/ 0 h 19"/>
                <a:gd name="T52" fmla="*/ 485 w 2079"/>
                <a:gd name="T53" fmla="*/ 0 h 19"/>
                <a:gd name="T54" fmla="*/ 517 w 2079"/>
                <a:gd name="T55" fmla="*/ 0 h 19"/>
                <a:gd name="T56" fmla="*/ 536 w 2079"/>
                <a:gd name="T57" fmla="*/ 0 h 19"/>
                <a:gd name="T58" fmla="*/ 567 w 2079"/>
                <a:gd name="T59" fmla="*/ 0 h 19"/>
                <a:gd name="T60" fmla="*/ 605 w 2079"/>
                <a:gd name="T61" fmla="*/ 0 h 19"/>
                <a:gd name="T62" fmla="*/ 643 w 2079"/>
                <a:gd name="T63" fmla="*/ 0 h 19"/>
                <a:gd name="T64" fmla="*/ 681 w 2079"/>
                <a:gd name="T65" fmla="*/ 0 h 19"/>
                <a:gd name="T66" fmla="*/ 725 w 2079"/>
                <a:gd name="T67" fmla="*/ 0 h 19"/>
                <a:gd name="T68" fmla="*/ 775 w 2079"/>
                <a:gd name="T69" fmla="*/ 0 h 19"/>
                <a:gd name="T70" fmla="*/ 819 w 2079"/>
                <a:gd name="T71" fmla="*/ 0 h 19"/>
                <a:gd name="T72" fmla="*/ 876 w 2079"/>
                <a:gd name="T73" fmla="*/ 0 h 19"/>
                <a:gd name="T74" fmla="*/ 939 w 2079"/>
                <a:gd name="T75" fmla="*/ 0 h 19"/>
                <a:gd name="T76" fmla="*/ 1008 w 2079"/>
                <a:gd name="T77" fmla="*/ 0 h 19"/>
                <a:gd name="T78" fmla="*/ 1090 w 2079"/>
                <a:gd name="T79" fmla="*/ 0 h 19"/>
                <a:gd name="T80" fmla="*/ 1178 w 2079"/>
                <a:gd name="T81" fmla="*/ 0 h 19"/>
                <a:gd name="T82" fmla="*/ 1292 w 2079"/>
                <a:gd name="T83" fmla="*/ 0 h 19"/>
                <a:gd name="T84" fmla="*/ 1399 w 2079"/>
                <a:gd name="T85" fmla="*/ 0 h 19"/>
                <a:gd name="T86" fmla="*/ 1506 w 2079"/>
                <a:gd name="T87" fmla="*/ 0 h 19"/>
                <a:gd name="T88" fmla="*/ 1619 w 2079"/>
                <a:gd name="T89" fmla="*/ 0 h 19"/>
                <a:gd name="T90" fmla="*/ 1726 w 2079"/>
                <a:gd name="T91" fmla="*/ 0 h 19"/>
                <a:gd name="T92" fmla="*/ 1833 w 2079"/>
                <a:gd name="T93" fmla="*/ 0 h 19"/>
                <a:gd name="T94" fmla="*/ 1947 w 2079"/>
                <a:gd name="T95" fmla="*/ 0 h 19"/>
                <a:gd name="T96" fmla="*/ 2054 w 2079"/>
                <a:gd name="T9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9" h="19">
                  <a:moveTo>
                    <a:pt x="0" y="19"/>
                  </a:moveTo>
                  <a:lnTo>
                    <a:pt x="6" y="19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25" y="13"/>
                  </a:lnTo>
                  <a:lnTo>
                    <a:pt x="32" y="13"/>
                  </a:lnTo>
                  <a:lnTo>
                    <a:pt x="38" y="13"/>
                  </a:lnTo>
                  <a:lnTo>
                    <a:pt x="44" y="13"/>
                  </a:lnTo>
                  <a:lnTo>
                    <a:pt x="51" y="13"/>
                  </a:lnTo>
                  <a:lnTo>
                    <a:pt x="57" y="13"/>
                  </a:lnTo>
                  <a:lnTo>
                    <a:pt x="63" y="13"/>
                  </a:lnTo>
                  <a:lnTo>
                    <a:pt x="69" y="13"/>
                  </a:lnTo>
                  <a:lnTo>
                    <a:pt x="76" y="13"/>
                  </a:lnTo>
                  <a:lnTo>
                    <a:pt x="82" y="6"/>
                  </a:lnTo>
                  <a:lnTo>
                    <a:pt x="95" y="6"/>
                  </a:lnTo>
                  <a:lnTo>
                    <a:pt x="101" y="6"/>
                  </a:lnTo>
                  <a:lnTo>
                    <a:pt x="107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9" y="6"/>
                  </a:lnTo>
                  <a:lnTo>
                    <a:pt x="145" y="6"/>
                  </a:lnTo>
                  <a:lnTo>
                    <a:pt x="151" y="6"/>
                  </a:lnTo>
                  <a:lnTo>
                    <a:pt x="158" y="6"/>
                  </a:lnTo>
                  <a:lnTo>
                    <a:pt x="164" y="6"/>
                  </a:lnTo>
                  <a:lnTo>
                    <a:pt x="177" y="6"/>
                  </a:lnTo>
                  <a:lnTo>
                    <a:pt x="183" y="6"/>
                  </a:lnTo>
                  <a:lnTo>
                    <a:pt x="195" y="6"/>
                  </a:lnTo>
                  <a:lnTo>
                    <a:pt x="208" y="0"/>
                  </a:lnTo>
                  <a:lnTo>
                    <a:pt x="214" y="0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40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5" y="0"/>
                  </a:lnTo>
                  <a:lnTo>
                    <a:pt x="277" y="0"/>
                  </a:lnTo>
                  <a:lnTo>
                    <a:pt x="290" y="0"/>
                  </a:lnTo>
                  <a:lnTo>
                    <a:pt x="303" y="0"/>
                  </a:lnTo>
                  <a:lnTo>
                    <a:pt x="309" y="0"/>
                  </a:lnTo>
                  <a:lnTo>
                    <a:pt x="321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53" y="0"/>
                  </a:lnTo>
                  <a:lnTo>
                    <a:pt x="366" y="0"/>
                  </a:lnTo>
                  <a:lnTo>
                    <a:pt x="378" y="0"/>
                  </a:lnTo>
                  <a:lnTo>
                    <a:pt x="391" y="0"/>
                  </a:lnTo>
                  <a:lnTo>
                    <a:pt x="403" y="0"/>
                  </a:lnTo>
                  <a:lnTo>
                    <a:pt x="416" y="0"/>
                  </a:lnTo>
                  <a:lnTo>
                    <a:pt x="429" y="0"/>
                  </a:lnTo>
                  <a:lnTo>
                    <a:pt x="441" y="0"/>
                  </a:lnTo>
                  <a:lnTo>
                    <a:pt x="454" y="0"/>
                  </a:lnTo>
                  <a:lnTo>
                    <a:pt x="473" y="0"/>
                  </a:lnTo>
                  <a:lnTo>
                    <a:pt x="485" y="0"/>
                  </a:lnTo>
                  <a:lnTo>
                    <a:pt x="498" y="0"/>
                  </a:lnTo>
                  <a:lnTo>
                    <a:pt x="517" y="0"/>
                  </a:lnTo>
                  <a:lnTo>
                    <a:pt x="529" y="0"/>
                  </a:lnTo>
                  <a:lnTo>
                    <a:pt x="536" y="0"/>
                  </a:lnTo>
                  <a:lnTo>
                    <a:pt x="555" y="0"/>
                  </a:lnTo>
                  <a:lnTo>
                    <a:pt x="567" y="0"/>
                  </a:lnTo>
                  <a:lnTo>
                    <a:pt x="586" y="0"/>
                  </a:lnTo>
                  <a:lnTo>
                    <a:pt x="605" y="0"/>
                  </a:lnTo>
                  <a:lnTo>
                    <a:pt x="624" y="0"/>
                  </a:lnTo>
                  <a:lnTo>
                    <a:pt x="643" y="0"/>
                  </a:lnTo>
                  <a:lnTo>
                    <a:pt x="662" y="0"/>
                  </a:lnTo>
                  <a:lnTo>
                    <a:pt x="681" y="0"/>
                  </a:lnTo>
                  <a:lnTo>
                    <a:pt x="699" y="0"/>
                  </a:lnTo>
                  <a:lnTo>
                    <a:pt x="725" y="0"/>
                  </a:lnTo>
                  <a:lnTo>
                    <a:pt x="750" y="0"/>
                  </a:lnTo>
                  <a:lnTo>
                    <a:pt x="775" y="0"/>
                  </a:lnTo>
                  <a:lnTo>
                    <a:pt x="794" y="0"/>
                  </a:lnTo>
                  <a:lnTo>
                    <a:pt x="819" y="0"/>
                  </a:lnTo>
                  <a:lnTo>
                    <a:pt x="851" y="0"/>
                  </a:lnTo>
                  <a:lnTo>
                    <a:pt x="876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7" y="0"/>
                  </a:lnTo>
                  <a:lnTo>
                    <a:pt x="1008" y="0"/>
                  </a:lnTo>
                  <a:lnTo>
                    <a:pt x="1046" y="0"/>
                  </a:lnTo>
                  <a:lnTo>
                    <a:pt x="1090" y="0"/>
                  </a:lnTo>
                  <a:lnTo>
                    <a:pt x="1134" y="0"/>
                  </a:lnTo>
                  <a:lnTo>
                    <a:pt x="1178" y="0"/>
                  </a:lnTo>
                  <a:lnTo>
                    <a:pt x="1235" y="0"/>
                  </a:lnTo>
                  <a:lnTo>
                    <a:pt x="1292" y="0"/>
                  </a:lnTo>
                  <a:lnTo>
                    <a:pt x="1342" y="0"/>
                  </a:lnTo>
                  <a:lnTo>
                    <a:pt x="1399" y="0"/>
                  </a:lnTo>
                  <a:lnTo>
                    <a:pt x="1455" y="0"/>
                  </a:lnTo>
                  <a:lnTo>
                    <a:pt x="1506" y="0"/>
                  </a:lnTo>
                  <a:lnTo>
                    <a:pt x="1563" y="0"/>
                  </a:lnTo>
                  <a:lnTo>
                    <a:pt x="1619" y="0"/>
                  </a:lnTo>
                  <a:lnTo>
                    <a:pt x="1670" y="0"/>
                  </a:lnTo>
                  <a:lnTo>
                    <a:pt x="1726" y="0"/>
                  </a:lnTo>
                  <a:lnTo>
                    <a:pt x="1783" y="0"/>
                  </a:lnTo>
                  <a:lnTo>
                    <a:pt x="1833" y="0"/>
                  </a:lnTo>
                  <a:lnTo>
                    <a:pt x="1890" y="0"/>
                  </a:lnTo>
                  <a:lnTo>
                    <a:pt x="1947" y="0"/>
                  </a:lnTo>
                  <a:lnTo>
                    <a:pt x="1997" y="0"/>
                  </a:lnTo>
                  <a:lnTo>
                    <a:pt x="2054" y="0"/>
                  </a:lnTo>
                  <a:lnTo>
                    <a:pt x="2079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30149" name="Line 101">
            <a:extLst>
              <a:ext uri="{FF2B5EF4-FFF2-40B4-BE49-F238E27FC236}">
                <a16:creationId xmlns:a16="http://schemas.microsoft.com/office/drawing/2014/main" id="{3F23DBB0-0AE8-4746-A6B3-448F83A43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3429000"/>
            <a:ext cx="538162" cy="0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50" name="Line 102">
            <a:extLst>
              <a:ext uri="{FF2B5EF4-FFF2-40B4-BE49-F238E27FC236}">
                <a16:creationId xmlns:a16="http://schemas.microsoft.com/office/drawing/2014/main" id="{63CADCC1-02C8-47E7-A0D6-2882F79DF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3429000"/>
            <a:ext cx="0" cy="136842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51" name="Text Box 103">
            <a:extLst>
              <a:ext uri="{FF2B5EF4-FFF2-40B4-BE49-F238E27FC236}">
                <a16:creationId xmlns:a16="http://schemas.microsoft.com/office/drawing/2014/main" id="{9C6D7C32-6739-4275-A211-773CD7EC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213100"/>
            <a:ext cx="1601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>
                <a:solidFill>
                  <a:srgbClr val="0000FF"/>
                </a:solidFill>
              </a:rPr>
              <a:t>t </a:t>
            </a:r>
            <a:r>
              <a:rPr lang="en-US" altLang="es-CO">
                <a:solidFill>
                  <a:srgbClr val="0000FF"/>
                </a:solidFill>
                <a:sym typeface="Symbol" panose="05050102010706020507" pitchFamily="18" charset="2"/>
              </a:rPr>
              <a:t>   0.025 s</a:t>
            </a:r>
          </a:p>
        </p:txBody>
      </p:sp>
      <p:sp>
        <p:nvSpPr>
          <p:cNvPr id="130152" name="Line 104">
            <a:extLst>
              <a:ext uri="{FF2B5EF4-FFF2-40B4-BE49-F238E27FC236}">
                <a16:creationId xmlns:a16="http://schemas.microsoft.com/office/drawing/2014/main" id="{7B4C9003-F142-4957-818B-2A4C5DC7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4149725"/>
            <a:ext cx="2286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53" name="Line 105">
            <a:extLst>
              <a:ext uri="{FF2B5EF4-FFF2-40B4-BE49-F238E27FC236}">
                <a16:creationId xmlns:a16="http://schemas.microsoft.com/office/drawing/2014/main" id="{76AB36B2-821C-4E1A-B3CD-FBD0A37DF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113" y="4152900"/>
            <a:ext cx="0" cy="644525"/>
          </a:xfrm>
          <a:prstGeom prst="line">
            <a:avLst/>
          </a:prstGeom>
          <a:noFill/>
          <a:ln w="63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54" name="Line 106">
            <a:extLst>
              <a:ext uri="{FF2B5EF4-FFF2-40B4-BE49-F238E27FC236}">
                <a16:creationId xmlns:a16="http://schemas.microsoft.com/office/drawing/2014/main" id="{89EAFF0C-9727-45E0-96C3-29CC536D7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636838"/>
            <a:ext cx="863600" cy="0"/>
          </a:xfrm>
          <a:prstGeom prst="line">
            <a:avLst/>
          </a:prstGeom>
          <a:noFill/>
          <a:ln w="6350">
            <a:solidFill>
              <a:srgbClr val="FF33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55" name="Line 107">
            <a:extLst>
              <a:ext uri="{FF2B5EF4-FFF2-40B4-BE49-F238E27FC236}">
                <a16:creationId xmlns:a16="http://schemas.microsoft.com/office/drawing/2014/main" id="{5CAAC115-776E-4198-B0FE-4CFFF5D2A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636838"/>
            <a:ext cx="0" cy="2160587"/>
          </a:xfrm>
          <a:prstGeom prst="line">
            <a:avLst/>
          </a:prstGeom>
          <a:noFill/>
          <a:ln w="6350">
            <a:solidFill>
              <a:srgbClr val="FF33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156" name="Text Box 108">
            <a:extLst>
              <a:ext uri="{FF2B5EF4-FFF2-40B4-BE49-F238E27FC236}">
                <a16:creationId xmlns:a16="http://schemas.microsoft.com/office/drawing/2014/main" id="{BBF52425-1F30-46A9-88E9-AFF45EEAC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789363"/>
            <a:ext cx="1601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/>
              <a:t>t </a:t>
            </a:r>
            <a:r>
              <a:rPr lang="en-US" altLang="es-CO">
                <a:sym typeface="Symbol" panose="05050102010706020507" pitchFamily="18" charset="2"/>
              </a:rPr>
              <a:t>   0.013 s</a:t>
            </a:r>
          </a:p>
        </p:txBody>
      </p:sp>
      <p:sp>
        <p:nvSpPr>
          <p:cNvPr id="130157" name="Text Box 109">
            <a:extLst>
              <a:ext uri="{FF2B5EF4-FFF2-40B4-BE49-F238E27FC236}">
                <a16:creationId xmlns:a16="http://schemas.microsoft.com/office/drawing/2014/main" id="{70E94956-B199-4FCF-938D-C1F01A395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276475"/>
            <a:ext cx="1474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>
                <a:solidFill>
                  <a:srgbClr val="FF3300"/>
                </a:solidFill>
              </a:rPr>
              <a:t>t </a:t>
            </a:r>
            <a:r>
              <a:rPr lang="en-US" altLang="es-CO">
                <a:solidFill>
                  <a:srgbClr val="FF3300"/>
                </a:solidFill>
                <a:sym typeface="Symbol" panose="05050102010706020507" pitchFamily="18" charset="2"/>
              </a:rPr>
              <a:t>   0.04 s</a:t>
            </a:r>
          </a:p>
        </p:txBody>
      </p:sp>
      <p:sp>
        <p:nvSpPr>
          <p:cNvPr id="130158" name="Text Box 110">
            <a:extLst>
              <a:ext uri="{FF2B5EF4-FFF2-40B4-BE49-F238E27FC236}">
                <a16:creationId xmlns:a16="http://schemas.microsoft.com/office/drawing/2014/main" id="{EE5ED662-8548-4761-B948-E9947F96F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16113"/>
            <a:ext cx="26543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0066FF"/>
                </a:solidFill>
              </a:rPr>
              <a:t>i</a:t>
            </a:r>
            <a:r>
              <a:rPr lang="en-US" altLang="es-CO">
                <a:solidFill>
                  <a:srgbClr val="0066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</a:t>
            </a:r>
            <a:r>
              <a:rPr lang="en-US" altLang="es-CO">
                <a:solidFill>
                  <a:srgbClr val="0066FF"/>
                </a:solidFill>
                <a:sym typeface="Symbol" panose="05050102010706020507" pitchFamily="18" charset="2"/>
              </a:rPr>
              <a:t></a:t>
            </a:r>
            <a:r>
              <a:rPr lang="en-US" altLang="es-CO">
                <a:solidFill>
                  <a:srgbClr val="0066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</a:t>
            </a:r>
            <a:r>
              <a:rPr lang="es-ES" altLang="es-CO">
                <a:solidFill>
                  <a:srgbClr val="0066FF"/>
                </a:solidFill>
              </a:rPr>
              <a:t> = 50/4 = 12.5 A</a:t>
            </a:r>
          </a:p>
          <a:p>
            <a:endParaRPr lang="es-ES_tradnl" altLang="es-CO">
              <a:solidFill>
                <a:srgbClr val="0066FF"/>
              </a:solidFill>
            </a:endParaRPr>
          </a:p>
          <a:p>
            <a:r>
              <a:rPr lang="es-ES" altLang="es-CO">
                <a:solidFill>
                  <a:srgbClr val="0066FF"/>
                </a:solidFill>
                <a:sym typeface="Symbol" panose="05050102010706020507" pitchFamily="18" charset="2"/>
              </a:rPr>
              <a:t>  L/R  0.1/4  0.025 s</a:t>
            </a:r>
          </a:p>
        </p:txBody>
      </p:sp>
      <p:sp>
        <p:nvSpPr>
          <p:cNvPr id="130159" name="Text Box 111">
            <a:extLst>
              <a:ext uri="{FF2B5EF4-FFF2-40B4-BE49-F238E27FC236}">
                <a16:creationId xmlns:a16="http://schemas.microsoft.com/office/drawing/2014/main" id="{FDD097B2-AA4B-4241-B717-39BE00D32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16113"/>
            <a:ext cx="2717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FF3300"/>
                </a:solidFill>
              </a:rPr>
              <a:t>i</a:t>
            </a:r>
            <a:r>
              <a:rPr lang="en-US" altLang="es-CO">
                <a:solidFill>
                  <a:srgbClr val="FF33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</a:t>
            </a:r>
            <a:r>
              <a:rPr lang="en-US" altLang="es-CO">
                <a:solidFill>
                  <a:srgbClr val="FF3300"/>
                </a:solidFill>
                <a:sym typeface="Symbol" panose="05050102010706020507" pitchFamily="18" charset="2"/>
              </a:rPr>
              <a:t></a:t>
            </a:r>
            <a:r>
              <a:rPr lang="en-US" altLang="es-CO">
                <a:solidFill>
                  <a:srgbClr val="FF33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</a:t>
            </a:r>
            <a:r>
              <a:rPr lang="es-ES" altLang="es-CO">
                <a:solidFill>
                  <a:srgbClr val="FF3300"/>
                </a:solidFill>
              </a:rPr>
              <a:t> = 50/2.5 = 20 A</a:t>
            </a:r>
          </a:p>
          <a:p>
            <a:endParaRPr lang="es-ES_tradnl" altLang="es-CO">
              <a:solidFill>
                <a:srgbClr val="FF3300"/>
              </a:solidFill>
            </a:endParaRPr>
          </a:p>
          <a:p>
            <a:r>
              <a:rPr lang="es-ES" altLang="es-CO">
                <a:solidFill>
                  <a:srgbClr val="FF3300"/>
                </a:solidFill>
                <a:sym typeface="Symbol" panose="05050102010706020507" pitchFamily="18" charset="2"/>
              </a:rPr>
              <a:t>  L/R  0.1/2.5  0.04 s</a:t>
            </a:r>
          </a:p>
        </p:txBody>
      </p:sp>
      <p:sp>
        <p:nvSpPr>
          <p:cNvPr id="130160" name="Text Box 112">
            <a:extLst>
              <a:ext uri="{FF2B5EF4-FFF2-40B4-BE49-F238E27FC236}">
                <a16:creationId xmlns:a16="http://schemas.microsoft.com/office/drawing/2014/main" id="{F7E78820-B431-4946-9BF4-494BB0A4F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16113"/>
            <a:ext cx="2844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/>
              <a:t>i</a:t>
            </a:r>
            <a:r>
              <a:rPr lang="en-US" altLang="es-CO">
                <a:cs typeface="Arial" panose="020B0604020202020204" pitchFamily="34" charset="0"/>
                <a:sym typeface="Symbol" panose="05050102010706020507" pitchFamily="18" charset="2"/>
              </a:rPr>
              <a:t></a:t>
            </a:r>
            <a:r>
              <a:rPr lang="en-US" altLang="es-CO">
                <a:sym typeface="Symbol" panose="05050102010706020507" pitchFamily="18" charset="2"/>
              </a:rPr>
              <a:t></a:t>
            </a:r>
            <a:r>
              <a:rPr lang="en-US" altLang="es-CO">
                <a:cs typeface="Arial" panose="020B0604020202020204" pitchFamily="34" charset="0"/>
                <a:sym typeface="Symbol" panose="05050102010706020507" pitchFamily="18" charset="2"/>
              </a:rPr>
              <a:t></a:t>
            </a:r>
            <a:r>
              <a:rPr lang="es-ES" altLang="es-CO"/>
              <a:t> = 50/7.5 = 6 A</a:t>
            </a:r>
          </a:p>
          <a:p>
            <a:endParaRPr lang="es-ES_tradnl" altLang="es-CO"/>
          </a:p>
          <a:p>
            <a:r>
              <a:rPr lang="es-ES" altLang="es-CO">
                <a:sym typeface="Symbol" panose="05050102010706020507" pitchFamily="18" charset="2"/>
              </a:rPr>
              <a:t>  L/R  0.1/7.5  0.013 s</a:t>
            </a:r>
          </a:p>
        </p:txBody>
      </p:sp>
      <p:sp>
        <p:nvSpPr>
          <p:cNvPr id="130171" name="Text Box 123">
            <a:extLst>
              <a:ext uri="{FF2B5EF4-FFF2-40B4-BE49-F238E27FC236}">
                <a16:creationId xmlns:a16="http://schemas.microsoft.com/office/drawing/2014/main" id="{C07E6755-4D9C-4830-B5CD-FB8C374A6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508500"/>
            <a:ext cx="1800225" cy="2017713"/>
          </a:xfrm>
          <a:prstGeom prst="rect">
            <a:avLst/>
          </a:prstGeom>
          <a:solidFill>
            <a:srgbClr val="99CC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altLang="es-CO" b="1"/>
          </a:p>
          <a:p>
            <a:pPr>
              <a:spcBef>
                <a:spcPct val="50000"/>
              </a:spcBef>
            </a:pPr>
            <a:endParaRPr lang="es-ES" altLang="es-CO" b="1"/>
          </a:p>
          <a:p>
            <a:pPr>
              <a:spcBef>
                <a:spcPct val="50000"/>
              </a:spcBef>
            </a:pPr>
            <a:endParaRPr lang="es-ES" altLang="es-CO" b="1"/>
          </a:p>
          <a:p>
            <a:pPr>
              <a:spcBef>
                <a:spcPct val="50000"/>
              </a:spcBef>
            </a:pPr>
            <a:r>
              <a:rPr lang="es-ES" altLang="es-CO" b="1"/>
              <a:t>  </a:t>
            </a:r>
          </a:p>
          <a:p>
            <a:pPr>
              <a:spcBef>
                <a:spcPct val="50000"/>
              </a:spcBef>
            </a:pPr>
            <a:r>
              <a:rPr lang="es-ES" altLang="es-CO" b="1"/>
              <a:t>   Motor de CC</a:t>
            </a:r>
          </a:p>
        </p:txBody>
      </p:sp>
      <p:graphicFrame>
        <p:nvGraphicFramePr>
          <p:cNvPr id="130172" name="Object 124">
            <a:extLst>
              <a:ext uri="{FF2B5EF4-FFF2-40B4-BE49-F238E27FC236}">
                <a16:creationId xmlns:a16="http://schemas.microsoft.com/office/drawing/2014/main" id="{24A1956A-C723-4739-9295-2DEC95785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068638"/>
          <a:ext cx="24526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3" name="Equation" r:id="rId5" imgW="1562040" imgH="241200" progId="Equation.DSMT4">
                  <p:embed/>
                </p:oleObj>
              </mc:Choice>
              <mc:Fallback>
                <p:oleObj name="Equation" r:id="rId5" imgW="1562040" imgH="2412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068638"/>
                        <a:ext cx="2452688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73" name="Text Box 125">
            <a:extLst>
              <a:ext uri="{FF2B5EF4-FFF2-40B4-BE49-F238E27FC236}">
                <a16:creationId xmlns:a16="http://schemas.microsoft.com/office/drawing/2014/main" id="{9809000D-6626-4ECE-97C5-1B2136976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3095625" cy="3667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b="1"/>
              <a:t>Circuito de primer orden</a:t>
            </a:r>
            <a:endParaRPr lang="es-ES" altLang="es-CO"/>
          </a:p>
        </p:txBody>
      </p:sp>
      <p:sp>
        <p:nvSpPr>
          <p:cNvPr id="130175" name="Text Box 127">
            <a:extLst>
              <a:ext uri="{FF2B5EF4-FFF2-40B4-BE49-F238E27FC236}">
                <a16:creationId xmlns:a16="http://schemas.microsoft.com/office/drawing/2014/main" id="{DEEEFE67-3B4A-4BFC-A7AF-6AD0CDE72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300663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b="1"/>
              <a:t>Influencia de la resistencia:</a:t>
            </a:r>
          </a:p>
        </p:txBody>
      </p:sp>
      <p:sp>
        <p:nvSpPr>
          <p:cNvPr id="130176" name="Text Box 128">
            <a:extLst>
              <a:ext uri="{FF2B5EF4-FFF2-40B4-BE49-F238E27FC236}">
                <a16:creationId xmlns:a16="http://schemas.microsoft.com/office/drawing/2014/main" id="{CE1257A2-EDB3-4507-B965-B45F385D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6237288"/>
            <a:ext cx="3816350" cy="3667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b="1"/>
              <a:t>R afecta a la cte. de tiempo y a I</a:t>
            </a:r>
            <a:r>
              <a:rPr lang="es-ES" altLang="es-CO" b="1" baseline="-250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30177" name="Text Box 129">
            <a:extLst>
              <a:ext uri="{FF2B5EF4-FFF2-40B4-BE49-F238E27FC236}">
                <a16:creationId xmlns:a16="http://schemas.microsoft.com/office/drawing/2014/main" id="{4F11A814-7BEC-4250-B10F-FD4586859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2781300"/>
            <a:ext cx="3168650" cy="6397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La intensidad de la  bobina evoluciona desde su valor inicial hasta el régimen permanente siguiendo una exponencial</a:t>
            </a:r>
          </a:p>
        </p:txBody>
      </p:sp>
      <p:grpSp>
        <p:nvGrpSpPr>
          <p:cNvPr id="130178" name="Group 130">
            <a:extLst>
              <a:ext uri="{FF2B5EF4-FFF2-40B4-BE49-F238E27FC236}">
                <a16:creationId xmlns:a16="http://schemas.microsoft.com/office/drawing/2014/main" id="{A3A83318-B9E5-49AF-B833-82F342973FB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30179" name="Picture 131" descr="cabecera copia">
              <a:extLst>
                <a:ext uri="{FF2B5EF4-FFF2-40B4-BE49-F238E27FC236}">
                  <a16:creationId xmlns:a16="http://schemas.microsoft.com/office/drawing/2014/main" id="{DD3485DD-75D6-44CE-AB43-35F07DC5B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180" name="Line 132">
              <a:extLst>
                <a:ext uri="{FF2B5EF4-FFF2-40B4-BE49-F238E27FC236}">
                  <a16:creationId xmlns:a16="http://schemas.microsoft.com/office/drawing/2014/main" id="{7E5E78AB-8DA2-4EF4-B5FC-4A57E046B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0181" name="Rectangle 133">
              <a:extLst>
                <a:ext uri="{FF2B5EF4-FFF2-40B4-BE49-F238E27FC236}">
                  <a16:creationId xmlns:a16="http://schemas.microsoft.com/office/drawing/2014/main" id="{9F9F5B67-17C1-4305-B2AB-790DCBC09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 de arranque de un motor CC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0"/>
                                        <p:tgtEl>
                                          <p:spTgt spid="1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3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0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3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1" grpId="0"/>
      <p:bldP spid="130062" grpId="0"/>
      <p:bldP spid="130063" grpId="0"/>
      <p:bldP spid="130151" grpId="0"/>
      <p:bldP spid="130156" grpId="0"/>
      <p:bldP spid="130157" grpId="0"/>
      <p:bldP spid="130158" grpId="0"/>
      <p:bldP spid="130159" grpId="0"/>
      <p:bldP spid="130160" grpId="0"/>
      <p:bldP spid="130173" grpId="0" animBg="1"/>
      <p:bldP spid="130175" grpId="0"/>
      <p:bldP spid="130176" grpId="0" animBg="1"/>
      <p:bldP spid="1301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5" name="Group 3">
            <a:extLst>
              <a:ext uri="{FF2B5EF4-FFF2-40B4-BE49-F238E27FC236}">
                <a16:creationId xmlns:a16="http://schemas.microsoft.com/office/drawing/2014/main" id="{8DD3D636-C312-45E7-9D03-8283A06FD5F4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3716338"/>
            <a:ext cx="2233613" cy="2771775"/>
            <a:chOff x="22" y="2341"/>
            <a:chExt cx="1407" cy="1746"/>
          </a:xfrm>
        </p:grpSpPr>
        <p:graphicFrame>
          <p:nvGraphicFramePr>
            <p:cNvPr id="131076" name="Object 4">
              <a:extLst>
                <a:ext uri="{FF2B5EF4-FFF2-40B4-BE49-F238E27FC236}">
                  <a16:creationId xmlns:a16="http://schemas.microsoft.com/office/drawing/2014/main" id="{FBB691BE-0B56-4E82-8A08-461AB6EEE3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2568"/>
            <a:ext cx="1167" cy="1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84" name="Visio" r:id="rId3" imgW="1410005" imgH="1834515" progId="Visio.Drawing.11">
                    <p:embed/>
                  </p:oleObj>
                </mc:Choice>
                <mc:Fallback>
                  <p:oleObj name="Visio" r:id="rId3" imgW="1410005" imgH="1834515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568"/>
                          <a:ext cx="1167" cy="1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77" name="Text Box 5">
              <a:extLst>
                <a:ext uri="{FF2B5EF4-FFF2-40B4-BE49-F238E27FC236}">
                  <a16:creationId xmlns:a16="http://schemas.microsoft.com/office/drawing/2014/main" id="{4FF000A3-7252-49C8-8DAF-0B379F4DD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3217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>
                  <a:latin typeface="Times New Roman" panose="02020603050405020304" pitchFamily="18" charset="0"/>
                </a:rPr>
                <a:t>50 V</a:t>
              </a:r>
            </a:p>
          </p:txBody>
        </p:sp>
        <p:sp>
          <p:nvSpPr>
            <p:cNvPr id="131078" name="Text Box 6">
              <a:extLst>
                <a:ext uri="{FF2B5EF4-FFF2-40B4-BE49-F238E27FC236}">
                  <a16:creationId xmlns:a16="http://schemas.microsoft.com/office/drawing/2014/main" id="{45BA9773-67BB-43E6-AE6C-C379AB2BB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2341"/>
              <a:ext cx="6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400">
                  <a:latin typeface="Times New Roman" panose="02020603050405020304" pitchFamily="18" charset="0"/>
                </a:rPr>
                <a:t>Interruptor</a:t>
              </a:r>
            </a:p>
          </p:txBody>
        </p:sp>
        <p:sp>
          <p:nvSpPr>
            <p:cNvPr id="131079" name="Text Box 7">
              <a:extLst>
                <a:ext uri="{FF2B5EF4-FFF2-40B4-BE49-F238E27FC236}">
                  <a16:creationId xmlns:a16="http://schemas.microsoft.com/office/drawing/2014/main" id="{2BAAB839-96EC-4A2A-B393-6D5E729F0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837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>
                  <a:latin typeface="Times New Roman" panose="02020603050405020304" pitchFamily="18" charset="0"/>
                </a:rPr>
                <a:t>4 </a:t>
              </a:r>
              <a:r>
                <a:rPr lang="es-ES" altLang="es-CO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s-ES" altLang="es-CO">
                <a:latin typeface="Times New Roman" panose="02020603050405020304" pitchFamily="18" charset="0"/>
              </a:endParaRPr>
            </a:p>
          </p:txBody>
        </p:sp>
        <p:sp>
          <p:nvSpPr>
            <p:cNvPr id="131080" name="Text Box 8">
              <a:extLst>
                <a:ext uri="{FF2B5EF4-FFF2-40B4-BE49-F238E27FC236}">
                  <a16:creationId xmlns:a16="http://schemas.microsoft.com/office/drawing/2014/main" id="{720F029C-18FE-4546-B8D3-1344E701F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384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>
                  <a:latin typeface="Times New Roman" panose="02020603050405020304" pitchFamily="18" charset="0"/>
                </a:rPr>
                <a:t>0.1 </a:t>
              </a:r>
              <a:r>
                <a:rPr lang="es-ES" altLang="es-CO">
                  <a:latin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endParaRPr lang="es-ES" altLang="es-CO">
                <a:latin typeface="Times New Roman" panose="02020603050405020304" pitchFamily="18" charset="0"/>
              </a:endParaRPr>
            </a:p>
          </p:txBody>
        </p:sp>
        <p:sp>
          <p:nvSpPr>
            <p:cNvPr id="131081" name="Text Box 9">
              <a:extLst>
                <a:ext uri="{FF2B5EF4-FFF2-40B4-BE49-F238E27FC236}">
                  <a16:creationId xmlns:a16="http://schemas.microsoft.com/office/drawing/2014/main" id="{1416B03D-8606-48AD-B44C-696BED98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341"/>
              <a:ext cx="3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>
                  <a:latin typeface="Times New Roman" panose="02020603050405020304" pitchFamily="18" charset="0"/>
                </a:rPr>
                <a:t>t = 0</a:t>
              </a:r>
            </a:p>
          </p:txBody>
        </p:sp>
        <p:sp>
          <p:nvSpPr>
            <p:cNvPr id="131082" name="Arc 10">
              <a:extLst>
                <a:ext uri="{FF2B5EF4-FFF2-40B4-BE49-F238E27FC236}">
                  <a16:creationId xmlns:a16="http://schemas.microsoft.com/office/drawing/2014/main" id="{93922581-C0DB-416C-AF85-D2C06BE04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" y="2478"/>
              <a:ext cx="2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131083" name="Text Box 11">
            <a:extLst>
              <a:ext uri="{FF2B5EF4-FFF2-40B4-BE49-F238E27FC236}">
                <a16:creationId xmlns:a16="http://schemas.microsoft.com/office/drawing/2014/main" id="{FE4663DA-7CE6-4630-BD25-6692E853E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805488"/>
            <a:ext cx="111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0066FF"/>
                </a:solidFill>
              </a:rPr>
              <a:t>L = 0.1</a:t>
            </a:r>
            <a:r>
              <a:rPr lang="es-ES" altLang="es-CO">
                <a:solidFill>
                  <a:srgbClr val="0066FF"/>
                </a:solidFill>
                <a:sym typeface="Symbol" panose="05050102010706020507" pitchFamily="18" charset="2"/>
              </a:rPr>
              <a:t>H</a:t>
            </a:r>
          </a:p>
        </p:txBody>
      </p:sp>
      <p:sp>
        <p:nvSpPr>
          <p:cNvPr id="131084" name="Text Box 12">
            <a:extLst>
              <a:ext uri="{FF2B5EF4-FFF2-40B4-BE49-F238E27FC236}">
                <a16:creationId xmlns:a16="http://schemas.microsoft.com/office/drawing/2014/main" id="{9EB5E913-A31C-4961-B893-7694225C8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805488"/>
            <a:ext cx="111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FF3300"/>
                </a:solidFill>
              </a:rPr>
              <a:t>L = 0.2</a:t>
            </a:r>
            <a:r>
              <a:rPr lang="es-ES" altLang="es-CO">
                <a:solidFill>
                  <a:srgbClr val="FF3300"/>
                </a:solidFill>
                <a:sym typeface="Symbol" panose="05050102010706020507" pitchFamily="18" charset="2"/>
              </a:rPr>
              <a:t>H</a:t>
            </a:r>
          </a:p>
        </p:txBody>
      </p:sp>
      <p:sp>
        <p:nvSpPr>
          <p:cNvPr id="131085" name="Text Box 13">
            <a:extLst>
              <a:ext uri="{FF2B5EF4-FFF2-40B4-BE49-F238E27FC236}">
                <a16:creationId xmlns:a16="http://schemas.microsoft.com/office/drawing/2014/main" id="{6DE01D4A-9C3E-4702-A71E-1B23262CF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80548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/>
              <a:t>L = 0.05</a:t>
            </a:r>
            <a:r>
              <a:rPr lang="es-ES" altLang="es-CO">
                <a:sym typeface="Symbol" panose="05050102010706020507" pitchFamily="18" charset="2"/>
              </a:rPr>
              <a:t>H</a:t>
            </a:r>
          </a:p>
        </p:txBody>
      </p:sp>
      <p:sp>
        <p:nvSpPr>
          <p:cNvPr id="131086" name="AutoShape 14">
            <a:extLst>
              <a:ext uri="{FF2B5EF4-FFF2-40B4-BE49-F238E27FC236}">
                <a16:creationId xmlns:a16="http://schemas.microsoft.com/office/drawing/2014/main" id="{C027FF94-8932-4171-AE47-F21F386C8E8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194050" y="1320800"/>
            <a:ext cx="56007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grpSp>
        <p:nvGrpSpPr>
          <p:cNvPr id="131087" name="Group 15">
            <a:extLst>
              <a:ext uri="{FF2B5EF4-FFF2-40B4-BE49-F238E27FC236}">
                <a16:creationId xmlns:a16="http://schemas.microsoft.com/office/drawing/2014/main" id="{E6282E15-A545-45B1-9B64-3645754AA850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557338"/>
            <a:ext cx="4856163" cy="3938587"/>
            <a:chOff x="2200" y="983"/>
            <a:chExt cx="3059" cy="2481"/>
          </a:xfrm>
        </p:grpSpPr>
        <p:sp>
          <p:nvSpPr>
            <p:cNvPr id="131088" name="Rectangle 16">
              <a:extLst>
                <a:ext uri="{FF2B5EF4-FFF2-40B4-BE49-F238E27FC236}">
                  <a16:creationId xmlns:a16="http://schemas.microsoft.com/office/drawing/2014/main" id="{8994C898-5A81-476D-A5D4-7DB22A0B4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339"/>
              <a:ext cx="4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300">
                  <a:solidFill>
                    <a:srgbClr val="000000"/>
                  </a:solidFill>
                  <a:latin typeface="Helvetica" panose="020B0604020202020204" pitchFamily="34" charset="0"/>
                </a:rPr>
                <a:t>Tiempo (s)</a:t>
              </a:r>
              <a:endParaRPr lang="es-ES" altLang="es-CO"/>
            </a:p>
          </p:txBody>
        </p:sp>
        <p:sp>
          <p:nvSpPr>
            <p:cNvPr id="131089" name="Rectangle 17">
              <a:extLst>
                <a:ext uri="{FF2B5EF4-FFF2-40B4-BE49-F238E27FC236}">
                  <a16:creationId xmlns:a16="http://schemas.microsoft.com/office/drawing/2014/main" id="{2DF44E85-434E-4653-8536-BD29F69EFB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64" y="1942"/>
              <a:ext cx="59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300">
                  <a:solidFill>
                    <a:srgbClr val="000000"/>
                  </a:solidFill>
                  <a:latin typeface="Helvetica" panose="020B0604020202020204" pitchFamily="34" charset="0"/>
                </a:rPr>
                <a:t>Corriente (A)</a:t>
              </a:r>
              <a:endParaRPr lang="es-ES" altLang="es-CO"/>
            </a:p>
          </p:txBody>
        </p:sp>
        <p:sp>
          <p:nvSpPr>
            <p:cNvPr id="131090" name="Rectangle 18">
              <a:extLst>
                <a:ext uri="{FF2B5EF4-FFF2-40B4-BE49-F238E27FC236}">
                  <a16:creationId xmlns:a16="http://schemas.microsoft.com/office/drawing/2014/main" id="{5E1EF076-901C-45A3-BA64-58A4C9FD7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034"/>
              <a:ext cx="2734" cy="2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091" name="Rectangle 19">
              <a:extLst>
                <a:ext uri="{FF2B5EF4-FFF2-40B4-BE49-F238E27FC236}">
                  <a16:creationId xmlns:a16="http://schemas.microsoft.com/office/drawing/2014/main" id="{1AB2815D-9892-450C-906A-154F93D7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034"/>
              <a:ext cx="2734" cy="215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092" name="Line 20">
              <a:extLst>
                <a:ext uri="{FF2B5EF4-FFF2-40B4-BE49-F238E27FC236}">
                  <a16:creationId xmlns:a16="http://schemas.microsoft.com/office/drawing/2014/main" id="{FDA3C42A-3A13-44EC-B705-CD2F5B826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034"/>
              <a:ext cx="27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093" name="Freeform 21">
              <a:extLst>
                <a:ext uri="{FF2B5EF4-FFF2-40B4-BE49-F238E27FC236}">
                  <a16:creationId xmlns:a16="http://schemas.microsoft.com/office/drawing/2014/main" id="{0D0289CE-04EE-4683-989D-AC2799FC6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034"/>
              <a:ext cx="2734" cy="2154"/>
            </a:xfrm>
            <a:custGeom>
              <a:avLst/>
              <a:gdLst>
                <a:gd name="T0" fmla="*/ 0 w 434"/>
                <a:gd name="T1" fmla="*/ 342 h 342"/>
                <a:gd name="T2" fmla="*/ 434 w 434"/>
                <a:gd name="T3" fmla="*/ 342 h 342"/>
                <a:gd name="T4" fmla="*/ 434 w 434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342">
                  <a:moveTo>
                    <a:pt x="0" y="342"/>
                  </a:moveTo>
                  <a:lnTo>
                    <a:pt x="434" y="342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094" name="Line 22">
              <a:extLst>
                <a:ext uri="{FF2B5EF4-FFF2-40B4-BE49-F238E27FC236}">
                  <a16:creationId xmlns:a16="http://schemas.microsoft.com/office/drawing/2014/main" id="{789AF33C-DC2C-493A-9C7D-71E42074C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034"/>
              <a:ext cx="1" cy="2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095" name="Line 23">
              <a:extLst>
                <a:ext uri="{FF2B5EF4-FFF2-40B4-BE49-F238E27FC236}">
                  <a16:creationId xmlns:a16="http://schemas.microsoft.com/office/drawing/2014/main" id="{D21811BE-C652-4141-9DA2-57B41B474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3157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096" name="Line 24">
              <a:extLst>
                <a:ext uri="{FF2B5EF4-FFF2-40B4-BE49-F238E27FC236}">
                  <a16:creationId xmlns:a16="http://schemas.microsoft.com/office/drawing/2014/main" id="{6C5F2F1D-168C-47AD-8925-97D4C3979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034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097" name="Rectangle 25">
              <a:extLst>
                <a:ext uri="{FF2B5EF4-FFF2-40B4-BE49-F238E27FC236}">
                  <a16:creationId xmlns:a16="http://schemas.microsoft.com/office/drawing/2014/main" id="{4E9E0764-A9EE-450E-9597-C41F3B26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320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s-ES" altLang="es-CO"/>
            </a:p>
          </p:txBody>
        </p:sp>
        <p:sp>
          <p:nvSpPr>
            <p:cNvPr id="131098" name="Line 26">
              <a:extLst>
                <a:ext uri="{FF2B5EF4-FFF2-40B4-BE49-F238E27FC236}">
                  <a16:creationId xmlns:a16="http://schemas.microsoft.com/office/drawing/2014/main" id="{D01ABBE7-4F3E-4C78-A77D-EC09A7DDA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3157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099" name="Line 27">
              <a:extLst>
                <a:ext uri="{FF2B5EF4-FFF2-40B4-BE49-F238E27FC236}">
                  <a16:creationId xmlns:a16="http://schemas.microsoft.com/office/drawing/2014/main" id="{B8A50A62-4738-4288-A7FD-E331F9D62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" y="3157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00" name="Line 28">
              <a:extLst>
                <a:ext uri="{FF2B5EF4-FFF2-40B4-BE49-F238E27FC236}">
                  <a16:creationId xmlns:a16="http://schemas.microsoft.com/office/drawing/2014/main" id="{612F202A-6A1A-48C4-A57A-A53BE0252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1034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01" name="Rectangle 29">
              <a:extLst>
                <a:ext uri="{FF2B5EF4-FFF2-40B4-BE49-F238E27FC236}">
                  <a16:creationId xmlns:a16="http://schemas.microsoft.com/office/drawing/2014/main" id="{2FE11C85-DA4A-4FD5-8582-9D023E730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" y="3207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0.04</a:t>
              </a:r>
              <a:endParaRPr lang="es-ES" altLang="es-CO"/>
            </a:p>
          </p:txBody>
        </p:sp>
        <p:sp>
          <p:nvSpPr>
            <p:cNvPr id="131102" name="Line 30">
              <a:extLst>
                <a:ext uri="{FF2B5EF4-FFF2-40B4-BE49-F238E27FC236}">
                  <a16:creationId xmlns:a16="http://schemas.microsoft.com/office/drawing/2014/main" id="{4C97E53D-493C-417D-8018-896D7986D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1" y="3157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03" name="Line 31">
              <a:extLst>
                <a:ext uri="{FF2B5EF4-FFF2-40B4-BE49-F238E27FC236}">
                  <a16:creationId xmlns:a16="http://schemas.microsoft.com/office/drawing/2014/main" id="{33A58E8C-916F-4BFC-B353-79742390C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1034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04" name="Rectangle 32">
              <a:extLst>
                <a:ext uri="{FF2B5EF4-FFF2-40B4-BE49-F238E27FC236}">
                  <a16:creationId xmlns:a16="http://schemas.microsoft.com/office/drawing/2014/main" id="{2BEDA8E9-737B-46DE-9693-FEDD3E3B5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3207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0.06</a:t>
              </a:r>
              <a:endParaRPr lang="es-ES" altLang="es-CO"/>
            </a:p>
          </p:txBody>
        </p:sp>
        <p:sp>
          <p:nvSpPr>
            <p:cNvPr id="131105" name="Line 33">
              <a:extLst>
                <a:ext uri="{FF2B5EF4-FFF2-40B4-BE49-F238E27FC236}">
                  <a16:creationId xmlns:a16="http://schemas.microsoft.com/office/drawing/2014/main" id="{17462AB0-4503-4483-9859-2F6A90AC7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2" y="3157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06" name="Line 34">
              <a:extLst>
                <a:ext uri="{FF2B5EF4-FFF2-40B4-BE49-F238E27FC236}">
                  <a16:creationId xmlns:a16="http://schemas.microsoft.com/office/drawing/2014/main" id="{C0AC7DEA-1FFB-497A-8EAA-E6AA2DBC8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1034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07" name="Rectangle 35">
              <a:extLst>
                <a:ext uri="{FF2B5EF4-FFF2-40B4-BE49-F238E27FC236}">
                  <a16:creationId xmlns:a16="http://schemas.microsoft.com/office/drawing/2014/main" id="{162B95AE-D4D3-41C9-8448-BDEEA280D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207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0.08</a:t>
              </a:r>
              <a:endParaRPr lang="es-ES" altLang="es-CO"/>
            </a:p>
          </p:txBody>
        </p:sp>
        <p:sp>
          <p:nvSpPr>
            <p:cNvPr id="131108" name="Line 36">
              <a:extLst>
                <a:ext uri="{FF2B5EF4-FFF2-40B4-BE49-F238E27FC236}">
                  <a16:creationId xmlns:a16="http://schemas.microsoft.com/office/drawing/2014/main" id="{D855417E-7567-478D-92BF-7170A75E0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9" y="3157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09" name="Line 37">
              <a:extLst>
                <a:ext uri="{FF2B5EF4-FFF2-40B4-BE49-F238E27FC236}">
                  <a16:creationId xmlns:a16="http://schemas.microsoft.com/office/drawing/2014/main" id="{062C604A-2BB5-4E33-B84E-A10A3E787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1034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10" name="Rectangle 38">
              <a:extLst>
                <a:ext uri="{FF2B5EF4-FFF2-40B4-BE49-F238E27FC236}">
                  <a16:creationId xmlns:a16="http://schemas.microsoft.com/office/drawing/2014/main" id="{ECA50AF9-B128-4CB8-A80E-B813870AB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3207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0.1</a:t>
              </a:r>
              <a:endParaRPr lang="es-ES" altLang="es-CO"/>
            </a:p>
          </p:txBody>
        </p:sp>
        <p:sp>
          <p:nvSpPr>
            <p:cNvPr id="131111" name="Line 39">
              <a:extLst>
                <a:ext uri="{FF2B5EF4-FFF2-40B4-BE49-F238E27FC236}">
                  <a16:creationId xmlns:a16="http://schemas.microsoft.com/office/drawing/2014/main" id="{F2DAE350-EF72-4C96-BF86-05617C29D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0" y="3157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12" name="Line 40">
              <a:extLst>
                <a:ext uri="{FF2B5EF4-FFF2-40B4-BE49-F238E27FC236}">
                  <a16:creationId xmlns:a16="http://schemas.microsoft.com/office/drawing/2014/main" id="{E3687BCE-AAD6-4189-9F72-403E3E6D0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1034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13" name="Rectangle 41">
              <a:extLst>
                <a:ext uri="{FF2B5EF4-FFF2-40B4-BE49-F238E27FC236}">
                  <a16:creationId xmlns:a16="http://schemas.microsoft.com/office/drawing/2014/main" id="{0825BF77-795C-4793-BCA2-689FF80DD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3207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0.12</a:t>
              </a:r>
              <a:endParaRPr lang="es-ES" altLang="es-CO"/>
            </a:p>
          </p:txBody>
        </p:sp>
        <p:sp>
          <p:nvSpPr>
            <p:cNvPr id="131114" name="Line 42">
              <a:extLst>
                <a:ext uri="{FF2B5EF4-FFF2-40B4-BE49-F238E27FC236}">
                  <a16:creationId xmlns:a16="http://schemas.microsoft.com/office/drawing/2014/main" id="{81577E3D-8C26-460B-8892-5C851F28E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1" y="3157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15" name="Line 43">
              <a:extLst>
                <a:ext uri="{FF2B5EF4-FFF2-40B4-BE49-F238E27FC236}">
                  <a16:creationId xmlns:a16="http://schemas.microsoft.com/office/drawing/2014/main" id="{47012299-7727-4A7E-954C-2B7BA736F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1034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16" name="Rectangle 44">
              <a:extLst>
                <a:ext uri="{FF2B5EF4-FFF2-40B4-BE49-F238E27FC236}">
                  <a16:creationId xmlns:a16="http://schemas.microsoft.com/office/drawing/2014/main" id="{7F43751E-F82A-4D82-93DC-8CB48C8A6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3207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0.14</a:t>
              </a:r>
              <a:endParaRPr lang="es-ES" altLang="es-CO"/>
            </a:p>
          </p:txBody>
        </p:sp>
        <p:sp>
          <p:nvSpPr>
            <p:cNvPr id="131117" name="Line 45">
              <a:extLst>
                <a:ext uri="{FF2B5EF4-FFF2-40B4-BE49-F238E27FC236}">
                  <a16:creationId xmlns:a16="http://schemas.microsoft.com/office/drawing/2014/main" id="{735A0587-7620-4607-9FC6-AB238A603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8" y="3157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18" name="Line 46">
              <a:extLst>
                <a:ext uri="{FF2B5EF4-FFF2-40B4-BE49-F238E27FC236}">
                  <a16:creationId xmlns:a16="http://schemas.microsoft.com/office/drawing/2014/main" id="{CFB1CC1A-A9E3-4261-8DAF-9AF466278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1034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19" name="Rectangle 47">
              <a:extLst>
                <a:ext uri="{FF2B5EF4-FFF2-40B4-BE49-F238E27FC236}">
                  <a16:creationId xmlns:a16="http://schemas.microsoft.com/office/drawing/2014/main" id="{F301B1A9-AB07-4576-93E3-31D6262CF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3207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0.16</a:t>
              </a:r>
              <a:endParaRPr lang="es-ES" altLang="es-CO"/>
            </a:p>
          </p:txBody>
        </p:sp>
        <p:sp>
          <p:nvSpPr>
            <p:cNvPr id="131120" name="Line 48">
              <a:extLst>
                <a:ext uri="{FF2B5EF4-FFF2-40B4-BE49-F238E27FC236}">
                  <a16:creationId xmlns:a16="http://schemas.microsoft.com/office/drawing/2014/main" id="{93AC1732-8E81-449D-9026-ADD6723B0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" y="3157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21" name="Line 49">
              <a:extLst>
                <a:ext uri="{FF2B5EF4-FFF2-40B4-BE49-F238E27FC236}">
                  <a16:creationId xmlns:a16="http://schemas.microsoft.com/office/drawing/2014/main" id="{F244FA1A-AB33-40E3-895D-1EE3A0307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1034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22" name="Rectangle 50">
              <a:extLst>
                <a:ext uri="{FF2B5EF4-FFF2-40B4-BE49-F238E27FC236}">
                  <a16:creationId xmlns:a16="http://schemas.microsoft.com/office/drawing/2014/main" id="{6875EA56-6667-451B-96E2-90905112B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3207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0.18</a:t>
              </a:r>
              <a:endParaRPr lang="es-ES" altLang="es-CO"/>
            </a:p>
          </p:txBody>
        </p:sp>
        <p:sp>
          <p:nvSpPr>
            <p:cNvPr id="131123" name="Line 51">
              <a:extLst>
                <a:ext uri="{FF2B5EF4-FFF2-40B4-BE49-F238E27FC236}">
                  <a16:creationId xmlns:a16="http://schemas.microsoft.com/office/drawing/2014/main" id="{93BD8530-93EE-40F6-9C64-C64E1AF4C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3157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24" name="Line 52">
              <a:extLst>
                <a:ext uri="{FF2B5EF4-FFF2-40B4-BE49-F238E27FC236}">
                  <a16:creationId xmlns:a16="http://schemas.microsoft.com/office/drawing/2014/main" id="{E23D38C3-0449-4C19-AD42-7C6216C95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" y="1034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25" name="Rectangle 53">
              <a:extLst>
                <a:ext uri="{FF2B5EF4-FFF2-40B4-BE49-F238E27FC236}">
                  <a16:creationId xmlns:a16="http://schemas.microsoft.com/office/drawing/2014/main" id="{169E5D8A-4909-4475-8694-AF4BF3CB7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3207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0.2</a:t>
              </a:r>
              <a:endParaRPr lang="es-ES" altLang="es-CO"/>
            </a:p>
          </p:txBody>
        </p:sp>
        <p:sp>
          <p:nvSpPr>
            <p:cNvPr id="131126" name="Line 54">
              <a:extLst>
                <a:ext uri="{FF2B5EF4-FFF2-40B4-BE49-F238E27FC236}">
                  <a16:creationId xmlns:a16="http://schemas.microsoft.com/office/drawing/2014/main" id="{C0146C56-81A5-42E7-9D94-0105EAB6E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188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27" name="Line 55">
              <a:extLst>
                <a:ext uri="{FF2B5EF4-FFF2-40B4-BE49-F238E27FC236}">
                  <a16:creationId xmlns:a16="http://schemas.microsoft.com/office/drawing/2014/main" id="{B8DD6454-4F14-4E57-9839-2EB64E319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5" y="3188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28" name="Rectangle 56">
              <a:extLst>
                <a:ext uri="{FF2B5EF4-FFF2-40B4-BE49-F238E27FC236}">
                  <a16:creationId xmlns:a16="http://schemas.microsoft.com/office/drawing/2014/main" id="{9B794401-745D-4B86-B0CF-0BEDD65AD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3138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s-ES" altLang="es-CO"/>
            </a:p>
          </p:txBody>
        </p:sp>
        <p:sp>
          <p:nvSpPr>
            <p:cNvPr id="131129" name="Line 57">
              <a:extLst>
                <a:ext uri="{FF2B5EF4-FFF2-40B4-BE49-F238E27FC236}">
                  <a16:creationId xmlns:a16="http://schemas.microsoft.com/office/drawing/2014/main" id="{119F6861-28C3-4089-9C28-57B2CDAF6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880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30" name="Line 58">
              <a:extLst>
                <a:ext uri="{FF2B5EF4-FFF2-40B4-BE49-F238E27FC236}">
                  <a16:creationId xmlns:a16="http://schemas.microsoft.com/office/drawing/2014/main" id="{FC8883DA-7B0C-465D-B2CC-494983BC9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5" y="2880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31" name="Rectangle 59">
              <a:extLst>
                <a:ext uri="{FF2B5EF4-FFF2-40B4-BE49-F238E27FC236}">
                  <a16:creationId xmlns:a16="http://schemas.microsoft.com/office/drawing/2014/main" id="{5EB0B080-1868-4A2B-B7B2-DB0F810C0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282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s-ES" altLang="es-CO"/>
            </a:p>
          </p:txBody>
        </p:sp>
        <p:sp>
          <p:nvSpPr>
            <p:cNvPr id="131132" name="Line 60">
              <a:extLst>
                <a:ext uri="{FF2B5EF4-FFF2-40B4-BE49-F238E27FC236}">
                  <a16:creationId xmlns:a16="http://schemas.microsoft.com/office/drawing/2014/main" id="{0E161450-525A-4C32-A776-9B5EC6C27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571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33" name="Line 61">
              <a:extLst>
                <a:ext uri="{FF2B5EF4-FFF2-40B4-BE49-F238E27FC236}">
                  <a16:creationId xmlns:a16="http://schemas.microsoft.com/office/drawing/2014/main" id="{5718283A-A0F1-4BFA-8F50-595503192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5" y="2571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34" name="Rectangle 62">
              <a:extLst>
                <a:ext uri="{FF2B5EF4-FFF2-40B4-BE49-F238E27FC236}">
                  <a16:creationId xmlns:a16="http://schemas.microsoft.com/office/drawing/2014/main" id="{CCF0C958-E904-44B8-97D5-312526F9E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252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s-ES" altLang="es-CO"/>
            </a:p>
          </p:txBody>
        </p:sp>
        <p:sp>
          <p:nvSpPr>
            <p:cNvPr id="131135" name="Line 63">
              <a:extLst>
                <a:ext uri="{FF2B5EF4-FFF2-40B4-BE49-F238E27FC236}">
                  <a16:creationId xmlns:a16="http://schemas.microsoft.com/office/drawing/2014/main" id="{5454B262-FB26-4A2E-BA28-BB142A38D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26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36" name="Line 64">
              <a:extLst>
                <a:ext uri="{FF2B5EF4-FFF2-40B4-BE49-F238E27FC236}">
                  <a16:creationId xmlns:a16="http://schemas.microsoft.com/office/drawing/2014/main" id="{EB8BD997-87E8-4562-938C-23FD4C172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5" y="2262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37" name="Rectangle 65">
              <a:extLst>
                <a:ext uri="{FF2B5EF4-FFF2-40B4-BE49-F238E27FC236}">
                  <a16:creationId xmlns:a16="http://schemas.microsoft.com/office/drawing/2014/main" id="{FEE4109B-EF6B-4E4B-9BC1-800FDE3E3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221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6</a:t>
              </a:r>
              <a:endParaRPr lang="es-ES" altLang="es-CO"/>
            </a:p>
          </p:txBody>
        </p:sp>
        <p:sp>
          <p:nvSpPr>
            <p:cNvPr id="131138" name="Line 66">
              <a:extLst>
                <a:ext uri="{FF2B5EF4-FFF2-40B4-BE49-F238E27FC236}">
                  <a16:creationId xmlns:a16="http://schemas.microsoft.com/office/drawing/2014/main" id="{A52EC2C0-6EF8-4E6E-841D-CED513B85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953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39" name="Line 67">
              <a:extLst>
                <a:ext uri="{FF2B5EF4-FFF2-40B4-BE49-F238E27FC236}">
                  <a16:creationId xmlns:a16="http://schemas.microsoft.com/office/drawing/2014/main" id="{B3C0EF69-1083-4D47-81E5-976C356AD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5" y="1953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40" name="Rectangle 68">
              <a:extLst>
                <a:ext uri="{FF2B5EF4-FFF2-40B4-BE49-F238E27FC236}">
                  <a16:creationId xmlns:a16="http://schemas.microsoft.com/office/drawing/2014/main" id="{2E82FC3C-9C34-4FFB-A0C9-03DD8025F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190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8</a:t>
              </a:r>
              <a:endParaRPr lang="es-ES" altLang="es-CO"/>
            </a:p>
          </p:txBody>
        </p:sp>
        <p:sp>
          <p:nvSpPr>
            <p:cNvPr id="131141" name="Line 69">
              <a:extLst>
                <a:ext uri="{FF2B5EF4-FFF2-40B4-BE49-F238E27FC236}">
                  <a16:creationId xmlns:a16="http://schemas.microsoft.com/office/drawing/2014/main" id="{620F9533-BD06-4509-A225-7D4F1E4A9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645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42" name="Line 70">
              <a:extLst>
                <a:ext uri="{FF2B5EF4-FFF2-40B4-BE49-F238E27FC236}">
                  <a16:creationId xmlns:a16="http://schemas.microsoft.com/office/drawing/2014/main" id="{A1433F49-3708-4E8F-8FA7-2C6D3AB2B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5" y="1645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43" name="Rectangle 71">
              <a:extLst>
                <a:ext uri="{FF2B5EF4-FFF2-40B4-BE49-F238E27FC236}">
                  <a16:creationId xmlns:a16="http://schemas.microsoft.com/office/drawing/2014/main" id="{02BAAD31-6C61-43D9-976D-0D4B611A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594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10</a:t>
              </a:r>
              <a:endParaRPr lang="es-ES" altLang="es-CO"/>
            </a:p>
          </p:txBody>
        </p:sp>
        <p:sp>
          <p:nvSpPr>
            <p:cNvPr id="131144" name="Line 72">
              <a:extLst>
                <a:ext uri="{FF2B5EF4-FFF2-40B4-BE49-F238E27FC236}">
                  <a16:creationId xmlns:a16="http://schemas.microsoft.com/office/drawing/2014/main" id="{75FF7FB6-9306-4EB5-9937-003465B27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336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45" name="Line 73">
              <a:extLst>
                <a:ext uri="{FF2B5EF4-FFF2-40B4-BE49-F238E27FC236}">
                  <a16:creationId xmlns:a16="http://schemas.microsoft.com/office/drawing/2014/main" id="{23E20E55-DAE2-4F02-8DC7-2DEA8BC13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5" y="1336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46" name="Rectangle 74">
              <a:extLst>
                <a:ext uri="{FF2B5EF4-FFF2-40B4-BE49-F238E27FC236}">
                  <a16:creationId xmlns:a16="http://schemas.microsoft.com/office/drawing/2014/main" id="{A35D3F87-B4B6-4201-AD66-46BD21506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286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12</a:t>
              </a:r>
              <a:endParaRPr lang="es-ES" altLang="es-CO"/>
            </a:p>
          </p:txBody>
        </p:sp>
        <p:sp>
          <p:nvSpPr>
            <p:cNvPr id="131147" name="Line 75">
              <a:extLst>
                <a:ext uri="{FF2B5EF4-FFF2-40B4-BE49-F238E27FC236}">
                  <a16:creationId xmlns:a16="http://schemas.microsoft.com/office/drawing/2014/main" id="{98FE6995-2780-4CCD-9DE1-47E2329FA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034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48" name="Line 76">
              <a:extLst>
                <a:ext uri="{FF2B5EF4-FFF2-40B4-BE49-F238E27FC236}">
                  <a16:creationId xmlns:a16="http://schemas.microsoft.com/office/drawing/2014/main" id="{5E1EEDD3-525C-4D13-A77C-EF3098929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5" y="1034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49" name="Rectangle 77">
              <a:extLst>
                <a:ext uri="{FF2B5EF4-FFF2-40B4-BE49-F238E27FC236}">
                  <a16:creationId xmlns:a16="http://schemas.microsoft.com/office/drawing/2014/main" id="{7DBE85E2-549F-40F8-8ACA-BD1534B2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983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14</a:t>
              </a:r>
              <a:endParaRPr lang="es-ES" altLang="es-CO"/>
            </a:p>
          </p:txBody>
        </p:sp>
      </p:grpSp>
      <p:grpSp>
        <p:nvGrpSpPr>
          <p:cNvPr id="131150" name="Group 78">
            <a:extLst>
              <a:ext uri="{FF2B5EF4-FFF2-40B4-BE49-F238E27FC236}">
                <a16:creationId xmlns:a16="http://schemas.microsoft.com/office/drawing/2014/main" id="{D3E49891-7AD2-461F-B5FF-97C8B297DB6D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2060575"/>
            <a:ext cx="4340225" cy="2990850"/>
            <a:chOff x="2387" y="630"/>
            <a:chExt cx="2734" cy="1884"/>
          </a:xfrm>
        </p:grpSpPr>
        <p:sp>
          <p:nvSpPr>
            <p:cNvPr id="131151" name="Freeform 79">
              <a:extLst>
                <a:ext uri="{FF2B5EF4-FFF2-40B4-BE49-F238E27FC236}">
                  <a16:creationId xmlns:a16="http://schemas.microsoft.com/office/drawing/2014/main" id="{AD2D29C4-A209-4DFA-A592-86D33765D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" y="1153"/>
              <a:ext cx="844" cy="1361"/>
            </a:xfrm>
            <a:custGeom>
              <a:avLst/>
              <a:gdLst>
                <a:gd name="T0" fmla="*/ 6 w 844"/>
                <a:gd name="T1" fmla="*/ 1329 h 1361"/>
                <a:gd name="T2" fmla="*/ 25 w 844"/>
                <a:gd name="T3" fmla="*/ 1279 h 1361"/>
                <a:gd name="T4" fmla="*/ 44 w 844"/>
                <a:gd name="T5" fmla="*/ 1229 h 1361"/>
                <a:gd name="T6" fmla="*/ 63 w 844"/>
                <a:gd name="T7" fmla="*/ 1185 h 1361"/>
                <a:gd name="T8" fmla="*/ 82 w 844"/>
                <a:gd name="T9" fmla="*/ 1140 h 1361"/>
                <a:gd name="T10" fmla="*/ 101 w 844"/>
                <a:gd name="T11" fmla="*/ 1096 h 1361"/>
                <a:gd name="T12" fmla="*/ 120 w 844"/>
                <a:gd name="T13" fmla="*/ 1052 h 1361"/>
                <a:gd name="T14" fmla="*/ 139 w 844"/>
                <a:gd name="T15" fmla="*/ 1008 h 1361"/>
                <a:gd name="T16" fmla="*/ 157 w 844"/>
                <a:gd name="T17" fmla="*/ 964 h 1361"/>
                <a:gd name="T18" fmla="*/ 176 w 844"/>
                <a:gd name="T19" fmla="*/ 926 h 1361"/>
                <a:gd name="T20" fmla="*/ 189 w 844"/>
                <a:gd name="T21" fmla="*/ 888 h 1361"/>
                <a:gd name="T22" fmla="*/ 208 w 844"/>
                <a:gd name="T23" fmla="*/ 851 h 1361"/>
                <a:gd name="T24" fmla="*/ 227 w 844"/>
                <a:gd name="T25" fmla="*/ 813 h 1361"/>
                <a:gd name="T26" fmla="*/ 246 w 844"/>
                <a:gd name="T27" fmla="*/ 775 h 1361"/>
                <a:gd name="T28" fmla="*/ 265 w 844"/>
                <a:gd name="T29" fmla="*/ 737 h 1361"/>
                <a:gd name="T30" fmla="*/ 283 w 844"/>
                <a:gd name="T31" fmla="*/ 706 h 1361"/>
                <a:gd name="T32" fmla="*/ 302 w 844"/>
                <a:gd name="T33" fmla="*/ 674 h 1361"/>
                <a:gd name="T34" fmla="*/ 321 w 844"/>
                <a:gd name="T35" fmla="*/ 636 h 1361"/>
                <a:gd name="T36" fmla="*/ 340 w 844"/>
                <a:gd name="T37" fmla="*/ 605 h 1361"/>
                <a:gd name="T38" fmla="*/ 359 w 844"/>
                <a:gd name="T39" fmla="*/ 573 h 1361"/>
                <a:gd name="T40" fmla="*/ 378 w 844"/>
                <a:gd name="T41" fmla="*/ 548 h 1361"/>
                <a:gd name="T42" fmla="*/ 391 w 844"/>
                <a:gd name="T43" fmla="*/ 517 h 1361"/>
                <a:gd name="T44" fmla="*/ 409 w 844"/>
                <a:gd name="T45" fmla="*/ 492 h 1361"/>
                <a:gd name="T46" fmla="*/ 435 w 844"/>
                <a:gd name="T47" fmla="*/ 454 h 1361"/>
                <a:gd name="T48" fmla="*/ 454 w 844"/>
                <a:gd name="T49" fmla="*/ 422 h 1361"/>
                <a:gd name="T50" fmla="*/ 479 w 844"/>
                <a:gd name="T51" fmla="*/ 391 h 1361"/>
                <a:gd name="T52" fmla="*/ 498 w 844"/>
                <a:gd name="T53" fmla="*/ 359 h 1361"/>
                <a:gd name="T54" fmla="*/ 517 w 844"/>
                <a:gd name="T55" fmla="*/ 340 h 1361"/>
                <a:gd name="T56" fmla="*/ 542 w 844"/>
                <a:gd name="T57" fmla="*/ 309 h 1361"/>
                <a:gd name="T58" fmla="*/ 561 w 844"/>
                <a:gd name="T59" fmla="*/ 284 h 1361"/>
                <a:gd name="T60" fmla="*/ 580 w 844"/>
                <a:gd name="T61" fmla="*/ 258 h 1361"/>
                <a:gd name="T62" fmla="*/ 605 w 844"/>
                <a:gd name="T63" fmla="*/ 233 h 1361"/>
                <a:gd name="T64" fmla="*/ 624 w 844"/>
                <a:gd name="T65" fmla="*/ 208 h 1361"/>
                <a:gd name="T66" fmla="*/ 649 w 844"/>
                <a:gd name="T67" fmla="*/ 183 h 1361"/>
                <a:gd name="T68" fmla="*/ 668 w 844"/>
                <a:gd name="T69" fmla="*/ 158 h 1361"/>
                <a:gd name="T70" fmla="*/ 687 w 844"/>
                <a:gd name="T71" fmla="*/ 139 h 1361"/>
                <a:gd name="T72" fmla="*/ 712 w 844"/>
                <a:gd name="T73" fmla="*/ 120 h 1361"/>
                <a:gd name="T74" fmla="*/ 731 w 844"/>
                <a:gd name="T75" fmla="*/ 95 h 1361"/>
                <a:gd name="T76" fmla="*/ 756 w 844"/>
                <a:gd name="T77" fmla="*/ 76 h 1361"/>
                <a:gd name="T78" fmla="*/ 775 w 844"/>
                <a:gd name="T79" fmla="*/ 57 h 1361"/>
                <a:gd name="T80" fmla="*/ 800 w 844"/>
                <a:gd name="T81" fmla="*/ 38 h 1361"/>
                <a:gd name="T82" fmla="*/ 825 w 844"/>
                <a:gd name="T83" fmla="*/ 13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4" h="1361">
                  <a:moveTo>
                    <a:pt x="0" y="1361"/>
                  </a:moveTo>
                  <a:lnTo>
                    <a:pt x="0" y="1348"/>
                  </a:lnTo>
                  <a:lnTo>
                    <a:pt x="6" y="1329"/>
                  </a:lnTo>
                  <a:lnTo>
                    <a:pt x="13" y="1311"/>
                  </a:lnTo>
                  <a:lnTo>
                    <a:pt x="19" y="1298"/>
                  </a:lnTo>
                  <a:lnTo>
                    <a:pt x="25" y="1279"/>
                  </a:lnTo>
                  <a:lnTo>
                    <a:pt x="31" y="1266"/>
                  </a:lnTo>
                  <a:lnTo>
                    <a:pt x="38" y="1248"/>
                  </a:lnTo>
                  <a:lnTo>
                    <a:pt x="44" y="1229"/>
                  </a:lnTo>
                  <a:lnTo>
                    <a:pt x="50" y="1216"/>
                  </a:lnTo>
                  <a:lnTo>
                    <a:pt x="57" y="1197"/>
                  </a:lnTo>
                  <a:lnTo>
                    <a:pt x="63" y="1185"/>
                  </a:lnTo>
                  <a:lnTo>
                    <a:pt x="69" y="1172"/>
                  </a:lnTo>
                  <a:lnTo>
                    <a:pt x="76" y="1153"/>
                  </a:lnTo>
                  <a:lnTo>
                    <a:pt x="82" y="1140"/>
                  </a:lnTo>
                  <a:lnTo>
                    <a:pt x="88" y="1122"/>
                  </a:lnTo>
                  <a:lnTo>
                    <a:pt x="94" y="1109"/>
                  </a:lnTo>
                  <a:lnTo>
                    <a:pt x="101" y="1096"/>
                  </a:lnTo>
                  <a:lnTo>
                    <a:pt x="107" y="1077"/>
                  </a:lnTo>
                  <a:lnTo>
                    <a:pt x="113" y="1065"/>
                  </a:lnTo>
                  <a:lnTo>
                    <a:pt x="120" y="1052"/>
                  </a:lnTo>
                  <a:lnTo>
                    <a:pt x="126" y="1033"/>
                  </a:lnTo>
                  <a:lnTo>
                    <a:pt x="132" y="1021"/>
                  </a:lnTo>
                  <a:lnTo>
                    <a:pt x="139" y="1008"/>
                  </a:lnTo>
                  <a:lnTo>
                    <a:pt x="145" y="996"/>
                  </a:lnTo>
                  <a:lnTo>
                    <a:pt x="151" y="977"/>
                  </a:lnTo>
                  <a:lnTo>
                    <a:pt x="157" y="964"/>
                  </a:lnTo>
                  <a:lnTo>
                    <a:pt x="164" y="951"/>
                  </a:lnTo>
                  <a:lnTo>
                    <a:pt x="170" y="939"/>
                  </a:lnTo>
                  <a:lnTo>
                    <a:pt x="176" y="926"/>
                  </a:lnTo>
                  <a:lnTo>
                    <a:pt x="183" y="914"/>
                  </a:lnTo>
                  <a:lnTo>
                    <a:pt x="189" y="901"/>
                  </a:lnTo>
                  <a:lnTo>
                    <a:pt x="189" y="888"/>
                  </a:lnTo>
                  <a:lnTo>
                    <a:pt x="195" y="876"/>
                  </a:lnTo>
                  <a:lnTo>
                    <a:pt x="202" y="863"/>
                  </a:lnTo>
                  <a:lnTo>
                    <a:pt x="208" y="851"/>
                  </a:lnTo>
                  <a:lnTo>
                    <a:pt x="214" y="838"/>
                  </a:lnTo>
                  <a:lnTo>
                    <a:pt x="220" y="825"/>
                  </a:lnTo>
                  <a:lnTo>
                    <a:pt x="227" y="813"/>
                  </a:lnTo>
                  <a:lnTo>
                    <a:pt x="233" y="800"/>
                  </a:lnTo>
                  <a:lnTo>
                    <a:pt x="239" y="788"/>
                  </a:lnTo>
                  <a:lnTo>
                    <a:pt x="246" y="775"/>
                  </a:lnTo>
                  <a:lnTo>
                    <a:pt x="252" y="762"/>
                  </a:lnTo>
                  <a:lnTo>
                    <a:pt x="258" y="750"/>
                  </a:lnTo>
                  <a:lnTo>
                    <a:pt x="265" y="737"/>
                  </a:lnTo>
                  <a:lnTo>
                    <a:pt x="271" y="731"/>
                  </a:lnTo>
                  <a:lnTo>
                    <a:pt x="277" y="718"/>
                  </a:lnTo>
                  <a:lnTo>
                    <a:pt x="283" y="706"/>
                  </a:lnTo>
                  <a:lnTo>
                    <a:pt x="290" y="693"/>
                  </a:lnTo>
                  <a:lnTo>
                    <a:pt x="296" y="681"/>
                  </a:lnTo>
                  <a:lnTo>
                    <a:pt x="302" y="674"/>
                  </a:lnTo>
                  <a:lnTo>
                    <a:pt x="309" y="662"/>
                  </a:lnTo>
                  <a:lnTo>
                    <a:pt x="315" y="649"/>
                  </a:lnTo>
                  <a:lnTo>
                    <a:pt x="321" y="636"/>
                  </a:lnTo>
                  <a:lnTo>
                    <a:pt x="328" y="630"/>
                  </a:lnTo>
                  <a:lnTo>
                    <a:pt x="334" y="618"/>
                  </a:lnTo>
                  <a:lnTo>
                    <a:pt x="340" y="605"/>
                  </a:lnTo>
                  <a:lnTo>
                    <a:pt x="346" y="599"/>
                  </a:lnTo>
                  <a:lnTo>
                    <a:pt x="353" y="586"/>
                  </a:lnTo>
                  <a:lnTo>
                    <a:pt x="359" y="573"/>
                  </a:lnTo>
                  <a:lnTo>
                    <a:pt x="365" y="567"/>
                  </a:lnTo>
                  <a:lnTo>
                    <a:pt x="372" y="555"/>
                  </a:lnTo>
                  <a:lnTo>
                    <a:pt x="378" y="548"/>
                  </a:lnTo>
                  <a:lnTo>
                    <a:pt x="384" y="536"/>
                  </a:lnTo>
                  <a:lnTo>
                    <a:pt x="384" y="529"/>
                  </a:lnTo>
                  <a:lnTo>
                    <a:pt x="391" y="517"/>
                  </a:lnTo>
                  <a:lnTo>
                    <a:pt x="397" y="510"/>
                  </a:lnTo>
                  <a:lnTo>
                    <a:pt x="403" y="498"/>
                  </a:lnTo>
                  <a:lnTo>
                    <a:pt x="409" y="492"/>
                  </a:lnTo>
                  <a:lnTo>
                    <a:pt x="422" y="479"/>
                  </a:lnTo>
                  <a:lnTo>
                    <a:pt x="428" y="466"/>
                  </a:lnTo>
                  <a:lnTo>
                    <a:pt x="435" y="454"/>
                  </a:lnTo>
                  <a:lnTo>
                    <a:pt x="441" y="447"/>
                  </a:lnTo>
                  <a:lnTo>
                    <a:pt x="447" y="435"/>
                  </a:lnTo>
                  <a:lnTo>
                    <a:pt x="454" y="422"/>
                  </a:lnTo>
                  <a:lnTo>
                    <a:pt x="460" y="416"/>
                  </a:lnTo>
                  <a:lnTo>
                    <a:pt x="472" y="403"/>
                  </a:lnTo>
                  <a:lnTo>
                    <a:pt x="479" y="391"/>
                  </a:lnTo>
                  <a:lnTo>
                    <a:pt x="485" y="384"/>
                  </a:lnTo>
                  <a:lnTo>
                    <a:pt x="491" y="372"/>
                  </a:lnTo>
                  <a:lnTo>
                    <a:pt x="498" y="359"/>
                  </a:lnTo>
                  <a:lnTo>
                    <a:pt x="504" y="353"/>
                  </a:lnTo>
                  <a:lnTo>
                    <a:pt x="510" y="347"/>
                  </a:lnTo>
                  <a:lnTo>
                    <a:pt x="517" y="340"/>
                  </a:lnTo>
                  <a:lnTo>
                    <a:pt x="523" y="328"/>
                  </a:lnTo>
                  <a:lnTo>
                    <a:pt x="529" y="321"/>
                  </a:lnTo>
                  <a:lnTo>
                    <a:pt x="542" y="309"/>
                  </a:lnTo>
                  <a:lnTo>
                    <a:pt x="548" y="303"/>
                  </a:lnTo>
                  <a:lnTo>
                    <a:pt x="554" y="290"/>
                  </a:lnTo>
                  <a:lnTo>
                    <a:pt x="561" y="284"/>
                  </a:lnTo>
                  <a:lnTo>
                    <a:pt x="567" y="277"/>
                  </a:lnTo>
                  <a:lnTo>
                    <a:pt x="573" y="265"/>
                  </a:lnTo>
                  <a:lnTo>
                    <a:pt x="580" y="258"/>
                  </a:lnTo>
                  <a:lnTo>
                    <a:pt x="592" y="246"/>
                  </a:lnTo>
                  <a:lnTo>
                    <a:pt x="598" y="240"/>
                  </a:lnTo>
                  <a:lnTo>
                    <a:pt x="605" y="233"/>
                  </a:lnTo>
                  <a:lnTo>
                    <a:pt x="611" y="221"/>
                  </a:lnTo>
                  <a:lnTo>
                    <a:pt x="617" y="214"/>
                  </a:lnTo>
                  <a:lnTo>
                    <a:pt x="624" y="208"/>
                  </a:lnTo>
                  <a:lnTo>
                    <a:pt x="636" y="195"/>
                  </a:lnTo>
                  <a:lnTo>
                    <a:pt x="643" y="189"/>
                  </a:lnTo>
                  <a:lnTo>
                    <a:pt x="649" y="183"/>
                  </a:lnTo>
                  <a:lnTo>
                    <a:pt x="655" y="177"/>
                  </a:lnTo>
                  <a:lnTo>
                    <a:pt x="661" y="164"/>
                  </a:lnTo>
                  <a:lnTo>
                    <a:pt x="668" y="158"/>
                  </a:lnTo>
                  <a:lnTo>
                    <a:pt x="680" y="151"/>
                  </a:lnTo>
                  <a:lnTo>
                    <a:pt x="680" y="145"/>
                  </a:lnTo>
                  <a:lnTo>
                    <a:pt x="687" y="139"/>
                  </a:lnTo>
                  <a:lnTo>
                    <a:pt x="693" y="132"/>
                  </a:lnTo>
                  <a:lnTo>
                    <a:pt x="699" y="126"/>
                  </a:lnTo>
                  <a:lnTo>
                    <a:pt x="712" y="120"/>
                  </a:lnTo>
                  <a:lnTo>
                    <a:pt x="718" y="114"/>
                  </a:lnTo>
                  <a:lnTo>
                    <a:pt x="724" y="101"/>
                  </a:lnTo>
                  <a:lnTo>
                    <a:pt x="731" y="95"/>
                  </a:lnTo>
                  <a:lnTo>
                    <a:pt x="737" y="88"/>
                  </a:lnTo>
                  <a:lnTo>
                    <a:pt x="743" y="82"/>
                  </a:lnTo>
                  <a:lnTo>
                    <a:pt x="756" y="76"/>
                  </a:lnTo>
                  <a:lnTo>
                    <a:pt x="762" y="69"/>
                  </a:lnTo>
                  <a:lnTo>
                    <a:pt x="769" y="63"/>
                  </a:lnTo>
                  <a:lnTo>
                    <a:pt x="775" y="57"/>
                  </a:lnTo>
                  <a:lnTo>
                    <a:pt x="781" y="51"/>
                  </a:lnTo>
                  <a:lnTo>
                    <a:pt x="787" y="44"/>
                  </a:lnTo>
                  <a:lnTo>
                    <a:pt x="800" y="38"/>
                  </a:lnTo>
                  <a:lnTo>
                    <a:pt x="806" y="25"/>
                  </a:lnTo>
                  <a:lnTo>
                    <a:pt x="819" y="19"/>
                  </a:lnTo>
                  <a:lnTo>
                    <a:pt x="825" y="13"/>
                  </a:lnTo>
                  <a:lnTo>
                    <a:pt x="832" y="6"/>
                  </a:lnTo>
                  <a:lnTo>
                    <a:pt x="844" y="0"/>
                  </a:lnTo>
                </a:path>
              </a:pathLst>
            </a:custGeom>
            <a:noFill/>
            <a:ln w="0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52" name="Freeform 80">
              <a:extLst>
                <a:ext uri="{FF2B5EF4-FFF2-40B4-BE49-F238E27FC236}">
                  <a16:creationId xmlns:a16="http://schemas.microsoft.com/office/drawing/2014/main" id="{9A1933D2-B0E0-4740-ADE7-ED4A95CB9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655"/>
              <a:ext cx="1481" cy="498"/>
            </a:xfrm>
            <a:custGeom>
              <a:avLst/>
              <a:gdLst>
                <a:gd name="T0" fmla="*/ 19 w 1481"/>
                <a:gd name="T1" fmla="*/ 486 h 498"/>
                <a:gd name="T2" fmla="*/ 44 w 1481"/>
                <a:gd name="T3" fmla="*/ 460 h 498"/>
                <a:gd name="T4" fmla="*/ 69 w 1481"/>
                <a:gd name="T5" fmla="*/ 441 h 498"/>
                <a:gd name="T6" fmla="*/ 95 w 1481"/>
                <a:gd name="T7" fmla="*/ 423 h 498"/>
                <a:gd name="T8" fmla="*/ 120 w 1481"/>
                <a:gd name="T9" fmla="*/ 404 h 498"/>
                <a:gd name="T10" fmla="*/ 145 w 1481"/>
                <a:gd name="T11" fmla="*/ 385 h 498"/>
                <a:gd name="T12" fmla="*/ 177 w 1481"/>
                <a:gd name="T13" fmla="*/ 366 h 498"/>
                <a:gd name="T14" fmla="*/ 214 w 1481"/>
                <a:gd name="T15" fmla="*/ 347 h 498"/>
                <a:gd name="T16" fmla="*/ 240 w 1481"/>
                <a:gd name="T17" fmla="*/ 328 h 498"/>
                <a:gd name="T18" fmla="*/ 265 w 1481"/>
                <a:gd name="T19" fmla="*/ 315 h 498"/>
                <a:gd name="T20" fmla="*/ 290 w 1481"/>
                <a:gd name="T21" fmla="*/ 303 h 498"/>
                <a:gd name="T22" fmla="*/ 321 w 1481"/>
                <a:gd name="T23" fmla="*/ 290 h 498"/>
                <a:gd name="T24" fmla="*/ 347 w 1481"/>
                <a:gd name="T25" fmla="*/ 271 h 498"/>
                <a:gd name="T26" fmla="*/ 378 w 1481"/>
                <a:gd name="T27" fmla="*/ 259 h 498"/>
                <a:gd name="T28" fmla="*/ 410 w 1481"/>
                <a:gd name="T29" fmla="*/ 240 h 498"/>
                <a:gd name="T30" fmla="*/ 447 w 1481"/>
                <a:gd name="T31" fmla="*/ 227 h 498"/>
                <a:gd name="T32" fmla="*/ 479 w 1481"/>
                <a:gd name="T33" fmla="*/ 215 h 498"/>
                <a:gd name="T34" fmla="*/ 510 w 1481"/>
                <a:gd name="T35" fmla="*/ 202 h 498"/>
                <a:gd name="T36" fmla="*/ 542 w 1481"/>
                <a:gd name="T37" fmla="*/ 189 h 498"/>
                <a:gd name="T38" fmla="*/ 573 w 1481"/>
                <a:gd name="T39" fmla="*/ 177 h 498"/>
                <a:gd name="T40" fmla="*/ 605 w 1481"/>
                <a:gd name="T41" fmla="*/ 171 h 498"/>
                <a:gd name="T42" fmla="*/ 636 w 1481"/>
                <a:gd name="T43" fmla="*/ 158 h 498"/>
                <a:gd name="T44" fmla="*/ 668 w 1481"/>
                <a:gd name="T45" fmla="*/ 145 h 498"/>
                <a:gd name="T46" fmla="*/ 699 w 1481"/>
                <a:gd name="T47" fmla="*/ 139 h 498"/>
                <a:gd name="T48" fmla="*/ 737 w 1481"/>
                <a:gd name="T49" fmla="*/ 126 h 498"/>
                <a:gd name="T50" fmla="*/ 775 w 1481"/>
                <a:gd name="T51" fmla="*/ 120 h 498"/>
                <a:gd name="T52" fmla="*/ 813 w 1481"/>
                <a:gd name="T53" fmla="*/ 108 h 498"/>
                <a:gd name="T54" fmla="*/ 851 w 1481"/>
                <a:gd name="T55" fmla="*/ 101 h 498"/>
                <a:gd name="T56" fmla="*/ 888 w 1481"/>
                <a:gd name="T57" fmla="*/ 89 h 498"/>
                <a:gd name="T58" fmla="*/ 926 w 1481"/>
                <a:gd name="T59" fmla="*/ 82 h 498"/>
                <a:gd name="T60" fmla="*/ 964 w 1481"/>
                <a:gd name="T61" fmla="*/ 76 h 498"/>
                <a:gd name="T62" fmla="*/ 1002 w 1481"/>
                <a:gd name="T63" fmla="*/ 70 h 498"/>
                <a:gd name="T64" fmla="*/ 1040 w 1481"/>
                <a:gd name="T65" fmla="*/ 57 h 498"/>
                <a:gd name="T66" fmla="*/ 1077 w 1481"/>
                <a:gd name="T67" fmla="*/ 51 h 498"/>
                <a:gd name="T68" fmla="*/ 1122 w 1481"/>
                <a:gd name="T69" fmla="*/ 45 h 498"/>
                <a:gd name="T70" fmla="*/ 1172 w 1481"/>
                <a:gd name="T71" fmla="*/ 38 h 498"/>
                <a:gd name="T72" fmla="*/ 1216 w 1481"/>
                <a:gd name="T73" fmla="*/ 32 h 498"/>
                <a:gd name="T74" fmla="*/ 1260 w 1481"/>
                <a:gd name="T75" fmla="*/ 26 h 498"/>
                <a:gd name="T76" fmla="*/ 1311 w 1481"/>
                <a:gd name="T77" fmla="*/ 19 h 498"/>
                <a:gd name="T78" fmla="*/ 1355 w 1481"/>
                <a:gd name="T79" fmla="*/ 13 h 498"/>
                <a:gd name="T80" fmla="*/ 1399 w 1481"/>
                <a:gd name="T81" fmla="*/ 13 h 498"/>
                <a:gd name="T82" fmla="*/ 1449 w 1481"/>
                <a:gd name="T83" fmla="*/ 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81" h="498">
                  <a:moveTo>
                    <a:pt x="0" y="498"/>
                  </a:moveTo>
                  <a:lnTo>
                    <a:pt x="6" y="492"/>
                  </a:lnTo>
                  <a:lnTo>
                    <a:pt x="19" y="486"/>
                  </a:lnTo>
                  <a:lnTo>
                    <a:pt x="25" y="473"/>
                  </a:lnTo>
                  <a:lnTo>
                    <a:pt x="32" y="467"/>
                  </a:lnTo>
                  <a:lnTo>
                    <a:pt x="44" y="460"/>
                  </a:lnTo>
                  <a:lnTo>
                    <a:pt x="51" y="454"/>
                  </a:lnTo>
                  <a:lnTo>
                    <a:pt x="63" y="448"/>
                  </a:lnTo>
                  <a:lnTo>
                    <a:pt x="69" y="441"/>
                  </a:lnTo>
                  <a:lnTo>
                    <a:pt x="76" y="435"/>
                  </a:lnTo>
                  <a:lnTo>
                    <a:pt x="88" y="429"/>
                  </a:lnTo>
                  <a:lnTo>
                    <a:pt x="95" y="423"/>
                  </a:lnTo>
                  <a:lnTo>
                    <a:pt x="107" y="416"/>
                  </a:lnTo>
                  <a:lnTo>
                    <a:pt x="114" y="410"/>
                  </a:lnTo>
                  <a:lnTo>
                    <a:pt x="120" y="404"/>
                  </a:lnTo>
                  <a:lnTo>
                    <a:pt x="132" y="397"/>
                  </a:lnTo>
                  <a:lnTo>
                    <a:pt x="139" y="391"/>
                  </a:lnTo>
                  <a:lnTo>
                    <a:pt x="145" y="385"/>
                  </a:lnTo>
                  <a:lnTo>
                    <a:pt x="164" y="378"/>
                  </a:lnTo>
                  <a:lnTo>
                    <a:pt x="177" y="372"/>
                  </a:lnTo>
                  <a:lnTo>
                    <a:pt x="177" y="366"/>
                  </a:lnTo>
                  <a:lnTo>
                    <a:pt x="195" y="360"/>
                  </a:lnTo>
                  <a:lnTo>
                    <a:pt x="202" y="353"/>
                  </a:lnTo>
                  <a:lnTo>
                    <a:pt x="214" y="347"/>
                  </a:lnTo>
                  <a:lnTo>
                    <a:pt x="221" y="341"/>
                  </a:lnTo>
                  <a:lnTo>
                    <a:pt x="233" y="334"/>
                  </a:lnTo>
                  <a:lnTo>
                    <a:pt x="240" y="328"/>
                  </a:lnTo>
                  <a:lnTo>
                    <a:pt x="246" y="328"/>
                  </a:lnTo>
                  <a:lnTo>
                    <a:pt x="258" y="322"/>
                  </a:lnTo>
                  <a:lnTo>
                    <a:pt x="265" y="315"/>
                  </a:lnTo>
                  <a:lnTo>
                    <a:pt x="277" y="309"/>
                  </a:lnTo>
                  <a:lnTo>
                    <a:pt x="284" y="309"/>
                  </a:lnTo>
                  <a:lnTo>
                    <a:pt x="290" y="303"/>
                  </a:lnTo>
                  <a:lnTo>
                    <a:pt x="303" y="297"/>
                  </a:lnTo>
                  <a:lnTo>
                    <a:pt x="309" y="290"/>
                  </a:lnTo>
                  <a:lnTo>
                    <a:pt x="321" y="290"/>
                  </a:lnTo>
                  <a:lnTo>
                    <a:pt x="328" y="284"/>
                  </a:lnTo>
                  <a:lnTo>
                    <a:pt x="340" y="278"/>
                  </a:lnTo>
                  <a:lnTo>
                    <a:pt x="347" y="271"/>
                  </a:lnTo>
                  <a:lnTo>
                    <a:pt x="359" y="265"/>
                  </a:lnTo>
                  <a:lnTo>
                    <a:pt x="372" y="265"/>
                  </a:lnTo>
                  <a:lnTo>
                    <a:pt x="378" y="259"/>
                  </a:lnTo>
                  <a:lnTo>
                    <a:pt x="391" y="252"/>
                  </a:lnTo>
                  <a:lnTo>
                    <a:pt x="403" y="246"/>
                  </a:lnTo>
                  <a:lnTo>
                    <a:pt x="410" y="240"/>
                  </a:lnTo>
                  <a:lnTo>
                    <a:pt x="422" y="240"/>
                  </a:lnTo>
                  <a:lnTo>
                    <a:pt x="435" y="234"/>
                  </a:lnTo>
                  <a:lnTo>
                    <a:pt x="447" y="227"/>
                  </a:lnTo>
                  <a:lnTo>
                    <a:pt x="454" y="227"/>
                  </a:lnTo>
                  <a:lnTo>
                    <a:pt x="466" y="221"/>
                  </a:lnTo>
                  <a:lnTo>
                    <a:pt x="479" y="215"/>
                  </a:lnTo>
                  <a:lnTo>
                    <a:pt x="485" y="215"/>
                  </a:lnTo>
                  <a:lnTo>
                    <a:pt x="498" y="208"/>
                  </a:lnTo>
                  <a:lnTo>
                    <a:pt x="510" y="202"/>
                  </a:lnTo>
                  <a:lnTo>
                    <a:pt x="517" y="202"/>
                  </a:lnTo>
                  <a:lnTo>
                    <a:pt x="529" y="196"/>
                  </a:lnTo>
                  <a:lnTo>
                    <a:pt x="542" y="189"/>
                  </a:lnTo>
                  <a:lnTo>
                    <a:pt x="548" y="189"/>
                  </a:lnTo>
                  <a:lnTo>
                    <a:pt x="561" y="183"/>
                  </a:lnTo>
                  <a:lnTo>
                    <a:pt x="573" y="177"/>
                  </a:lnTo>
                  <a:lnTo>
                    <a:pt x="580" y="177"/>
                  </a:lnTo>
                  <a:lnTo>
                    <a:pt x="592" y="171"/>
                  </a:lnTo>
                  <a:lnTo>
                    <a:pt x="605" y="171"/>
                  </a:lnTo>
                  <a:lnTo>
                    <a:pt x="611" y="164"/>
                  </a:lnTo>
                  <a:lnTo>
                    <a:pt x="624" y="164"/>
                  </a:lnTo>
                  <a:lnTo>
                    <a:pt x="636" y="158"/>
                  </a:lnTo>
                  <a:lnTo>
                    <a:pt x="649" y="158"/>
                  </a:lnTo>
                  <a:lnTo>
                    <a:pt x="655" y="152"/>
                  </a:lnTo>
                  <a:lnTo>
                    <a:pt x="668" y="145"/>
                  </a:lnTo>
                  <a:lnTo>
                    <a:pt x="681" y="145"/>
                  </a:lnTo>
                  <a:lnTo>
                    <a:pt x="687" y="139"/>
                  </a:lnTo>
                  <a:lnTo>
                    <a:pt x="699" y="139"/>
                  </a:lnTo>
                  <a:lnTo>
                    <a:pt x="712" y="133"/>
                  </a:lnTo>
                  <a:lnTo>
                    <a:pt x="725" y="133"/>
                  </a:lnTo>
                  <a:lnTo>
                    <a:pt x="737" y="126"/>
                  </a:lnTo>
                  <a:lnTo>
                    <a:pt x="750" y="126"/>
                  </a:lnTo>
                  <a:lnTo>
                    <a:pt x="762" y="120"/>
                  </a:lnTo>
                  <a:lnTo>
                    <a:pt x="775" y="120"/>
                  </a:lnTo>
                  <a:lnTo>
                    <a:pt x="788" y="114"/>
                  </a:lnTo>
                  <a:lnTo>
                    <a:pt x="800" y="114"/>
                  </a:lnTo>
                  <a:lnTo>
                    <a:pt x="813" y="108"/>
                  </a:lnTo>
                  <a:lnTo>
                    <a:pt x="825" y="108"/>
                  </a:lnTo>
                  <a:lnTo>
                    <a:pt x="838" y="101"/>
                  </a:lnTo>
                  <a:lnTo>
                    <a:pt x="851" y="101"/>
                  </a:lnTo>
                  <a:lnTo>
                    <a:pt x="863" y="95"/>
                  </a:lnTo>
                  <a:lnTo>
                    <a:pt x="876" y="95"/>
                  </a:lnTo>
                  <a:lnTo>
                    <a:pt x="888" y="89"/>
                  </a:lnTo>
                  <a:lnTo>
                    <a:pt x="901" y="89"/>
                  </a:lnTo>
                  <a:lnTo>
                    <a:pt x="914" y="82"/>
                  </a:lnTo>
                  <a:lnTo>
                    <a:pt x="926" y="82"/>
                  </a:lnTo>
                  <a:lnTo>
                    <a:pt x="939" y="82"/>
                  </a:lnTo>
                  <a:lnTo>
                    <a:pt x="951" y="76"/>
                  </a:lnTo>
                  <a:lnTo>
                    <a:pt x="964" y="76"/>
                  </a:lnTo>
                  <a:lnTo>
                    <a:pt x="977" y="70"/>
                  </a:lnTo>
                  <a:lnTo>
                    <a:pt x="989" y="70"/>
                  </a:lnTo>
                  <a:lnTo>
                    <a:pt x="1002" y="70"/>
                  </a:lnTo>
                  <a:lnTo>
                    <a:pt x="1014" y="63"/>
                  </a:lnTo>
                  <a:lnTo>
                    <a:pt x="1027" y="63"/>
                  </a:lnTo>
                  <a:lnTo>
                    <a:pt x="1040" y="57"/>
                  </a:lnTo>
                  <a:lnTo>
                    <a:pt x="1052" y="57"/>
                  </a:lnTo>
                  <a:lnTo>
                    <a:pt x="1065" y="57"/>
                  </a:lnTo>
                  <a:lnTo>
                    <a:pt x="1077" y="51"/>
                  </a:lnTo>
                  <a:lnTo>
                    <a:pt x="1090" y="51"/>
                  </a:lnTo>
                  <a:lnTo>
                    <a:pt x="1109" y="51"/>
                  </a:lnTo>
                  <a:lnTo>
                    <a:pt x="1122" y="45"/>
                  </a:lnTo>
                  <a:lnTo>
                    <a:pt x="1140" y="45"/>
                  </a:lnTo>
                  <a:lnTo>
                    <a:pt x="1153" y="38"/>
                  </a:lnTo>
                  <a:lnTo>
                    <a:pt x="1172" y="38"/>
                  </a:lnTo>
                  <a:lnTo>
                    <a:pt x="1185" y="38"/>
                  </a:lnTo>
                  <a:lnTo>
                    <a:pt x="1203" y="32"/>
                  </a:lnTo>
                  <a:lnTo>
                    <a:pt x="1216" y="32"/>
                  </a:lnTo>
                  <a:lnTo>
                    <a:pt x="1229" y="32"/>
                  </a:lnTo>
                  <a:lnTo>
                    <a:pt x="1248" y="26"/>
                  </a:lnTo>
                  <a:lnTo>
                    <a:pt x="1260" y="26"/>
                  </a:lnTo>
                  <a:lnTo>
                    <a:pt x="1279" y="26"/>
                  </a:lnTo>
                  <a:lnTo>
                    <a:pt x="1292" y="19"/>
                  </a:lnTo>
                  <a:lnTo>
                    <a:pt x="1311" y="19"/>
                  </a:lnTo>
                  <a:lnTo>
                    <a:pt x="1323" y="19"/>
                  </a:lnTo>
                  <a:lnTo>
                    <a:pt x="1342" y="19"/>
                  </a:lnTo>
                  <a:lnTo>
                    <a:pt x="1355" y="13"/>
                  </a:lnTo>
                  <a:lnTo>
                    <a:pt x="1367" y="13"/>
                  </a:lnTo>
                  <a:lnTo>
                    <a:pt x="1386" y="13"/>
                  </a:lnTo>
                  <a:lnTo>
                    <a:pt x="1399" y="13"/>
                  </a:lnTo>
                  <a:lnTo>
                    <a:pt x="1418" y="7"/>
                  </a:lnTo>
                  <a:lnTo>
                    <a:pt x="1430" y="7"/>
                  </a:lnTo>
                  <a:lnTo>
                    <a:pt x="1449" y="7"/>
                  </a:lnTo>
                  <a:lnTo>
                    <a:pt x="1462" y="7"/>
                  </a:lnTo>
                  <a:lnTo>
                    <a:pt x="1481" y="0"/>
                  </a:lnTo>
                </a:path>
              </a:pathLst>
            </a:custGeom>
            <a:noFill/>
            <a:ln w="0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53" name="Freeform 81">
              <a:extLst>
                <a:ext uri="{FF2B5EF4-FFF2-40B4-BE49-F238E27FC236}">
                  <a16:creationId xmlns:a16="http://schemas.microsoft.com/office/drawing/2014/main" id="{5EAA9D88-B3E0-48DF-B431-E8C2859F8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630"/>
              <a:ext cx="409" cy="25"/>
            </a:xfrm>
            <a:custGeom>
              <a:avLst/>
              <a:gdLst>
                <a:gd name="T0" fmla="*/ 0 w 409"/>
                <a:gd name="T1" fmla="*/ 25 h 25"/>
                <a:gd name="T2" fmla="*/ 19 w 409"/>
                <a:gd name="T3" fmla="*/ 25 h 25"/>
                <a:gd name="T4" fmla="*/ 31 w 409"/>
                <a:gd name="T5" fmla="*/ 25 h 25"/>
                <a:gd name="T6" fmla="*/ 50 w 409"/>
                <a:gd name="T7" fmla="*/ 25 h 25"/>
                <a:gd name="T8" fmla="*/ 69 w 409"/>
                <a:gd name="T9" fmla="*/ 19 h 25"/>
                <a:gd name="T10" fmla="*/ 88 w 409"/>
                <a:gd name="T11" fmla="*/ 19 h 25"/>
                <a:gd name="T12" fmla="*/ 107 w 409"/>
                <a:gd name="T13" fmla="*/ 19 h 25"/>
                <a:gd name="T14" fmla="*/ 126 w 409"/>
                <a:gd name="T15" fmla="*/ 19 h 25"/>
                <a:gd name="T16" fmla="*/ 145 w 409"/>
                <a:gd name="T17" fmla="*/ 13 h 25"/>
                <a:gd name="T18" fmla="*/ 163 w 409"/>
                <a:gd name="T19" fmla="*/ 13 h 25"/>
                <a:gd name="T20" fmla="*/ 182 w 409"/>
                <a:gd name="T21" fmla="*/ 13 h 25"/>
                <a:gd name="T22" fmla="*/ 201 w 409"/>
                <a:gd name="T23" fmla="*/ 13 h 25"/>
                <a:gd name="T24" fmla="*/ 220 w 409"/>
                <a:gd name="T25" fmla="*/ 7 h 25"/>
                <a:gd name="T26" fmla="*/ 239 w 409"/>
                <a:gd name="T27" fmla="*/ 7 h 25"/>
                <a:gd name="T28" fmla="*/ 258 w 409"/>
                <a:gd name="T29" fmla="*/ 7 h 25"/>
                <a:gd name="T30" fmla="*/ 277 w 409"/>
                <a:gd name="T31" fmla="*/ 7 h 25"/>
                <a:gd name="T32" fmla="*/ 296 w 409"/>
                <a:gd name="T33" fmla="*/ 7 h 25"/>
                <a:gd name="T34" fmla="*/ 315 w 409"/>
                <a:gd name="T35" fmla="*/ 7 h 25"/>
                <a:gd name="T36" fmla="*/ 334 w 409"/>
                <a:gd name="T37" fmla="*/ 0 h 25"/>
                <a:gd name="T38" fmla="*/ 352 w 409"/>
                <a:gd name="T39" fmla="*/ 0 h 25"/>
                <a:gd name="T40" fmla="*/ 371 w 409"/>
                <a:gd name="T41" fmla="*/ 0 h 25"/>
                <a:gd name="T42" fmla="*/ 384 w 409"/>
                <a:gd name="T43" fmla="*/ 0 h 25"/>
                <a:gd name="T44" fmla="*/ 409 w 409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25">
                  <a:moveTo>
                    <a:pt x="0" y="25"/>
                  </a:moveTo>
                  <a:lnTo>
                    <a:pt x="19" y="25"/>
                  </a:lnTo>
                  <a:lnTo>
                    <a:pt x="31" y="25"/>
                  </a:lnTo>
                  <a:lnTo>
                    <a:pt x="50" y="25"/>
                  </a:lnTo>
                  <a:lnTo>
                    <a:pt x="69" y="19"/>
                  </a:lnTo>
                  <a:lnTo>
                    <a:pt x="88" y="19"/>
                  </a:lnTo>
                  <a:lnTo>
                    <a:pt x="107" y="19"/>
                  </a:lnTo>
                  <a:lnTo>
                    <a:pt x="126" y="19"/>
                  </a:lnTo>
                  <a:lnTo>
                    <a:pt x="145" y="13"/>
                  </a:lnTo>
                  <a:lnTo>
                    <a:pt x="163" y="13"/>
                  </a:lnTo>
                  <a:lnTo>
                    <a:pt x="182" y="13"/>
                  </a:lnTo>
                  <a:lnTo>
                    <a:pt x="201" y="13"/>
                  </a:lnTo>
                  <a:lnTo>
                    <a:pt x="220" y="7"/>
                  </a:lnTo>
                  <a:lnTo>
                    <a:pt x="239" y="7"/>
                  </a:lnTo>
                  <a:lnTo>
                    <a:pt x="258" y="7"/>
                  </a:lnTo>
                  <a:lnTo>
                    <a:pt x="277" y="7"/>
                  </a:lnTo>
                  <a:lnTo>
                    <a:pt x="296" y="7"/>
                  </a:lnTo>
                  <a:lnTo>
                    <a:pt x="315" y="7"/>
                  </a:lnTo>
                  <a:lnTo>
                    <a:pt x="334" y="0"/>
                  </a:lnTo>
                  <a:lnTo>
                    <a:pt x="352" y="0"/>
                  </a:lnTo>
                  <a:lnTo>
                    <a:pt x="371" y="0"/>
                  </a:lnTo>
                  <a:lnTo>
                    <a:pt x="384" y="0"/>
                  </a:lnTo>
                  <a:lnTo>
                    <a:pt x="409" y="0"/>
                  </a:lnTo>
                </a:path>
              </a:pathLst>
            </a:custGeom>
            <a:noFill/>
            <a:ln w="0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31154" name="Group 82">
            <a:extLst>
              <a:ext uri="{FF2B5EF4-FFF2-40B4-BE49-F238E27FC236}">
                <a16:creationId xmlns:a16="http://schemas.microsoft.com/office/drawing/2014/main" id="{ED379184-9A2D-4DA0-9A78-0741A50535A2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1989138"/>
            <a:ext cx="4340225" cy="3051175"/>
            <a:chOff x="2524" y="728"/>
            <a:chExt cx="2734" cy="1922"/>
          </a:xfrm>
        </p:grpSpPr>
        <p:sp>
          <p:nvSpPr>
            <p:cNvPr id="131155" name="Freeform 83">
              <a:extLst>
                <a:ext uri="{FF2B5EF4-FFF2-40B4-BE49-F238E27FC236}">
                  <a16:creationId xmlns:a16="http://schemas.microsoft.com/office/drawing/2014/main" id="{0ABC622D-D67E-4E8F-B7C4-767D7179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" y="836"/>
              <a:ext cx="491" cy="1814"/>
            </a:xfrm>
            <a:custGeom>
              <a:avLst/>
              <a:gdLst>
                <a:gd name="T0" fmla="*/ 6 w 491"/>
                <a:gd name="T1" fmla="*/ 1732 h 1814"/>
                <a:gd name="T2" fmla="*/ 13 w 491"/>
                <a:gd name="T3" fmla="*/ 1625 h 1814"/>
                <a:gd name="T4" fmla="*/ 25 w 491"/>
                <a:gd name="T5" fmla="*/ 1549 h 1814"/>
                <a:gd name="T6" fmla="*/ 31 w 491"/>
                <a:gd name="T7" fmla="*/ 1449 h 1814"/>
                <a:gd name="T8" fmla="*/ 44 w 491"/>
                <a:gd name="T9" fmla="*/ 1379 h 1814"/>
                <a:gd name="T10" fmla="*/ 50 w 491"/>
                <a:gd name="T11" fmla="*/ 1278 h 1814"/>
                <a:gd name="T12" fmla="*/ 63 w 491"/>
                <a:gd name="T13" fmla="*/ 1215 h 1814"/>
                <a:gd name="T14" fmla="*/ 69 w 491"/>
                <a:gd name="T15" fmla="*/ 1134 h 1814"/>
                <a:gd name="T16" fmla="*/ 82 w 491"/>
                <a:gd name="T17" fmla="*/ 1083 h 1814"/>
                <a:gd name="T18" fmla="*/ 88 w 491"/>
                <a:gd name="T19" fmla="*/ 1001 h 1814"/>
                <a:gd name="T20" fmla="*/ 101 w 491"/>
                <a:gd name="T21" fmla="*/ 951 h 1814"/>
                <a:gd name="T22" fmla="*/ 107 w 491"/>
                <a:gd name="T23" fmla="*/ 888 h 1814"/>
                <a:gd name="T24" fmla="*/ 120 w 491"/>
                <a:gd name="T25" fmla="*/ 844 h 1814"/>
                <a:gd name="T26" fmla="*/ 126 w 491"/>
                <a:gd name="T27" fmla="*/ 787 h 1814"/>
                <a:gd name="T28" fmla="*/ 139 w 491"/>
                <a:gd name="T29" fmla="*/ 743 h 1814"/>
                <a:gd name="T30" fmla="*/ 145 w 491"/>
                <a:gd name="T31" fmla="*/ 699 h 1814"/>
                <a:gd name="T32" fmla="*/ 157 w 491"/>
                <a:gd name="T33" fmla="*/ 655 h 1814"/>
                <a:gd name="T34" fmla="*/ 164 w 491"/>
                <a:gd name="T35" fmla="*/ 604 h 1814"/>
                <a:gd name="T36" fmla="*/ 176 w 491"/>
                <a:gd name="T37" fmla="*/ 573 h 1814"/>
                <a:gd name="T38" fmla="*/ 183 w 491"/>
                <a:gd name="T39" fmla="*/ 535 h 1814"/>
                <a:gd name="T40" fmla="*/ 195 w 491"/>
                <a:gd name="T41" fmla="*/ 504 h 1814"/>
                <a:gd name="T42" fmla="*/ 202 w 491"/>
                <a:gd name="T43" fmla="*/ 466 h 1814"/>
                <a:gd name="T44" fmla="*/ 214 w 491"/>
                <a:gd name="T45" fmla="*/ 434 h 1814"/>
                <a:gd name="T46" fmla="*/ 220 w 491"/>
                <a:gd name="T47" fmla="*/ 409 h 1814"/>
                <a:gd name="T48" fmla="*/ 233 w 491"/>
                <a:gd name="T49" fmla="*/ 384 h 1814"/>
                <a:gd name="T50" fmla="*/ 239 w 491"/>
                <a:gd name="T51" fmla="*/ 352 h 1814"/>
                <a:gd name="T52" fmla="*/ 252 w 491"/>
                <a:gd name="T53" fmla="*/ 327 h 1814"/>
                <a:gd name="T54" fmla="*/ 258 w 491"/>
                <a:gd name="T55" fmla="*/ 302 h 1814"/>
                <a:gd name="T56" fmla="*/ 277 w 491"/>
                <a:gd name="T57" fmla="*/ 270 h 1814"/>
                <a:gd name="T58" fmla="*/ 283 w 491"/>
                <a:gd name="T59" fmla="*/ 252 h 1814"/>
                <a:gd name="T60" fmla="*/ 296 w 491"/>
                <a:gd name="T61" fmla="*/ 226 h 1814"/>
                <a:gd name="T62" fmla="*/ 309 w 491"/>
                <a:gd name="T63" fmla="*/ 207 h 1814"/>
                <a:gd name="T64" fmla="*/ 321 w 491"/>
                <a:gd name="T65" fmla="*/ 176 h 1814"/>
                <a:gd name="T66" fmla="*/ 340 w 491"/>
                <a:gd name="T67" fmla="*/ 151 h 1814"/>
                <a:gd name="T68" fmla="*/ 353 w 491"/>
                <a:gd name="T69" fmla="*/ 132 h 1814"/>
                <a:gd name="T70" fmla="*/ 365 w 491"/>
                <a:gd name="T71" fmla="*/ 113 h 1814"/>
                <a:gd name="T72" fmla="*/ 384 w 491"/>
                <a:gd name="T73" fmla="*/ 88 h 1814"/>
                <a:gd name="T74" fmla="*/ 403 w 491"/>
                <a:gd name="T75" fmla="*/ 69 h 1814"/>
                <a:gd name="T76" fmla="*/ 422 w 491"/>
                <a:gd name="T77" fmla="*/ 50 h 1814"/>
                <a:gd name="T78" fmla="*/ 441 w 491"/>
                <a:gd name="T79" fmla="*/ 31 h 1814"/>
                <a:gd name="T80" fmla="*/ 460 w 491"/>
                <a:gd name="T81" fmla="*/ 18 h 1814"/>
                <a:gd name="T82" fmla="*/ 479 w 491"/>
                <a:gd name="T83" fmla="*/ 6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1" h="1814">
                  <a:moveTo>
                    <a:pt x="0" y="1814"/>
                  </a:moveTo>
                  <a:lnTo>
                    <a:pt x="0" y="1751"/>
                  </a:lnTo>
                  <a:lnTo>
                    <a:pt x="6" y="1732"/>
                  </a:lnTo>
                  <a:lnTo>
                    <a:pt x="6" y="1682"/>
                  </a:lnTo>
                  <a:lnTo>
                    <a:pt x="13" y="1669"/>
                  </a:lnTo>
                  <a:lnTo>
                    <a:pt x="13" y="1625"/>
                  </a:lnTo>
                  <a:lnTo>
                    <a:pt x="19" y="1606"/>
                  </a:lnTo>
                  <a:lnTo>
                    <a:pt x="19" y="1562"/>
                  </a:lnTo>
                  <a:lnTo>
                    <a:pt x="25" y="1549"/>
                  </a:lnTo>
                  <a:lnTo>
                    <a:pt x="25" y="1505"/>
                  </a:lnTo>
                  <a:lnTo>
                    <a:pt x="31" y="1486"/>
                  </a:lnTo>
                  <a:lnTo>
                    <a:pt x="31" y="1449"/>
                  </a:lnTo>
                  <a:lnTo>
                    <a:pt x="38" y="1430"/>
                  </a:lnTo>
                  <a:lnTo>
                    <a:pt x="38" y="1392"/>
                  </a:lnTo>
                  <a:lnTo>
                    <a:pt x="44" y="1379"/>
                  </a:lnTo>
                  <a:lnTo>
                    <a:pt x="44" y="1329"/>
                  </a:lnTo>
                  <a:lnTo>
                    <a:pt x="50" y="1316"/>
                  </a:lnTo>
                  <a:lnTo>
                    <a:pt x="50" y="1278"/>
                  </a:lnTo>
                  <a:lnTo>
                    <a:pt x="57" y="1266"/>
                  </a:lnTo>
                  <a:lnTo>
                    <a:pt x="57" y="1228"/>
                  </a:lnTo>
                  <a:lnTo>
                    <a:pt x="63" y="1215"/>
                  </a:lnTo>
                  <a:lnTo>
                    <a:pt x="63" y="1184"/>
                  </a:lnTo>
                  <a:lnTo>
                    <a:pt x="69" y="1171"/>
                  </a:lnTo>
                  <a:lnTo>
                    <a:pt x="69" y="1134"/>
                  </a:lnTo>
                  <a:lnTo>
                    <a:pt x="76" y="1127"/>
                  </a:lnTo>
                  <a:lnTo>
                    <a:pt x="76" y="1089"/>
                  </a:lnTo>
                  <a:lnTo>
                    <a:pt x="82" y="1083"/>
                  </a:lnTo>
                  <a:lnTo>
                    <a:pt x="82" y="1052"/>
                  </a:lnTo>
                  <a:lnTo>
                    <a:pt x="88" y="1039"/>
                  </a:lnTo>
                  <a:lnTo>
                    <a:pt x="88" y="1001"/>
                  </a:lnTo>
                  <a:lnTo>
                    <a:pt x="94" y="989"/>
                  </a:lnTo>
                  <a:lnTo>
                    <a:pt x="94" y="963"/>
                  </a:lnTo>
                  <a:lnTo>
                    <a:pt x="101" y="951"/>
                  </a:lnTo>
                  <a:lnTo>
                    <a:pt x="101" y="932"/>
                  </a:lnTo>
                  <a:lnTo>
                    <a:pt x="107" y="919"/>
                  </a:lnTo>
                  <a:lnTo>
                    <a:pt x="107" y="888"/>
                  </a:lnTo>
                  <a:lnTo>
                    <a:pt x="113" y="875"/>
                  </a:lnTo>
                  <a:lnTo>
                    <a:pt x="113" y="856"/>
                  </a:lnTo>
                  <a:lnTo>
                    <a:pt x="120" y="844"/>
                  </a:lnTo>
                  <a:lnTo>
                    <a:pt x="120" y="819"/>
                  </a:lnTo>
                  <a:lnTo>
                    <a:pt x="126" y="806"/>
                  </a:lnTo>
                  <a:lnTo>
                    <a:pt x="126" y="787"/>
                  </a:lnTo>
                  <a:lnTo>
                    <a:pt x="132" y="774"/>
                  </a:lnTo>
                  <a:lnTo>
                    <a:pt x="132" y="749"/>
                  </a:lnTo>
                  <a:lnTo>
                    <a:pt x="139" y="743"/>
                  </a:lnTo>
                  <a:lnTo>
                    <a:pt x="139" y="724"/>
                  </a:lnTo>
                  <a:lnTo>
                    <a:pt x="145" y="711"/>
                  </a:lnTo>
                  <a:lnTo>
                    <a:pt x="145" y="699"/>
                  </a:lnTo>
                  <a:lnTo>
                    <a:pt x="151" y="686"/>
                  </a:lnTo>
                  <a:lnTo>
                    <a:pt x="151" y="661"/>
                  </a:lnTo>
                  <a:lnTo>
                    <a:pt x="157" y="655"/>
                  </a:lnTo>
                  <a:lnTo>
                    <a:pt x="157" y="636"/>
                  </a:lnTo>
                  <a:lnTo>
                    <a:pt x="164" y="630"/>
                  </a:lnTo>
                  <a:lnTo>
                    <a:pt x="164" y="604"/>
                  </a:lnTo>
                  <a:lnTo>
                    <a:pt x="170" y="598"/>
                  </a:lnTo>
                  <a:lnTo>
                    <a:pt x="170" y="579"/>
                  </a:lnTo>
                  <a:lnTo>
                    <a:pt x="176" y="573"/>
                  </a:lnTo>
                  <a:lnTo>
                    <a:pt x="176" y="554"/>
                  </a:lnTo>
                  <a:lnTo>
                    <a:pt x="183" y="548"/>
                  </a:lnTo>
                  <a:lnTo>
                    <a:pt x="183" y="535"/>
                  </a:lnTo>
                  <a:lnTo>
                    <a:pt x="189" y="529"/>
                  </a:lnTo>
                  <a:lnTo>
                    <a:pt x="189" y="510"/>
                  </a:lnTo>
                  <a:lnTo>
                    <a:pt x="195" y="504"/>
                  </a:lnTo>
                  <a:lnTo>
                    <a:pt x="195" y="491"/>
                  </a:lnTo>
                  <a:lnTo>
                    <a:pt x="202" y="478"/>
                  </a:lnTo>
                  <a:lnTo>
                    <a:pt x="202" y="466"/>
                  </a:lnTo>
                  <a:lnTo>
                    <a:pt x="208" y="459"/>
                  </a:lnTo>
                  <a:lnTo>
                    <a:pt x="208" y="447"/>
                  </a:lnTo>
                  <a:lnTo>
                    <a:pt x="214" y="434"/>
                  </a:lnTo>
                  <a:lnTo>
                    <a:pt x="214" y="422"/>
                  </a:lnTo>
                  <a:lnTo>
                    <a:pt x="220" y="415"/>
                  </a:lnTo>
                  <a:lnTo>
                    <a:pt x="220" y="409"/>
                  </a:lnTo>
                  <a:lnTo>
                    <a:pt x="227" y="403"/>
                  </a:lnTo>
                  <a:lnTo>
                    <a:pt x="227" y="390"/>
                  </a:lnTo>
                  <a:lnTo>
                    <a:pt x="233" y="384"/>
                  </a:lnTo>
                  <a:lnTo>
                    <a:pt x="233" y="371"/>
                  </a:lnTo>
                  <a:lnTo>
                    <a:pt x="239" y="365"/>
                  </a:lnTo>
                  <a:lnTo>
                    <a:pt x="239" y="352"/>
                  </a:lnTo>
                  <a:lnTo>
                    <a:pt x="246" y="346"/>
                  </a:lnTo>
                  <a:lnTo>
                    <a:pt x="246" y="333"/>
                  </a:lnTo>
                  <a:lnTo>
                    <a:pt x="252" y="327"/>
                  </a:lnTo>
                  <a:lnTo>
                    <a:pt x="252" y="321"/>
                  </a:lnTo>
                  <a:lnTo>
                    <a:pt x="258" y="315"/>
                  </a:lnTo>
                  <a:lnTo>
                    <a:pt x="258" y="302"/>
                  </a:lnTo>
                  <a:lnTo>
                    <a:pt x="271" y="289"/>
                  </a:lnTo>
                  <a:lnTo>
                    <a:pt x="271" y="277"/>
                  </a:lnTo>
                  <a:lnTo>
                    <a:pt x="277" y="270"/>
                  </a:lnTo>
                  <a:lnTo>
                    <a:pt x="277" y="264"/>
                  </a:lnTo>
                  <a:lnTo>
                    <a:pt x="283" y="258"/>
                  </a:lnTo>
                  <a:lnTo>
                    <a:pt x="283" y="252"/>
                  </a:lnTo>
                  <a:lnTo>
                    <a:pt x="290" y="245"/>
                  </a:lnTo>
                  <a:lnTo>
                    <a:pt x="290" y="233"/>
                  </a:lnTo>
                  <a:lnTo>
                    <a:pt x="296" y="226"/>
                  </a:lnTo>
                  <a:lnTo>
                    <a:pt x="302" y="220"/>
                  </a:lnTo>
                  <a:lnTo>
                    <a:pt x="302" y="214"/>
                  </a:lnTo>
                  <a:lnTo>
                    <a:pt x="309" y="207"/>
                  </a:lnTo>
                  <a:lnTo>
                    <a:pt x="309" y="201"/>
                  </a:lnTo>
                  <a:lnTo>
                    <a:pt x="321" y="189"/>
                  </a:lnTo>
                  <a:lnTo>
                    <a:pt x="321" y="176"/>
                  </a:lnTo>
                  <a:lnTo>
                    <a:pt x="328" y="170"/>
                  </a:lnTo>
                  <a:lnTo>
                    <a:pt x="340" y="157"/>
                  </a:lnTo>
                  <a:lnTo>
                    <a:pt x="340" y="151"/>
                  </a:lnTo>
                  <a:lnTo>
                    <a:pt x="346" y="144"/>
                  </a:lnTo>
                  <a:lnTo>
                    <a:pt x="346" y="138"/>
                  </a:lnTo>
                  <a:lnTo>
                    <a:pt x="353" y="132"/>
                  </a:lnTo>
                  <a:lnTo>
                    <a:pt x="359" y="126"/>
                  </a:lnTo>
                  <a:lnTo>
                    <a:pt x="365" y="119"/>
                  </a:lnTo>
                  <a:lnTo>
                    <a:pt x="365" y="113"/>
                  </a:lnTo>
                  <a:lnTo>
                    <a:pt x="372" y="107"/>
                  </a:lnTo>
                  <a:lnTo>
                    <a:pt x="384" y="94"/>
                  </a:lnTo>
                  <a:lnTo>
                    <a:pt x="384" y="88"/>
                  </a:lnTo>
                  <a:lnTo>
                    <a:pt x="391" y="81"/>
                  </a:lnTo>
                  <a:lnTo>
                    <a:pt x="397" y="75"/>
                  </a:lnTo>
                  <a:lnTo>
                    <a:pt x="403" y="69"/>
                  </a:lnTo>
                  <a:lnTo>
                    <a:pt x="409" y="63"/>
                  </a:lnTo>
                  <a:lnTo>
                    <a:pt x="416" y="56"/>
                  </a:lnTo>
                  <a:lnTo>
                    <a:pt x="422" y="50"/>
                  </a:lnTo>
                  <a:lnTo>
                    <a:pt x="428" y="44"/>
                  </a:lnTo>
                  <a:lnTo>
                    <a:pt x="435" y="37"/>
                  </a:lnTo>
                  <a:lnTo>
                    <a:pt x="441" y="31"/>
                  </a:lnTo>
                  <a:lnTo>
                    <a:pt x="447" y="31"/>
                  </a:lnTo>
                  <a:lnTo>
                    <a:pt x="454" y="25"/>
                  </a:lnTo>
                  <a:lnTo>
                    <a:pt x="460" y="18"/>
                  </a:lnTo>
                  <a:lnTo>
                    <a:pt x="466" y="18"/>
                  </a:lnTo>
                  <a:lnTo>
                    <a:pt x="472" y="12"/>
                  </a:lnTo>
                  <a:lnTo>
                    <a:pt x="479" y="6"/>
                  </a:lnTo>
                  <a:lnTo>
                    <a:pt x="485" y="6"/>
                  </a:lnTo>
                  <a:lnTo>
                    <a:pt x="491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56" name="Freeform 84">
              <a:extLst>
                <a:ext uri="{FF2B5EF4-FFF2-40B4-BE49-F238E27FC236}">
                  <a16:creationId xmlns:a16="http://schemas.microsoft.com/office/drawing/2014/main" id="{04EF15AD-DAFF-4512-9C86-D4D96AC15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728"/>
              <a:ext cx="1815" cy="108"/>
            </a:xfrm>
            <a:custGeom>
              <a:avLst/>
              <a:gdLst>
                <a:gd name="T0" fmla="*/ 13 w 1815"/>
                <a:gd name="T1" fmla="*/ 101 h 108"/>
                <a:gd name="T2" fmla="*/ 32 w 1815"/>
                <a:gd name="T3" fmla="*/ 89 h 108"/>
                <a:gd name="T4" fmla="*/ 51 w 1815"/>
                <a:gd name="T5" fmla="*/ 82 h 108"/>
                <a:gd name="T6" fmla="*/ 70 w 1815"/>
                <a:gd name="T7" fmla="*/ 70 h 108"/>
                <a:gd name="T8" fmla="*/ 89 w 1815"/>
                <a:gd name="T9" fmla="*/ 63 h 108"/>
                <a:gd name="T10" fmla="*/ 107 w 1815"/>
                <a:gd name="T11" fmla="*/ 57 h 108"/>
                <a:gd name="T12" fmla="*/ 126 w 1815"/>
                <a:gd name="T13" fmla="*/ 51 h 108"/>
                <a:gd name="T14" fmla="*/ 145 w 1815"/>
                <a:gd name="T15" fmla="*/ 45 h 108"/>
                <a:gd name="T16" fmla="*/ 164 w 1815"/>
                <a:gd name="T17" fmla="*/ 45 h 108"/>
                <a:gd name="T18" fmla="*/ 183 w 1815"/>
                <a:gd name="T19" fmla="*/ 38 h 108"/>
                <a:gd name="T20" fmla="*/ 202 w 1815"/>
                <a:gd name="T21" fmla="*/ 32 h 108"/>
                <a:gd name="T22" fmla="*/ 221 w 1815"/>
                <a:gd name="T23" fmla="*/ 32 h 108"/>
                <a:gd name="T24" fmla="*/ 240 w 1815"/>
                <a:gd name="T25" fmla="*/ 26 h 108"/>
                <a:gd name="T26" fmla="*/ 259 w 1815"/>
                <a:gd name="T27" fmla="*/ 26 h 108"/>
                <a:gd name="T28" fmla="*/ 278 w 1815"/>
                <a:gd name="T29" fmla="*/ 19 h 108"/>
                <a:gd name="T30" fmla="*/ 296 w 1815"/>
                <a:gd name="T31" fmla="*/ 19 h 108"/>
                <a:gd name="T32" fmla="*/ 322 w 1815"/>
                <a:gd name="T33" fmla="*/ 19 h 108"/>
                <a:gd name="T34" fmla="*/ 341 w 1815"/>
                <a:gd name="T35" fmla="*/ 13 h 108"/>
                <a:gd name="T36" fmla="*/ 359 w 1815"/>
                <a:gd name="T37" fmla="*/ 13 h 108"/>
                <a:gd name="T38" fmla="*/ 385 w 1815"/>
                <a:gd name="T39" fmla="*/ 13 h 108"/>
                <a:gd name="T40" fmla="*/ 404 w 1815"/>
                <a:gd name="T41" fmla="*/ 13 h 108"/>
                <a:gd name="T42" fmla="*/ 429 w 1815"/>
                <a:gd name="T43" fmla="*/ 13 h 108"/>
                <a:gd name="T44" fmla="*/ 454 w 1815"/>
                <a:gd name="T45" fmla="*/ 7 h 108"/>
                <a:gd name="T46" fmla="*/ 479 w 1815"/>
                <a:gd name="T47" fmla="*/ 7 h 108"/>
                <a:gd name="T48" fmla="*/ 511 w 1815"/>
                <a:gd name="T49" fmla="*/ 7 h 108"/>
                <a:gd name="T50" fmla="*/ 542 w 1815"/>
                <a:gd name="T51" fmla="*/ 7 h 108"/>
                <a:gd name="T52" fmla="*/ 567 w 1815"/>
                <a:gd name="T53" fmla="*/ 7 h 108"/>
                <a:gd name="T54" fmla="*/ 605 w 1815"/>
                <a:gd name="T55" fmla="*/ 7 h 108"/>
                <a:gd name="T56" fmla="*/ 643 w 1815"/>
                <a:gd name="T57" fmla="*/ 7 h 108"/>
                <a:gd name="T58" fmla="*/ 681 w 1815"/>
                <a:gd name="T59" fmla="*/ 0 h 108"/>
                <a:gd name="T60" fmla="*/ 719 w 1815"/>
                <a:gd name="T61" fmla="*/ 0 h 108"/>
                <a:gd name="T62" fmla="*/ 756 w 1815"/>
                <a:gd name="T63" fmla="*/ 0 h 108"/>
                <a:gd name="T64" fmla="*/ 807 w 1815"/>
                <a:gd name="T65" fmla="*/ 0 h 108"/>
                <a:gd name="T66" fmla="*/ 863 w 1815"/>
                <a:gd name="T67" fmla="*/ 0 h 108"/>
                <a:gd name="T68" fmla="*/ 920 w 1815"/>
                <a:gd name="T69" fmla="*/ 0 h 108"/>
                <a:gd name="T70" fmla="*/ 989 w 1815"/>
                <a:gd name="T71" fmla="*/ 0 h 108"/>
                <a:gd name="T72" fmla="*/ 1071 w 1815"/>
                <a:gd name="T73" fmla="*/ 0 h 108"/>
                <a:gd name="T74" fmla="*/ 1160 w 1815"/>
                <a:gd name="T75" fmla="*/ 0 h 108"/>
                <a:gd name="T76" fmla="*/ 1273 w 1815"/>
                <a:gd name="T77" fmla="*/ 0 h 108"/>
                <a:gd name="T78" fmla="*/ 1418 w 1815"/>
                <a:gd name="T79" fmla="*/ 0 h 108"/>
                <a:gd name="T80" fmla="*/ 1569 w 1815"/>
                <a:gd name="T81" fmla="*/ 0 h 108"/>
                <a:gd name="T82" fmla="*/ 1714 w 1815"/>
                <a:gd name="T8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15" h="108">
                  <a:moveTo>
                    <a:pt x="0" y="108"/>
                  </a:moveTo>
                  <a:lnTo>
                    <a:pt x="7" y="101"/>
                  </a:lnTo>
                  <a:lnTo>
                    <a:pt x="13" y="101"/>
                  </a:lnTo>
                  <a:lnTo>
                    <a:pt x="19" y="95"/>
                  </a:lnTo>
                  <a:lnTo>
                    <a:pt x="26" y="95"/>
                  </a:lnTo>
                  <a:lnTo>
                    <a:pt x="32" y="89"/>
                  </a:lnTo>
                  <a:lnTo>
                    <a:pt x="38" y="89"/>
                  </a:lnTo>
                  <a:lnTo>
                    <a:pt x="44" y="82"/>
                  </a:lnTo>
                  <a:lnTo>
                    <a:pt x="51" y="82"/>
                  </a:lnTo>
                  <a:lnTo>
                    <a:pt x="57" y="76"/>
                  </a:lnTo>
                  <a:lnTo>
                    <a:pt x="63" y="76"/>
                  </a:lnTo>
                  <a:lnTo>
                    <a:pt x="70" y="70"/>
                  </a:lnTo>
                  <a:lnTo>
                    <a:pt x="76" y="70"/>
                  </a:lnTo>
                  <a:lnTo>
                    <a:pt x="82" y="70"/>
                  </a:lnTo>
                  <a:lnTo>
                    <a:pt x="89" y="63"/>
                  </a:lnTo>
                  <a:lnTo>
                    <a:pt x="95" y="63"/>
                  </a:lnTo>
                  <a:lnTo>
                    <a:pt x="101" y="57"/>
                  </a:lnTo>
                  <a:lnTo>
                    <a:pt x="107" y="57"/>
                  </a:lnTo>
                  <a:lnTo>
                    <a:pt x="114" y="57"/>
                  </a:lnTo>
                  <a:lnTo>
                    <a:pt x="120" y="57"/>
                  </a:lnTo>
                  <a:lnTo>
                    <a:pt x="126" y="51"/>
                  </a:lnTo>
                  <a:lnTo>
                    <a:pt x="133" y="51"/>
                  </a:lnTo>
                  <a:lnTo>
                    <a:pt x="139" y="51"/>
                  </a:lnTo>
                  <a:lnTo>
                    <a:pt x="145" y="45"/>
                  </a:lnTo>
                  <a:lnTo>
                    <a:pt x="152" y="45"/>
                  </a:lnTo>
                  <a:lnTo>
                    <a:pt x="158" y="45"/>
                  </a:lnTo>
                  <a:lnTo>
                    <a:pt x="164" y="45"/>
                  </a:lnTo>
                  <a:lnTo>
                    <a:pt x="170" y="38"/>
                  </a:lnTo>
                  <a:lnTo>
                    <a:pt x="177" y="38"/>
                  </a:lnTo>
                  <a:lnTo>
                    <a:pt x="183" y="38"/>
                  </a:lnTo>
                  <a:lnTo>
                    <a:pt x="189" y="38"/>
                  </a:lnTo>
                  <a:lnTo>
                    <a:pt x="196" y="38"/>
                  </a:lnTo>
                  <a:lnTo>
                    <a:pt x="202" y="32"/>
                  </a:lnTo>
                  <a:lnTo>
                    <a:pt x="208" y="32"/>
                  </a:lnTo>
                  <a:lnTo>
                    <a:pt x="215" y="32"/>
                  </a:lnTo>
                  <a:lnTo>
                    <a:pt x="221" y="32"/>
                  </a:lnTo>
                  <a:lnTo>
                    <a:pt x="227" y="32"/>
                  </a:lnTo>
                  <a:lnTo>
                    <a:pt x="233" y="26"/>
                  </a:lnTo>
                  <a:lnTo>
                    <a:pt x="240" y="26"/>
                  </a:lnTo>
                  <a:lnTo>
                    <a:pt x="246" y="26"/>
                  </a:lnTo>
                  <a:lnTo>
                    <a:pt x="252" y="26"/>
                  </a:lnTo>
                  <a:lnTo>
                    <a:pt x="259" y="26"/>
                  </a:lnTo>
                  <a:lnTo>
                    <a:pt x="265" y="26"/>
                  </a:lnTo>
                  <a:lnTo>
                    <a:pt x="271" y="26"/>
                  </a:lnTo>
                  <a:lnTo>
                    <a:pt x="278" y="19"/>
                  </a:lnTo>
                  <a:lnTo>
                    <a:pt x="284" y="19"/>
                  </a:lnTo>
                  <a:lnTo>
                    <a:pt x="290" y="19"/>
                  </a:lnTo>
                  <a:lnTo>
                    <a:pt x="296" y="19"/>
                  </a:lnTo>
                  <a:lnTo>
                    <a:pt x="303" y="19"/>
                  </a:lnTo>
                  <a:lnTo>
                    <a:pt x="309" y="19"/>
                  </a:lnTo>
                  <a:lnTo>
                    <a:pt x="322" y="19"/>
                  </a:lnTo>
                  <a:lnTo>
                    <a:pt x="328" y="19"/>
                  </a:lnTo>
                  <a:lnTo>
                    <a:pt x="334" y="19"/>
                  </a:lnTo>
                  <a:lnTo>
                    <a:pt x="341" y="13"/>
                  </a:lnTo>
                  <a:lnTo>
                    <a:pt x="347" y="13"/>
                  </a:lnTo>
                  <a:lnTo>
                    <a:pt x="353" y="13"/>
                  </a:lnTo>
                  <a:lnTo>
                    <a:pt x="359" y="13"/>
                  </a:lnTo>
                  <a:lnTo>
                    <a:pt x="366" y="13"/>
                  </a:lnTo>
                  <a:lnTo>
                    <a:pt x="372" y="13"/>
                  </a:lnTo>
                  <a:lnTo>
                    <a:pt x="385" y="13"/>
                  </a:lnTo>
                  <a:lnTo>
                    <a:pt x="391" y="13"/>
                  </a:lnTo>
                  <a:lnTo>
                    <a:pt x="397" y="13"/>
                  </a:lnTo>
                  <a:lnTo>
                    <a:pt x="404" y="13"/>
                  </a:lnTo>
                  <a:lnTo>
                    <a:pt x="416" y="13"/>
                  </a:lnTo>
                  <a:lnTo>
                    <a:pt x="422" y="13"/>
                  </a:lnTo>
                  <a:lnTo>
                    <a:pt x="429" y="13"/>
                  </a:lnTo>
                  <a:lnTo>
                    <a:pt x="441" y="7"/>
                  </a:lnTo>
                  <a:lnTo>
                    <a:pt x="448" y="7"/>
                  </a:lnTo>
                  <a:lnTo>
                    <a:pt x="454" y="7"/>
                  </a:lnTo>
                  <a:lnTo>
                    <a:pt x="460" y="7"/>
                  </a:lnTo>
                  <a:lnTo>
                    <a:pt x="473" y="7"/>
                  </a:lnTo>
                  <a:lnTo>
                    <a:pt x="479" y="7"/>
                  </a:lnTo>
                  <a:lnTo>
                    <a:pt x="492" y="7"/>
                  </a:lnTo>
                  <a:lnTo>
                    <a:pt x="498" y="7"/>
                  </a:lnTo>
                  <a:lnTo>
                    <a:pt x="511" y="7"/>
                  </a:lnTo>
                  <a:lnTo>
                    <a:pt x="523" y="7"/>
                  </a:lnTo>
                  <a:lnTo>
                    <a:pt x="530" y="7"/>
                  </a:lnTo>
                  <a:lnTo>
                    <a:pt x="542" y="7"/>
                  </a:lnTo>
                  <a:lnTo>
                    <a:pt x="548" y="7"/>
                  </a:lnTo>
                  <a:lnTo>
                    <a:pt x="561" y="7"/>
                  </a:lnTo>
                  <a:lnTo>
                    <a:pt x="567" y="7"/>
                  </a:lnTo>
                  <a:lnTo>
                    <a:pt x="580" y="7"/>
                  </a:lnTo>
                  <a:lnTo>
                    <a:pt x="593" y="7"/>
                  </a:lnTo>
                  <a:lnTo>
                    <a:pt x="605" y="7"/>
                  </a:lnTo>
                  <a:lnTo>
                    <a:pt x="618" y="7"/>
                  </a:lnTo>
                  <a:lnTo>
                    <a:pt x="630" y="7"/>
                  </a:lnTo>
                  <a:lnTo>
                    <a:pt x="643" y="7"/>
                  </a:lnTo>
                  <a:lnTo>
                    <a:pt x="656" y="7"/>
                  </a:lnTo>
                  <a:lnTo>
                    <a:pt x="668" y="0"/>
                  </a:lnTo>
                  <a:lnTo>
                    <a:pt x="681" y="0"/>
                  </a:lnTo>
                  <a:lnTo>
                    <a:pt x="693" y="0"/>
                  </a:lnTo>
                  <a:lnTo>
                    <a:pt x="700" y="0"/>
                  </a:lnTo>
                  <a:lnTo>
                    <a:pt x="719" y="0"/>
                  </a:lnTo>
                  <a:lnTo>
                    <a:pt x="731" y="0"/>
                  </a:lnTo>
                  <a:lnTo>
                    <a:pt x="744" y="0"/>
                  </a:lnTo>
                  <a:lnTo>
                    <a:pt x="756" y="0"/>
                  </a:lnTo>
                  <a:lnTo>
                    <a:pt x="775" y="0"/>
                  </a:lnTo>
                  <a:lnTo>
                    <a:pt x="794" y="0"/>
                  </a:lnTo>
                  <a:lnTo>
                    <a:pt x="807" y="0"/>
                  </a:lnTo>
                  <a:lnTo>
                    <a:pt x="826" y="0"/>
                  </a:lnTo>
                  <a:lnTo>
                    <a:pt x="845" y="0"/>
                  </a:lnTo>
                  <a:lnTo>
                    <a:pt x="863" y="0"/>
                  </a:lnTo>
                  <a:lnTo>
                    <a:pt x="882" y="0"/>
                  </a:lnTo>
                  <a:lnTo>
                    <a:pt x="901" y="0"/>
                  </a:lnTo>
                  <a:lnTo>
                    <a:pt x="920" y="0"/>
                  </a:lnTo>
                  <a:lnTo>
                    <a:pt x="945" y="0"/>
                  </a:lnTo>
                  <a:lnTo>
                    <a:pt x="964" y="0"/>
                  </a:lnTo>
                  <a:lnTo>
                    <a:pt x="989" y="0"/>
                  </a:lnTo>
                  <a:lnTo>
                    <a:pt x="1015" y="0"/>
                  </a:lnTo>
                  <a:lnTo>
                    <a:pt x="1040" y="0"/>
                  </a:lnTo>
                  <a:lnTo>
                    <a:pt x="1071" y="0"/>
                  </a:lnTo>
                  <a:lnTo>
                    <a:pt x="1097" y="0"/>
                  </a:lnTo>
                  <a:lnTo>
                    <a:pt x="1128" y="0"/>
                  </a:lnTo>
                  <a:lnTo>
                    <a:pt x="1160" y="0"/>
                  </a:lnTo>
                  <a:lnTo>
                    <a:pt x="1197" y="0"/>
                  </a:lnTo>
                  <a:lnTo>
                    <a:pt x="1235" y="0"/>
                  </a:lnTo>
                  <a:lnTo>
                    <a:pt x="1273" y="0"/>
                  </a:lnTo>
                  <a:lnTo>
                    <a:pt x="1317" y="0"/>
                  </a:lnTo>
                  <a:lnTo>
                    <a:pt x="1367" y="0"/>
                  </a:lnTo>
                  <a:lnTo>
                    <a:pt x="1418" y="0"/>
                  </a:lnTo>
                  <a:lnTo>
                    <a:pt x="1468" y="0"/>
                  </a:lnTo>
                  <a:lnTo>
                    <a:pt x="1519" y="0"/>
                  </a:lnTo>
                  <a:lnTo>
                    <a:pt x="1569" y="0"/>
                  </a:lnTo>
                  <a:lnTo>
                    <a:pt x="1619" y="0"/>
                  </a:lnTo>
                  <a:lnTo>
                    <a:pt x="1670" y="0"/>
                  </a:lnTo>
                  <a:lnTo>
                    <a:pt x="1714" y="0"/>
                  </a:lnTo>
                  <a:lnTo>
                    <a:pt x="1764" y="0"/>
                  </a:lnTo>
                  <a:lnTo>
                    <a:pt x="1815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57" name="Freeform 85">
              <a:extLst>
                <a:ext uri="{FF2B5EF4-FFF2-40B4-BE49-F238E27FC236}">
                  <a16:creationId xmlns:a16="http://schemas.microsoft.com/office/drawing/2014/main" id="{ACDCB9E7-80E6-413E-9468-F53048BF8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728"/>
              <a:ext cx="428" cy="1"/>
            </a:xfrm>
            <a:custGeom>
              <a:avLst/>
              <a:gdLst>
                <a:gd name="T0" fmla="*/ 0 w 428"/>
                <a:gd name="T1" fmla="*/ 50 w 428"/>
                <a:gd name="T2" fmla="*/ 101 w 428"/>
                <a:gd name="T3" fmla="*/ 151 w 428"/>
                <a:gd name="T4" fmla="*/ 201 w 428"/>
                <a:gd name="T5" fmla="*/ 252 w 428"/>
                <a:gd name="T6" fmla="*/ 302 w 428"/>
                <a:gd name="T7" fmla="*/ 353 w 428"/>
                <a:gd name="T8" fmla="*/ 403 w 428"/>
                <a:gd name="T9" fmla="*/ 428 w 4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428">
                  <a:moveTo>
                    <a:pt x="0" y="0"/>
                  </a:moveTo>
                  <a:lnTo>
                    <a:pt x="50" y="0"/>
                  </a:lnTo>
                  <a:lnTo>
                    <a:pt x="101" y="0"/>
                  </a:lnTo>
                  <a:lnTo>
                    <a:pt x="151" y="0"/>
                  </a:lnTo>
                  <a:lnTo>
                    <a:pt x="201" y="0"/>
                  </a:lnTo>
                  <a:lnTo>
                    <a:pt x="252" y="0"/>
                  </a:lnTo>
                  <a:lnTo>
                    <a:pt x="302" y="0"/>
                  </a:lnTo>
                  <a:lnTo>
                    <a:pt x="353" y="0"/>
                  </a:lnTo>
                  <a:lnTo>
                    <a:pt x="403" y="0"/>
                  </a:lnTo>
                  <a:lnTo>
                    <a:pt x="428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31158" name="Line 86">
            <a:extLst>
              <a:ext uri="{FF2B5EF4-FFF2-40B4-BE49-F238E27FC236}">
                <a16:creationId xmlns:a16="http://schemas.microsoft.com/office/drawing/2014/main" id="{CD4D4D12-61DD-4157-9F0C-D8A53CEEE3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84663" y="1989138"/>
            <a:ext cx="1439862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1159" name="Text Box 87">
            <a:extLst>
              <a:ext uri="{FF2B5EF4-FFF2-40B4-BE49-F238E27FC236}">
                <a16:creationId xmlns:a16="http://schemas.microsoft.com/office/drawing/2014/main" id="{A69A1038-8B1B-4F76-BFC8-82FF80A0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0718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/>
              <a:t>L </a:t>
            </a:r>
            <a:r>
              <a:rPr lang="es-ES" altLang="es-CO">
                <a:cs typeface="Arial" panose="020B0604020202020204" pitchFamily="34" charset="0"/>
              </a:rPr>
              <a:t>→ 0</a:t>
            </a:r>
            <a:endParaRPr lang="es-ES" altLang="es-CO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31160" name="Group 88">
            <a:extLst>
              <a:ext uri="{FF2B5EF4-FFF2-40B4-BE49-F238E27FC236}">
                <a16:creationId xmlns:a16="http://schemas.microsoft.com/office/drawing/2014/main" id="{70586F66-1975-418B-BC7D-AB7926DE4446}"/>
              </a:ext>
            </a:extLst>
          </p:cNvPr>
          <p:cNvGrpSpPr>
            <a:grpSpLocks/>
          </p:cNvGrpSpPr>
          <p:nvPr/>
        </p:nvGrpSpPr>
        <p:grpSpPr bwMode="auto">
          <a:xfrm>
            <a:off x="3921125" y="2006600"/>
            <a:ext cx="4340225" cy="3051175"/>
            <a:chOff x="2387" y="819"/>
            <a:chExt cx="2734" cy="1922"/>
          </a:xfrm>
        </p:grpSpPr>
        <p:sp>
          <p:nvSpPr>
            <p:cNvPr id="131161" name="Freeform 89">
              <a:extLst>
                <a:ext uri="{FF2B5EF4-FFF2-40B4-BE49-F238E27FC236}">
                  <a16:creationId xmlns:a16="http://schemas.microsoft.com/office/drawing/2014/main" id="{C71696F7-FB25-445E-9FC0-B2847106D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" y="1349"/>
              <a:ext cx="435" cy="1392"/>
            </a:xfrm>
            <a:custGeom>
              <a:avLst/>
              <a:gdLst>
                <a:gd name="T0" fmla="*/ 6 w 435"/>
                <a:gd name="T1" fmla="*/ 1342 h 1392"/>
                <a:gd name="T2" fmla="*/ 13 w 435"/>
                <a:gd name="T3" fmla="*/ 1297 h 1392"/>
                <a:gd name="T4" fmla="*/ 25 w 435"/>
                <a:gd name="T5" fmla="*/ 1247 h 1392"/>
                <a:gd name="T6" fmla="*/ 31 w 435"/>
                <a:gd name="T7" fmla="*/ 1203 h 1392"/>
                <a:gd name="T8" fmla="*/ 44 w 435"/>
                <a:gd name="T9" fmla="*/ 1153 h 1392"/>
                <a:gd name="T10" fmla="*/ 50 w 435"/>
                <a:gd name="T11" fmla="*/ 1108 h 1392"/>
                <a:gd name="T12" fmla="*/ 63 w 435"/>
                <a:gd name="T13" fmla="*/ 1064 h 1392"/>
                <a:gd name="T14" fmla="*/ 69 w 435"/>
                <a:gd name="T15" fmla="*/ 1027 h 1392"/>
                <a:gd name="T16" fmla="*/ 82 w 435"/>
                <a:gd name="T17" fmla="*/ 982 h 1392"/>
                <a:gd name="T18" fmla="*/ 88 w 435"/>
                <a:gd name="T19" fmla="*/ 932 h 1392"/>
                <a:gd name="T20" fmla="*/ 101 w 435"/>
                <a:gd name="T21" fmla="*/ 894 h 1392"/>
                <a:gd name="T22" fmla="*/ 107 w 435"/>
                <a:gd name="T23" fmla="*/ 856 h 1392"/>
                <a:gd name="T24" fmla="*/ 120 w 435"/>
                <a:gd name="T25" fmla="*/ 819 h 1392"/>
                <a:gd name="T26" fmla="*/ 126 w 435"/>
                <a:gd name="T27" fmla="*/ 781 h 1392"/>
                <a:gd name="T28" fmla="*/ 139 w 435"/>
                <a:gd name="T29" fmla="*/ 749 h 1392"/>
                <a:gd name="T30" fmla="*/ 145 w 435"/>
                <a:gd name="T31" fmla="*/ 712 h 1392"/>
                <a:gd name="T32" fmla="*/ 157 w 435"/>
                <a:gd name="T33" fmla="*/ 680 h 1392"/>
                <a:gd name="T34" fmla="*/ 164 w 435"/>
                <a:gd name="T35" fmla="*/ 649 h 1392"/>
                <a:gd name="T36" fmla="*/ 176 w 435"/>
                <a:gd name="T37" fmla="*/ 617 h 1392"/>
                <a:gd name="T38" fmla="*/ 183 w 435"/>
                <a:gd name="T39" fmla="*/ 586 h 1392"/>
                <a:gd name="T40" fmla="*/ 195 w 435"/>
                <a:gd name="T41" fmla="*/ 548 h 1392"/>
                <a:gd name="T42" fmla="*/ 202 w 435"/>
                <a:gd name="T43" fmla="*/ 523 h 1392"/>
                <a:gd name="T44" fmla="*/ 214 w 435"/>
                <a:gd name="T45" fmla="*/ 485 h 1392"/>
                <a:gd name="T46" fmla="*/ 227 w 435"/>
                <a:gd name="T47" fmla="*/ 453 h 1392"/>
                <a:gd name="T48" fmla="*/ 239 w 435"/>
                <a:gd name="T49" fmla="*/ 422 h 1392"/>
                <a:gd name="T50" fmla="*/ 246 w 435"/>
                <a:gd name="T51" fmla="*/ 390 h 1392"/>
                <a:gd name="T52" fmla="*/ 258 w 435"/>
                <a:gd name="T53" fmla="*/ 365 h 1392"/>
                <a:gd name="T54" fmla="*/ 271 w 435"/>
                <a:gd name="T55" fmla="*/ 334 h 1392"/>
                <a:gd name="T56" fmla="*/ 283 w 435"/>
                <a:gd name="T57" fmla="*/ 308 h 1392"/>
                <a:gd name="T58" fmla="*/ 290 w 435"/>
                <a:gd name="T59" fmla="*/ 283 h 1392"/>
                <a:gd name="T60" fmla="*/ 302 w 435"/>
                <a:gd name="T61" fmla="*/ 258 h 1392"/>
                <a:gd name="T62" fmla="*/ 315 w 435"/>
                <a:gd name="T63" fmla="*/ 233 h 1392"/>
                <a:gd name="T64" fmla="*/ 328 w 435"/>
                <a:gd name="T65" fmla="*/ 208 h 1392"/>
                <a:gd name="T66" fmla="*/ 334 w 435"/>
                <a:gd name="T67" fmla="*/ 182 h 1392"/>
                <a:gd name="T68" fmla="*/ 346 w 435"/>
                <a:gd name="T69" fmla="*/ 163 h 1392"/>
                <a:gd name="T70" fmla="*/ 359 w 435"/>
                <a:gd name="T71" fmla="*/ 145 h 1392"/>
                <a:gd name="T72" fmla="*/ 365 w 435"/>
                <a:gd name="T73" fmla="*/ 119 h 1392"/>
                <a:gd name="T74" fmla="*/ 378 w 435"/>
                <a:gd name="T75" fmla="*/ 100 h 1392"/>
                <a:gd name="T76" fmla="*/ 391 w 435"/>
                <a:gd name="T77" fmla="*/ 82 h 1392"/>
                <a:gd name="T78" fmla="*/ 403 w 435"/>
                <a:gd name="T79" fmla="*/ 56 h 1392"/>
                <a:gd name="T80" fmla="*/ 416 w 435"/>
                <a:gd name="T81" fmla="*/ 37 h 1392"/>
                <a:gd name="T82" fmla="*/ 428 w 435"/>
                <a:gd name="T83" fmla="*/ 1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" h="1392">
                  <a:moveTo>
                    <a:pt x="0" y="1392"/>
                  </a:moveTo>
                  <a:lnTo>
                    <a:pt x="0" y="1360"/>
                  </a:lnTo>
                  <a:lnTo>
                    <a:pt x="6" y="1342"/>
                  </a:lnTo>
                  <a:lnTo>
                    <a:pt x="6" y="1329"/>
                  </a:lnTo>
                  <a:lnTo>
                    <a:pt x="13" y="1310"/>
                  </a:lnTo>
                  <a:lnTo>
                    <a:pt x="13" y="1297"/>
                  </a:lnTo>
                  <a:lnTo>
                    <a:pt x="19" y="1279"/>
                  </a:lnTo>
                  <a:lnTo>
                    <a:pt x="19" y="1260"/>
                  </a:lnTo>
                  <a:lnTo>
                    <a:pt x="25" y="1247"/>
                  </a:lnTo>
                  <a:lnTo>
                    <a:pt x="25" y="1228"/>
                  </a:lnTo>
                  <a:lnTo>
                    <a:pt x="31" y="1216"/>
                  </a:lnTo>
                  <a:lnTo>
                    <a:pt x="31" y="1203"/>
                  </a:lnTo>
                  <a:lnTo>
                    <a:pt x="38" y="1184"/>
                  </a:lnTo>
                  <a:lnTo>
                    <a:pt x="38" y="1171"/>
                  </a:lnTo>
                  <a:lnTo>
                    <a:pt x="44" y="1153"/>
                  </a:lnTo>
                  <a:lnTo>
                    <a:pt x="44" y="1140"/>
                  </a:lnTo>
                  <a:lnTo>
                    <a:pt x="50" y="1127"/>
                  </a:lnTo>
                  <a:lnTo>
                    <a:pt x="50" y="1108"/>
                  </a:lnTo>
                  <a:lnTo>
                    <a:pt x="57" y="1096"/>
                  </a:lnTo>
                  <a:lnTo>
                    <a:pt x="57" y="1083"/>
                  </a:lnTo>
                  <a:lnTo>
                    <a:pt x="63" y="1064"/>
                  </a:lnTo>
                  <a:lnTo>
                    <a:pt x="63" y="1052"/>
                  </a:lnTo>
                  <a:lnTo>
                    <a:pt x="69" y="1039"/>
                  </a:lnTo>
                  <a:lnTo>
                    <a:pt x="69" y="1027"/>
                  </a:lnTo>
                  <a:lnTo>
                    <a:pt x="76" y="1008"/>
                  </a:lnTo>
                  <a:lnTo>
                    <a:pt x="76" y="995"/>
                  </a:lnTo>
                  <a:lnTo>
                    <a:pt x="82" y="982"/>
                  </a:lnTo>
                  <a:lnTo>
                    <a:pt x="82" y="970"/>
                  </a:lnTo>
                  <a:lnTo>
                    <a:pt x="88" y="957"/>
                  </a:lnTo>
                  <a:lnTo>
                    <a:pt x="88" y="932"/>
                  </a:lnTo>
                  <a:lnTo>
                    <a:pt x="94" y="919"/>
                  </a:lnTo>
                  <a:lnTo>
                    <a:pt x="94" y="907"/>
                  </a:lnTo>
                  <a:lnTo>
                    <a:pt x="101" y="894"/>
                  </a:lnTo>
                  <a:lnTo>
                    <a:pt x="101" y="882"/>
                  </a:lnTo>
                  <a:lnTo>
                    <a:pt x="107" y="869"/>
                  </a:lnTo>
                  <a:lnTo>
                    <a:pt x="107" y="856"/>
                  </a:lnTo>
                  <a:lnTo>
                    <a:pt x="113" y="844"/>
                  </a:lnTo>
                  <a:lnTo>
                    <a:pt x="113" y="831"/>
                  </a:lnTo>
                  <a:lnTo>
                    <a:pt x="120" y="819"/>
                  </a:lnTo>
                  <a:lnTo>
                    <a:pt x="120" y="806"/>
                  </a:lnTo>
                  <a:lnTo>
                    <a:pt x="126" y="793"/>
                  </a:lnTo>
                  <a:lnTo>
                    <a:pt x="126" y="781"/>
                  </a:lnTo>
                  <a:lnTo>
                    <a:pt x="132" y="768"/>
                  </a:lnTo>
                  <a:lnTo>
                    <a:pt x="132" y="762"/>
                  </a:lnTo>
                  <a:lnTo>
                    <a:pt x="139" y="749"/>
                  </a:lnTo>
                  <a:lnTo>
                    <a:pt x="139" y="737"/>
                  </a:lnTo>
                  <a:lnTo>
                    <a:pt x="145" y="724"/>
                  </a:lnTo>
                  <a:lnTo>
                    <a:pt x="145" y="712"/>
                  </a:lnTo>
                  <a:lnTo>
                    <a:pt x="151" y="705"/>
                  </a:lnTo>
                  <a:lnTo>
                    <a:pt x="151" y="693"/>
                  </a:lnTo>
                  <a:lnTo>
                    <a:pt x="157" y="680"/>
                  </a:lnTo>
                  <a:lnTo>
                    <a:pt x="157" y="667"/>
                  </a:lnTo>
                  <a:lnTo>
                    <a:pt x="164" y="661"/>
                  </a:lnTo>
                  <a:lnTo>
                    <a:pt x="164" y="649"/>
                  </a:lnTo>
                  <a:lnTo>
                    <a:pt x="170" y="636"/>
                  </a:lnTo>
                  <a:lnTo>
                    <a:pt x="170" y="630"/>
                  </a:lnTo>
                  <a:lnTo>
                    <a:pt x="176" y="617"/>
                  </a:lnTo>
                  <a:lnTo>
                    <a:pt x="176" y="604"/>
                  </a:lnTo>
                  <a:lnTo>
                    <a:pt x="183" y="598"/>
                  </a:lnTo>
                  <a:lnTo>
                    <a:pt x="183" y="586"/>
                  </a:lnTo>
                  <a:lnTo>
                    <a:pt x="189" y="579"/>
                  </a:lnTo>
                  <a:lnTo>
                    <a:pt x="189" y="560"/>
                  </a:lnTo>
                  <a:lnTo>
                    <a:pt x="195" y="548"/>
                  </a:lnTo>
                  <a:lnTo>
                    <a:pt x="195" y="541"/>
                  </a:lnTo>
                  <a:lnTo>
                    <a:pt x="202" y="529"/>
                  </a:lnTo>
                  <a:lnTo>
                    <a:pt x="202" y="523"/>
                  </a:lnTo>
                  <a:lnTo>
                    <a:pt x="208" y="510"/>
                  </a:lnTo>
                  <a:lnTo>
                    <a:pt x="214" y="497"/>
                  </a:lnTo>
                  <a:lnTo>
                    <a:pt x="214" y="485"/>
                  </a:lnTo>
                  <a:lnTo>
                    <a:pt x="220" y="478"/>
                  </a:lnTo>
                  <a:lnTo>
                    <a:pt x="220" y="466"/>
                  </a:lnTo>
                  <a:lnTo>
                    <a:pt x="227" y="453"/>
                  </a:lnTo>
                  <a:lnTo>
                    <a:pt x="227" y="447"/>
                  </a:lnTo>
                  <a:lnTo>
                    <a:pt x="233" y="434"/>
                  </a:lnTo>
                  <a:lnTo>
                    <a:pt x="239" y="422"/>
                  </a:lnTo>
                  <a:lnTo>
                    <a:pt x="239" y="415"/>
                  </a:lnTo>
                  <a:lnTo>
                    <a:pt x="246" y="403"/>
                  </a:lnTo>
                  <a:lnTo>
                    <a:pt x="246" y="390"/>
                  </a:lnTo>
                  <a:lnTo>
                    <a:pt x="252" y="384"/>
                  </a:lnTo>
                  <a:lnTo>
                    <a:pt x="258" y="371"/>
                  </a:lnTo>
                  <a:lnTo>
                    <a:pt x="258" y="365"/>
                  </a:lnTo>
                  <a:lnTo>
                    <a:pt x="265" y="352"/>
                  </a:lnTo>
                  <a:lnTo>
                    <a:pt x="265" y="346"/>
                  </a:lnTo>
                  <a:lnTo>
                    <a:pt x="271" y="334"/>
                  </a:lnTo>
                  <a:lnTo>
                    <a:pt x="271" y="327"/>
                  </a:lnTo>
                  <a:lnTo>
                    <a:pt x="277" y="315"/>
                  </a:lnTo>
                  <a:lnTo>
                    <a:pt x="283" y="308"/>
                  </a:lnTo>
                  <a:lnTo>
                    <a:pt x="283" y="302"/>
                  </a:lnTo>
                  <a:lnTo>
                    <a:pt x="290" y="289"/>
                  </a:lnTo>
                  <a:lnTo>
                    <a:pt x="290" y="283"/>
                  </a:lnTo>
                  <a:lnTo>
                    <a:pt x="296" y="271"/>
                  </a:lnTo>
                  <a:lnTo>
                    <a:pt x="302" y="264"/>
                  </a:lnTo>
                  <a:lnTo>
                    <a:pt x="302" y="258"/>
                  </a:lnTo>
                  <a:lnTo>
                    <a:pt x="309" y="245"/>
                  </a:lnTo>
                  <a:lnTo>
                    <a:pt x="309" y="239"/>
                  </a:lnTo>
                  <a:lnTo>
                    <a:pt x="315" y="233"/>
                  </a:lnTo>
                  <a:lnTo>
                    <a:pt x="315" y="226"/>
                  </a:lnTo>
                  <a:lnTo>
                    <a:pt x="321" y="214"/>
                  </a:lnTo>
                  <a:lnTo>
                    <a:pt x="328" y="208"/>
                  </a:lnTo>
                  <a:lnTo>
                    <a:pt x="328" y="201"/>
                  </a:lnTo>
                  <a:lnTo>
                    <a:pt x="334" y="195"/>
                  </a:lnTo>
                  <a:lnTo>
                    <a:pt x="334" y="182"/>
                  </a:lnTo>
                  <a:lnTo>
                    <a:pt x="340" y="176"/>
                  </a:lnTo>
                  <a:lnTo>
                    <a:pt x="340" y="170"/>
                  </a:lnTo>
                  <a:lnTo>
                    <a:pt x="346" y="163"/>
                  </a:lnTo>
                  <a:lnTo>
                    <a:pt x="346" y="157"/>
                  </a:lnTo>
                  <a:lnTo>
                    <a:pt x="353" y="151"/>
                  </a:lnTo>
                  <a:lnTo>
                    <a:pt x="359" y="145"/>
                  </a:lnTo>
                  <a:lnTo>
                    <a:pt x="359" y="132"/>
                  </a:lnTo>
                  <a:lnTo>
                    <a:pt x="365" y="126"/>
                  </a:lnTo>
                  <a:lnTo>
                    <a:pt x="365" y="119"/>
                  </a:lnTo>
                  <a:lnTo>
                    <a:pt x="372" y="113"/>
                  </a:lnTo>
                  <a:lnTo>
                    <a:pt x="378" y="107"/>
                  </a:lnTo>
                  <a:lnTo>
                    <a:pt x="378" y="100"/>
                  </a:lnTo>
                  <a:lnTo>
                    <a:pt x="384" y="94"/>
                  </a:lnTo>
                  <a:lnTo>
                    <a:pt x="384" y="88"/>
                  </a:lnTo>
                  <a:lnTo>
                    <a:pt x="391" y="82"/>
                  </a:lnTo>
                  <a:lnTo>
                    <a:pt x="391" y="75"/>
                  </a:lnTo>
                  <a:lnTo>
                    <a:pt x="397" y="69"/>
                  </a:lnTo>
                  <a:lnTo>
                    <a:pt x="403" y="56"/>
                  </a:lnTo>
                  <a:lnTo>
                    <a:pt x="409" y="50"/>
                  </a:lnTo>
                  <a:lnTo>
                    <a:pt x="409" y="44"/>
                  </a:lnTo>
                  <a:lnTo>
                    <a:pt x="416" y="37"/>
                  </a:lnTo>
                  <a:lnTo>
                    <a:pt x="422" y="31"/>
                  </a:lnTo>
                  <a:lnTo>
                    <a:pt x="422" y="25"/>
                  </a:lnTo>
                  <a:lnTo>
                    <a:pt x="428" y="12"/>
                  </a:lnTo>
                  <a:lnTo>
                    <a:pt x="435" y="6"/>
                  </a:lnTo>
                  <a:lnTo>
                    <a:pt x="435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62" name="Freeform 90">
              <a:extLst>
                <a:ext uri="{FF2B5EF4-FFF2-40B4-BE49-F238E27FC236}">
                  <a16:creationId xmlns:a16="http://schemas.microsoft.com/office/drawing/2014/main" id="{40559A80-53C3-42F2-953E-D1D9A1E6A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870"/>
              <a:ext cx="831" cy="479"/>
            </a:xfrm>
            <a:custGeom>
              <a:avLst/>
              <a:gdLst>
                <a:gd name="T0" fmla="*/ 12 w 831"/>
                <a:gd name="T1" fmla="*/ 466 h 479"/>
                <a:gd name="T2" fmla="*/ 25 w 831"/>
                <a:gd name="T3" fmla="*/ 447 h 479"/>
                <a:gd name="T4" fmla="*/ 37 w 831"/>
                <a:gd name="T5" fmla="*/ 428 h 479"/>
                <a:gd name="T6" fmla="*/ 50 w 831"/>
                <a:gd name="T7" fmla="*/ 409 h 479"/>
                <a:gd name="T8" fmla="*/ 63 w 831"/>
                <a:gd name="T9" fmla="*/ 390 h 479"/>
                <a:gd name="T10" fmla="*/ 82 w 831"/>
                <a:gd name="T11" fmla="*/ 372 h 479"/>
                <a:gd name="T12" fmla="*/ 94 w 831"/>
                <a:gd name="T13" fmla="*/ 353 h 479"/>
                <a:gd name="T14" fmla="*/ 113 w 831"/>
                <a:gd name="T15" fmla="*/ 334 h 479"/>
                <a:gd name="T16" fmla="*/ 132 w 831"/>
                <a:gd name="T17" fmla="*/ 315 h 479"/>
                <a:gd name="T18" fmla="*/ 145 w 831"/>
                <a:gd name="T19" fmla="*/ 302 h 479"/>
                <a:gd name="T20" fmla="*/ 157 w 831"/>
                <a:gd name="T21" fmla="*/ 283 h 479"/>
                <a:gd name="T22" fmla="*/ 182 w 831"/>
                <a:gd name="T23" fmla="*/ 264 h 479"/>
                <a:gd name="T24" fmla="*/ 195 w 831"/>
                <a:gd name="T25" fmla="*/ 252 h 479"/>
                <a:gd name="T26" fmla="*/ 214 w 831"/>
                <a:gd name="T27" fmla="*/ 239 h 479"/>
                <a:gd name="T28" fmla="*/ 233 w 831"/>
                <a:gd name="T29" fmla="*/ 220 h 479"/>
                <a:gd name="T30" fmla="*/ 252 w 831"/>
                <a:gd name="T31" fmla="*/ 208 h 479"/>
                <a:gd name="T32" fmla="*/ 271 w 831"/>
                <a:gd name="T33" fmla="*/ 189 h 479"/>
                <a:gd name="T34" fmla="*/ 289 w 831"/>
                <a:gd name="T35" fmla="*/ 183 h 479"/>
                <a:gd name="T36" fmla="*/ 308 w 831"/>
                <a:gd name="T37" fmla="*/ 164 h 479"/>
                <a:gd name="T38" fmla="*/ 327 w 831"/>
                <a:gd name="T39" fmla="*/ 151 h 479"/>
                <a:gd name="T40" fmla="*/ 346 w 831"/>
                <a:gd name="T41" fmla="*/ 145 h 479"/>
                <a:gd name="T42" fmla="*/ 365 w 831"/>
                <a:gd name="T43" fmla="*/ 132 h 479"/>
                <a:gd name="T44" fmla="*/ 384 w 831"/>
                <a:gd name="T45" fmla="*/ 126 h 479"/>
                <a:gd name="T46" fmla="*/ 403 w 831"/>
                <a:gd name="T47" fmla="*/ 113 h 479"/>
                <a:gd name="T48" fmla="*/ 422 w 831"/>
                <a:gd name="T49" fmla="*/ 107 h 479"/>
                <a:gd name="T50" fmla="*/ 441 w 831"/>
                <a:gd name="T51" fmla="*/ 94 h 479"/>
                <a:gd name="T52" fmla="*/ 460 w 831"/>
                <a:gd name="T53" fmla="*/ 88 h 479"/>
                <a:gd name="T54" fmla="*/ 478 w 831"/>
                <a:gd name="T55" fmla="*/ 82 h 479"/>
                <a:gd name="T56" fmla="*/ 497 w 831"/>
                <a:gd name="T57" fmla="*/ 75 h 479"/>
                <a:gd name="T58" fmla="*/ 516 w 831"/>
                <a:gd name="T59" fmla="*/ 69 h 479"/>
                <a:gd name="T60" fmla="*/ 541 w 831"/>
                <a:gd name="T61" fmla="*/ 63 h 479"/>
                <a:gd name="T62" fmla="*/ 560 w 831"/>
                <a:gd name="T63" fmla="*/ 57 h 479"/>
                <a:gd name="T64" fmla="*/ 586 w 831"/>
                <a:gd name="T65" fmla="*/ 44 h 479"/>
                <a:gd name="T66" fmla="*/ 611 w 831"/>
                <a:gd name="T67" fmla="*/ 38 h 479"/>
                <a:gd name="T68" fmla="*/ 636 w 831"/>
                <a:gd name="T69" fmla="*/ 31 h 479"/>
                <a:gd name="T70" fmla="*/ 655 w 831"/>
                <a:gd name="T71" fmla="*/ 31 h 479"/>
                <a:gd name="T72" fmla="*/ 680 w 831"/>
                <a:gd name="T73" fmla="*/ 25 h 479"/>
                <a:gd name="T74" fmla="*/ 705 w 831"/>
                <a:gd name="T75" fmla="*/ 19 h 479"/>
                <a:gd name="T76" fmla="*/ 724 w 831"/>
                <a:gd name="T77" fmla="*/ 12 h 479"/>
                <a:gd name="T78" fmla="*/ 756 w 831"/>
                <a:gd name="T79" fmla="*/ 6 h 479"/>
                <a:gd name="T80" fmla="*/ 787 w 831"/>
                <a:gd name="T81" fmla="*/ 6 h 479"/>
                <a:gd name="T82" fmla="*/ 812 w 831"/>
                <a:gd name="T8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1" h="479">
                  <a:moveTo>
                    <a:pt x="0" y="479"/>
                  </a:moveTo>
                  <a:lnTo>
                    <a:pt x="6" y="472"/>
                  </a:lnTo>
                  <a:lnTo>
                    <a:pt x="12" y="466"/>
                  </a:lnTo>
                  <a:lnTo>
                    <a:pt x="19" y="460"/>
                  </a:lnTo>
                  <a:lnTo>
                    <a:pt x="19" y="453"/>
                  </a:lnTo>
                  <a:lnTo>
                    <a:pt x="25" y="447"/>
                  </a:lnTo>
                  <a:lnTo>
                    <a:pt x="31" y="441"/>
                  </a:lnTo>
                  <a:lnTo>
                    <a:pt x="31" y="435"/>
                  </a:lnTo>
                  <a:lnTo>
                    <a:pt x="37" y="428"/>
                  </a:lnTo>
                  <a:lnTo>
                    <a:pt x="44" y="422"/>
                  </a:lnTo>
                  <a:lnTo>
                    <a:pt x="44" y="416"/>
                  </a:lnTo>
                  <a:lnTo>
                    <a:pt x="50" y="409"/>
                  </a:lnTo>
                  <a:lnTo>
                    <a:pt x="56" y="403"/>
                  </a:lnTo>
                  <a:lnTo>
                    <a:pt x="63" y="397"/>
                  </a:lnTo>
                  <a:lnTo>
                    <a:pt x="63" y="390"/>
                  </a:lnTo>
                  <a:lnTo>
                    <a:pt x="75" y="384"/>
                  </a:lnTo>
                  <a:lnTo>
                    <a:pt x="75" y="378"/>
                  </a:lnTo>
                  <a:lnTo>
                    <a:pt x="82" y="372"/>
                  </a:lnTo>
                  <a:lnTo>
                    <a:pt x="88" y="365"/>
                  </a:lnTo>
                  <a:lnTo>
                    <a:pt x="94" y="359"/>
                  </a:lnTo>
                  <a:lnTo>
                    <a:pt x="94" y="353"/>
                  </a:lnTo>
                  <a:lnTo>
                    <a:pt x="100" y="346"/>
                  </a:lnTo>
                  <a:lnTo>
                    <a:pt x="107" y="340"/>
                  </a:lnTo>
                  <a:lnTo>
                    <a:pt x="113" y="334"/>
                  </a:lnTo>
                  <a:lnTo>
                    <a:pt x="119" y="327"/>
                  </a:lnTo>
                  <a:lnTo>
                    <a:pt x="126" y="321"/>
                  </a:lnTo>
                  <a:lnTo>
                    <a:pt x="132" y="315"/>
                  </a:lnTo>
                  <a:lnTo>
                    <a:pt x="145" y="302"/>
                  </a:lnTo>
                  <a:lnTo>
                    <a:pt x="138" y="302"/>
                  </a:lnTo>
                  <a:lnTo>
                    <a:pt x="145" y="302"/>
                  </a:lnTo>
                  <a:lnTo>
                    <a:pt x="151" y="296"/>
                  </a:lnTo>
                  <a:lnTo>
                    <a:pt x="157" y="290"/>
                  </a:lnTo>
                  <a:lnTo>
                    <a:pt x="157" y="283"/>
                  </a:lnTo>
                  <a:lnTo>
                    <a:pt x="170" y="277"/>
                  </a:lnTo>
                  <a:lnTo>
                    <a:pt x="176" y="271"/>
                  </a:lnTo>
                  <a:lnTo>
                    <a:pt x="182" y="264"/>
                  </a:lnTo>
                  <a:lnTo>
                    <a:pt x="195" y="252"/>
                  </a:lnTo>
                  <a:lnTo>
                    <a:pt x="189" y="252"/>
                  </a:lnTo>
                  <a:lnTo>
                    <a:pt x="195" y="252"/>
                  </a:lnTo>
                  <a:lnTo>
                    <a:pt x="201" y="246"/>
                  </a:lnTo>
                  <a:lnTo>
                    <a:pt x="208" y="239"/>
                  </a:lnTo>
                  <a:lnTo>
                    <a:pt x="214" y="239"/>
                  </a:lnTo>
                  <a:lnTo>
                    <a:pt x="220" y="233"/>
                  </a:lnTo>
                  <a:lnTo>
                    <a:pt x="226" y="227"/>
                  </a:lnTo>
                  <a:lnTo>
                    <a:pt x="233" y="220"/>
                  </a:lnTo>
                  <a:lnTo>
                    <a:pt x="239" y="214"/>
                  </a:lnTo>
                  <a:lnTo>
                    <a:pt x="245" y="208"/>
                  </a:lnTo>
                  <a:lnTo>
                    <a:pt x="252" y="208"/>
                  </a:lnTo>
                  <a:lnTo>
                    <a:pt x="258" y="201"/>
                  </a:lnTo>
                  <a:lnTo>
                    <a:pt x="264" y="195"/>
                  </a:lnTo>
                  <a:lnTo>
                    <a:pt x="271" y="189"/>
                  </a:lnTo>
                  <a:lnTo>
                    <a:pt x="277" y="189"/>
                  </a:lnTo>
                  <a:lnTo>
                    <a:pt x="283" y="183"/>
                  </a:lnTo>
                  <a:lnTo>
                    <a:pt x="289" y="183"/>
                  </a:lnTo>
                  <a:lnTo>
                    <a:pt x="296" y="176"/>
                  </a:lnTo>
                  <a:lnTo>
                    <a:pt x="302" y="170"/>
                  </a:lnTo>
                  <a:lnTo>
                    <a:pt x="308" y="164"/>
                  </a:lnTo>
                  <a:lnTo>
                    <a:pt x="315" y="164"/>
                  </a:lnTo>
                  <a:lnTo>
                    <a:pt x="321" y="157"/>
                  </a:lnTo>
                  <a:lnTo>
                    <a:pt x="327" y="151"/>
                  </a:lnTo>
                  <a:lnTo>
                    <a:pt x="334" y="151"/>
                  </a:lnTo>
                  <a:lnTo>
                    <a:pt x="340" y="145"/>
                  </a:lnTo>
                  <a:lnTo>
                    <a:pt x="346" y="145"/>
                  </a:lnTo>
                  <a:lnTo>
                    <a:pt x="352" y="138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71" y="132"/>
                  </a:lnTo>
                  <a:lnTo>
                    <a:pt x="378" y="126"/>
                  </a:lnTo>
                  <a:lnTo>
                    <a:pt x="384" y="126"/>
                  </a:lnTo>
                  <a:lnTo>
                    <a:pt x="390" y="120"/>
                  </a:lnTo>
                  <a:lnTo>
                    <a:pt x="397" y="120"/>
                  </a:lnTo>
                  <a:lnTo>
                    <a:pt x="403" y="113"/>
                  </a:lnTo>
                  <a:lnTo>
                    <a:pt x="409" y="113"/>
                  </a:lnTo>
                  <a:lnTo>
                    <a:pt x="415" y="107"/>
                  </a:lnTo>
                  <a:lnTo>
                    <a:pt x="422" y="107"/>
                  </a:lnTo>
                  <a:lnTo>
                    <a:pt x="428" y="101"/>
                  </a:lnTo>
                  <a:lnTo>
                    <a:pt x="434" y="101"/>
                  </a:lnTo>
                  <a:lnTo>
                    <a:pt x="441" y="94"/>
                  </a:lnTo>
                  <a:lnTo>
                    <a:pt x="447" y="94"/>
                  </a:lnTo>
                  <a:lnTo>
                    <a:pt x="453" y="94"/>
                  </a:lnTo>
                  <a:lnTo>
                    <a:pt x="460" y="88"/>
                  </a:lnTo>
                  <a:lnTo>
                    <a:pt x="466" y="88"/>
                  </a:lnTo>
                  <a:lnTo>
                    <a:pt x="472" y="82"/>
                  </a:lnTo>
                  <a:lnTo>
                    <a:pt x="478" y="82"/>
                  </a:lnTo>
                  <a:lnTo>
                    <a:pt x="485" y="82"/>
                  </a:lnTo>
                  <a:lnTo>
                    <a:pt x="491" y="75"/>
                  </a:lnTo>
                  <a:lnTo>
                    <a:pt x="497" y="75"/>
                  </a:lnTo>
                  <a:lnTo>
                    <a:pt x="504" y="69"/>
                  </a:lnTo>
                  <a:lnTo>
                    <a:pt x="510" y="69"/>
                  </a:lnTo>
                  <a:lnTo>
                    <a:pt x="516" y="69"/>
                  </a:lnTo>
                  <a:lnTo>
                    <a:pt x="523" y="63"/>
                  </a:lnTo>
                  <a:lnTo>
                    <a:pt x="529" y="63"/>
                  </a:lnTo>
                  <a:lnTo>
                    <a:pt x="541" y="63"/>
                  </a:lnTo>
                  <a:lnTo>
                    <a:pt x="548" y="57"/>
                  </a:lnTo>
                  <a:lnTo>
                    <a:pt x="554" y="57"/>
                  </a:lnTo>
                  <a:lnTo>
                    <a:pt x="560" y="57"/>
                  </a:lnTo>
                  <a:lnTo>
                    <a:pt x="567" y="50"/>
                  </a:lnTo>
                  <a:lnTo>
                    <a:pt x="579" y="50"/>
                  </a:lnTo>
                  <a:lnTo>
                    <a:pt x="586" y="44"/>
                  </a:lnTo>
                  <a:lnTo>
                    <a:pt x="592" y="44"/>
                  </a:lnTo>
                  <a:lnTo>
                    <a:pt x="604" y="44"/>
                  </a:lnTo>
                  <a:lnTo>
                    <a:pt x="611" y="38"/>
                  </a:lnTo>
                  <a:lnTo>
                    <a:pt x="617" y="38"/>
                  </a:lnTo>
                  <a:lnTo>
                    <a:pt x="623" y="38"/>
                  </a:lnTo>
                  <a:lnTo>
                    <a:pt x="636" y="31"/>
                  </a:lnTo>
                  <a:lnTo>
                    <a:pt x="642" y="31"/>
                  </a:lnTo>
                  <a:lnTo>
                    <a:pt x="649" y="31"/>
                  </a:lnTo>
                  <a:lnTo>
                    <a:pt x="655" y="31"/>
                  </a:lnTo>
                  <a:lnTo>
                    <a:pt x="661" y="25"/>
                  </a:lnTo>
                  <a:lnTo>
                    <a:pt x="674" y="25"/>
                  </a:lnTo>
                  <a:lnTo>
                    <a:pt x="680" y="25"/>
                  </a:lnTo>
                  <a:lnTo>
                    <a:pt x="686" y="19"/>
                  </a:lnTo>
                  <a:lnTo>
                    <a:pt x="693" y="19"/>
                  </a:lnTo>
                  <a:lnTo>
                    <a:pt x="705" y="19"/>
                  </a:lnTo>
                  <a:lnTo>
                    <a:pt x="712" y="19"/>
                  </a:lnTo>
                  <a:lnTo>
                    <a:pt x="718" y="19"/>
                  </a:lnTo>
                  <a:lnTo>
                    <a:pt x="724" y="12"/>
                  </a:lnTo>
                  <a:lnTo>
                    <a:pt x="737" y="12"/>
                  </a:lnTo>
                  <a:lnTo>
                    <a:pt x="743" y="12"/>
                  </a:lnTo>
                  <a:lnTo>
                    <a:pt x="756" y="6"/>
                  </a:lnTo>
                  <a:lnTo>
                    <a:pt x="768" y="6"/>
                  </a:lnTo>
                  <a:lnTo>
                    <a:pt x="775" y="6"/>
                  </a:lnTo>
                  <a:lnTo>
                    <a:pt x="787" y="6"/>
                  </a:lnTo>
                  <a:lnTo>
                    <a:pt x="793" y="0"/>
                  </a:lnTo>
                  <a:lnTo>
                    <a:pt x="806" y="0"/>
                  </a:lnTo>
                  <a:lnTo>
                    <a:pt x="812" y="0"/>
                  </a:lnTo>
                  <a:lnTo>
                    <a:pt x="825" y="0"/>
                  </a:lnTo>
                  <a:lnTo>
                    <a:pt x="8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63" name="Freeform 91">
              <a:extLst>
                <a:ext uri="{FF2B5EF4-FFF2-40B4-BE49-F238E27FC236}">
                  <a16:creationId xmlns:a16="http://schemas.microsoft.com/office/drawing/2014/main" id="{E8642D74-7B3A-4634-8B6A-0433CCA6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819"/>
              <a:ext cx="1468" cy="51"/>
            </a:xfrm>
            <a:custGeom>
              <a:avLst/>
              <a:gdLst>
                <a:gd name="T0" fmla="*/ 13 w 1468"/>
                <a:gd name="T1" fmla="*/ 45 h 51"/>
                <a:gd name="T2" fmla="*/ 32 w 1468"/>
                <a:gd name="T3" fmla="*/ 45 h 51"/>
                <a:gd name="T4" fmla="*/ 51 w 1468"/>
                <a:gd name="T5" fmla="*/ 45 h 51"/>
                <a:gd name="T6" fmla="*/ 70 w 1468"/>
                <a:gd name="T7" fmla="*/ 38 h 51"/>
                <a:gd name="T8" fmla="*/ 82 w 1468"/>
                <a:gd name="T9" fmla="*/ 38 h 51"/>
                <a:gd name="T10" fmla="*/ 107 w 1468"/>
                <a:gd name="T11" fmla="*/ 38 h 51"/>
                <a:gd name="T12" fmla="*/ 133 w 1468"/>
                <a:gd name="T13" fmla="*/ 32 h 51"/>
                <a:gd name="T14" fmla="*/ 151 w 1468"/>
                <a:gd name="T15" fmla="*/ 32 h 51"/>
                <a:gd name="T16" fmla="*/ 177 w 1468"/>
                <a:gd name="T17" fmla="*/ 32 h 51"/>
                <a:gd name="T18" fmla="*/ 196 w 1468"/>
                <a:gd name="T19" fmla="*/ 26 h 51"/>
                <a:gd name="T20" fmla="*/ 221 w 1468"/>
                <a:gd name="T21" fmla="*/ 26 h 51"/>
                <a:gd name="T22" fmla="*/ 240 w 1468"/>
                <a:gd name="T23" fmla="*/ 26 h 51"/>
                <a:gd name="T24" fmla="*/ 265 w 1468"/>
                <a:gd name="T25" fmla="*/ 26 h 51"/>
                <a:gd name="T26" fmla="*/ 290 w 1468"/>
                <a:gd name="T27" fmla="*/ 19 h 51"/>
                <a:gd name="T28" fmla="*/ 315 w 1468"/>
                <a:gd name="T29" fmla="*/ 19 h 51"/>
                <a:gd name="T30" fmla="*/ 340 w 1468"/>
                <a:gd name="T31" fmla="*/ 19 h 51"/>
                <a:gd name="T32" fmla="*/ 372 w 1468"/>
                <a:gd name="T33" fmla="*/ 19 h 51"/>
                <a:gd name="T34" fmla="*/ 397 w 1468"/>
                <a:gd name="T35" fmla="*/ 13 h 51"/>
                <a:gd name="T36" fmla="*/ 422 w 1468"/>
                <a:gd name="T37" fmla="*/ 13 h 51"/>
                <a:gd name="T38" fmla="*/ 448 w 1468"/>
                <a:gd name="T39" fmla="*/ 13 h 51"/>
                <a:gd name="T40" fmla="*/ 479 w 1468"/>
                <a:gd name="T41" fmla="*/ 13 h 51"/>
                <a:gd name="T42" fmla="*/ 511 w 1468"/>
                <a:gd name="T43" fmla="*/ 13 h 51"/>
                <a:gd name="T44" fmla="*/ 542 w 1468"/>
                <a:gd name="T45" fmla="*/ 13 h 51"/>
                <a:gd name="T46" fmla="*/ 580 w 1468"/>
                <a:gd name="T47" fmla="*/ 13 h 51"/>
                <a:gd name="T48" fmla="*/ 611 w 1468"/>
                <a:gd name="T49" fmla="*/ 7 h 51"/>
                <a:gd name="T50" fmla="*/ 643 w 1468"/>
                <a:gd name="T51" fmla="*/ 7 h 51"/>
                <a:gd name="T52" fmla="*/ 681 w 1468"/>
                <a:gd name="T53" fmla="*/ 7 h 51"/>
                <a:gd name="T54" fmla="*/ 718 w 1468"/>
                <a:gd name="T55" fmla="*/ 7 h 51"/>
                <a:gd name="T56" fmla="*/ 756 w 1468"/>
                <a:gd name="T57" fmla="*/ 7 h 51"/>
                <a:gd name="T58" fmla="*/ 794 w 1468"/>
                <a:gd name="T59" fmla="*/ 7 h 51"/>
                <a:gd name="T60" fmla="*/ 832 w 1468"/>
                <a:gd name="T61" fmla="*/ 7 h 51"/>
                <a:gd name="T62" fmla="*/ 876 w 1468"/>
                <a:gd name="T63" fmla="*/ 7 h 51"/>
                <a:gd name="T64" fmla="*/ 926 w 1468"/>
                <a:gd name="T65" fmla="*/ 7 h 51"/>
                <a:gd name="T66" fmla="*/ 970 w 1468"/>
                <a:gd name="T67" fmla="*/ 7 h 51"/>
                <a:gd name="T68" fmla="*/ 1021 w 1468"/>
                <a:gd name="T69" fmla="*/ 7 h 51"/>
                <a:gd name="T70" fmla="*/ 1071 w 1468"/>
                <a:gd name="T71" fmla="*/ 0 h 51"/>
                <a:gd name="T72" fmla="*/ 1128 w 1468"/>
                <a:gd name="T73" fmla="*/ 0 h 51"/>
                <a:gd name="T74" fmla="*/ 1185 w 1468"/>
                <a:gd name="T75" fmla="*/ 0 h 51"/>
                <a:gd name="T76" fmla="*/ 1241 w 1468"/>
                <a:gd name="T77" fmla="*/ 0 h 51"/>
                <a:gd name="T78" fmla="*/ 1311 w 1468"/>
                <a:gd name="T79" fmla="*/ 0 h 51"/>
                <a:gd name="T80" fmla="*/ 1380 w 1468"/>
                <a:gd name="T81" fmla="*/ 0 h 51"/>
                <a:gd name="T82" fmla="*/ 1449 w 1468"/>
                <a:gd name="T8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8" h="51">
                  <a:moveTo>
                    <a:pt x="0" y="51"/>
                  </a:moveTo>
                  <a:lnTo>
                    <a:pt x="13" y="45"/>
                  </a:lnTo>
                  <a:lnTo>
                    <a:pt x="19" y="45"/>
                  </a:lnTo>
                  <a:lnTo>
                    <a:pt x="32" y="45"/>
                  </a:lnTo>
                  <a:lnTo>
                    <a:pt x="38" y="45"/>
                  </a:lnTo>
                  <a:lnTo>
                    <a:pt x="51" y="45"/>
                  </a:lnTo>
                  <a:lnTo>
                    <a:pt x="57" y="38"/>
                  </a:lnTo>
                  <a:lnTo>
                    <a:pt x="70" y="38"/>
                  </a:lnTo>
                  <a:lnTo>
                    <a:pt x="76" y="38"/>
                  </a:lnTo>
                  <a:lnTo>
                    <a:pt x="82" y="38"/>
                  </a:lnTo>
                  <a:lnTo>
                    <a:pt x="95" y="38"/>
                  </a:lnTo>
                  <a:lnTo>
                    <a:pt x="107" y="38"/>
                  </a:lnTo>
                  <a:lnTo>
                    <a:pt x="120" y="32"/>
                  </a:lnTo>
                  <a:lnTo>
                    <a:pt x="133" y="32"/>
                  </a:lnTo>
                  <a:lnTo>
                    <a:pt x="139" y="32"/>
                  </a:lnTo>
                  <a:lnTo>
                    <a:pt x="151" y="32"/>
                  </a:lnTo>
                  <a:lnTo>
                    <a:pt x="164" y="32"/>
                  </a:lnTo>
                  <a:lnTo>
                    <a:pt x="177" y="32"/>
                  </a:lnTo>
                  <a:lnTo>
                    <a:pt x="183" y="26"/>
                  </a:lnTo>
                  <a:lnTo>
                    <a:pt x="196" y="26"/>
                  </a:lnTo>
                  <a:lnTo>
                    <a:pt x="208" y="26"/>
                  </a:lnTo>
                  <a:lnTo>
                    <a:pt x="221" y="26"/>
                  </a:lnTo>
                  <a:lnTo>
                    <a:pt x="233" y="26"/>
                  </a:lnTo>
                  <a:lnTo>
                    <a:pt x="240" y="26"/>
                  </a:lnTo>
                  <a:lnTo>
                    <a:pt x="252" y="26"/>
                  </a:lnTo>
                  <a:lnTo>
                    <a:pt x="265" y="26"/>
                  </a:lnTo>
                  <a:lnTo>
                    <a:pt x="277" y="19"/>
                  </a:lnTo>
                  <a:lnTo>
                    <a:pt x="290" y="19"/>
                  </a:lnTo>
                  <a:lnTo>
                    <a:pt x="303" y="19"/>
                  </a:lnTo>
                  <a:lnTo>
                    <a:pt x="315" y="19"/>
                  </a:lnTo>
                  <a:lnTo>
                    <a:pt x="328" y="19"/>
                  </a:lnTo>
                  <a:lnTo>
                    <a:pt x="340" y="19"/>
                  </a:lnTo>
                  <a:lnTo>
                    <a:pt x="359" y="19"/>
                  </a:lnTo>
                  <a:lnTo>
                    <a:pt x="372" y="19"/>
                  </a:lnTo>
                  <a:lnTo>
                    <a:pt x="385" y="19"/>
                  </a:lnTo>
                  <a:lnTo>
                    <a:pt x="397" y="13"/>
                  </a:lnTo>
                  <a:lnTo>
                    <a:pt x="410" y="13"/>
                  </a:lnTo>
                  <a:lnTo>
                    <a:pt x="422" y="13"/>
                  </a:lnTo>
                  <a:lnTo>
                    <a:pt x="435" y="13"/>
                  </a:lnTo>
                  <a:lnTo>
                    <a:pt x="448" y="13"/>
                  </a:lnTo>
                  <a:lnTo>
                    <a:pt x="466" y="13"/>
                  </a:lnTo>
                  <a:lnTo>
                    <a:pt x="479" y="13"/>
                  </a:lnTo>
                  <a:lnTo>
                    <a:pt x="498" y="13"/>
                  </a:lnTo>
                  <a:lnTo>
                    <a:pt x="511" y="13"/>
                  </a:lnTo>
                  <a:lnTo>
                    <a:pt x="529" y="13"/>
                  </a:lnTo>
                  <a:lnTo>
                    <a:pt x="542" y="13"/>
                  </a:lnTo>
                  <a:lnTo>
                    <a:pt x="561" y="13"/>
                  </a:lnTo>
                  <a:lnTo>
                    <a:pt x="580" y="13"/>
                  </a:lnTo>
                  <a:lnTo>
                    <a:pt x="592" y="7"/>
                  </a:lnTo>
                  <a:lnTo>
                    <a:pt x="611" y="7"/>
                  </a:lnTo>
                  <a:lnTo>
                    <a:pt x="624" y="7"/>
                  </a:lnTo>
                  <a:lnTo>
                    <a:pt x="643" y="7"/>
                  </a:lnTo>
                  <a:lnTo>
                    <a:pt x="655" y="7"/>
                  </a:lnTo>
                  <a:lnTo>
                    <a:pt x="681" y="7"/>
                  </a:lnTo>
                  <a:lnTo>
                    <a:pt x="700" y="7"/>
                  </a:lnTo>
                  <a:lnTo>
                    <a:pt x="718" y="7"/>
                  </a:lnTo>
                  <a:lnTo>
                    <a:pt x="737" y="7"/>
                  </a:lnTo>
                  <a:lnTo>
                    <a:pt x="756" y="7"/>
                  </a:lnTo>
                  <a:lnTo>
                    <a:pt x="775" y="7"/>
                  </a:lnTo>
                  <a:lnTo>
                    <a:pt x="794" y="7"/>
                  </a:lnTo>
                  <a:lnTo>
                    <a:pt x="813" y="7"/>
                  </a:lnTo>
                  <a:lnTo>
                    <a:pt x="832" y="7"/>
                  </a:lnTo>
                  <a:lnTo>
                    <a:pt x="857" y="7"/>
                  </a:lnTo>
                  <a:lnTo>
                    <a:pt x="876" y="7"/>
                  </a:lnTo>
                  <a:lnTo>
                    <a:pt x="901" y="7"/>
                  </a:lnTo>
                  <a:lnTo>
                    <a:pt x="926" y="7"/>
                  </a:lnTo>
                  <a:lnTo>
                    <a:pt x="952" y="7"/>
                  </a:lnTo>
                  <a:lnTo>
                    <a:pt x="970" y="7"/>
                  </a:lnTo>
                  <a:lnTo>
                    <a:pt x="996" y="7"/>
                  </a:lnTo>
                  <a:lnTo>
                    <a:pt x="1021" y="7"/>
                  </a:lnTo>
                  <a:lnTo>
                    <a:pt x="1046" y="0"/>
                  </a:lnTo>
                  <a:lnTo>
                    <a:pt x="1071" y="0"/>
                  </a:lnTo>
                  <a:lnTo>
                    <a:pt x="1103" y="0"/>
                  </a:lnTo>
                  <a:lnTo>
                    <a:pt x="1128" y="0"/>
                  </a:lnTo>
                  <a:lnTo>
                    <a:pt x="1159" y="0"/>
                  </a:lnTo>
                  <a:lnTo>
                    <a:pt x="1185" y="0"/>
                  </a:lnTo>
                  <a:lnTo>
                    <a:pt x="1216" y="0"/>
                  </a:lnTo>
                  <a:lnTo>
                    <a:pt x="1241" y="0"/>
                  </a:lnTo>
                  <a:lnTo>
                    <a:pt x="1279" y="0"/>
                  </a:lnTo>
                  <a:lnTo>
                    <a:pt x="1311" y="0"/>
                  </a:lnTo>
                  <a:lnTo>
                    <a:pt x="1348" y="0"/>
                  </a:lnTo>
                  <a:lnTo>
                    <a:pt x="1380" y="0"/>
                  </a:lnTo>
                  <a:lnTo>
                    <a:pt x="1418" y="0"/>
                  </a:lnTo>
                  <a:lnTo>
                    <a:pt x="1449" y="0"/>
                  </a:lnTo>
                  <a:lnTo>
                    <a:pt x="146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31164" name="Text Box 92">
            <a:extLst>
              <a:ext uri="{FF2B5EF4-FFF2-40B4-BE49-F238E27FC236}">
                <a16:creationId xmlns:a16="http://schemas.microsoft.com/office/drawing/2014/main" id="{2F43CEBE-E48F-48D2-801E-F940D548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21764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/>
              <a:t>i</a:t>
            </a:r>
            <a:r>
              <a:rPr lang="en-US" altLang="es-CO">
                <a:cs typeface="Arial" panose="020B0604020202020204" pitchFamily="34" charset="0"/>
                <a:sym typeface="Symbol" panose="05050102010706020507" pitchFamily="18" charset="2"/>
              </a:rPr>
              <a:t></a:t>
            </a:r>
            <a:r>
              <a:rPr lang="en-US" altLang="es-CO">
                <a:sym typeface="Symbol" panose="05050102010706020507" pitchFamily="18" charset="2"/>
              </a:rPr>
              <a:t></a:t>
            </a:r>
            <a:r>
              <a:rPr lang="en-US" altLang="es-CO">
                <a:cs typeface="Arial" panose="020B0604020202020204" pitchFamily="34" charset="0"/>
                <a:sym typeface="Symbol" panose="05050102010706020507" pitchFamily="18" charset="2"/>
              </a:rPr>
              <a:t></a:t>
            </a:r>
            <a:r>
              <a:rPr lang="es-ES" altLang="es-CO"/>
              <a:t> = 50/4 = 12.5 A</a:t>
            </a:r>
          </a:p>
          <a:p>
            <a:endParaRPr lang="es-ES_tradnl" altLang="es-CO"/>
          </a:p>
          <a:p>
            <a:r>
              <a:rPr lang="es-ES" altLang="es-CO">
                <a:sym typeface="Symbol" panose="05050102010706020507" pitchFamily="18" charset="2"/>
              </a:rPr>
              <a:t>  L/R </a:t>
            </a:r>
          </a:p>
        </p:txBody>
      </p:sp>
      <p:sp>
        <p:nvSpPr>
          <p:cNvPr id="131171" name="Text Box 99">
            <a:extLst>
              <a:ext uri="{FF2B5EF4-FFF2-40B4-BE49-F238E27FC236}">
                <a16:creationId xmlns:a16="http://schemas.microsoft.com/office/drawing/2014/main" id="{B11FD696-DC72-4A88-8F80-D95D72185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300663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b="1"/>
              <a:t>Influencia de la bobina:</a:t>
            </a:r>
          </a:p>
        </p:txBody>
      </p:sp>
      <p:sp>
        <p:nvSpPr>
          <p:cNvPr id="131172" name="Text Box 100">
            <a:extLst>
              <a:ext uri="{FF2B5EF4-FFF2-40B4-BE49-F238E27FC236}">
                <a16:creationId xmlns:a16="http://schemas.microsoft.com/office/drawing/2014/main" id="{E9493AC2-2A48-46B8-9029-96FB913AD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6237288"/>
            <a:ext cx="3168650" cy="3667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b="1"/>
              <a:t>L afecta a la cte. de tiempo</a:t>
            </a:r>
            <a:endParaRPr lang="es-ES" altLang="es-CO" b="1" baseline="-25000">
              <a:cs typeface="Arial" panose="020B0604020202020204" pitchFamily="34" charset="0"/>
            </a:endParaRPr>
          </a:p>
        </p:txBody>
      </p:sp>
      <p:sp>
        <p:nvSpPr>
          <p:cNvPr id="131173" name="Text Box 101">
            <a:extLst>
              <a:ext uri="{FF2B5EF4-FFF2-40B4-BE49-F238E27FC236}">
                <a16:creationId xmlns:a16="http://schemas.microsoft.com/office/drawing/2014/main" id="{2FF4E2D6-2309-4740-A013-873CA44EE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508500"/>
            <a:ext cx="1800225" cy="2017713"/>
          </a:xfrm>
          <a:prstGeom prst="rect">
            <a:avLst/>
          </a:prstGeom>
          <a:solidFill>
            <a:srgbClr val="99CC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altLang="es-CO" b="1"/>
          </a:p>
          <a:p>
            <a:pPr>
              <a:spcBef>
                <a:spcPct val="50000"/>
              </a:spcBef>
            </a:pPr>
            <a:endParaRPr lang="es-ES" altLang="es-CO" b="1"/>
          </a:p>
          <a:p>
            <a:pPr>
              <a:spcBef>
                <a:spcPct val="50000"/>
              </a:spcBef>
            </a:pPr>
            <a:endParaRPr lang="es-ES" altLang="es-CO" b="1"/>
          </a:p>
          <a:p>
            <a:pPr>
              <a:spcBef>
                <a:spcPct val="50000"/>
              </a:spcBef>
            </a:pPr>
            <a:r>
              <a:rPr lang="es-ES" altLang="es-CO" b="1"/>
              <a:t>  </a:t>
            </a:r>
          </a:p>
          <a:p>
            <a:pPr>
              <a:spcBef>
                <a:spcPct val="50000"/>
              </a:spcBef>
            </a:pPr>
            <a:r>
              <a:rPr lang="es-ES" altLang="es-CO" b="1"/>
              <a:t>   Motor de CC</a:t>
            </a:r>
          </a:p>
        </p:txBody>
      </p:sp>
      <p:graphicFrame>
        <p:nvGraphicFramePr>
          <p:cNvPr id="131174" name="Object 102">
            <a:extLst>
              <a:ext uri="{FF2B5EF4-FFF2-40B4-BE49-F238E27FC236}">
                <a16:creationId xmlns:a16="http://schemas.microsoft.com/office/drawing/2014/main" id="{4CA9CCB1-09D4-4FBF-932F-1CF193F080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068638"/>
          <a:ext cx="24526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5" name="Equation" r:id="rId5" imgW="1562040" imgH="241200" progId="Equation.DSMT4">
                  <p:embed/>
                </p:oleObj>
              </mc:Choice>
              <mc:Fallback>
                <p:oleObj name="Equation" r:id="rId5" imgW="1562040" imgH="24120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068638"/>
                        <a:ext cx="2452688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75" name="Text Box 103">
            <a:extLst>
              <a:ext uri="{FF2B5EF4-FFF2-40B4-BE49-F238E27FC236}">
                <a16:creationId xmlns:a16="http://schemas.microsoft.com/office/drawing/2014/main" id="{8EE55A3A-0796-47E8-9CDE-BA593F0EB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3095625" cy="3667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b="1"/>
              <a:t>Circuito de primer orden</a:t>
            </a:r>
            <a:endParaRPr lang="es-ES" altLang="es-CO"/>
          </a:p>
        </p:txBody>
      </p:sp>
      <p:sp>
        <p:nvSpPr>
          <p:cNvPr id="131176" name="Text Box 104">
            <a:extLst>
              <a:ext uri="{FF2B5EF4-FFF2-40B4-BE49-F238E27FC236}">
                <a16:creationId xmlns:a16="http://schemas.microsoft.com/office/drawing/2014/main" id="{BB0A6594-50C1-472C-8B28-8C28C9B9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005263"/>
            <a:ext cx="3168650" cy="6397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La intensidad de la  bobina evoluciona desde su valor inicial hasta el régimen permanente siguiendo una exponencial</a:t>
            </a:r>
          </a:p>
        </p:txBody>
      </p:sp>
      <p:sp>
        <p:nvSpPr>
          <p:cNvPr id="131177" name="Text Box 105">
            <a:extLst>
              <a:ext uri="{FF2B5EF4-FFF2-40B4-BE49-F238E27FC236}">
                <a16:creationId xmlns:a16="http://schemas.microsoft.com/office/drawing/2014/main" id="{8042E9B9-5230-4152-9C33-246663EB4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205038"/>
            <a:ext cx="1601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>
                <a:solidFill>
                  <a:srgbClr val="0000FF"/>
                </a:solidFill>
              </a:rPr>
              <a:t>t </a:t>
            </a:r>
            <a:r>
              <a:rPr lang="en-US" altLang="es-CO">
                <a:solidFill>
                  <a:srgbClr val="0000FF"/>
                </a:solidFill>
                <a:sym typeface="Symbol" panose="05050102010706020507" pitchFamily="18" charset="2"/>
              </a:rPr>
              <a:t>   0.025 s</a:t>
            </a:r>
          </a:p>
        </p:txBody>
      </p:sp>
      <p:sp>
        <p:nvSpPr>
          <p:cNvPr id="131178" name="Text Box 106">
            <a:extLst>
              <a:ext uri="{FF2B5EF4-FFF2-40B4-BE49-F238E27FC236}">
                <a16:creationId xmlns:a16="http://schemas.microsoft.com/office/drawing/2014/main" id="{00DEA4DE-74F2-4BFF-ABE3-65A95021C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700213"/>
            <a:ext cx="1728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/>
              <a:t>t </a:t>
            </a:r>
            <a:r>
              <a:rPr lang="en-US" altLang="es-CO">
                <a:sym typeface="Symbol" panose="05050102010706020507" pitchFamily="18" charset="2"/>
              </a:rPr>
              <a:t>   0.0125 s</a:t>
            </a:r>
          </a:p>
        </p:txBody>
      </p:sp>
      <p:sp>
        <p:nvSpPr>
          <p:cNvPr id="131179" name="Text Box 107">
            <a:extLst>
              <a:ext uri="{FF2B5EF4-FFF2-40B4-BE49-F238E27FC236}">
                <a16:creationId xmlns:a16="http://schemas.microsoft.com/office/drawing/2014/main" id="{3DA6FDA9-EFC6-49BB-9C7A-D72E2063A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65400"/>
            <a:ext cx="1474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>
                <a:solidFill>
                  <a:srgbClr val="FF3300"/>
                </a:solidFill>
              </a:rPr>
              <a:t>t </a:t>
            </a:r>
            <a:r>
              <a:rPr lang="en-US" altLang="es-CO">
                <a:solidFill>
                  <a:srgbClr val="FF3300"/>
                </a:solidFill>
                <a:sym typeface="Symbol" panose="05050102010706020507" pitchFamily="18" charset="2"/>
              </a:rPr>
              <a:t>   0.05 s</a:t>
            </a:r>
          </a:p>
        </p:txBody>
      </p:sp>
      <p:grpSp>
        <p:nvGrpSpPr>
          <p:cNvPr id="131180" name="Group 108">
            <a:extLst>
              <a:ext uri="{FF2B5EF4-FFF2-40B4-BE49-F238E27FC236}">
                <a16:creationId xmlns:a16="http://schemas.microsoft.com/office/drawing/2014/main" id="{F892B573-79A1-4D57-8CC9-4C09BD47C2D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31181" name="Picture 109" descr="cabecera copia">
              <a:extLst>
                <a:ext uri="{FF2B5EF4-FFF2-40B4-BE49-F238E27FC236}">
                  <a16:creationId xmlns:a16="http://schemas.microsoft.com/office/drawing/2014/main" id="{456132BF-6330-4278-A6FC-C48E6F5AB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182" name="Line 110">
              <a:extLst>
                <a:ext uri="{FF2B5EF4-FFF2-40B4-BE49-F238E27FC236}">
                  <a16:creationId xmlns:a16="http://schemas.microsoft.com/office/drawing/2014/main" id="{140970C1-7C32-4A75-8CD0-B752A113A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183" name="Rectangle 111">
              <a:extLst>
                <a:ext uri="{FF2B5EF4-FFF2-40B4-BE49-F238E27FC236}">
                  <a16:creationId xmlns:a16="http://schemas.microsoft.com/office/drawing/2014/main" id="{33FEC4B8-EF29-4DDA-B5A7-75D7086DF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 de arranque de un motor CC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3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13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/>
      <p:bldP spid="131084" grpId="0"/>
      <p:bldP spid="131085" grpId="0"/>
      <p:bldP spid="131159" grpId="0"/>
      <p:bldP spid="131171" grpId="0"/>
      <p:bldP spid="131172" grpId="0" animBg="1"/>
      <p:bldP spid="131176" grpId="0" animBg="1"/>
      <p:bldP spid="131177" grpId="0"/>
      <p:bldP spid="131178" grpId="0"/>
      <p:bldP spid="1311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9" name="Object 21">
            <a:extLst>
              <a:ext uri="{FF2B5EF4-FFF2-40B4-BE49-F238E27FC236}">
                <a16:creationId xmlns:a16="http://schemas.microsoft.com/office/drawing/2014/main" id="{C54C401A-E7E1-4DC1-B9F9-D84FB5BA2F34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39750" y="2276475"/>
          <a:ext cx="2663825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Visio" r:id="rId3" imgW="3032760" imgH="2817571" progId="Visio.Drawing.11">
                  <p:embed/>
                </p:oleObj>
              </mc:Choice>
              <mc:Fallback>
                <p:oleObj name="Visio" r:id="rId3" imgW="3032760" imgH="2817571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2663825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9">
            <a:extLst>
              <a:ext uri="{FF2B5EF4-FFF2-40B4-BE49-F238E27FC236}">
                <a16:creationId xmlns:a16="http://schemas.microsoft.com/office/drawing/2014/main" id="{934866F0-11FD-4D8F-B6DF-7B9D0C4DE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41438"/>
            <a:ext cx="8785225" cy="71913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s-ES_tradnl" altLang="es-CO" sz="1800" b="1"/>
              <a:t>Transitorio: </a:t>
            </a:r>
            <a:r>
              <a:rPr lang="es-ES_tradnl" altLang="es-CO" sz="1600"/>
              <a:t>Evolución debida a cambios topológicos en el circuito. Transición entre un régimen permanente y otro, tras un cambio en las condiciones del estado del circuito.</a:t>
            </a:r>
          </a:p>
        </p:txBody>
      </p:sp>
      <p:pic>
        <p:nvPicPr>
          <p:cNvPr id="7201" name="Picture 33">
            <a:extLst>
              <a:ext uri="{FF2B5EF4-FFF2-40B4-BE49-F238E27FC236}">
                <a16:creationId xmlns:a16="http://schemas.microsoft.com/office/drawing/2014/main" id="{5B0E0DAD-BD97-4DE2-A6AB-084D97EF4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t="6871" r="8995" b="10066"/>
          <a:stretch>
            <a:fillRect/>
          </a:stretch>
        </p:blipFill>
        <p:spPr bwMode="auto">
          <a:xfrm>
            <a:off x="4427538" y="2278063"/>
            <a:ext cx="453707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4" name="Picture 36">
            <a:extLst>
              <a:ext uri="{FF2B5EF4-FFF2-40B4-BE49-F238E27FC236}">
                <a16:creationId xmlns:a16="http://schemas.microsoft.com/office/drawing/2014/main" id="{7BF80FF6-BD30-4F07-ABCE-7EFE56B75990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t="6871" r="8995" b="10066"/>
          <a:stretch>
            <a:fillRect/>
          </a:stretch>
        </p:blipFill>
        <p:spPr bwMode="auto">
          <a:xfrm>
            <a:off x="4427538" y="4365625"/>
            <a:ext cx="4537075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05" name="Rectangle 37">
            <a:extLst>
              <a:ext uri="{FF2B5EF4-FFF2-40B4-BE49-F238E27FC236}">
                <a16:creationId xmlns:a16="http://schemas.microsoft.com/office/drawing/2014/main" id="{540B3E54-0351-4676-A3FD-30D63808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868863"/>
            <a:ext cx="4103687" cy="91598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b="1"/>
              <a:t>Los transitorios son debidos a elementos que almacenan energía: Bobinas y condensadores.</a:t>
            </a:r>
          </a:p>
        </p:txBody>
      </p:sp>
      <p:grpSp>
        <p:nvGrpSpPr>
          <p:cNvPr id="7207" name="Group 39">
            <a:extLst>
              <a:ext uri="{FF2B5EF4-FFF2-40B4-BE49-F238E27FC236}">
                <a16:creationId xmlns:a16="http://schemas.microsoft.com/office/drawing/2014/main" id="{F800980F-0B65-4AE5-B42C-BAFD8780788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7208" name="Picture 40" descr="cabecera copia">
              <a:extLst>
                <a:ext uri="{FF2B5EF4-FFF2-40B4-BE49-F238E27FC236}">
                  <a16:creationId xmlns:a16="http://schemas.microsoft.com/office/drawing/2014/main" id="{46105A24-A556-41BD-B205-325F8BB20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09" name="Line 41">
              <a:extLst>
                <a:ext uri="{FF2B5EF4-FFF2-40B4-BE49-F238E27FC236}">
                  <a16:creationId xmlns:a16="http://schemas.microsoft.com/office/drawing/2014/main" id="{1FC94C05-9AB1-4F80-9FB8-6CBA89A24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210" name="Rectangle 42">
              <a:extLst>
                <a:ext uri="{FF2B5EF4-FFF2-40B4-BE49-F238E27FC236}">
                  <a16:creationId xmlns:a16="http://schemas.microsoft.com/office/drawing/2014/main" id="{2C5B4050-49AA-4C5E-B7AD-FAE478743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572"/>
              <a:ext cx="324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Introducción. Concepto de transitorio 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>
            <a:extLst>
              <a:ext uri="{FF2B5EF4-FFF2-40B4-BE49-F238E27FC236}">
                <a16:creationId xmlns:a16="http://schemas.microsoft.com/office/drawing/2014/main" id="{B491609B-2955-4F27-8EE2-8D3B794AA0DC}"/>
              </a:ext>
            </a:extLst>
          </p:cNvPr>
          <p:cNvGrpSpPr>
            <a:grpSpLocks/>
          </p:cNvGrpSpPr>
          <p:nvPr/>
        </p:nvGrpSpPr>
        <p:grpSpPr bwMode="auto">
          <a:xfrm>
            <a:off x="3559175" y="1227138"/>
            <a:ext cx="5621338" cy="4221162"/>
            <a:chOff x="1269" y="561"/>
            <a:chExt cx="3541" cy="2659"/>
          </a:xfrm>
        </p:grpSpPr>
        <p:sp>
          <p:nvSpPr>
            <p:cNvPr id="132099" name="AutoShape 3">
              <a:extLst>
                <a:ext uri="{FF2B5EF4-FFF2-40B4-BE49-F238E27FC236}">
                  <a16:creationId xmlns:a16="http://schemas.microsoft.com/office/drawing/2014/main" id="{9D84C882-5DDE-4506-82D4-12E9BDB10FE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61"/>
              <a:ext cx="3528" cy="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00" name="Rectangle 4">
              <a:extLst>
                <a:ext uri="{FF2B5EF4-FFF2-40B4-BE49-F238E27FC236}">
                  <a16:creationId xmlns:a16="http://schemas.microsoft.com/office/drawing/2014/main" id="{15EFD2D0-FF58-4811-95E3-9F65E931E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561"/>
              <a:ext cx="3541" cy="26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01" name="Rectangle 5">
              <a:extLst>
                <a:ext uri="{FF2B5EF4-FFF2-40B4-BE49-F238E27FC236}">
                  <a16:creationId xmlns:a16="http://schemas.microsoft.com/office/drawing/2014/main" id="{005F20AE-85AA-4C86-994F-A51AB101D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763"/>
              <a:ext cx="2734" cy="2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02" name="Rectangle 6">
              <a:extLst>
                <a:ext uri="{FF2B5EF4-FFF2-40B4-BE49-F238E27FC236}">
                  <a16:creationId xmlns:a16="http://schemas.microsoft.com/office/drawing/2014/main" id="{C23235E6-CCED-422F-9808-EDBB38CF3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763"/>
              <a:ext cx="2734" cy="215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03" name="Line 7">
              <a:extLst>
                <a:ext uri="{FF2B5EF4-FFF2-40B4-BE49-F238E27FC236}">
                  <a16:creationId xmlns:a16="http://schemas.microsoft.com/office/drawing/2014/main" id="{96E4E5EB-05DF-469A-8840-28A433D7B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763"/>
              <a:ext cx="27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04" name="Freeform 8">
              <a:extLst>
                <a:ext uri="{FF2B5EF4-FFF2-40B4-BE49-F238E27FC236}">
                  <a16:creationId xmlns:a16="http://schemas.microsoft.com/office/drawing/2014/main" id="{6418F226-E23F-4809-B822-8E2012150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" y="763"/>
              <a:ext cx="2734" cy="2154"/>
            </a:xfrm>
            <a:custGeom>
              <a:avLst/>
              <a:gdLst>
                <a:gd name="T0" fmla="*/ 0 w 434"/>
                <a:gd name="T1" fmla="*/ 342 h 342"/>
                <a:gd name="T2" fmla="*/ 434 w 434"/>
                <a:gd name="T3" fmla="*/ 342 h 342"/>
                <a:gd name="T4" fmla="*/ 434 w 434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342">
                  <a:moveTo>
                    <a:pt x="0" y="342"/>
                  </a:moveTo>
                  <a:lnTo>
                    <a:pt x="434" y="342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05" name="Line 9">
              <a:extLst>
                <a:ext uri="{FF2B5EF4-FFF2-40B4-BE49-F238E27FC236}">
                  <a16:creationId xmlns:a16="http://schemas.microsoft.com/office/drawing/2014/main" id="{E400FD5D-C85F-4275-9F2E-B4F6F5592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9" y="763"/>
              <a:ext cx="1" cy="2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06" name="Line 10">
              <a:extLst>
                <a:ext uri="{FF2B5EF4-FFF2-40B4-BE49-F238E27FC236}">
                  <a16:creationId xmlns:a16="http://schemas.microsoft.com/office/drawing/2014/main" id="{C4C08152-ED19-449C-B8D6-DCD82398C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2917"/>
              <a:ext cx="27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07" name="Line 11">
              <a:extLst>
                <a:ext uri="{FF2B5EF4-FFF2-40B4-BE49-F238E27FC236}">
                  <a16:creationId xmlns:a16="http://schemas.microsoft.com/office/drawing/2014/main" id="{A334457F-FABF-4A58-82CF-1F5A6EB51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9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08" name="Line 12">
              <a:extLst>
                <a:ext uri="{FF2B5EF4-FFF2-40B4-BE49-F238E27FC236}">
                  <a16:creationId xmlns:a16="http://schemas.microsoft.com/office/drawing/2014/main" id="{D62671C7-345D-4840-9B10-B73BFAAB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09" name="Rectangle 13">
              <a:extLst>
                <a:ext uri="{FF2B5EF4-FFF2-40B4-BE49-F238E27FC236}">
                  <a16:creationId xmlns:a16="http://schemas.microsoft.com/office/drawing/2014/main" id="{90B7FDC9-5A78-48D2-B532-9156D058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2936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s-ES" altLang="es-CO"/>
            </a:p>
          </p:txBody>
        </p:sp>
        <p:sp>
          <p:nvSpPr>
            <p:cNvPr id="132110" name="Line 14">
              <a:extLst>
                <a:ext uri="{FF2B5EF4-FFF2-40B4-BE49-F238E27FC236}">
                  <a16:creationId xmlns:a16="http://schemas.microsoft.com/office/drawing/2014/main" id="{ED2CFA9C-77DC-47F7-AE46-0B0BBA882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0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11" name="Line 15">
              <a:extLst>
                <a:ext uri="{FF2B5EF4-FFF2-40B4-BE49-F238E27FC236}">
                  <a16:creationId xmlns:a16="http://schemas.microsoft.com/office/drawing/2014/main" id="{4AF65AFF-A5F0-44A3-9C61-979960626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12" name="Rectangle 16">
              <a:extLst>
                <a:ext uri="{FF2B5EF4-FFF2-40B4-BE49-F238E27FC236}">
                  <a16:creationId xmlns:a16="http://schemas.microsoft.com/office/drawing/2014/main" id="{415B9D26-54DF-4F9C-9A96-E596783D7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2936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0.005</a:t>
              </a:r>
              <a:endParaRPr lang="es-ES" altLang="es-CO"/>
            </a:p>
          </p:txBody>
        </p:sp>
        <p:sp>
          <p:nvSpPr>
            <p:cNvPr id="132113" name="Line 17">
              <a:extLst>
                <a:ext uri="{FF2B5EF4-FFF2-40B4-BE49-F238E27FC236}">
                  <a16:creationId xmlns:a16="http://schemas.microsoft.com/office/drawing/2014/main" id="{44E3D836-A64A-47D5-A2DE-15D24EC8E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14" name="Line 18">
              <a:extLst>
                <a:ext uri="{FF2B5EF4-FFF2-40B4-BE49-F238E27FC236}">
                  <a16:creationId xmlns:a16="http://schemas.microsoft.com/office/drawing/2014/main" id="{CA1D0D0D-F665-4F95-B677-9A2A441E4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1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15" name="Rectangle 19">
              <a:extLst>
                <a:ext uri="{FF2B5EF4-FFF2-40B4-BE49-F238E27FC236}">
                  <a16:creationId xmlns:a16="http://schemas.microsoft.com/office/drawing/2014/main" id="{5C24D6DB-CE39-4C5D-9528-9EB045EB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36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0.01</a:t>
              </a:r>
              <a:endParaRPr lang="es-ES" altLang="es-CO"/>
            </a:p>
          </p:txBody>
        </p:sp>
        <p:sp>
          <p:nvSpPr>
            <p:cNvPr id="132116" name="Line 20">
              <a:extLst>
                <a:ext uri="{FF2B5EF4-FFF2-40B4-BE49-F238E27FC236}">
                  <a16:creationId xmlns:a16="http://schemas.microsoft.com/office/drawing/2014/main" id="{0DC881CB-88BF-4302-A1E1-A7B8CE2FC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8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17" name="Line 21">
              <a:extLst>
                <a:ext uri="{FF2B5EF4-FFF2-40B4-BE49-F238E27FC236}">
                  <a16:creationId xmlns:a16="http://schemas.microsoft.com/office/drawing/2014/main" id="{77844261-0CFD-44F9-B5C0-FDA294C74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8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18" name="Rectangle 22">
              <a:extLst>
                <a:ext uri="{FF2B5EF4-FFF2-40B4-BE49-F238E27FC236}">
                  <a16:creationId xmlns:a16="http://schemas.microsoft.com/office/drawing/2014/main" id="{D356644D-3EA2-4C0A-83AB-420A600BE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2936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0.015</a:t>
              </a:r>
              <a:endParaRPr lang="es-ES" altLang="es-CO"/>
            </a:p>
          </p:txBody>
        </p:sp>
        <p:sp>
          <p:nvSpPr>
            <p:cNvPr id="132119" name="Line 23">
              <a:extLst>
                <a:ext uri="{FF2B5EF4-FFF2-40B4-BE49-F238E27FC236}">
                  <a16:creationId xmlns:a16="http://schemas.microsoft.com/office/drawing/2014/main" id="{F27FC60F-529D-4B49-B919-FABD1D17E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9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20" name="Line 24">
              <a:extLst>
                <a:ext uri="{FF2B5EF4-FFF2-40B4-BE49-F238E27FC236}">
                  <a16:creationId xmlns:a16="http://schemas.microsoft.com/office/drawing/2014/main" id="{0A2952B5-1EAF-48B0-A705-3CAEF447F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21" name="Rectangle 25">
              <a:extLst>
                <a:ext uri="{FF2B5EF4-FFF2-40B4-BE49-F238E27FC236}">
                  <a16:creationId xmlns:a16="http://schemas.microsoft.com/office/drawing/2014/main" id="{35FCC338-5AE5-4A7D-B0C1-EF4E6DB54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2936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0.02</a:t>
              </a:r>
              <a:endParaRPr lang="es-ES" altLang="es-CO"/>
            </a:p>
          </p:txBody>
        </p:sp>
        <p:sp>
          <p:nvSpPr>
            <p:cNvPr id="132122" name="Line 26">
              <a:extLst>
                <a:ext uri="{FF2B5EF4-FFF2-40B4-BE49-F238E27FC236}">
                  <a16:creationId xmlns:a16="http://schemas.microsoft.com/office/drawing/2014/main" id="{B98ECE34-1C5F-494D-9283-18EBDE994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6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23" name="Line 27">
              <a:extLst>
                <a:ext uri="{FF2B5EF4-FFF2-40B4-BE49-F238E27FC236}">
                  <a16:creationId xmlns:a16="http://schemas.microsoft.com/office/drawing/2014/main" id="{38B1BE5E-AF2C-4BE1-AA6E-BCAEF2037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6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24" name="Rectangle 28">
              <a:extLst>
                <a:ext uri="{FF2B5EF4-FFF2-40B4-BE49-F238E27FC236}">
                  <a16:creationId xmlns:a16="http://schemas.microsoft.com/office/drawing/2014/main" id="{BC4C1730-D5F5-4BED-B6EB-70E962407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936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0.025</a:t>
              </a:r>
              <a:endParaRPr lang="es-ES" altLang="es-CO"/>
            </a:p>
          </p:txBody>
        </p:sp>
        <p:sp>
          <p:nvSpPr>
            <p:cNvPr id="132125" name="Line 29">
              <a:extLst>
                <a:ext uri="{FF2B5EF4-FFF2-40B4-BE49-F238E27FC236}">
                  <a16:creationId xmlns:a16="http://schemas.microsoft.com/office/drawing/2014/main" id="{0F3021E7-6504-4511-BD36-052EA3258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7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26" name="Line 30">
              <a:extLst>
                <a:ext uri="{FF2B5EF4-FFF2-40B4-BE49-F238E27FC236}">
                  <a16:creationId xmlns:a16="http://schemas.microsoft.com/office/drawing/2014/main" id="{1A6A7041-D2D5-4DA8-AF71-320DBEFEB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27" name="Rectangle 31">
              <a:extLst>
                <a:ext uri="{FF2B5EF4-FFF2-40B4-BE49-F238E27FC236}">
                  <a16:creationId xmlns:a16="http://schemas.microsoft.com/office/drawing/2014/main" id="{0C5322DA-021D-4700-9682-20F70BABC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2936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0.03</a:t>
              </a:r>
              <a:endParaRPr lang="es-ES" altLang="es-CO"/>
            </a:p>
          </p:txBody>
        </p:sp>
        <p:sp>
          <p:nvSpPr>
            <p:cNvPr id="132128" name="Line 32">
              <a:extLst>
                <a:ext uri="{FF2B5EF4-FFF2-40B4-BE49-F238E27FC236}">
                  <a16:creationId xmlns:a16="http://schemas.microsoft.com/office/drawing/2014/main" id="{6A240C23-E7CF-4FD2-871E-82798D558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8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29" name="Line 33">
              <a:extLst>
                <a:ext uri="{FF2B5EF4-FFF2-40B4-BE49-F238E27FC236}">
                  <a16:creationId xmlns:a16="http://schemas.microsoft.com/office/drawing/2014/main" id="{928A8BAD-F1ED-4903-BB2C-63962537D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30" name="Rectangle 34">
              <a:extLst>
                <a:ext uri="{FF2B5EF4-FFF2-40B4-BE49-F238E27FC236}">
                  <a16:creationId xmlns:a16="http://schemas.microsoft.com/office/drawing/2014/main" id="{86888707-90A8-4DCD-A763-0E0F34A28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2936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0.035</a:t>
              </a:r>
              <a:endParaRPr lang="es-ES" altLang="es-CO"/>
            </a:p>
          </p:txBody>
        </p:sp>
        <p:sp>
          <p:nvSpPr>
            <p:cNvPr id="132131" name="Line 35">
              <a:extLst>
                <a:ext uri="{FF2B5EF4-FFF2-40B4-BE49-F238E27FC236}">
                  <a16:creationId xmlns:a16="http://schemas.microsoft.com/office/drawing/2014/main" id="{43A4B01E-25CB-48D4-9D04-5C8506384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5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32" name="Line 36">
              <a:extLst>
                <a:ext uri="{FF2B5EF4-FFF2-40B4-BE49-F238E27FC236}">
                  <a16:creationId xmlns:a16="http://schemas.microsoft.com/office/drawing/2014/main" id="{751E3C14-C256-4AB5-93C5-9CE15ACC9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33" name="Rectangle 37">
              <a:extLst>
                <a:ext uri="{FF2B5EF4-FFF2-40B4-BE49-F238E27FC236}">
                  <a16:creationId xmlns:a16="http://schemas.microsoft.com/office/drawing/2014/main" id="{501191A6-0875-451F-8A99-7B46770C8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936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0.04</a:t>
              </a:r>
              <a:endParaRPr lang="es-ES" altLang="es-CO"/>
            </a:p>
          </p:txBody>
        </p:sp>
        <p:sp>
          <p:nvSpPr>
            <p:cNvPr id="132134" name="Line 38">
              <a:extLst>
                <a:ext uri="{FF2B5EF4-FFF2-40B4-BE49-F238E27FC236}">
                  <a16:creationId xmlns:a16="http://schemas.microsoft.com/office/drawing/2014/main" id="{5733718E-8051-4DDE-9546-37D4403B8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6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35" name="Line 39">
              <a:extLst>
                <a:ext uri="{FF2B5EF4-FFF2-40B4-BE49-F238E27FC236}">
                  <a16:creationId xmlns:a16="http://schemas.microsoft.com/office/drawing/2014/main" id="{BA066C70-9380-4C3B-9DA1-FC9F5CA95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36" name="Rectangle 40">
              <a:extLst>
                <a:ext uri="{FF2B5EF4-FFF2-40B4-BE49-F238E27FC236}">
                  <a16:creationId xmlns:a16="http://schemas.microsoft.com/office/drawing/2014/main" id="{224E40DD-C7D2-4F7B-8F1F-55D51795A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2936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0.045</a:t>
              </a:r>
              <a:endParaRPr lang="es-ES" altLang="es-CO"/>
            </a:p>
          </p:txBody>
        </p:sp>
        <p:sp>
          <p:nvSpPr>
            <p:cNvPr id="132137" name="Line 41">
              <a:extLst>
                <a:ext uri="{FF2B5EF4-FFF2-40B4-BE49-F238E27FC236}">
                  <a16:creationId xmlns:a16="http://schemas.microsoft.com/office/drawing/2014/main" id="{C01F14A9-4758-4BE6-84E8-1DDB8952BD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3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38" name="Line 42">
              <a:extLst>
                <a:ext uri="{FF2B5EF4-FFF2-40B4-BE49-F238E27FC236}">
                  <a16:creationId xmlns:a16="http://schemas.microsoft.com/office/drawing/2014/main" id="{BE3F649A-C54F-4155-BAB8-4E38C8AF6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3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39" name="Rectangle 43">
              <a:extLst>
                <a:ext uri="{FF2B5EF4-FFF2-40B4-BE49-F238E27FC236}">
                  <a16:creationId xmlns:a16="http://schemas.microsoft.com/office/drawing/2014/main" id="{8F1568A3-AB12-44D8-BA90-B478644CF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2936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0.05</a:t>
              </a:r>
              <a:endParaRPr lang="es-ES" altLang="es-CO"/>
            </a:p>
          </p:txBody>
        </p:sp>
        <p:sp>
          <p:nvSpPr>
            <p:cNvPr id="132140" name="Line 44">
              <a:extLst>
                <a:ext uri="{FF2B5EF4-FFF2-40B4-BE49-F238E27FC236}">
                  <a16:creationId xmlns:a16="http://schemas.microsoft.com/office/drawing/2014/main" id="{0225D417-AB09-4FD3-A6E2-7362CD794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2917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41" name="Line 45">
              <a:extLst>
                <a:ext uri="{FF2B5EF4-FFF2-40B4-BE49-F238E27FC236}">
                  <a16:creationId xmlns:a16="http://schemas.microsoft.com/office/drawing/2014/main" id="{9CA9B7D6-3937-442F-9A1E-A31AF2D80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2917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42" name="Rectangle 46">
              <a:extLst>
                <a:ext uri="{FF2B5EF4-FFF2-40B4-BE49-F238E27FC236}">
                  <a16:creationId xmlns:a16="http://schemas.microsoft.com/office/drawing/2014/main" id="{828C5148-3EB8-498B-BBF8-E723FBEB7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" y="2867"/>
              <a:ext cx="7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-6</a:t>
              </a:r>
              <a:endParaRPr lang="es-ES" altLang="es-CO"/>
            </a:p>
          </p:txBody>
        </p:sp>
        <p:sp>
          <p:nvSpPr>
            <p:cNvPr id="132143" name="Line 47">
              <a:extLst>
                <a:ext uri="{FF2B5EF4-FFF2-40B4-BE49-F238E27FC236}">
                  <a16:creationId xmlns:a16="http://schemas.microsoft.com/office/drawing/2014/main" id="{0D2E39EC-463F-4292-AD98-4A3418992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2558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44" name="Line 48">
              <a:extLst>
                <a:ext uri="{FF2B5EF4-FFF2-40B4-BE49-F238E27FC236}">
                  <a16:creationId xmlns:a16="http://schemas.microsoft.com/office/drawing/2014/main" id="{D3C17203-0A0B-430A-963F-D0815A138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2558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45" name="Rectangle 49">
              <a:extLst>
                <a:ext uri="{FF2B5EF4-FFF2-40B4-BE49-F238E27FC236}">
                  <a16:creationId xmlns:a16="http://schemas.microsoft.com/office/drawing/2014/main" id="{DE2B6ACC-5F4E-4F08-BBA7-90BF30687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" y="2508"/>
              <a:ext cx="7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-4</a:t>
              </a:r>
              <a:endParaRPr lang="es-ES" altLang="es-CO"/>
            </a:p>
          </p:txBody>
        </p:sp>
        <p:sp>
          <p:nvSpPr>
            <p:cNvPr id="132146" name="Line 50">
              <a:extLst>
                <a:ext uri="{FF2B5EF4-FFF2-40B4-BE49-F238E27FC236}">
                  <a16:creationId xmlns:a16="http://schemas.microsoft.com/office/drawing/2014/main" id="{A3A91C89-8487-4676-B6FD-858B30672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2199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47" name="Line 51">
              <a:extLst>
                <a:ext uri="{FF2B5EF4-FFF2-40B4-BE49-F238E27FC236}">
                  <a16:creationId xmlns:a16="http://schemas.microsoft.com/office/drawing/2014/main" id="{9134F5D6-D9CC-46AA-905D-C60F2582E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2199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48" name="Rectangle 52">
              <a:extLst>
                <a:ext uri="{FF2B5EF4-FFF2-40B4-BE49-F238E27FC236}">
                  <a16:creationId xmlns:a16="http://schemas.microsoft.com/office/drawing/2014/main" id="{EBE52C25-1F57-403B-B21C-4923E6D56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" y="2149"/>
              <a:ext cx="7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-2</a:t>
              </a:r>
              <a:endParaRPr lang="es-ES" altLang="es-CO"/>
            </a:p>
          </p:txBody>
        </p:sp>
        <p:sp>
          <p:nvSpPr>
            <p:cNvPr id="132149" name="Line 53">
              <a:extLst>
                <a:ext uri="{FF2B5EF4-FFF2-40B4-BE49-F238E27FC236}">
                  <a16:creationId xmlns:a16="http://schemas.microsoft.com/office/drawing/2014/main" id="{1FD66AB1-480A-4070-B77C-92868530A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1840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50" name="Line 54">
              <a:extLst>
                <a:ext uri="{FF2B5EF4-FFF2-40B4-BE49-F238E27FC236}">
                  <a16:creationId xmlns:a16="http://schemas.microsoft.com/office/drawing/2014/main" id="{A8E7E0FE-23BC-4763-BF53-0FE2949F4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1840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51" name="Rectangle 55">
              <a:extLst>
                <a:ext uri="{FF2B5EF4-FFF2-40B4-BE49-F238E27FC236}">
                  <a16:creationId xmlns:a16="http://schemas.microsoft.com/office/drawing/2014/main" id="{F124C8B6-66ED-416F-B2DF-98719B143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79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s-ES" altLang="es-CO"/>
            </a:p>
          </p:txBody>
        </p:sp>
        <p:sp>
          <p:nvSpPr>
            <p:cNvPr id="132152" name="Line 56">
              <a:extLst>
                <a:ext uri="{FF2B5EF4-FFF2-40B4-BE49-F238E27FC236}">
                  <a16:creationId xmlns:a16="http://schemas.microsoft.com/office/drawing/2014/main" id="{A0EC2C9A-A93D-4C63-A299-57286DDE4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1481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53" name="Line 57">
              <a:extLst>
                <a:ext uri="{FF2B5EF4-FFF2-40B4-BE49-F238E27FC236}">
                  <a16:creationId xmlns:a16="http://schemas.microsoft.com/office/drawing/2014/main" id="{40BC2357-EEEF-4C93-81B4-02EDDB164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1481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54" name="Rectangle 58">
              <a:extLst>
                <a:ext uri="{FF2B5EF4-FFF2-40B4-BE49-F238E27FC236}">
                  <a16:creationId xmlns:a16="http://schemas.microsoft.com/office/drawing/2014/main" id="{251E2FCE-4C8F-4033-93CF-723E2B23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43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s-ES" altLang="es-CO"/>
            </a:p>
          </p:txBody>
        </p:sp>
        <p:sp>
          <p:nvSpPr>
            <p:cNvPr id="132155" name="Line 59">
              <a:extLst>
                <a:ext uri="{FF2B5EF4-FFF2-40B4-BE49-F238E27FC236}">
                  <a16:creationId xmlns:a16="http://schemas.microsoft.com/office/drawing/2014/main" id="{272CD5F2-8E38-4125-B587-FB19226AD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112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56" name="Line 60">
              <a:extLst>
                <a:ext uri="{FF2B5EF4-FFF2-40B4-BE49-F238E27FC236}">
                  <a16:creationId xmlns:a16="http://schemas.microsoft.com/office/drawing/2014/main" id="{ABFBC798-9AF8-43A3-8B2C-C6CB01853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1122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57" name="Rectangle 61">
              <a:extLst>
                <a:ext uri="{FF2B5EF4-FFF2-40B4-BE49-F238E27FC236}">
                  <a16:creationId xmlns:a16="http://schemas.microsoft.com/office/drawing/2014/main" id="{4DFD90FD-9299-4F82-8FDF-1F1C9870D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07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s-ES" altLang="es-CO"/>
            </a:p>
          </p:txBody>
        </p:sp>
        <p:sp>
          <p:nvSpPr>
            <p:cNvPr id="132158" name="Line 62">
              <a:extLst>
                <a:ext uri="{FF2B5EF4-FFF2-40B4-BE49-F238E27FC236}">
                  <a16:creationId xmlns:a16="http://schemas.microsoft.com/office/drawing/2014/main" id="{EEBC918E-EA64-4AB6-A597-0BB63E4F3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763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59" name="Line 63">
              <a:extLst>
                <a:ext uri="{FF2B5EF4-FFF2-40B4-BE49-F238E27FC236}">
                  <a16:creationId xmlns:a16="http://schemas.microsoft.com/office/drawing/2014/main" id="{A9D5D8C9-0B60-4A85-89D5-F81C7952A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763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60" name="Rectangle 64">
              <a:extLst>
                <a:ext uri="{FF2B5EF4-FFF2-40B4-BE49-F238E27FC236}">
                  <a16:creationId xmlns:a16="http://schemas.microsoft.com/office/drawing/2014/main" id="{82FBB10D-1A36-42F8-9DD6-0FFC5E43E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71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6</a:t>
              </a:r>
              <a:endParaRPr lang="es-ES" altLang="es-CO"/>
            </a:p>
          </p:txBody>
        </p:sp>
        <p:sp>
          <p:nvSpPr>
            <p:cNvPr id="132161" name="Rectangle 65">
              <a:extLst>
                <a:ext uri="{FF2B5EF4-FFF2-40B4-BE49-F238E27FC236}">
                  <a16:creationId xmlns:a16="http://schemas.microsoft.com/office/drawing/2014/main" id="{8753D7B1-878F-4ECE-BB65-2FF3A28EE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3050"/>
              <a:ext cx="4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300">
                  <a:solidFill>
                    <a:srgbClr val="000000"/>
                  </a:solidFill>
                  <a:latin typeface="Helvetica" panose="020B0604020202020204" pitchFamily="34" charset="0"/>
                </a:rPr>
                <a:t>Tiempo (s)</a:t>
              </a:r>
              <a:endParaRPr lang="es-ES" altLang="es-CO"/>
            </a:p>
          </p:txBody>
        </p:sp>
        <p:sp>
          <p:nvSpPr>
            <p:cNvPr id="132162" name="Rectangle 66">
              <a:extLst>
                <a:ext uri="{FF2B5EF4-FFF2-40B4-BE49-F238E27FC236}">
                  <a16:creationId xmlns:a16="http://schemas.microsoft.com/office/drawing/2014/main" id="{C2B19ED6-EC1B-4FAA-A9D6-40841C3D60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55" y="1757"/>
              <a:ext cx="117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300">
                  <a:solidFill>
                    <a:srgbClr val="000000"/>
                  </a:solidFill>
                  <a:latin typeface="Helvetica" panose="020B0604020202020204" pitchFamily="34" charset="0"/>
                </a:rPr>
                <a:t>Corriente del primario (A)</a:t>
              </a:r>
              <a:endParaRPr lang="es-ES" altLang="es-CO"/>
            </a:p>
          </p:txBody>
        </p:sp>
      </p:grpSp>
      <p:sp>
        <p:nvSpPr>
          <p:cNvPr id="132163" name="Freeform 67">
            <a:extLst>
              <a:ext uri="{FF2B5EF4-FFF2-40B4-BE49-F238E27FC236}">
                <a16:creationId xmlns:a16="http://schemas.microsoft.com/office/drawing/2014/main" id="{92383C33-A681-415E-B68C-63A79F125D71}"/>
              </a:ext>
            </a:extLst>
          </p:cNvPr>
          <p:cNvSpPr>
            <a:spLocks/>
          </p:cNvSpPr>
          <p:nvPr/>
        </p:nvSpPr>
        <p:spPr bwMode="auto">
          <a:xfrm>
            <a:off x="4289425" y="1566863"/>
            <a:ext cx="949325" cy="1690687"/>
          </a:xfrm>
          <a:custGeom>
            <a:avLst/>
            <a:gdLst>
              <a:gd name="T0" fmla="*/ 6 w 598"/>
              <a:gd name="T1" fmla="*/ 1015 h 1065"/>
              <a:gd name="T2" fmla="*/ 13 w 598"/>
              <a:gd name="T3" fmla="*/ 926 h 1065"/>
              <a:gd name="T4" fmla="*/ 25 w 598"/>
              <a:gd name="T5" fmla="*/ 876 h 1065"/>
              <a:gd name="T6" fmla="*/ 31 w 598"/>
              <a:gd name="T7" fmla="*/ 807 h 1065"/>
              <a:gd name="T8" fmla="*/ 44 w 598"/>
              <a:gd name="T9" fmla="*/ 763 h 1065"/>
              <a:gd name="T10" fmla="*/ 50 w 598"/>
              <a:gd name="T11" fmla="*/ 700 h 1065"/>
              <a:gd name="T12" fmla="*/ 63 w 598"/>
              <a:gd name="T13" fmla="*/ 655 h 1065"/>
              <a:gd name="T14" fmla="*/ 69 w 598"/>
              <a:gd name="T15" fmla="*/ 605 h 1065"/>
              <a:gd name="T16" fmla="*/ 82 w 598"/>
              <a:gd name="T17" fmla="*/ 574 h 1065"/>
              <a:gd name="T18" fmla="*/ 88 w 598"/>
              <a:gd name="T19" fmla="*/ 529 h 1065"/>
              <a:gd name="T20" fmla="*/ 101 w 598"/>
              <a:gd name="T21" fmla="*/ 492 h 1065"/>
              <a:gd name="T22" fmla="*/ 107 w 598"/>
              <a:gd name="T23" fmla="*/ 460 h 1065"/>
              <a:gd name="T24" fmla="*/ 120 w 598"/>
              <a:gd name="T25" fmla="*/ 429 h 1065"/>
              <a:gd name="T26" fmla="*/ 126 w 598"/>
              <a:gd name="T27" fmla="*/ 397 h 1065"/>
              <a:gd name="T28" fmla="*/ 139 w 598"/>
              <a:gd name="T29" fmla="*/ 372 h 1065"/>
              <a:gd name="T30" fmla="*/ 145 w 598"/>
              <a:gd name="T31" fmla="*/ 340 h 1065"/>
              <a:gd name="T32" fmla="*/ 157 w 598"/>
              <a:gd name="T33" fmla="*/ 322 h 1065"/>
              <a:gd name="T34" fmla="*/ 170 w 598"/>
              <a:gd name="T35" fmla="*/ 296 h 1065"/>
              <a:gd name="T36" fmla="*/ 176 w 598"/>
              <a:gd name="T37" fmla="*/ 271 h 1065"/>
              <a:gd name="T38" fmla="*/ 189 w 598"/>
              <a:gd name="T39" fmla="*/ 252 h 1065"/>
              <a:gd name="T40" fmla="*/ 195 w 598"/>
              <a:gd name="T41" fmla="*/ 233 h 1065"/>
              <a:gd name="T42" fmla="*/ 214 w 598"/>
              <a:gd name="T43" fmla="*/ 208 h 1065"/>
              <a:gd name="T44" fmla="*/ 227 w 598"/>
              <a:gd name="T45" fmla="*/ 183 h 1065"/>
              <a:gd name="T46" fmla="*/ 246 w 598"/>
              <a:gd name="T47" fmla="*/ 158 h 1065"/>
              <a:gd name="T48" fmla="*/ 265 w 598"/>
              <a:gd name="T49" fmla="*/ 133 h 1065"/>
              <a:gd name="T50" fmla="*/ 283 w 598"/>
              <a:gd name="T51" fmla="*/ 114 h 1065"/>
              <a:gd name="T52" fmla="*/ 302 w 598"/>
              <a:gd name="T53" fmla="*/ 95 h 1065"/>
              <a:gd name="T54" fmla="*/ 321 w 598"/>
              <a:gd name="T55" fmla="*/ 82 h 1065"/>
              <a:gd name="T56" fmla="*/ 340 w 598"/>
              <a:gd name="T57" fmla="*/ 70 h 1065"/>
              <a:gd name="T58" fmla="*/ 359 w 598"/>
              <a:gd name="T59" fmla="*/ 57 h 1065"/>
              <a:gd name="T60" fmla="*/ 378 w 598"/>
              <a:gd name="T61" fmla="*/ 51 h 1065"/>
              <a:gd name="T62" fmla="*/ 397 w 598"/>
              <a:gd name="T63" fmla="*/ 44 h 1065"/>
              <a:gd name="T64" fmla="*/ 416 w 598"/>
              <a:gd name="T65" fmla="*/ 32 h 1065"/>
              <a:gd name="T66" fmla="*/ 435 w 598"/>
              <a:gd name="T67" fmla="*/ 25 h 1065"/>
              <a:gd name="T68" fmla="*/ 454 w 598"/>
              <a:gd name="T69" fmla="*/ 19 h 1065"/>
              <a:gd name="T70" fmla="*/ 472 w 598"/>
              <a:gd name="T71" fmla="*/ 19 h 1065"/>
              <a:gd name="T72" fmla="*/ 491 w 598"/>
              <a:gd name="T73" fmla="*/ 13 h 1065"/>
              <a:gd name="T74" fmla="*/ 510 w 598"/>
              <a:gd name="T75" fmla="*/ 7 h 1065"/>
              <a:gd name="T76" fmla="*/ 529 w 598"/>
              <a:gd name="T77" fmla="*/ 7 h 1065"/>
              <a:gd name="T78" fmla="*/ 548 w 598"/>
              <a:gd name="T79" fmla="*/ 7 h 1065"/>
              <a:gd name="T80" fmla="*/ 567 w 598"/>
              <a:gd name="T81" fmla="*/ 0 h 1065"/>
              <a:gd name="T82" fmla="*/ 586 w 598"/>
              <a:gd name="T83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8" h="1065">
                <a:moveTo>
                  <a:pt x="0" y="1065"/>
                </a:moveTo>
                <a:lnTo>
                  <a:pt x="0" y="1021"/>
                </a:lnTo>
                <a:lnTo>
                  <a:pt x="6" y="1015"/>
                </a:lnTo>
                <a:lnTo>
                  <a:pt x="6" y="970"/>
                </a:lnTo>
                <a:lnTo>
                  <a:pt x="13" y="958"/>
                </a:lnTo>
                <a:lnTo>
                  <a:pt x="13" y="926"/>
                </a:lnTo>
                <a:lnTo>
                  <a:pt x="19" y="914"/>
                </a:lnTo>
                <a:lnTo>
                  <a:pt x="19" y="882"/>
                </a:lnTo>
                <a:lnTo>
                  <a:pt x="25" y="876"/>
                </a:lnTo>
                <a:lnTo>
                  <a:pt x="25" y="844"/>
                </a:lnTo>
                <a:lnTo>
                  <a:pt x="31" y="838"/>
                </a:lnTo>
                <a:lnTo>
                  <a:pt x="31" y="807"/>
                </a:lnTo>
                <a:lnTo>
                  <a:pt x="38" y="800"/>
                </a:lnTo>
                <a:lnTo>
                  <a:pt x="38" y="769"/>
                </a:lnTo>
                <a:lnTo>
                  <a:pt x="44" y="763"/>
                </a:lnTo>
                <a:lnTo>
                  <a:pt x="44" y="737"/>
                </a:lnTo>
                <a:lnTo>
                  <a:pt x="50" y="731"/>
                </a:lnTo>
                <a:lnTo>
                  <a:pt x="50" y="700"/>
                </a:lnTo>
                <a:lnTo>
                  <a:pt x="57" y="687"/>
                </a:lnTo>
                <a:lnTo>
                  <a:pt x="57" y="668"/>
                </a:lnTo>
                <a:lnTo>
                  <a:pt x="63" y="655"/>
                </a:lnTo>
                <a:lnTo>
                  <a:pt x="63" y="637"/>
                </a:lnTo>
                <a:lnTo>
                  <a:pt x="69" y="630"/>
                </a:lnTo>
                <a:lnTo>
                  <a:pt x="69" y="605"/>
                </a:lnTo>
                <a:lnTo>
                  <a:pt x="76" y="599"/>
                </a:lnTo>
                <a:lnTo>
                  <a:pt x="76" y="580"/>
                </a:lnTo>
                <a:lnTo>
                  <a:pt x="82" y="574"/>
                </a:lnTo>
                <a:lnTo>
                  <a:pt x="82" y="548"/>
                </a:lnTo>
                <a:lnTo>
                  <a:pt x="88" y="542"/>
                </a:lnTo>
                <a:lnTo>
                  <a:pt x="88" y="529"/>
                </a:lnTo>
                <a:lnTo>
                  <a:pt x="94" y="523"/>
                </a:lnTo>
                <a:lnTo>
                  <a:pt x="94" y="498"/>
                </a:lnTo>
                <a:lnTo>
                  <a:pt x="101" y="492"/>
                </a:lnTo>
                <a:lnTo>
                  <a:pt x="101" y="479"/>
                </a:lnTo>
                <a:lnTo>
                  <a:pt x="107" y="473"/>
                </a:lnTo>
                <a:lnTo>
                  <a:pt x="107" y="460"/>
                </a:lnTo>
                <a:lnTo>
                  <a:pt x="113" y="454"/>
                </a:lnTo>
                <a:lnTo>
                  <a:pt x="113" y="435"/>
                </a:lnTo>
                <a:lnTo>
                  <a:pt x="120" y="429"/>
                </a:lnTo>
                <a:lnTo>
                  <a:pt x="120" y="416"/>
                </a:lnTo>
                <a:lnTo>
                  <a:pt x="126" y="410"/>
                </a:lnTo>
                <a:lnTo>
                  <a:pt x="126" y="397"/>
                </a:lnTo>
                <a:lnTo>
                  <a:pt x="132" y="391"/>
                </a:lnTo>
                <a:lnTo>
                  <a:pt x="132" y="378"/>
                </a:lnTo>
                <a:lnTo>
                  <a:pt x="139" y="372"/>
                </a:lnTo>
                <a:lnTo>
                  <a:pt x="139" y="359"/>
                </a:lnTo>
                <a:lnTo>
                  <a:pt x="145" y="353"/>
                </a:lnTo>
                <a:lnTo>
                  <a:pt x="145" y="340"/>
                </a:lnTo>
                <a:lnTo>
                  <a:pt x="151" y="334"/>
                </a:lnTo>
                <a:lnTo>
                  <a:pt x="151" y="328"/>
                </a:lnTo>
                <a:lnTo>
                  <a:pt x="157" y="322"/>
                </a:lnTo>
                <a:lnTo>
                  <a:pt x="157" y="309"/>
                </a:lnTo>
                <a:lnTo>
                  <a:pt x="164" y="303"/>
                </a:lnTo>
                <a:lnTo>
                  <a:pt x="170" y="296"/>
                </a:lnTo>
                <a:lnTo>
                  <a:pt x="170" y="284"/>
                </a:lnTo>
                <a:lnTo>
                  <a:pt x="176" y="277"/>
                </a:lnTo>
                <a:lnTo>
                  <a:pt x="176" y="271"/>
                </a:lnTo>
                <a:lnTo>
                  <a:pt x="183" y="265"/>
                </a:lnTo>
                <a:lnTo>
                  <a:pt x="183" y="259"/>
                </a:lnTo>
                <a:lnTo>
                  <a:pt x="189" y="252"/>
                </a:lnTo>
                <a:lnTo>
                  <a:pt x="189" y="246"/>
                </a:lnTo>
                <a:lnTo>
                  <a:pt x="195" y="240"/>
                </a:lnTo>
                <a:lnTo>
                  <a:pt x="195" y="233"/>
                </a:lnTo>
                <a:lnTo>
                  <a:pt x="202" y="227"/>
                </a:lnTo>
                <a:lnTo>
                  <a:pt x="202" y="221"/>
                </a:lnTo>
                <a:lnTo>
                  <a:pt x="214" y="208"/>
                </a:lnTo>
                <a:lnTo>
                  <a:pt x="214" y="202"/>
                </a:lnTo>
                <a:lnTo>
                  <a:pt x="227" y="189"/>
                </a:lnTo>
                <a:lnTo>
                  <a:pt x="227" y="183"/>
                </a:lnTo>
                <a:lnTo>
                  <a:pt x="239" y="170"/>
                </a:lnTo>
                <a:lnTo>
                  <a:pt x="239" y="164"/>
                </a:lnTo>
                <a:lnTo>
                  <a:pt x="246" y="158"/>
                </a:lnTo>
                <a:lnTo>
                  <a:pt x="252" y="151"/>
                </a:lnTo>
                <a:lnTo>
                  <a:pt x="265" y="139"/>
                </a:lnTo>
                <a:lnTo>
                  <a:pt x="265" y="133"/>
                </a:lnTo>
                <a:lnTo>
                  <a:pt x="271" y="126"/>
                </a:lnTo>
                <a:lnTo>
                  <a:pt x="277" y="120"/>
                </a:lnTo>
                <a:lnTo>
                  <a:pt x="283" y="114"/>
                </a:lnTo>
                <a:lnTo>
                  <a:pt x="290" y="107"/>
                </a:lnTo>
                <a:lnTo>
                  <a:pt x="296" y="101"/>
                </a:lnTo>
                <a:lnTo>
                  <a:pt x="302" y="95"/>
                </a:lnTo>
                <a:lnTo>
                  <a:pt x="309" y="95"/>
                </a:lnTo>
                <a:lnTo>
                  <a:pt x="315" y="88"/>
                </a:lnTo>
                <a:lnTo>
                  <a:pt x="321" y="82"/>
                </a:lnTo>
                <a:lnTo>
                  <a:pt x="328" y="76"/>
                </a:lnTo>
                <a:lnTo>
                  <a:pt x="334" y="76"/>
                </a:lnTo>
                <a:lnTo>
                  <a:pt x="340" y="70"/>
                </a:lnTo>
                <a:lnTo>
                  <a:pt x="346" y="63"/>
                </a:lnTo>
                <a:lnTo>
                  <a:pt x="353" y="63"/>
                </a:lnTo>
                <a:lnTo>
                  <a:pt x="359" y="57"/>
                </a:lnTo>
                <a:lnTo>
                  <a:pt x="365" y="57"/>
                </a:lnTo>
                <a:lnTo>
                  <a:pt x="372" y="57"/>
                </a:lnTo>
                <a:lnTo>
                  <a:pt x="378" y="51"/>
                </a:lnTo>
                <a:lnTo>
                  <a:pt x="384" y="44"/>
                </a:lnTo>
                <a:lnTo>
                  <a:pt x="391" y="44"/>
                </a:lnTo>
                <a:lnTo>
                  <a:pt x="397" y="44"/>
                </a:lnTo>
                <a:lnTo>
                  <a:pt x="403" y="38"/>
                </a:lnTo>
                <a:lnTo>
                  <a:pt x="409" y="38"/>
                </a:lnTo>
                <a:lnTo>
                  <a:pt x="416" y="32"/>
                </a:lnTo>
                <a:lnTo>
                  <a:pt x="422" y="32"/>
                </a:lnTo>
                <a:lnTo>
                  <a:pt x="428" y="32"/>
                </a:lnTo>
                <a:lnTo>
                  <a:pt x="435" y="25"/>
                </a:lnTo>
                <a:lnTo>
                  <a:pt x="441" y="25"/>
                </a:lnTo>
                <a:lnTo>
                  <a:pt x="447" y="25"/>
                </a:lnTo>
                <a:lnTo>
                  <a:pt x="454" y="19"/>
                </a:lnTo>
                <a:lnTo>
                  <a:pt x="460" y="19"/>
                </a:lnTo>
                <a:lnTo>
                  <a:pt x="466" y="19"/>
                </a:lnTo>
                <a:lnTo>
                  <a:pt x="472" y="19"/>
                </a:lnTo>
                <a:lnTo>
                  <a:pt x="479" y="19"/>
                </a:lnTo>
                <a:lnTo>
                  <a:pt x="485" y="13"/>
                </a:lnTo>
                <a:lnTo>
                  <a:pt x="491" y="13"/>
                </a:lnTo>
                <a:lnTo>
                  <a:pt x="498" y="13"/>
                </a:lnTo>
                <a:lnTo>
                  <a:pt x="504" y="13"/>
                </a:lnTo>
                <a:lnTo>
                  <a:pt x="510" y="7"/>
                </a:lnTo>
                <a:lnTo>
                  <a:pt x="517" y="7"/>
                </a:lnTo>
                <a:lnTo>
                  <a:pt x="523" y="7"/>
                </a:lnTo>
                <a:lnTo>
                  <a:pt x="529" y="7"/>
                </a:lnTo>
                <a:lnTo>
                  <a:pt x="535" y="7"/>
                </a:lnTo>
                <a:lnTo>
                  <a:pt x="542" y="7"/>
                </a:lnTo>
                <a:lnTo>
                  <a:pt x="548" y="7"/>
                </a:lnTo>
                <a:lnTo>
                  <a:pt x="554" y="0"/>
                </a:lnTo>
                <a:lnTo>
                  <a:pt x="561" y="0"/>
                </a:lnTo>
                <a:lnTo>
                  <a:pt x="567" y="0"/>
                </a:lnTo>
                <a:lnTo>
                  <a:pt x="573" y="0"/>
                </a:lnTo>
                <a:lnTo>
                  <a:pt x="580" y="0"/>
                </a:lnTo>
                <a:lnTo>
                  <a:pt x="586" y="0"/>
                </a:lnTo>
                <a:lnTo>
                  <a:pt x="592" y="0"/>
                </a:lnTo>
                <a:lnTo>
                  <a:pt x="598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O"/>
          </a:p>
        </p:txBody>
      </p:sp>
      <p:grpSp>
        <p:nvGrpSpPr>
          <p:cNvPr id="132164" name="Group 68">
            <a:extLst>
              <a:ext uri="{FF2B5EF4-FFF2-40B4-BE49-F238E27FC236}">
                <a16:creationId xmlns:a16="http://schemas.microsoft.com/office/drawing/2014/main" id="{E7E4757D-5534-4873-8C1D-C1B211051230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1557338"/>
            <a:ext cx="3400425" cy="3349625"/>
            <a:chOff x="2327" y="769"/>
            <a:chExt cx="2142" cy="2110"/>
          </a:xfrm>
        </p:grpSpPr>
        <p:sp>
          <p:nvSpPr>
            <p:cNvPr id="132165" name="Freeform 69">
              <a:extLst>
                <a:ext uri="{FF2B5EF4-FFF2-40B4-BE49-F238E27FC236}">
                  <a16:creationId xmlns:a16="http://schemas.microsoft.com/office/drawing/2014/main" id="{CA742441-AE5D-4E91-9F38-D3D289CCF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769"/>
              <a:ext cx="423" cy="2110"/>
            </a:xfrm>
            <a:custGeom>
              <a:avLst/>
              <a:gdLst>
                <a:gd name="T0" fmla="*/ 13 w 423"/>
                <a:gd name="T1" fmla="*/ 0 h 2110"/>
                <a:gd name="T2" fmla="*/ 32 w 423"/>
                <a:gd name="T3" fmla="*/ 0 h 2110"/>
                <a:gd name="T4" fmla="*/ 51 w 423"/>
                <a:gd name="T5" fmla="*/ 0 h 2110"/>
                <a:gd name="T6" fmla="*/ 70 w 423"/>
                <a:gd name="T7" fmla="*/ 0 h 2110"/>
                <a:gd name="T8" fmla="*/ 82 w 423"/>
                <a:gd name="T9" fmla="*/ 31 h 2110"/>
                <a:gd name="T10" fmla="*/ 95 w 423"/>
                <a:gd name="T11" fmla="*/ 315 h 2110"/>
                <a:gd name="T12" fmla="*/ 101 w 423"/>
                <a:gd name="T13" fmla="*/ 1392 h 2110"/>
                <a:gd name="T14" fmla="*/ 114 w 423"/>
                <a:gd name="T15" fmla="*/ 1858 h 2110"/>
                <a:gd name="T16" fmla="*/ 120 w 423"/>
                <a:gd name="T17" fmla="*/ 2110 h 2110"/>
                <a:gd name="T18" fmla="*/ 126 w 423"/>
                <a:gd name="T19" fmla="*/ 1777 h 2110"/>
                <a:gd name="T20" fmla="*/ 139 w 423"/>
                <a:gd name="T21" fmla="*/ 1323 h 2110"/>
                <a:gd name="T22" fmla="*/ 145 w 423"/>
                <a:gd name="T23" fmla="*/ 422 h 2110"/>
                <a:gd name="T24" fmla="*/ 158 w 423"/>
                <a:gd name="T25" fmla="*/ 183 h 2110"/>
                <a:gd name="T26" fmla="*/ 164 w 423"/>
                <a:gd name="T27" fmla="*/ 195 h 2110"/>
                <a:gd name="T28" fmla="*/ 171 w 423"/>
                <a:gd name="T29" fmla="*/ 800 h 2110"/>
                <a:gd name="T30" fmla="*/ 183 w 423"/>
                <a:gd name="T31" fmla="*/ 1235 h 2110"/>
                <a:gd name="T32" fmla="*/ 189 w 423"/>
                <a:gd name="T33" fmla="*/ 1821 h 2110"/>
                <a:gd name="T34" fmla="*/ 196 w 423"/>
                <a:gd name="T35" fmla="*/ 1840 h 2110"/>
                <a:gd name="T36" fmla="*/ 208 w 423"/>
                <a:gd name="T37" fmla="*/ 1657 h 2110"/>
                <a:gd name="T38" fmla="*/ 215 w 423"/>
                <a:gd name="T39" fmla="*/ 970 h 2110"/>
                <a:gd name="T40" fmla="*/ 227 w 423"/>
                <a:gd name="T41" fmla="*/ 630 h 2110"/>
                <a:gd name="T42" fmla="*/ 234 w 423"/>
                <a:gd name="T43" fmla="*/ 384 h 2110"/>
                <a:gd name="T44" fmla="*/ 240 w 423"/>
                <a:gd name="T45" fmla="*/ 529 h 2110"/>
                <a:gd name="T46" fmla="*/ 252 w 423"/>
                <a:gd name="T47" fmla="*/ 800 h 2110"/>
                <a:gd name="T48" fmla="*/ 259 w 423"/>
                <a:gd name="T49" fmla="*/ 1417 h 2110"/>
                <a:gd name="T50" fmla="*/ 271 w 423"/>
                <a:gd name="T51" fmla="*/ 1619 h 2110"/>
                <a:gd name="T52" fmla="*/ 278 w 423"/>
                <a:gd name="T53" fmla="*/ 1651 h 2110"/>
                <a:gd name="T54" fmla="*/ 284 w 423"/>
                <a:gd name="T55" fmla="*/ 1329 h 2110"/>
                <a:gd name="T56" fmla="*/ 297 w 423"/>
                <a:gd name="T57" fmla="*/ 1046 h 2110"/>
                <a:gd name="T58" fmla="*/ 303 w 423"/>
                <a:gd name="T59" fmla="*/ 605 h 2110"/>
                <a:gd name="T60" fmla="*/ 309 w 423"/>
                <a:gd name="T61" fmla="*/ 554 h 2110"/>
                <a:gd name="T62" fmla="*/ 322 w 423"/>
                <a:gd name="T63" fmla="*/ 636 h 2110"/>
                <a:gd name="T64" fmla="*/ 328 w 423"/>
                <a:gd name="T65" fmla="*/ 1052 h 2110"/>
                <a:gd name="T66" fmla="*/ 341 w 423"/>
                <a:gd name="T67" fmla="*/ 1298 h 2110"/>
                <a:gd name="T68" fmla="*/ 347 w 423"/>
                <a:gd name="T69" fmla="*/ 1518 h 2110"/>
                <a:gd name="T70" fmla="*/ 360 w 423"/>
                <a:gd name="T71" fmla="*/ 1455 h 2110"/>
                <a:gd name="T72" fmla="*/ 366 w 423"/>
                <a:gd name="T73" fmla="*/ 1102 h 2110"/>
                <a:gd name="T74" fmla="*/ 378 w 423"/>
                <a:gd name="T75" fmla="*/ 888 h 2110"/>
                <a:gd name="T76" fmla="*/ 385 w 423"/>
                <a:gd name="T77" fmla="*/ 680 h 2110"/>
                <a:gd name="T78" fmla="*/ 397 w 423"/>
                <a:gd name="T79" fmla="*/ 724 h 2110"/>
                <a:gd name="T80" fmla="*/ 404 w 423"/>
                <a:gd name="T81" fmla="*/ 1021 h 2110"/>
                <a:gd name="T82" fmla="*/ 416 w 423"/>
                <a:gd name="T83" fmla="*/ 1210 h 2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3" h="2110">
                  <a:moveTo>
                    <a:pt x="0" y="6"/>
                  </a:moveTo>
                  <a:lnTo>
                    <a:pt x="7" y="6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82" y="6"/>
                  </a:lnTo>
                  <a:lnTo>
                    <a:pt x="82" y="31"/>
                  </a:lnTo>
                  <a:lnTo>
                    <a:pt x="89" y="38"/>
                  </a:lnTo>
                  <a:lnTo>
                    <a:pt x="89" y="296"/>
                  </a:lnTo>
                  <a:lnTo>
                    <a:pt x="95" y="315"/>
                  </a:lnTo>
                  <a:lnTo>
                    <a:pt x="95" y="825"/>
                  </a:lnTo>
                  <a:lnTo>
                    <a:pt x="101" y="838"/>
                  </a:lnTo>
                  <a:lnTo>
                    <a:pt x="101" y="1392"/>
                  </a:lnTo>
                  <a:lnTo>
                    <a:pt x="108" y="1399"/>
                  </a:lnTo>
                  <a:lnTo>
                    <a:pt x="108" y="1852"/>
                  </a:lnTo>
                  <a:lnTo>
                    <a:pt x="114" y="1858"/>
                  </a:lnTo>
                  <a:lnTo>
                    <a:pt x="114" y="2092"/>
                  </a:lnTo>
                  <a:lnTo>
                    <a:pt x="120" y="2098"/>
                  </a:lnTo>
                  <a:lnTo>
                    <a:pt x="120" y="2110"/>
                  </a:lnTo>
                  <a:lnTo>
                    <a:pt x="120" y="2060"/>
                  </a:lnTo>
                  <a:lnTo>
                    <a:pt x="126" y="2054"/>
                  </a:lnTo>
                  <a:lnTo>
                    <a:pt x="126" y="1777"/>
                  </a:lnTo>
                  <a:lnTo>
                    <a:pt x="133" y="1770"/>
                  </a:lnTo>
                  <a:lnTo>
                    <a:pt x="133" y="1329"/>
                  </a:lnTo>
                  <a:lnTo>
                    <a:pt x="139" y="1323"/>
                  </a:lnTo>
                  <a:lnTo>
                    <a:pt x="139" y="832"/>
                  </a:lnTo>
                  <a:lnTo>
                    <a:pt x="145" y="825"/>
                  </a:lnTo>
                  <a:lnTo>
                    <a:pt x="145" y="422"/>
                  </a:lnTo>
                  <a:lnTo>
                    <a:pt x="152" y="416"/>
                  </a:lnTo>
                  <a:lnTo>
                    <a:pt x="152" y="189"/>
                  </a:lnTo>
                  <a:lnTo>
                    <a:pt x="158" y="183"/>
                  </a:lnTo>
                  <a:lnTo>
                    <a:pt x="158" y="157"/>
                  </a:lnTo>
                  <a:lnTo>
                    <a:pt x="158" y="189"/>
                  </a:lnTo>
                  <a:lnTo>
                    <a:pt x="164" y="195"/>
                  </a:lnTo>
                  <a:lnTo>
                    <a:pt x="164" y="416"/>
                  </a:lnTo>
                  <a:lnTo>
                    <a:pt x="171" y="422"/>
                  </a:lnTo>
                  <a:lnTo>
                    <a:pt x="171" y="800"/>
                  </a:lnTo>
                  <a:lnTo>
                    <a:pt x="177" y="806"/>
                  </a:lnTo>
                  <a:lnTo>
                    <a:pt x="177" y="1228"/>
                  </a:lnTo>
                  <a:lnTo>
                    <a:pt x="183" y="1235"/>
                  </a:lnTo>
                  <a:lnTo>
                    <a:pt x="183" y="1600"/>
                  </a:lnTo>
                  <a:lnTo>
                    <a:pt x="189" y="1606"/>
                  </a:lnTo>
                  <a:lnTo>
                    <a:pt x="189" y="1821"/>
                  </a:lnTo>
                  <a:lnTo>
                    <a:pt x="196" y="1827"/>
                  </a:lnTo>
                  <a:lnTo>
                    <a:pt x="196" y="1858"/>
                  </a:lnTo>
                  <a:lnTo>
                    <a:pt x="196" y="1840"/>
                  </a:lnTo>
                  <a:lnTo>
                    <a:pt x="202" y="1833"/>
                  </a:lnTo>
                  <a:lnTo>
                    <a:pt x="202" y="1663"/>
                  </a:lnTo>
                  <a:lnTo>
                    <a:pt x="208" y="1657"/>
                  </a:lnTo>
                  <a:lnTo>
                    <a:pt x="208" y="1342"/>
                  </a:lnTo>
                  <a:lnTo>
                    <a:pt x="215" y="1336"/>
                  </a:lnTo>
                  <a:lnTo>
                    <a:pt x="215" y="970"/>
                  </a:lnTo>
                  <a:lnTo>
                    <a:pt x="221" y="964"/>
                  </a:lnTo>
                  <a:lnTo>
                    <a:pt x="221" y="636"/>
                  </a:lnTo>
                  <a:lnTo>
                    <a:pt x="227" y="630"/>
                  </a:lnTo>
                  <a:lnTo>
                    <a:pt x="227" y="428"/>
                  </a:lnTo>
                  <a:lnTo>
                    <a:pt x="234" y="422"/>
                  </a:lnTo>
                  <a:lnTo>
                    <a:pt x="234" y="384"/>
                  </a:lnTo>
                  <a:lnTo>
                    <a:pt x="234" y="391"/>
                  </a:lnTo>
                  <a:lnTo>
                    <a:pt x="240" y="397"/>
                  </a:lnTo>
                  <a:lnTo>
                    <a:pt x="240" y="529"/>
                  </a:lnTo>
                  <a:lnTo>
                    <a:pt x="246" y="535"/>
                  </a:lnTo>
                  <a:lnTo>
                    <a:pt x="246" y="794"/>
                  </a:lnTo>
                  <a:lnTo>
                    <a:pt x="252" y="800"/>
                  </a:lnTo>
                  <a:lnTo>
                    <a:pt x="252" y="1121"/>
                  </a:lnTo>
                  <a:lnTo>
                    <a:pt x="259" y="1128"/>
                  </a:lnTo>
                  <a:lnTo>
                    <a:pt x="259" y="1417"/>
                  </a:lnTo>
                  <a:lnTo>
                    <a:pt x="265" y="1424"/>
                  </a:lnTo>
                  <a:lnTo>
                    <a:pt x="265" y="1613"/>
                  </a:lnTo>
                  <a:lnTo>
                    <a:pt x="271" y="1619"/>
                  </a:lnTo>
                  <a:lnTo>
                    <a:pt x="271" y="1663"/>
                  </a:lnTo>
                  <a:lnTo>
                    <a:pt x="271" y="1657"/>
                  </a:lnTo>
                  <a:lnTo>
                    <a:pt x="278" y="1651"/>
                  </a:lnTo>
                  <a:lnTo>
                    <a:pt x="278" y="1556"/>
                  </a:lnTo>
                  <a:lnTo>
                    <a:pt x="284" y="1550"/>
                  </a:lnTo>
                  <a:lnTo>
                    <a:pt x="284" y="1329"/>
                  </a:lnTo>
                  <a:lnTo>
                    <a:pt x="290" y="1323"/>
                  </a:lnTo>
                  <a:lnTo>
                    <a:pt x="290" y="1052"/>
                  </a:lnTo>
                  <a:lnTo>
                    <a:pt x="297" y="1046"/>
                  </a:lnTo>
                  <a:lnTo>
                    <a:pt x="297" y="787"/>
                  </a:lnTo>
                  <a:lnTo>
                    <a:pt x="303" y="781"/>
                  </a:lnTo>
                  <a:lnTo>
                    <a:pt x="303" y="605"/>
                  </a:lnTo>
                  <a:lnTo>
                    <a:pt x="309" y="598"/>
                  </a:lnTo>
                  <a:lnTo>
                    <a:pt x="309" y="548"/>
                  </a:lnTo>
                  <a:lnTo>
                    <a:pt x="309" y="554"/>
                  </a:lnTo>
                  <a:lnTo>
                    <a:pt x="315" y="561"/>
                  </a:lnTo>
                  <a:lnTo>
                    <a:pt x="315" y="630"/>
                  </a:lnTo>
                  <a:lnTo>
                    <a:pt x="322" y="636"/>
                  </a:lnTo>
                  <a:lnTo>
                    <a:pt x="322" y="813"/>
                  </a:lnTo>
                  <a:lnTo>
                    <a:pt x="328" y="819"/>
                  </a:lnTo>
                  <a:lnTo>
                    <a:pt x="328" y="1052"/>
                  </a:lnTo>
                  <a:lnTo>
                    <a:pt x="334" y="1058"/>
                  </a:lnTo>
                  <a:lnTo>
                    <a:pt x="334" y="1291"/>
                  </a:lnTo>
                  <a:lnTo>
                    <a:pt x="341" y="1298"/>
                  </a:lnTo>
                  <a:lnTo>
                    <a:pt x="341" y="1455"/>
                  </a:lnTo>
                  <a:lnTo>
                    <a:pt x="347" y="1462"/>
                  </a:lnTo>
                  <a:lnTo>
                    <a:pt x="347" y="1518"/>
                  </a:lnTo>
                  <a:lnTo>
                    <a:pt x="353" y="1512"/>
                  </a:lnTo>
                  <a:lnTo>
                    <a:pt x="353" y="1462"/>
                  </a:lnTo>
                  <a:lnTo>
                    <a:pt x="360" y="1455"/>
                  </a:lnTo>
                  <a:lnTo>
                    <a:pt x="360" y="1310"/>
                  </a:lnTo>
                  <a:lnTo>
                    <a:pt x="366" y="1304"/>
                  </a:lnTo>
                  <a:lnTo>
                    <a:pt x="366" y="1102"/>
                  </a:lnTo>
                  <a:lnTo>
                    <a:pt x="372" y="1096"/>
                  </a:lnTo>
                  <a:lnTo>
                    <a:pt x="372" y="895"/>
                  </a:lnTo>
                  <a:lnTo>
                    <a:pt x="378" y="888"/>
                  </a:lnTo>
                  <a:lnTo>
                    <a:pt x="378" y="743"/>
                  </a:lnTo>
                  <a:lnTo>
                    <a:pt x="385" y="737"/>
                  </a:lnTo>
                  <a:lnTo>
                    <a:pt x="385" y="680"/>
                  </a:lnTo>
                  <a:lnTo>
                    <a:pt x="391" y="687"/>
                  </a:lnTo>
                  <a:lnTo>
                    <a:pt x="391" y="718"/>
                  </a:lnTo>
                  <a:lnTo>
                    <a:pt x="397" y="724"/>
                  </a:lnTo>
                  <a:lnTo>
                    <a:pt x="397" y="844"/>
                  </a:lnTo>
                  <a:lnTo>
                    <a:pt x="404" y="850"/>
                  </a:lnTo>
                  <a:lnTo>
                    <a:pt x="404" y="1021"/>
                  </a:lnTo>
                  <a:lnTo>
                    <a:pt x="410" y="1027"/>
                  </a:lnTo>
                  <a:lnTo>
                    <a:pt x="410" y="1203"/>
                  </a:lnTo>
                  <a:lnTo>
                    <a:pt x="416" y="1210"/>
                  </a:lnTo>
                  <a:lnTo>
                    <a:pt x="416" y="1342"/>
                  </a:lnTo>
                  <a:lnTo>
                    <a:pt x="423" y="134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66" name="Freeform 70">
              <a:extLst>
                <a:ext uri="{FF2B5EF4-FFF2-40B4-BE49-F238E27FC236}">
                  <a16:creationId xmlns:a16="http://schemas.microsoft.com/office/drawing/2014/main" id="{A478E6F1-9954-40E5-A30B-E6E05D468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1544"/>
              <a:ext cx="415" cy="630"/>
            </a:xfrm>
            <a:custGeom>
              <a:avLst/>
              <a:gdLst>
                <a:gd name="T0" fmla="*/ 6 w 415"/>
                <a:gd name="T1" fmla="*/ 624 h 630"/>
                <a:gd name="T2" fmla="*/ 12 w 415"/>
                <a:gd name="T3" fmla="*/ 504 h 630"/>
                <a:gd name="T4" fmla="*/ 25 w 415"/>
                <a:gd name="T5" fmla="*/ 346 h 630"/>
                <a:gd name="T6" fmla="*/ 31 w 415"/>
                <a:gd name="T7" fmla="*/ 63 h 630"/>
                <a:gd name="T8" fmla="*/ 44 w 415"/>
                <a:gd name="T9" fmla="*/ 6 h 630"/>
                <a:gd name="T10" fmla="*/ 50 w 415"/>
                <a:gd name="T11" fmla="*/ 101 h 630"/>
                <a:gd name="T12" fmla="*/ 63 w 415"/>
                <a:gd name="T13" fmla="*/ 233 h 630"/>
                <a:gd name="T14" fmla="*/ 69 w 415"/>
                <a:gd name="T15" fmla="*/ 479 h 630"/>
                <a:gd name="T16" fmla="*/ 81 w 415"/>
                <a:gd name="T17" fmla="*/ 548 h 630"/>
                <a:gd name="T18" fmla="*/ 88 w 415"/>
                <a:gd name="T19" fmla="*/ 472 h 630"/>
                <a:gd name="T20" fmla="*/ 100 w 415"/>
                <a:gd name="T21" fmla="*/ 359 h 630"/>
                <a:gd name="T22" fmla="*/ 107 w 415"/>
                <a:gd name="T23" fmla="*/ 138 h 630"/>
                <a:gd name="T24" fmla="*/ 119 w 415"/>
                <a:gd name="T25" fmla="*/ 75 h 630"/>
                <a:gd name="T26" fmla="*/ 126 w 415"/>
                <a:gd name="T27" fmla="*/ 82 h 630"/>
                <a:gd name="T28" fmla="*/ 132 w 415"/>
                <a:gd name="T29" fmla="*/ 220 h 630"/>
                <a:gd name="T30" fmla="*/ 144 w 415"/>
                <a:gd name="T31" fmla="*/ 334 h 630"/>
                <a:gd name="T32" fmla="*/ 151 w 415"/>
                <a:gd name="T33" fmla="*/ 479 h 630"/>
                <a:gd name="T34" fmla="*/ 163 w 415"/>
                <a:gd name="T35" fmla="*/ 441 h 630"/>
                <a:gd name="T36" fmla="*/ 176 w 415"/>
                <a:gd name="T37" fmla="*/ 359 h 630"/>
                <a:gd name="T38" fmla="*/ 182 w 415"/>
                <a:gd name="T39" fmla="*/ 189 h 630"/>
                <a:gd name="T40" fmla="*/ 201 w 415"/>
                <a:gd name="T41" fmla="*/ 126 h 630"/>
                <a:gd name="T42" fmla="*/ 207 w 415"/>
                <a:gd name="T43" fmla="*/ 164 h 630"/>
                <a:gd name="T44" fmla="*/ 214 w 415"/>
                <a:gd name="T45" fmla="*/ 302 h 630"/>
                <a:gd name="T46" fmla="*/ 226 w 415"/>
                <a:gd name="T47" fmla="*/ 384 h 630"/>
                <a:gd name="T48" fmla="*/ 233 w 415"/>
                <a:gd name="T49" fmla="*/ 441 h 630"/>
                <a:gd name="T50" fmla="*/ 245 w 415"/>
                <a:gd name="T51" fmla="*/ 409 h 630"/>
                <a:gd name="T52" fmla="*/ 252 w 415"/>
                <a:gd name="T53" fmla="*/ 296 h 630"/>
                <a:gd name="T54" fmla="*/ 264 w 415"/>
                <a:gd name="T55" fmla="*/ 220 h 630"/>
                <a:gd name="T56" fmla="*/ 270 w 415"/>
                <a:gd name="T57" fmla="*/ 164 h 630"/>
                <a:gd name="T58" fmla="*/ 283 w 415"/>
                <a:gd name="T59" fmla="*/ 189 h 630"/>
                <a:gd name="T60" fmla="*/ 289 w 415"/>
                <a:gd name="T61" fmla="*/ 283 h 630"/>
                <a:gd name="T62" fmla="*/ 302 w 415"/>
                <a:gd name="T63" fmla="*/ 353 h 630"/>
                <a:gd name="T64" fmla="*/ 308 w 415"/>
                <a:gd name="T65" fmla="*/ 403 h 630"/>
                <a:gd name="T66" fmla="*/ 327 w 415"/>
                <a:gd name="T67" fmla="*/ 346 h 630"/>
                <a:gd name="T68" fmla="*/ 333 w 415"/>
                <a:gd name="T69" fmla="*/ 252 h 630"/>
                <a:gd name="T70" fmla="*/ 346 w 415"/>
                <a:gd name="T71" fmla="*/ 208 h 630"/>
                <a:gd name="T72" fmla="*/ 359 w 415"/>
                <a:gd name="T73" fmla="*/ 239 h 630"/>
                <a:gd name="T74" fmla="*/ 371 w 415"/>
                <a:gd name="T75" fmla="*/ 283 h 630"/>
                <a:gd name="T76" fmla="*/ 378 w 415"/>
                <a:gd name="T77" fmla="*/ 359 h 630"/>
                <a:gd name="T78" fmla="*/ 390 w 415"/>
                <a:gd name="T79" fmla="*/ 372 h 630"/>
                <a:gd name="T80" fmla="*/ 403 w 415"/>
                <a:gd name="T81" fmla="*/ 340 h 630"/>
                <a:gd name="T82" fmla="*/ 409 w 415"/>
                <a:gd name="T83" fmla="*/ 271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5" h="630">
                  <a:moveTo>
                    <a:pt x="0" y="573"/>
                  </a:moveTo>
                  <a:lnTo>
                    <a:pt x="0" y="630"/>
                  </a:lnTo>
                  <a:lnTo>
                    <a:pt x="6" y="624"/>
                  </a:lnTo>
                  <a:lnTo>
                    <a:pt x="6" y="605"/>
                  </a:lnTo>
                  <a:lnTo>
                    <a:pt x="12" y="598"/>
                  </a:lnTo>
                  <a:lnTo>
                    <a:pt x="12" y="504"/>
                  </a:lnTo>
                  <a:lnTo>
                    <a:pt x="18" y="498"/>
                  </a:lnTo>
                  <a:lnTo>
                    <a:pt x="18" y="353"/>
                  </a:lnTo>
                  <a:lnTo>
                    <a:pt x="25" y="346"/>
                  </a:lnTo>
                  <a:lnTo>
                    <a:pt x="25" y="189"/>
                  </a:lnTo>
                  <a:lnTo>
                    <a:pt x="31" y="183"/>
                  </a:lnTo>
                  <a:lnTo>
                    <a:pt x="31" y="63"/>
                  </a:lnTo>
                  <a:lnTo>
                    <a:pt x="37" y="57"/>
                  </a:lnTo>
                  <a:lnTo>
                    <a:pt x="37" y="0"/>
                  </a:lnTo>
                  <a:lnTo>
                    <a:pt x="44" y="6"/>
                  </a:lnTo>
                  <a:lnTo>
                    <a:pt x="44" y="19"/>
                  </a:lnTo>
                  <a:lnTo>
                    <a:pt x="50" y="25"/>
                  </a:lnTo>
                  <a:lnTo>
                    <a:pt x="50" y="101"/>
                  </a:lnTo>
                  <a:lnTo>
                    <a:pt x="56" y="107"/>
                  </a:lnTo>
                  <a:lnTo>
                    <a:pt x="56" y="227"/>
                  </a:lnTo>
                  <a:lnTo>
                    <a:pt x="63" y="233"/>
                  </a:lnTo>
                  <a:lnTo>
                    <a:pt x="63" y="365"/>
                  </a:lnTo>
                  <a:lnTo>
                    <a:pt x="69" y="372"/>
                  </a:lnTo>
                  <a:lnTo>
                    <a:pt x="69" y="479"/>
                  </a:lnTo>
                  <a:lnTo>
                    <a:pt x="75" y="485"/>
                  </a:lnTo>
                  <a:lnTo>
                    <a:pt x="75" y="542"/>
                  </a:lnTo>
                  <a:lnTo>
                    <a:pt x="81" y="548"/>
                  </a:lnTo>
                  <a:lnTo>
                    <a:pt x="81" y="535"/>
                  </a:lnTo>
                  <a:lnTo>
                    <a:pt x="88" y="529"/>
                  </a:lnTo>
                  <a:lnTo>
                    <a:pt x="88" y="472"/>
                  </a:lnTo>
                  <a:lnTo>
                    <a:pt x="94" y="466"/>
                  </a:lnTo>
                  <a:lnTo>
                    <a:pt x="94" y="365"/>
                  </a:lnTo>
                  <a:lnTo>
                    <a:pt x="100" y="359"/>
                  </a:lnTo>
                  <a:lnTo>
                    <a:pt x="100" y="239"/>
                  </a:lnTo>
                  <a:lnTo>
                    <a:pt x="107" y="233"/>
                  </a:lnTo>
                  <a:lnTo>
                    <a:pt x="107" y="138"/>
                  </a:lnTo>
                  <a:lnTo>
                    <a:pt x="113" y="132"/>
                  </a:lnTo>
                  <a:lnTo>
                    <a:pt x="113" y="82"/>
                  </a:lnTo>
                  <a:lnTo>
                    <a:pt x="119" y="75"/>
                  </a:lnTo>
                  <a:lnTo>
                    <a:pt x="119" y="69"/>
                  </a:lnTo>
                  <a:lnTo>
                    <a:pt x="119" y="75"/>
                  </a:lnTo>
                  <a:lnTo>
                    <a:pt x="126" y="82"/>
                  </a:lnTo>
                  <a:lnTo>
                    <a:pt x="126" y="132"/>
                  </a:lnTo>
                  <a:lnTo>
                    <a:pt x="132" y="138"/>
                  </a:lnTo>
                  <a:lnTo>
                    <a:pt x="132" y="220"/>
                  </a:lnTo>
                  <a:lnTo>
                    <a:pt x="138" y="227"/>
                  </a:lnTo>
                  <a:lnTo>
                    <a:pt x="138" y="327"/>
                  </a:lnTo>
                  <a:lnTo>
                    <a:pt x="144" y="334"/>
                  </a:lnTo>
                  <a:lnTo>
                    <a:pt x="144" y="422"/>
                  </a:lnTo>
                  <a:lnTo>
                    <a:pt x="151" y="428"/>
                  </a:lnTo>
                  <a:lnTo>
                    <a:pt x="151" y="479"/>
                  </a:lnTo>
                  <a:lnTo>
                    <a:pt x="157" y="485"/>
                  </a:lnTo>
                  <a:lnTo>
                    <a:pt x="163" y="479"/>
                  </a:lnTo>
                  <a:lnTo>
                    <a:pt x="163" y="441"/>
                  </a:lnTo>
                  <a:lnTo>
                    <a:pt x="170" y="435"/>
                  </a:lnTo>
                  <a:lnTo>
                    <a:pt x="170" y="365"/>
                  </a:lnTo>
                  <a:lnTo>
                    <a:pt x="176" y="359"/>
                  </a:lnTo>
                  <a:lnTo>
                    <a:pt x="176" y="271"/>
                  </a:lnTo>
                  <a:lnTo>
                    <a:pt x="182" y="264"/>
                  </a:lnTo>
                  <a:lnTo>
                    <a:pt x="182" y="189"/>
                  </a:lnTo>
                  <a:lnTo>
                    <a:pt x="189" y="183"/>
                  </a:lnTo>
                  <a:lnTo>
                    <a:pt x="189" y="138"/>
                  </a:lnTo>
                  <a:lnTo>
                    <a:pt x="201" y="126"/>
                  </a:lnTo>
                  <a:lnTo>
                    <a:pt x="195" y="126"/>
                  </a:lnTo>
                  <a:lnTo>
                    <a:pt x="201" y="157"/>
                  </a:lnTo>
                  <a:lnTo>
                    <a:pt x="207" y="164"/>
                  </a:lnTo>
                  <a:lnTo>
                    <a:pt x="207" y="227"/>
                  </a:lnTo>
                  <a:lnTo>
                    <a:pt x="214" y="233"/>
                  </a:lnTo>
                  <a:lnTo>
                    <a:pt x="214" y="302"/>
                  </a:lnTo>
                  <a:lnTo>
                    <a:pt x="220" y="309"/>
                  </a:lnTo>
                  <a:lnTo>
                    <a:pt x="220" y="378"/>
                  </a:lnTo>
                  <a:lnTo>
                    <a:pt x="226" y="384"/>
                  </a:lnTo>
                  <a:lnTo>
                    <a:pt x="226" y="422"/>
                  </a:lnTo>
                  <a:lnTo>
                    <a:pt x="233" y="428"/>
                  </a:lnTo>
                  <a:lnTo>
                    <a:pt x="233" y="441"/>
                  </a:lnTo>
                  <a:lnTo>
                    <a:pt x="239" y="435"/>
                  </a:lnTo>
                  <a:lnTo>
                    <a:pt x="239" y="416"/>
                  </a:lnTo>
                  <a:lnTo>
                    <a:pt x="245" y="409"/>
                  </a:lnTo>
                  <a:lnTo>
                    <a:pt x="245" y="359"/>
                  </a:lnTo>
                  <a:lnTo>
                    <a:pt x="252" y="353"/>
                  </a:lnTo>
                  <a:lnTo>
                    <a:pt x="252" y="296"/>
                  </a:lnTo>
                  <a:lnTo>
                    <a:pt x="258" y="290"/>
                  </a:lnTo>
                  <a:lnTo>
                    <a:pt x="258" y="227"/>
                  </a:lnTo>
                  <a:lnTo>
                    <a:pt x="264" y="220"/>
                  </a:lnTo>
                  <a:lnTo>
                    <a:pt x="264" y="183"/>
                  </a:lnTo>
                  <a:lnTo>
                    <a:pt x="270" y="176"/>
                  </a:lnTo>
                  <a:lnTo>
                    <a:pt x="270" y="164"/>
                  </a:lnTo>
                  <a:lnTo>
                    <a:pt x="277" y="170"/>
                  </a:lnTo>
                  <a:lnTo>
                    <a:pt x="277" y="183"/>
                  </a:lnTo>
                  <a:lnTo>
                    <a:pt x="283" y="189"/>
                  </a:lnTo>
                  <a:lnTo>
                    <a:pt x="283" y="227"/>
                  </a:lnTo>
                  <a:lnTo>
                    <a:pt x="289" y="233"/>
                  </a:lnTo>
                  <a:lnTo>
                    <a:pt x="289" y="283"/>
                  </a:lnTo>
                  <a:lnTo>
                    <a:pt x="296" y="290"/>
                  </a:lnTo>
                  <a:lnTo>
                    <a:pt x="296" y="346"/>
                  </a:lnTo>
                  <a:lnTo>
                    <a:pt x="302" y="353"/>
                  </a:lnTo>
                  <a:lnTo>
                    <a:pt x="302" y="384"/>
                  </a:lnTo>
                  <a:lnTo>
                    <a:pt x="308" y="390"/>
                  </a:lnTo>
                  <a:lnTo>
                    <a:pt x="308" y="403"/>
                  </a:lnTo>
                  <a:lnTo>
                    <a:pt x="321" y="390"/>
                  </a:lnTo>
                  <a:lnTo>
                    <a:pt x="321" y="353"/>
                  </a:lnTo>
                  <a:lnTo>
                    <a:pt x="327" y="346"/>
                  </a:lnTo>
                  <a:lnTo>
                    <a:pt x="327" y="302"/>
                  </a:lnTo>
                  <a:lnTo>
                    <a:pt x="333" y="296"/>
                  </a:lnTo>
                  <a:lnTo>
                    <a:pt x="333" y="252"/>
                  </a:lnTo>
                  <a:lnTo>
                    <a:pt x="340" y="246"/>
                  </a:lnTo>
                  <a:lnTo>
                    <a:pt x="340" y="214"/>
                  </a:lnTo>
                  <a:lnTo>
                    <a:pt x="346" y="208"/>
                  </a:lnTo>
                  <a:lnTo>
                    <a:pt x="346" y="195"/>
                  </a:lnTo>
                  <a:lnTo>
                    <a:pt x="359" y="208"/>
                  </a:lnTo>
                  <a:lnTo>
                    <a:pt x="359" y="239"/>
                  </a:lnTo>
                  <a:lnTo>
                    <a:pt x="365" y="246"/>
                  </a:lnTo>
                  <a:lnTo>
                    <a:pt x="365" y="277"/>
                  </a:lnTo>
                  <a:lnTo>
                    <a:pt x="371" y="283"/>
                  </a:lnTo>
                  <a:lnTo>
                    <a:pt x="371" y="321"/>
                  </a:lnTo>
                  <a:lnTo>
                    <a:pt x="378" y="327"/>
                  </a:lnTo>
                  <a:lnTo>
                    <a:pt x="378" y="359"/>
                  </a:lnTo>
                  <a:lnTo>
                    <a:pt x="384" y="365"/>
                  </a:lnTo>
                  <a:lnTo>
                    <a:pt x="384" y="378"/>
                  </a:lnTo>
                  <a:lnTo>
                    <a:pt x="390" y="372"/>
                  </a:lnTo>
                  <a:lnTo>
                    <a:pt x="396" y="365"/>
                  </a:lnTo>
                  <a:lnTo>
                    <a:pt x="396" y="346"/>
                  </a:lnTo>
                  <a:lnTo>
                    <a:pt x="403" y="340"/>
                  </a:lnTo>
                  <a:lnTo>
                    <a:pt x="403" y="309"/>
                  </a:lnTo>
                  <a:lnTo>
                    <a:pt x="409" y="302"/>
                  </a:lnTo>
                  <a:lnTo>
                    <a:pt x="409" y="271"/>
                  </a:lnTo>
                  <a:lnTo>
                    <a:pt x="415" y="264"/>
                  </a:lnTo>
                  <a:lnTo>
                    <a:pt x="415" y="23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67" name="Freeform 71">
              <a:extLst>
                <a:ext uri="{FF2B5EF4-FFF2-40B4-BE49-F238E27FC236}">
                  <a16:creationId xmlns:a16="http://schemas.microsoft.com/office/drawing/2014/main" id="{45FE650A-1BB5-4343-8261-3BA4490F8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1764"/>
              <a:ext cx="662" cy="133"/>
            </a:xfrm>
            <a:custGeom>
              <a:avLst/>
              <a:gdLst>
                <a:gd name="T0" fmla="*/ 7 w 662"/>
                <a:gd name="T1" fmla="*/ 0 h 133"/>
                <a:gd name="T2" fmla="*/ 19 w 662"/>
                <a:gd name="T3" fmla="*/ 26 h 133"/>
                <a:gd name="T4" fmla="*/ 32 w 662"/>
                <a:gd name="T5" fmla="*/ 63 h 133"/>
                <a:gd name="T6" fmla="*/ 38 w 662"/>
                <a:gd name="T7" fmla="*/ 120 h 133"/>
                <a:gd name="T8" fmla="*/ 51 w 662"/>
                <a:gd name="T9" fmla="*/ 133 h 133"/>
                <a:gd name="T10" fmla="*/ 70 w 662"/>
                <a:gd name="T11" fmla="*/ 82 h 133"/>
                <a:gd name="T12" fmla="*/ 76 w 662"/>
                <a:gd name="T13" fmla="*/ 38 h 133"/>
                <a:gd name="T14" fmla="*/ 89 w 662"/>
                <a:gd name="T15" fmla="*/ 19 h 133"/>
                <a:gd name="T16" fmla="*/ 107 w 662"/>
                <a:gd name="T17" fmla="*/ 63 h 133"/>
                <a:gd name="T18" fmla="*/ 114 w 662"/>
                <a:gd name="T19" fmla="*/ 101 h 133"/>
                <a:gd name="T20" fmla="*/ 126 w 662"/>
                <a:gd name="T21" fmla="*/ 120 h 133"/>
                <a:gd name="T22" fmla="*/ 145 w 662"/>
                <a:gd name="T23" fmla="*/ 82 h 133"/>
                <a:gd name="T24" fmla="*/ 152 w 662"/>
                <a:gd name="T25" fmla="*/ 51 h 133"/>
                <a:gd name="T26" fmla="*/ 177 w 662"/>
                <a:gd name="T27" fmla="*/ 38 h 133"/>
                <a:gd name="T28" fmla="*/ 183 w 662"/>
                <a:gd name="T29" fmla="*/ 76 h 133"/>
                <a:gd name="T30" fmla="*/ 202 w 662"/>
                <a:gd name="T31" fmla="*/ 107 h 133"/>
                <a:gd name="T32" fmla="*/ 208 w 662"/>
                <a:gd name="T33" fmla="*/ 101 h 133"/>
                <a:gd name="T34" fmla="*/ 227 w 662"/>
                <a:gd name="T35" fmla="*/ 70 h 133"/>
                <a:gd name="T36" fmla="*/ 233 w 662"/>
                <a:gd name="T37" fmla="*/ 44 h 133"/>
                <a:gd name="T38" fmla="*/ 259 w 662"/>
                <a:gd name="T39" fmla="*/ 57 h 133"/>
                <a:gd name="T40" fmla="*/ 265 w 662"/>
                <a:gd name="T41" fmla="*/ 82 h 133"/>
                <a:gd name="T42" fmla="*/ 284 w 662"/>
                <a:gd name="T43" fmla="*/ 95 h 133"/>
                <a:gd name="T44" fmla="*/ 303 w 662"/>
                <a:gd name="T45" fmla="*/ 63 h 133"/>
                <a:gd name="T46" fmla="*/ 315 w 662"/>
                <a:gd name="T47" fmla="*/ 51 h 133"/>
                <a:gd name="T48" fmla="*/ 341 w 662"/>
                <a:gd name="T49" fmla="*/ 70 h 133"/>
                <a:gd name="T50" fmla="*/ 353 w 662"/>
                <a:gd name="T51" fmla="*/ 95 h 133"/>
                <a:gd name="T52" fmla="*/ 378 w 662"/>
                <a:gd name="T53" fmla="*/ 76 h 133"/>
                <a:gd name="T54" fmla="*/ 385 w 662"/>
                <a:gd name="T55" fmla="*/ 57 h 133"/>
                <a:gd name="T56" fmla="*/ 404 w 662"/>
                <a:gd name="T57" fmla="*/ 63 h 133"/>
                <a:gd name="T58" fmla="*/ 422 w 662"/>
                <a:gd name="T59" fmla="*/ 82 h 133"/>
                <a:gd name="T60" fmla="*/ 441 w 662"/>
                <a:gd name="T61" fmla="*/ 82 h 133"/>
                <a:gd name="T62" fmla="*/ 460 w 662"/>
                <a:gd name="T63" fmla="*/ 63 h 133"/>
                <a:gd name="T64" fmla="*/ 479 w 662"/>
                <a:gd name="T65" fmla="*/ 63 h 133"/>
                <a:gd name="T66" fmla="*/ 498 w 662"/>
                <a:gd name="T67" fmla="*/ 82 h 133"/>
                <a:gd name="T68" fmla="*/ 517 w 662"/>
                <a:gd name="T69" fmla="*/ 82 h 133"/>
                <a:gd name="T70" fmla="*/ 536 w 662"/>
                <a:gd name="T71" fmla="*/ 70 h 133"/>
                <a:gd name="T72" fmla="*/ 555 w 662"/>
                <a:gd name="T73" fmla="*/ 63 h 133"/>
                <a:gd name="T74" fmla="*/ 574 w 662"/>
                <a:gd name="T75" fmla="*/ 76 h 133"/>
                <a:gd name="T76" fmla="*/ 593 w 662"/>
                <a:gd name="T77" fmla="*/ 82 h 133"/>
                <a:gd name="T78" fmla="*/ 611 w 662"/>
                <a:gd name="T79" fmla="*/ 70 h 133"/>
                <a:gd name="T80" fmla="*/ 630 w 662"/>
                <a:gd name="T81" fmla="*/ 63 h 133"/>
                <a:gd name="T82" fmla="*/ 649 w 662"/>
                <a:gd name="T83" fmla="*/ 7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2" h="133">
                  <a:moveTo>
                    <a:pt x="0" y="19"/>
                  </a:moveTo>
                  <a:lnTo>
                    <a:pt x="7" y="13"/>
                  </a:lnTo>
                  <a:lnTo>
                    <a:pt x="7" y="0"/>
                  </a:lnTo>
                  <a:lnTo>
                    <a:pt x="13" y="7"/>
                  </a:lnTo>
                  <a:lnTo>
                    <a:pt x="19" y="13"/>
                  </a:lnTo>
                  <a:lnTo>
                    <a:pt x="19" y="26"/>
                  </a:lnTo>
                  <a:lnTo>
                    <a:pt x="26" y="32"/>
                  </a:lnTo>
                  <a:lnTo>
                    <a:pt x="26" y="57"/>
                  </a:lnTo>
                  <a:lnTo>
                    <a:pt x="32" y="63"/>
                  </a:lnTo>
                  <a:lnTo>
                    <a:pt x="32" y="89"/>
                  </a:lnTo>
                  <a:lnTo>
                    <a:pt x="38" y="95"/>
                  </a:lnTo>
                  <a:lnTo>
                    <a:pt x="38" y="120"/>
                  </a:lnTo>
                  <a:lnTo>
                    <a:pt x="51" y="133"/>
                  </a:lnTo>
                  <a:lnTo>
                    <a:pt x="44" y="133"/>
                  </a:lnTo>
                  <a:lnTo>
                    <a:pt x="51" y="133"/>
                  </a:lnTo>
                  <a:lnTo>
                    <a:pt x="63" y="120"/>
                  </a:lnTo>
                  <a:lnTo>
                    <a:pt x="63" y="89"/>
                  </a:lnTo>
                  <a:lnTo>
                    <a:pt x="70" y="82"/>
                  </a:lnTo>
                  <a:lnTo>
                    <a:pt x="70" y="63"/>
                  </a:lnTo>
                  <a:lnTo>
                    <a:pt x="76" y="57"/>
                  </a:lnTo>
                  <a:lnTo>
                    <a:pt x="76" y="38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89" y="19"/>
                  </a:lnTo>
                  <a:lnTo>
                    <a:pt x="101" y="32"/>
                  </a:lnTo>
                  <a:lnTo>
                    <a:pt x="101" y="57"/>
                  </a:lnTo>
                  <a:lnTo>
                    <a:pt x="107" y="63"/>
                  </a:lnTo>
                  <a:lnTo>
                    <a:pt x="107" y="82"/>
                  </a:lnTo>
                  <a:lnTo>
                    <a:pt x="114" y="89"/>
                  </a:lnTo>
                  <a:lnTo>
                    <a:pt x="114" y="101"/>
                  </a:lnTo>
                  <a:lnTo>
                    <a:pt x="120" y="107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39" y="107"/>
                  </a:lnTo>
                  <a:lnTo>
                    <a:pt x="139" y="89"/>
                  </a:lnTo>
                  <a:lnTo>
                    <a:pt x="145" y="82"/>
                  </a:lnTo>
                  <a:lnTo>
                    <a:pt x="145" y="70"/>
                  </a:lnTo>
                  <a:lnTo>
                    <a:pt x="152" y="63"/>
                  </a:lnTo>
                  <a:lnTo>
                    <a:pt x="152" y="51"/>
                  </a:lnTo>
                  <a:lnTo>
                    <a:pt x="158" y="44"/>
                  </a:lnTo>
                  <a:lnTo>
                    <a:pt x="158" y="38"/>
                  </a:lnTo>
                  <a:lnTo>
                    <a:pt x="177" y="38"/>
                  </a:lnTo>
                  <a:lnTo>
                    <a:pt x="177" y="57"/>
                  </a:lnTo>
                  <a:lnTo>
                    <a:pt x="183" y="63"/>
                  </a:lnTo>
                  <a:lnTo>
                    <a:pt x="183" y="76"/>
                  </a:lnTo>
                  <a:lnTo>
                    <a:pt x="189" y="82"/>
                  </a:lnTo>
                  <a:lnTo>
                    <a:pt x="189" y="95"/>
                  </a:lnTo>
                  <a:lnTo>
                    <a:pt x="202" y="107"/>
                  </a:lnTo>
                  <a:lnTo>
                    <a:pt x="196" y="107"/>
                  </a:lnTo>
                  <a:lnTo>
                    <a:pt x="202" y="107"/>
                  </a:lnTo>
                  <a:lnTo>
                    <a:pt x="208" y="101"/>
                  </a:lnTo>
                  <a:lnTo>
                    <a:pt x="221" y="89"/>
                  </a:lnTo>
                  <a:lnTo>
                    <a:pt x="221" y="76"/>
                  </a:lnTo>
                  <a:lnTo>
                    <a:pt x="227" y="70"/>
                  </a:lnTo>
                  <a:lnTo>
                    <a:pt x="227" y="57"/>
                  </a:lnTo>
                  <a:lnTo>
                    <a:pt x="240" y="44"/>
                  </a:lnTo>
                  <a:lnTo>
                    <a:pt x="233" y="44"/>
                  </a:lnTo>
                  <a:lnTo>
                    <a:pt x="240" y="44"/>
                  </a:lnTo>
                  <a:lnTo>
                    <a:pt x="246" y="44"/>
                  </a:lnTo>
                  <a:lnTo>
                    <a:pt x="259" y="57"/>
                  </a:lnTo>
                  <a:lnTo>
                    <a:pt x="259" y="70"/>
                  </a:lnTo>
                  <a:lnTo>
                    <a:pt x="265" y="76"/>
                  </a:lnTo>
                  <a:lnTo>
                    <a:pt x="265" y="82"/>
                  </a:lnTo>
                  <a:lnTo>
                    <a:pt x="278" y="95"/>
                  </a:lnTo>
                  <a:lnTo>
                    <a:pt x="278" y="101"/>
                  </a:lnTo>
                  <a:lnTo>
                    <a:pt x="284" y="95"/>
                  </a:lnTo>
                  <a:lnTo>
                    <a:pt x="290" y="89"/>
                  </a:lnTo>
                  <a:lnTo>
                    <a:pt x="303" y="76"/>
                  </a:lnTo>
                  <a:lnTo>
                    <a:pt x="303" y="63"/>
                  </a:lnTo>
                  <a:lnTo>
                    <a:pt x="315" y="51"/>
                  </a:lnTo>
                  <a:lnTo>
                    <a:pt x="309" y="51"/>
                  </a:lnTo>
                  <a:lnTo>
                    <a:pt x="315" y="51"/>
                  </a:lnTo>
                  <a:lnTo>
                    <a:pt x="322" y="51"/>
                  </a:lnTo>
                  <a:lnTo>
                    <a:pt x="328" y="57"/>
                  </a:lnTo>
                  <a:lnTo>
                    <a:pt x="341" y="70"/>
                  </a:lnTo>
                  <a:lnTo>
                    <a:pt x="341" y="82"/>
                  </a:lnTo>
                  <a:lnTo>
                    <a:pt x="347" y="89"/>
                  </a:lnTo>
                  <a:lnTo>
                    <a:pt x="353" y="95"/>
                  </a:lnTo>
                  <a:lnTo>
                    <a:pt x="359" y="95"/>
                  </a:lnTo>
                  <a:lnTo>
                    <a:pt x="366" y="89"/>
                  </a:lnTo>
                  <a:lnTo>
                    <a:pt x="378" y="76"/>
                  </a:lnTo>
                  <a:lnTo>
                    <a:pt x="378" y="70"/>
                  </a:lnTo>
                  <a:lnTo>
                    <a:pt x="391" y="57"/>
                  </a:lnTo>
                  <a:lnTo>
                    <a:pt x="385" y="57"/>
                  </a:lnTo>
                  <a:lnTo>
                    <a:pt x="391" y="57"/>
                  </a:lnTo>
                  <a:lnTo>
                    <a:pt x="397" y="57"/>
                  </a:lnTo>
                  <a:lnTo>
                    <a:pt x="404" y="63"/>
                  </a:lnTo>
                  <a:lnTo>
                    <a:pt x="410" y="70"/>
                  </a:lnTo>
                  <a:lnTo>
                    <a:pt x="416" y="76"/>
                  </a:lnTo>
                  <a:lnTo>
                    <a:pt x="422" y="82"/>
                  </a:lnTo>
                  <a:lnTo>
                    <a:pt x="429" y="89"/>
                  </a:lnTo>
                  <a:lnTo>
                    <a:pt x="435" y="89"/>
                  </a:lnTo>
                  <a:lnTo>
                    <a:pt x="441" y="82"/>
                  </a:lnTo>
                  <a:lnTo>
                    <a:pt x="448" y="76"/>
                  </a:lnTo>
                  <a:lnTo>
                    <a:pt x="454" y="70"/>
                  </a:lnTo>
                  <a:lnTo>
                    <a:pt x="460" y="63"/>
                  </a:lnTo>
                  <a:lnTo>
                    <a:pt x="467" y="57"/>
                  </a:lnTo>
                  <a:lnTo>
                    <a:pt x="473" y="57"/>
                  </a:lnTo>
                  <a:lnTo>
                    <a:pt x="479" y="63"/>
                  </a:lnTo>
                  <a:lnTo>
                    <a:pt x="485" y="70"/>
                  </a:lnTo>
                  <a:lnTo>
                    <a:pt x="492" y="76"/>
                  </a:lnTo>
                  <a:lnTo>
                    <a:pt x="498" y="82"/>
                  </a:lnTo>
                  <a:lnTo>
                    <a:pt x="504" y="82"/>
                  </a:lnTo>
                  <a:lnTo>
                    <a:pt x="511" y="82"/>
                  </a:lnTo>
                  <a:lnTo>
                    <a:pt x="517" y="82"/>
                  </a:lnTo>
                  <a:lnTo>
                    <a:pt x="523" y="76"/>
                  </a:lnTo>
                  <a:lnTo>
                    <a:pt x="530" y="70"/>
                  </a:lnTo>
                  <a:lnTo>
                    <a:pt x="536" y="70"/>
                  </a:lnTo>
                  <a:lnTo>
                    <a:pt x="542" y="63"/>
                  </a:lnTo>
                  <a:lnTo>
                    <a:pt x="548" y="63"/>
                  </a:lnTo>
                  <a:lnTo>
                    <a:pt x="555" y="63"/>
                  </a:lnTo>
                  <a:lnTo>
                    <a:pt x="561" y="70"/>
                  </a:lnTo>
                  <a:lnTo>
                    <a:pt x="567" y="70"/>
                  </a:lnTo>
                  <a:lnTo>
                    <a:pt x="574" y="76"/>
                  </a:lnTo>
                  <a:lnTo>
                    <a:pt x="580" y="82"/>
                  </a:lnTo>
                  <a:lnTo>
                    <a:pt x="586" y="82"/>
                  </a:lnTo>
                  <a:lnTo>
                    <a:pt x="593" y="82"/>
                  </a:lnTo>
                  <a:lnTo>
                    <a:pt x="599" y="76"/>
                  </a:lnTo>
                  <a:lnTo>
                    <a:pt x="605" y="76"/>
                  </a:lnTo>
                  <a:lnTo>
                    <a:pt x="611" y="70"/>
                  </a:lnTo>
                  <a:lnTo>
                    <a:pt x="618" y="63"/>
                  </a:lnTo>
                  <a:lnTo>
                    <a:pt x="624" y="63"/>
                  </a:lnTo>
                  <a:lnTo>
                    <a:pt x="630" y="63"/>
                  </a:lnTo>
                  <a:lnTo>
                    <a:pt x="637" y="70"/>
                  </a:lnTo>
                  <a:lnTo>
                    <a:pt x="643" y="70"/>
                  </a:lnTo>
                  <a:lnTo>
                    <a:pt x="649" y="76"/>
                  </a:lnTo>
                  <a:lnTo>
                    <a:pt x="656" y="76"/>
                  </a:lnTo>
                  <a:lnTo>
                    <a:pt x="662" y="8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168" name="Freeform 72">
              <a:extLst>
                <a:ext uri="{FF2B5EF4-FFF2-40B4-BE49-F238E27FC236}">
                  <a16:creationId xmlns:a16="http://schemas.microsoft.com/office/drawing/2014/main" id="{79FA2925-D431-44B7-9501-2A447A8D1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1834"/>
              <a:ext cx="642" cy="12"/>
            </a:xfrm>
            <a:custGeom>
              <a:avLst/>
              <a:gdLst>
                <a:gd name="T0" fmla="*/ 6 w 642"/>
                <a:gd name="T1" fmla="*/ 6 h 12"/>
                <a:gd name="T2" fmla="*/ 19 w 642"/>
                <a:gd name="T3" fmla="*/ 6 h 12"/>
                <a:gd name="T4" fmla="*/ 31 w 642"/>
                <a:gd name="T5" fmla="*/ 0 h 12"/>
                <a:gd name="T6" fmla="*/ 44 w 642"/>
                <a:gd name="T7" fmla="*/ 0 h 12"/>
                <a:gd name="T8" fmla="*/ 57 w 642"/>
                <a:gd name="T9" fmla="*/ 0 h 12"/>
                <a:gd name="T10" fmla="*/ 69 w 642"/>
                <a:gd name="T11" fmla="*/ 6 h 12"/>
                <a:gd name="T12" fmla="*/ 82 w 642"/>
                <a:gd name="T13" fmla="*/ 6 h 12"/>
                <a:gd name="T14" fmla="*/ 94 w 642"/>
                <a:gd name="T15" fmla="*/ 6 h 12"/>
                <a:gd name="T16" fmla="*/ 107 w 642"/>
                <a:gd name="T17" fmla="*/ 0 h 12"/>
                <a:gd name="T18" fmla="*/ 120 w 642"/>
                <a:gd name="T19" fmla="*/ 0 h 12"/>
                <a:gd name="T20" fmla="*/ 132 w 642"/>
                <a:gd name="T21" fmla="*/ 0 h 12"/>
                <a:gd name="T22" fmla="*/ 145 w 642"/>
                <a:gd name="T23" fmla="*/ 6 h 12"/>
                <a:gd name="T24" fmla="*/ 157 w 642"/>
                <a:gd name="T25" fmla="*/ 6 h 12"/>
                <a:gd name="T26" fmla="*/ 170 w 642"/>
                <a:gd name="T27" fmla="*/ 6 h 12"/>
                <a:gd name="T28" fmla="*/ 183 w 642"/>
                <a:gd name="T29" fmla="*/ 0 h 12"/>
                <a:gd name="T30" fmla="*/ 195 w 642"/>
                <a:gd name="T31" fmla="*/ 0 h 12"/>
                <a:gd name="T32" fmla="*/ 208 w 642"/>
                <a:gd name="T33" fmla="*/ 0 h 12"/>
                <a:gd name="T34" fmla="*/ 220 w 642"/>
                <a:gd name="T35" fmla="*/ 6 h 12"/>
                <a:gd name="T36" fmla="*/ 233 w 642"/>
                <a:gd name="T37" fmla="*/ 6 h 12"/>
                <a:gd name="T38" fmla="*/ 246 w 642"/>
                <a:gd name="T39" fmla="*/ 6 h 12"/>
                <a:gd name="T40" fmla="*/ 258 w 642"/>
                <a:gd name="T41" fmla="*/ 0 h 12"/>
                <a:gd name="T42" fmla="*/ 271 w 642"/>
                <a:gd name="T43" fmla="*/ 0 h 12"/>
                <a:gd name="T44" fmla="*/ 283 w 642"/>
                <a:gd name="T45" fmla="*/ 0 h 12"/>
                <a:gd name="T46" fmla="*/ 296 w 642"/>
                <a:gd name="T47" fmla="*/ 6 h 12"/>
                <a:gd name="T48" fmla="*/ 309 w 642"/>
                <a:gd name="T49" fmla="*/ 6 h 12"/>
                <a:gd name="T50" fmla="*/ 321 w 642"/>
                <a:gd name="T51" fmla="*/ 6 h 12"/>
                <a:gd name="T52" fmla="*/ 334 w 642"/>
                <a:gd name="T53" fmla="*/ 0 h 12"/>
                <a:gd name="T54" fmla="*/ 346 w 642"/>
                <a:gd name="T55" fmla="*/ 0 h 12"/>
                <a:gd name="T56" fmla="*/ 359 w 642"/>
                <a:gd name="T57" fmla="*/ 0 h 12"/>
                <a:gd name="T58" fmla="*/ 372 w 642"/>
                <a:gd name="T59" fmla="*/ 6 h 12"/>
                <a:gd name="T60" fmla="*/ 384 w 642"/>
                <a:gd name="T61" fmla="*/ 6 h 12"/>
                <a:gd name="T62" fmla="*/ 397 w 642"/>
                <a:gd name="T63" fmla="*/ 6 h 12"/>
                <a:gd name="T64" fmla="*/ 409 w 642"/>
                <a:gd name="T65" fmla="*/ 0 h 12"/>
                <a:gd name="T66" fmla="*/ 422 w 642"/>
                <a:gd name="T67" fmla="*/ 0 h 12"/>
                <a:gd name="T68" fmla="*/ 435 w 642"/>
                <a:gd name="T69" fmla="*/ 0 h 12"/>
                <a:gd name="T70" fmla="*/ 447 w 642"/>
                <a:gd name="T71" fmla="*/ 6 h 12"/>
                <a:gd name="T72" fmla="*/ 460 w 642"/>
                <a:gd name="T73" fmla="*/ 6 h 12"/>
                <a:gd name="T74" fmla="*/ 472 w 642"/>
                <a:gd name="T75" fmla="*/ 6 h 12"/>
                <a:gd name="T76" fmla="*/ 485 w 642"/>
                <a:gd name="T77" fmla="*/ 0 h 12"/>
                <a:gd name="T78" fmla="*/ 498 w 642"/>
                <a:gd name="T79" fmla="*/ 0 h 12"/>
                <a:gd name="T80" fmla="*/ 510 w 642"/>
                <a:gd name="T81" fmla="*/ 0 h 12"/>
                <a:gd name="T82" fmla="*/ 523 w 642"/>
                <a:gd name="T83" fmla="*/ 6 h 12"/>
                <a:gd name="T84" fmla="*/ 535 w 642"/>
                <a:gd name="T85" fmla="*/ 6 h 12"/>
                <a:gd name="T86" fmla="*/ 548 w 642"/>
                <a:gd name="T87" fmla="*/ 6 h 12"/>
                <a:gd name="T88" fmla="*/ 561 w 642"/>
                <a:gd name="T89" fmla="*/ 0 h 12"/>
                <a:gd name="T90" fmla="*/ 573 w 642"/>
                <a:gd name="T91" fmla="*/ 0 h 12"/>
                <a:gd name="T92" fmla="*/ 586 w 642"/>
                <a:gd name="T93" fmla="*/ 0 h 12"/>
                <a:gd name="T94" fmla="*/ 598 w 642"/>
                <a:gd name="T95" fmla="*/ 6 h 12"/>
                <a:gd name="T96" fmla="*/ 611 w 642"/>
                <a:gd name="T97" fmla="*/ 6 h 12"/>
                <a:gd name="T98" fmla="*/ 624 w 642"/>
                <a:gd name="T99" fmla="*/ 6 h 12"/>
                <a:gd name="T100" fmla="*/ 636 w 642"/>
                <a:gd name="T10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2" h="12">
                  <a:moveTo>
                    <a:pt x="0" y="12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9" y="6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6"/>
                  </a:lnTo>
                  <a:lnTo>
                    <a:pt x="69" y="6"/>
                  </a:lnTo>
                  <a:lnTo>
                    <a:pt x="75" y="6"/>
                  </a:lnTo>
                  <a:lnTo>
                    <a:pt x="82" y="6"/>
                  </a:lnTo>
                  <a:lnTo>
                    <a:pt x="88" y="6"/>
                  </a:lnTo>
                  <a:lnTo>
                    <a:pt x="94" y="6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6"/>
                  </a:lnTo>
                  <a:lnTo>
                    <a:pt x="145" y="6"/>
                  </a:lnTo>
                  <a:lnTo>
                    <a:pt x="151" y="6"/>
                  </a:lnTo>
                  <a:lnTo>
                    <a:pt x="157" y="6"/>
                  </a:lnTo>
                  <a:lnTo>
                    <a:pt x="164" y="6"/>
                  </a:lnTo>
                  <a:lnTo>
                    <a:pt x="170" y="6"/>
                  </a:lnTo>
                  <a:lnTo>
                    <a:pt x="176" y="0"/>
                  </a:lnTo>
                  <a:lnTo>
                    <a:pt x="183" y="0"/>
                  </a:lnTo>
                  <a:lnTo>
                    <a:pt x="189" y="0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08" y="0"/>
                  </a:lnTo>
                  <a:lnTo>
                    <a:pt x="214" y="6"/>
                  </a:lnTo>
                  <a:lnTo>
                    <a:pt x="220" y="6"/>
                  </a:lnTo>
                  <a:lnTo>
                    <a:pt x="227" y="6"/>
                  </a:lnTo>
                  <a:lnTo>
                    <a:pt x="233" y="6"/>
                  </a:lnTo>
                  <a:lnTo>
                    <a:pt x="239" y="6"/>
                  </a:lnTo>
                  <a:lnTo>
                    <a:pt x="246" y="6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0" y="0"/>
                  </a:lnTo>
                  <a:lnTo>
                    <a:pt x="296" y="6"/>
                  </a:lnTo>
                  <a:lnTo>
                    <a:pt x="302" y="6"/>
                  </a:lnTo>
                  <a:lnTo>
                    <a:pt x="309" y="6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7" y="6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6" y="0"/>
                  </a:lnTo>
                  <a:lnTo>
                    <a:pt x="353" y="0"/>
                  </a:lnTo>
                  <a:lnTo>
                    <a:pt x="359" y="0"/>
                  </a:lnTo>
                  <a:lnTo>
                    <a:pt x="365" y="0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7" y="6"/>
                  </a:lnTo>
                  <a:lnTo>
                    <a:pt x="403" y="6"/>
                  </a:lnTo>
                  <a:lnTo>
                    <a:pt x="409" y="0"/>
                  </a:lnTo>
                  <a:lnTo>
                    <a:pt x="416" y="0"/>
                  </a:lnTo>
                  <a:lnTo>
                    <a:pt x="422" y="0"/>
                  </a:lnTo>
                  <a:lnTo>
                    <a:pt x="428" y="0"/>
                  </a:lnTo>
                  <a:lnTo>
                    <a:pt x="435" y="0"/>
                  </a:lnTo>
                  <a:lnTo>
                    <a:pt x="441" y="0"/>
                  </a:lnTo>
                  <a:lnTo>
                    <a:pt x="447" y="6"/>
                  </a:lnTo>
                  <a:lnTo>
                    <a:pt x="453" y="6"/>
                  </a:lnTo>
                  <a:lnTo>
                    <a:pt x="460" y="6"/>
                  </a:lnTo>
                  <a:lnTo>
                    <a:pt x="466" y="6"/>
                  </a:lnTo>
                  <a:lnTo>
                    <a:pt x="472" y="6"/>
                  </a:lnTo>
                  <a:lnTo>
                    <a:pt x="479" y="6"/>
                  </a:lnTo>
                  <a:lnTo>
                    <a:pt x="485" y="0"/>
                  </a:lnTo>
                  <a:lnTo>
                    <a:pt x="491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3" y="6"/>
                  </a:lnTo>
                  <a:lnTo>
                    <a:pt x="529" y="6"/>
                  </a:lnTo>
                  <a:lnTo>
                    <a:pt x="535" y="6"/>
                  </a:lnTo>
                  <a:lnTo>
                    <a:pt x="542" y="6"/>
                  </a:lnTo>
                  <a:lnTo>
                    <a:pt x="548" y="6"/>
                  </a:lnTo>
                  <a:lnTo>
                    <a:pt x="554" y="6"/>
                  </a:lnTo>
                  <a:lnTo>
                    <a:pt x="561" y="0"/>
                  </a:lnTo>
                  <a:lnTo>
                    <a:pt x="567" y="0"/>
                  </a:lnTo>
                  <a:lnTo>
                    <a:pt x="573" y="0"/>
                  </a:lnTo>
                  <a:lnTo>
                    <a:pt x="579" y="0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8" y="6"/>
                  </a:lnTo>
                  <a:lnTo>
                    <a:pt x="605" y="6"/>
                  </a:lnTo>
                  <a:lnTo>
                    <a:pt x="611" y="6"/>
                  </a:lnTo>
                  <a:lnTo>
                    <a:pt x="617" y="6"/>
                  </a:lnTo>
                  <a:lnTo>
                    <a:pt x="624" y="6"/>
                  </a:lnTo>
                  <a:lnTo>
                    <a:pt x="630" y="6"/>
                  </a:lnTo>
                  <a:lnTo>
                    <a:pt x="636" y="0"/>
                  </a:lnTo>
                  <a:lnTo>
                    <a:pt x="64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32169" name="Rectangle 73">
            <a:extLst>
              <a:ext uri="{FF2B5EF4-FFF2-40B4-BE49-F238E27FC236}">
                <a16:creationId xmlns:a16="http://schemas.microsoft.com/office/drawing/2014/main" id="{F8799FA8-1D1B-4C2C-A04D-6D40786C8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397125"/>
            <a:ext cx="746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3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r>
              <a:rPr lang="es-ES" altLang="es-CO" sz="1300" baseline="30000">
                <a:solidFill>
                  <a:srgbClr val="000000"/>
                </a:solidFill>
                <a:latin typeface="Helvetica" panose="020B0604020202020204" pitchFamily="34" charset="0"/>
              </a:rPr>
              <a:t>er</a:t>
            </a:r>
            <a:r>
              <a:rPr lang="es-ES" altLang="es-CO" sz="1300">
                <a:solidFill>
                  <a:srgbClr val="000000"/>
                </a:solidFill>
                <a:latin typeface="Helvetica" panose="020B0604020202020204" pitchFamily="34" charset="0"/>
              </a:rPr>
              <a:t> Orden </a:t>
            </a:r>
            <a:endParaRPr lang="es-ES" altLang="es-CO"/>
          </a:p>
        </p:txBody>
      </p:sp>
      <p:sp>
        <p:nvSpPr>
          <p:cNvPr id="132170" name="Line 74">
            <a:extLst>
              <a:ext uri="{FF2B5EF4-FFF2-40B4-BE49-F238E27FC236}">
                <a16:creationId xmlns:a16="http://schemas.microsoft.com/office/drawing/2014/main" id="{AC872288-E10F-410E-90B6-567C0BD460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8213" y="1749425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2171" name="Rectangle 75">
            <a:extLst>
              <a:ext uri="{FF2B5EF4-FFF2-40B4-BE49-F238E27FC236}">
                <a16:creationId xmlns:a16="http://schemas.microsoft.com/office/drawing/2014/main" id="{A2972C34-F8BD-4442-9BB4-DD82045F0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975" y="2252663"/>
            <a:ext cx="7048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300">
                <a:solidFill>
                  <a:srgbClr val="000000"/>
                </a:solidFill>
                <a:latin typeface="Helvetica" panose="020B0604020202020204" pitchFamily="34" charset="0"/>
              </a:rPr>
              <a:t>2º Orden </a:t>
            </a:r>
            <a:endParaRPr lang="es-ES" altLang="es-CO"/>
          </a:p>
        </p:txBody>
      </p:sp>
      <p:sp>
        <p:nvSpPr>
          <p:cNvPr id="132172" name="Line 76">
            <a:extLst>
              <a:ext uri="{FF2B5EF4-FFF2-40B4-BE49-F238E27FC236}">
                <a16:creationId xmlns:a16="http://schemas.microsoft.com/office/drawing/2014/main" id="{D34DD73F-BDAE-4267-AB64-10BAB178F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2397125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2173" name="Rectangle 77">
            <a:extLst>
              <a:ext uri="{FF2B5EF4-FFF2-40B4-BE49-F238E27FC236}">
                <a16:creationId xmlns:a16="http://schemas.microsoft.com/office/drawing/2014/main" id="{D1485C52-FB5B-4A4D-9EC6-4E312837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1820863"/>
            <a:ext cx="10207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300">
                <a:solidFill>
                  <a:srgbClr val="000000"/>
                </a:solidFill>
                <a:latin typeface="Helvetica" panose="020B0604020202020204" pitchFamily="34" charset="0"/>
              </a:rPr>
              <a:t>Conmutación </a:t>
            </a:r>
            <a:endParaRPr lang="es-ES" altLang="es-CO"/>
          </a:p>
        </p:txBody>
      </p:sp>
      <p:sp>
        <p:nvSpPr>
          <p:cNvPr id="132174" name="Line 78">
            <a:extLst>
              <a:ext uri="{FF2B5EF4-FFF2-40B4-BE49-F238E27FC236}">
                <a16:creationId xmlns:a16="http://schemas.microsoft.com/office/drawing/2014/main" id="{865028C3-7A26-4102-AA9F-4B750F505E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5913" y="1604963"/>
            <a:ext cx="6492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pSp>
        <p:nvGrpSpPr>
          <p:cNvPr id="132176" name="Group 80">
            <a:extLst>
              <a:ext uri="{FF2B5EF4-FFF2-40B4-BE49-F238E27FC236}">
                <a16:creationId xmlns:a16="http://schemas.microsoft.com/office/drawing/2014/main" id="{F7A6C001-84FC-4956-8AFE-B4AF42FEC42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884613"/>
            <a:ext cx="3351213" cy="2655887"/>
            <a:chOff x="68" y="2447"/>
            <a:chExt cx="2111" cy="1673"/>
          </a:xfrm>
        </p:grpSpPr>
        <p:graphicFrame>
          <p:nvGraphicFramePr>
            <p:cNvPr id="132177" name="Object 81">
              <a:extLst>
                <a:ext uri="{FF2B5EF4-FFF2-40B4-BE49-F238E27FC236}">
                  <a16:creationId xmlns:a16="http://schemas.microsoft.com/office/drawing/2014/main" id="{4C8F1AB8-A759-4A82-AFFA-8C6EBF5E37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" y="2614"/>
            <a:ext cx="1459" cy="1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08" name="Visio" r:id="rId3" imgW="1811884" imgH="1843773" progId="Visio.Drawing.11">
                    <p:embed/>
                  </p:oleObj>
                </mc:Choice>
                <mc:Fallback>
                  <p:oleObj name="Visio" r:id="rId3" imgW="1811884" imgH="1843773" progId="Visio.Drawing.11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2614"/>
                          <a:ext cx="1459" cy="1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78" name="Text Box 82">
              <a:extLst>
                <a:ext uri="{FF2B5EF4-FFF2-40B4-BE49-F238E27FC236}">
                  <a16:creationId xmlns:a16="http://schemas.microsoft.com/office/drawing/2014/main" id="{0E79C761-7699-4980-BB9D-78502E204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47"/>
              <a:ext cx="3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2 </a:t>
              </a:r>
              <a:r>
                <a:rPr lang="es-ES_tradnl" altLang="es-CO" sz="1600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32179" name="Text Box 83">
              <a:extLst>
                <a:ext uri="{FF2B5EF4-FFF2-40B4-BE49-F238E27FC236}">
                  <a16:creationId xmlns:a16="http://schemas.microsoft.com/office/drawing/2014/main" id="{C8EAF6C2-7275-430B-85B3-8BD9AB150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3158"/>
              <a:ext cx="3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12 V</a:t>
              </a:r>
            </a:p>
          </p:txBody>
        </p:sp>
        <p:sp>
          <p:nvSpPr>
            <p:cNvPr id="132180" name="Text Box 84">
              <a:extLst>
                <a:ext uri="{FF2B5EF4-FFF2-40B4-BE49-F238E27FC236}">
                  <a16:creationId xmlns:a16="http://schemas.microsoft.com/office/drawing/2014/main" id="{E2B63B79-D1FB-411B-802D-76BE74193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294"/>
              <a:ext cx="70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Interruptor </a:t>
              </a:r>
            </a:p>
            <a:p>
              <a:r>
                <a:rPr lang="es-ES" altLang="es-CO" sz="1600">
                  <a:latin typeface="Times New Roman" panose="02020603050405020304" pitchFamily="18" charset="0"/>
                </a:rPr>
                <a:t>cerrado</a:t>
              </a:r>
            </a:p>
          </p:txBody>
        </p:sp>
        <p:sp>
          <p:nvSpPr>
            <p:cNvPr id="132181" name="Text Box 85">
              <a:extLst>
                <a:ext uri="{FF2B5EF4-FFF2-40B4-BE49-F238E27FC236}">
                  <a16:creationId xmlns:a16="http://schemas.microsoft.com/office/drawing/2014/main" id="{FF171B9C-3397-4B8C-9554-4CCC2BF95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246"/>
              <a:ext cx="3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1</a:t>
              </a:r>
              <a:r>
                <a:rPr lang="es-ES_tradnl" altLang="es-CO" sz="1600">
                  <a:latin typeface="Times New Roman" panose="02020603050405020304" pitchFamily="18" charset="0"/>
                  <a:sym typeface="Symbol" panose="05050102010706020507" pitchFamily="18" charset="2"/>
                </a:rPr>
                <a:t>F</a:t>
              </a:r>
            </a:p>
          </p:txBody>
        </p:sp>
        <p:sp>
          <p:nvSpPr>
            <p:cNvPr id="132182" name="Text Box 86">
              <a:extLst>
                <a:ext uri="{FF2B5EF4-FFF2-40B4-BE49-F238E27FC236}">
                  <a16:creationId xmlns:a16="http://schemas.microsoft.com/office/drawing/2014/main" id="{EC5F3F9B-511D-44C2-8F74-146C8F46E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75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2183" name="Text Box 87">
              <a:extLst>
                <a:ext uri="{FF2B5EF4-FFF2-40B4-BE49-F238E27FC236}">
                  <a16:creationId xmlns:a16="http://schemas.microsoft.com/office/drawing/2014/main" id="{46AF464A-F795-41F6-A357-DDC75ECBC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275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32184" name="Text Box 88">
              <a:extLst>
                <a:ext uri="{FF2B5EF4-FFF2-40B4-BE49-F238E27FC236}">
                  <a16:creationId xmlns:a16="http://schemas.microsoft.com/office/drawing/2014/main" id="{ED9BAD3F-C211-464A-AD53-CC914910C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" y="2492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5 mH</a:t>
              </a:r>
              <a:endParaRPr lang="es-ES" altLang="es-CO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32185" name="Text Box 89">
            <a:extLst>
              <a:ext uri="{FF2B5EF4-FFF2-40B4-BE49-F238E27FC236}">
                <a16:creationId xmlns:a16="http://schemas.microsoft.com/office/drawing/2014/main" id="{A8785C55-CBE1-487B-86FD-ED78C542D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89138"/>
            <a:ext cx="2447925" cy="10064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sz="2000">
                <a:sym typeface="Symbol" panose="05050102010706020507" pitchFamily="18" charset="2"/>
              </a:rPr>
              <a:t>  R/2L  200</a:t>
            </a:r>
          </a:p>
          <a:p>
            <a:endParaRPr lang="es-ES_tradnl" altLang="es-CO" sz="2000"/>
          </a:p>
          <a:p>
            <a:r>
              <a:rPr lang="es-ES" altLang="es-CO" sz="2000">
                <a:sym typeface="Symbol" panose="05050102010706020507" pitchFamily="18" charset="2"/>
              </a:rPr>
              <a:t></a:t>
            </a:r>
            <a:r>
              <a:rPr lang="es-ES" altLang="es-CO" sz="2000" baseline="-25000">
                <a:sym typeface="Symbol" panose="05050102010706020507" pitchFamily="18" charset="2"/>
              </a:rPr>
              <a:t>0</a:t>
            </a:r>
            <a:r>
              <a:rPr lang="es-ES" altLang="es-CO" sz="2000">
                <a:sym typeface="Symbol" panose="05050102010706020507" pitchFamily="18" charset="2"/>
              </a:rPr>
              <a:t>  1/LC  14142</a:t>
            </a:r>
          </a:p>
        </p:txBody>
      </p:sp>
      <p:sp>
        <p:nvSpPr>
          <p:cNvPr id="132186" name="Text Box 90">
            <a:extLst>
              <a:ext uri="{FF2B5EF4-FFF2-40B4-BE49-F238E27FC236}">
                <a16:creationId xmlns:a16="http://schemas.microsoft.com/office/drawing/2014/main" id="{D613C76D-2D6D-4896-BC0B-0A42EA52C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32125"/>
            <a:ext cx="1223962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sz="2000">
                <a:sym typeface="Symbol" panose="05050102010706020507" pitchFamily="18" charset="2"/>
              </a:rPr>
              <a:t> &lt;&lt; </a:t>
            </a:r>
            <a:r>
              <a:rPr lang="es-ES" altLang="es-CO" sz="2000" baseline="-25000">
                <a:sym typeface="Symbol" panose="05050102010706020507" pitchFamily="18" charset="2"/>
              </a:rPr>
              <a:t>0</a:t>
            </a:r>
            <a:endParaRPr lang="es-ES" altLang="es-CO" sz="2000">
              <a:sym typeface="Symbol" panose="05050102010706020507" pitchFamily="18" charset="2"/>
            </a:endParaRPr>
          </a:p>
        </p:txBody>
      </p:sp>
      <p:sp>
        <p:nvSpPr>
          <p:cNvPr id="132187" name="Line 91">
            <a:extLst>
              <a:ext uri="{FF2B5EF4-FFF2-40B4-BE49-F238E27FC236}">
                <a16:creationId xmlns:a16="http://schemas.microsoft.com/office/drawing/2014/main" id="{FEA2C54D-097D-49C8-92C8-46273397A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3603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2188" name="Text Box 92">
            <a:extLst>
              <a:ext uri="{FF2B5EF4-FFF2-40B4-BE49-F238E27FC236}">
                <a16:creationId xmlns:a16="http://schemas.microsoft.com/office/drawing/2014/main" id="{BA7619DE-5A15-49E5-BD1A-C38F0FFF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068638"/>
            <a:ext cx="216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sz="2000">
                <a:sym typeface="Symbol" panose="05050102010706020507" pitchFamily="18" charset="2"/>
              </a:rPr>
              <a:t>Subamortiguado</a:t>
            </a:r>
          </a:p>
        </p:txBody>
      </p:sp>
      <p:sp>
        <p:nvSpPr>
          <p:cNvPr id="132194" name="Text Box 98">
            <a:extLst>
              <a:ext uri="{FF2B5EF4-FFF2-40B4-BE49-F238E27FC236}">
                <a16:creationId xmlns:a16="http://schemas.microsoft.com/office/drawing/2014/main" id="{9766768E-CF9C-4BEF-B198-A92FD8A78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868863"/>
            <a:ext cx="1368425" cy="1192212"/>
          </a:xfrm>
          <a:prstGeom prst="rect">
            <a:avLst/>
          </a:prstGeom>
          <a:solidFill>
            <a:srgbClr val="99CC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altLang="es-CO" b="1"/>
          </a:p>
          <a:p>
            <a:pPr>
              <a:spcBef>
                <a:spcPct val="50000"/>
              </a:spcBef>
            </a:pPr>
            <a:endParaRPr lang="es-ES" altLang="es-CO" b="1"/>
          </a:p>
          <a:p>
            <a:pPr>
              <a:spcBef>
                <a:spcPct val="50000"/>
              </a:spcBef>
            </a:pPr>
            <a:endParaRPr lang="es-ES" altLang="es-CO" b="1"/>
          </a:p>
        </p:txBody>
      </p:sp>
      <p:sp>
        <p:nvSpPr>
          <p:cNvPr id="132195" name="Text Box 99">
            <a:extLst>
              <a:ext uri="{FF2B5EF4-FFF2-40B4-BE49-F238E27FC236}">
                <a16:creationId xmlns:a16="http://schemas.microsoft.com/office/drawing/2014/main" id="{093C9123-D69D-4239-A93E-875381BB0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868863"/>
            <a:ext cx="1368425" cy="13731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altLang="es-CO" b="1"/>
          </a:p>
          <a:p>
            <a:pPr algn="ctr">
              <a:spcBef>
                <a:spcPct val="50000"/>
              </a:spcBef>
            </a:pPr>
            <a:r>
              <a:rPr lang="es-ES" altLang="es-CO" sz="1200" b="1"/>
              <a:t>Interruptor abierto</a:t>
            </a:r>
          </a:p>
          <a:p>
            <a:pPr algn="ctr">
              <a:spcBef>
                <a:spcPct val="50000"/>
              </a:spcBef>
            </a:pPr>
            <a:endParaRPr lang="es-ES" altLang="es-CO" sz="1200" b="1"/>
          </a:p>
          <a:p>
            <a:pPr algn="ctr">
              <a:spcBef>
                <a:spcPct val="50000"/>
              </a:spcBef>
            </a:pPr>
            <a:endParaRPr lang="es-ES" altLang="es-CO" sz="1200" b="1"/>
          </a:p>
        </p:txBody>
      </p:sp>
      <p:sp>
        <p:nvSpPr>
          <p:cNvPr id="132196" name="Text Box 100">
            <a:extLst>
              <a:ext uri="{FF2B5EF4-FFF2-40B4-BE49-F238E27FC236}">
                <a16:creationId xmlns:a16="http://schemas.microsoft.com/office/drawing/2014/main" id="{F64452D7-7CA7-45F9-90A5-564C05726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3095625" cy="3667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b="1"/>
              <a:t>Circuito de primer orden</a:t>
            </a:r>
            <a:endParaRPr lang="es-ES" altLang="es-CO"/>
          </a:p>
        </p:txBody>
      </p:sp>
      <p:sp>
        <p:nvSpPr>
          <p:cNvPr id="132197" name="Text Box 101">
            <a:extLst>
              <a:ext uri="{FF2B5EF4-FFF2-40B4-BE49-F238E27FC236}">
                <a16:creationId xmlns:a16="http://schemas.microsoft.com/office/drawing/2014/main" id="{6BCC813B-5A41-4D37-9722-254192BE4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38163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b="1"/>
              <a:t>Circuito de segundo orden serie</a:t>
            </a:r>
            <a:endParaRPr lang="es-ES" altLang="es-CO"/>
          </a:p>
        </p:txBody>
      </p:sp>
      <p:graphicFrame>
        <p:nvGraphicFramePr>
          <p:cNvPr id="132203" name="Object 107">
            <a:extLst>
              <a:ext uri="{FF2B5EF4-FFF2-40B4-BE49-F238E27FC236}">
                <a16:creationId xmlns:a16="http://schemas.microsoft.com/office/drawing/2014/main" id="{EEFF8913-7AD7-4A5E-B6BF-4D2F74E6A8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3500438"/>
          <a:ext cx="17653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9" name="Equation" r:id="rId5" imgW="1257120" imgH="291960" progId="Equation.DSMT4">
                  <p:embed/>
                </p:oleObj>
              </mc:Choice>
              <mc:Fallback>
                <p:oleObj name="Equation" r:id="rId5" imgW="1257120" imgH="29196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500438"/>
                        <a:ext cx="1765300" cy="40957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204" name="Group 108">
            <a:extLst>
              <a:ext uri="{FF2B5EF4-FFF2-40B4-BE49-F238E27FC236}">
                <a16:creationId xmlns:a16="http://schemas.microsoft.com/office/drawing/2014/main" id="{7687F79B-EED9-40B1-8B53-0CE50B9EBE3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32205" name="Picture 109" descr="cabecera copia">
              <a:extLst>
                <a:ext uri="{FF2B5EF4-FFF2-40B4-BE49-F238E27FC236}">
                  <a16:creationId xmlns:a16="http://schemas.microsoft.com/office/drawing/2014/main" id="{9282155A-0672-445A-BC16-A665EE416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206" name="Line 110">
              <a:extLst>
                <a:ext uri="{FF2B5EF4-FFF2-40B4-BE49-F238E27FC236}">
                  <a16:creationId xmlns:a16="http://schemas.microsoft.com/office/drawing/2014/main" id="{FC77E8FF-BCD5-4445-87BE-DD7B0F093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207" name="Rectangle 111">
              <a:extLst>
                <a:ext uri="{FF2B5EF4-FFF2-40B4-BE49-F238E27FC236}">
                  <a16:creationId xmlns:a16="http://schemas.microsoft.com/office/drawing/2014/main" id="{B4B991D4-2C35-4082-947E-011610E47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" altLang="es-CO" sz="1300" b="1">
                  <a:solidFill>
                    <a:srgbClr val="0000FF"/>
                  </a:solidFill>
                </a:rPr>
                <a:t>Circuito de encendido de un automóvil. Transitorio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3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69" grpId="0"/>
      <p:bldP spid="132171" grpId="0"/>
      <p:bldP spid="132173" grpId="0"/>
      <p:bldP spid="132185" grpId="0" animBg="1"/>
      <p:bldP spid="132186" grpId="0" animBg="1"/>
      <p:bldP spid="132188" grpId="0"/>
      <p:bldP spid="132195" grpId="0" animBg="1"/>
      <p:bldP spid="1321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2" name="Group 2">
            <a:extLst>
              <a:ext uri="{FF2B5EF4-FFF2-40B4-BE49-F238E27FC236}">
                <a16:creationId xmlns:a16="http://schemas.microsoft.com/office/drawing/2014/main" id="{FB3B544C-529B-49E8-BB53-CDDDF2BA4353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1239838"/>
            <a:ext cx="5621338" cy="4221162"/>
            <a:chOff x="1202" y="709"/>
            <a:chExt cx="3541" cy="2659"/>
          </a:xfrm>
        </p:grpSpPr>
        <p:sp>
          <p:nvSpPr>
            <p:cNvPr id="133123" name="AutoShape 3">
              <a:extLst>
                <a:ext uri="{FF2B5EF4-FFF2-40B4-BE49-F238E27FC236}">
                  <a16:creationId xmlns:a16="http://schemas.microsoft.com/office/drawing/2014/main" id="{86FAB8BA-B9A2-4BAF-97CE-627795256C0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02" y="709"/>
              <a:ext cx="3528" cy="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24" name="Rectangle 4">
              <a:extLst>
                <a:ext uri="{FF2B5EF4-FFF2-40B4-BE49-F238E27FC236}">
                  <a16:creationId xmlns:a16="http://schemas.microsoft.com/office/drawing/2014/main" id="{98A439A1-081A-4FE9-9374-F64F0E3C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709"/>
              <a:ext cx="3541" cy="26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25" name="Rectangle 5">
              <a:extLst>
                <a:ext uri="{FF2B5EF4-FFF2-40B4-BE49-F238E27FC236}">
                  <a16:creationId xmlns:a16="http://schemas.microsoft.com/office/drawing/2014/main" id="{39ABAF1E-C07D-4170-9AAA-F8A7D68E1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904"/>
              <a:ext cx="2734" cy="2161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26" name="Line 6">
              <a:extLst>
                <a:ext uri="{FF2B5EF4-FFF2-40B4-BE49-F238E27FC236}">
                  <a16:creationId xmlns:a16="http://schemas.microsoft.com/office/drawing/2014/main" id="{EF44F951-C0A9-4B00-BDD0-9C58605C9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904"/>
              <a:ext cx="27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27" name="Freeform 7">
              <a:extLst>
                <a:ext uri="{FF2B5EF4-FFF2-40B4-BE49-F238E27FC236}">
                  <a16:creationId xmlns:a16="http://schemas.microsoft.com/office/drawing/2014/main" id="{2E322549-57B3-4687-8277-FEBCB3FC4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904"/>
              <a:ext cx="2734" cy="2161"/>
            </a:xfrm>
            <a:custGeom>
              <a:avLst/>
              <a:gdLst>
                <a:gd name="T0" fmla="*/ 0 w 434"/>
                <a:gd name="T1" fmla="*/ 343 h 343"/>
                <a:gd name="T2" fmla="*/ 434 w 434"/>
                <a:gd name="T3" fmla="*/ 343 h 343"/>
                <a:gd name="T4" fmla="*/ 434 w 434"/>
                <a:gd name="T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343">
                  <a:moveTo>
                    <a:pt x="0" y="343"/>
                  </a:moveTo>
                  <a:lnTo>
                    <a:pt x="434" y="343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28" name="Line 8">
              <a:extLst>
                <a:ext uri="{FF2B5EF4-FFF2-40B4-BE49-F238E27FC236}">
                  <a16:creationId xmlns:a16="http://schemas.microsoft.com/office/drawing/2014/main" id="{76E98448-ED31-4239-B46D-D2FECA5F6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2" y="904"/>
              <a:ext cx="1" cy="21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29" name="Line 9">
              <a:extLst>
                <a:ext uri="{FF2B5EF4-FFF2-40B4-BE49-F238E27FC236}">
                  <a16:creationId xmlns:a16="http://schemas.microsoft.com/office/drawing/2014/main" id="{AD97220C-BF1E-490E-A44B-B1CE6A0BD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2" y="303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30" name="Line 10">
              <a:extLst>
                <a:ext uri="{FF2B5EF4-FFF2-40B4-BE49-F238E27FC236}">
                  <a16:creationId xmlns:a16="http://schemas.microsoft.com/office/drawing/2014/main" id="{56BE3B3C-6DC8-4DE8-B906-2FED0EA28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911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31" name="Rectangle 11">
              <a:extLst>
                <a:ext uri="{FF2B5EF4-FFF2-40B4-BE49-F238E27FC236}">
                  <a16:creationId xmlns:a16="http://schemas.microsoft.com/office/drawing/2014/main" id="{73334F26-E2F9-482B-9310-6890661E4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3084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s-ES" altLang="es-CO"/>
            </a:p>
          </p:txBody>
        </p:sp>
        <p:sp>
          <p:nvSpPr>
            <p:cNvPr id="133132" name="Line 12">
              <a:extLst>
                <a:ext uri="{FF2B5EF4-FFF2-40B4-BE49-F238E27FC236}">
                  <a16:creationId xmlns:a16="http://schemas.microsoft.com/office/drawing/2014/main" id="{E6102819-F5BE-42DA-8E1A-DB921EA578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3" y="303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33" name="Line 13">
              <a:extLst>
                <a:ext uri="{FF2B5EF4-FFF2-40B4-BE49-F238E27FC236}">
                  <a16:creationId xmlns:a16="http://schemas.microsoft.com/office/drawing/2014/main" id="{86BBD367-B1EA-4864-AD77-27355BDB9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911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34" name="Rectangle 14">
              <a:extLst>
                <a:ext uri="{FF2B5EF4-FFF2-40B4-BE49-F238E27FC236}">
                  <a16:creationId xmlns:a16="http://schemas.microsoft.com/office/drawing/2014/main" id="{1EE390D1-ED23-4578-94F8-BBE08DC29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3084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0.005</a:t>
              </a:r>
              <a:endParaRPr lang="es-ES" altLang="es-CO"/>
            </a:p>
          </p:txBody>
        </p:sp>
        <p:sp>
          <p:nvSpPr>
            <p:cNvPr id="133135" name="Line 15">
              <a:extLst>
                <a:ext uri="{FF2B5EF4-FFF2-40B4-BE49-F238E27FC236}">
                  <a16:creationId xmlns:a16="http://schemas.microsoft.com/office/drawing/2014/main" id="{515A822C-E8FC-48F2-9583-F6528A5F2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4" y="303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36" name="Line 16">
              <a:extLst>
                <a:ext uri="{FF2B5EF4-FFF2-40B4-BE49-F238E27FC236}">
                  <a16:creationId xmlns:a16="http://schemas.microsoft.com/office/drawing/2014/main" id="{F9A1F5A1-53C4-4201-9F99-528E9F436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911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37" name="Rectangle 17">
              <a:extLst>
                <a:ext uri="{FF2B5EF4-FFF2-40B4-BE49-F238E27FC236}">
                  <a16:creationId xmlns:a16="http://schemas.microsoft.com/office/drawing/2014/main" id="{4F2F1FDD-D50D-435E-85F4-C0B1067D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084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0.01</a:t>
              </a:r>
              <a:endParaRPr lang="es-ES" altLang="es-CO"/>
            </a:p>
          </p:txBody>
        </p:sp>
        <p:sp>
          <p:nvSpPr>
            <p:cNvPr id="133138" name="Line 18">
              <a:extLst>
                <a:ext uri="{FF2B5EF4-FFF2-40B4-BE49-F238E27FC236}">
                  <a16:creationId xmlns:a16="http://schemas.microsoft.com/office/drawing/2014/main" id="{97415DEE-ABA8-4415-9AD1-50BB932C5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1" y="303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39" name="Line 19">
              <a:extLst>
                <a:ext uri="{FF2B5EF4-FFF2-40B4-BE49-F238E27FC236}">
                  <a16:creationId xmlns:a16="http://schemas.microsoft.com/office/drawing/2014/main" id="{F0B055C5-11CA-48B9-866E-B83BB61D8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911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40" name="Rectangle 20">
              <a:extLst>
                <a:ext uri="{FF2B5EF4-FFF2-40B4-BE49-F238E27FC236}">
                  <a16:creationId xmlns:a16="http://schemas.microsoft.com/office/drawing/2014/main" id="{EBAFB58A-9CF8-44ED-AC0C-BA689D127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084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0.015</a:t>
              </a:r>
              <a:endParaRPr lang="es-ES" altLang="es-CO"/>
            </a:p>
          </p:txBody>
        </p:sp>
        <p:sp>
          <p:nvSpPr>
            <p:cNvPr id="133141" name="Line 21">
              <a:extLst>
                <a:ext uri="{FF2B5EF4-FFF2-40B4-BE49-F238E27FC236}">
                  <a16:creationId xmlns:a16="http://schemas.microsoft.com/office/drawing/2014/main" id="{1C20EC98-9895-4BAE-B4D2-B6FB4D716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2" y="303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42" name="Line 22">
              <a:extLst>
                <a:ext uri="{FF2B5EF4-FFF2-40B4-BE49-F238E27FC236}">
                  <a16:creationId xmlns:a16="http://schemas.microsoft.com/office/drawing/2014/main" id="{EADE9E18-664D-49D5-AEF1-AB53AC0DF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" y="911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43" name="Rectangle 23">
              <a:extLst>
                <a:ext uri="{FF2B5EF4-FFF2-40B4-BE49-F238E27FC236}">
                  <a16:creationId xmlns:a16="http://schemas.microsoft.com/office/drawing/2014/main" id="{84C825B8-7A5A-44A8-8B88-BE0880A71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3084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0.02</a:t>
              </a:r>
              <a:endParaRPr lang="es-ES" altLang="es-CO"/>
            </a:p>
          </p:txBody>
        </p:sp>
        <p:sp>
          <p:nvSpPr>
            <p:cNvPr id="133144" name="Line 24">
              <a:extLst>
                <a:ext uri="{FF2B5EF4-FFF2-40B4-BE49-F238E27FC236}">
                  <a16:creationId xmlns:a16="http://schemas.microsoft.com/office/drawing/2014/main" id="{163139EE-FD77-4E6F-948B-88BBBD521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9" y="303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45" name="Line 25">
              <a:extLst>
                <a:ext uri="{FF2B5EF4-FFF2-40B4-BE49-F238E27FC236}">
                  <a16:creationId xmlns:a16="http://schemas.microsoft.com/office/drawing/2014/main" id="{B040B5C2-32F5-4AA2-9C57-FCE4754AF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9" y="911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46" name="Rectangle 26">
              <a:extLst>
                <a:ext uri="{FF2B5EF4-FFF2-40B4-BE49-F238E27FC236}">
                  <a16:creationId xmlns:a16="http://schemas.microsoft.com/office/drawing/2014/main" id="{081279E3-1325-4DD3-BA13-42C90172D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84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0.025</a:t>
              </a:r>
              <a:endParaRPr lang="es-ES" altLang="es-CO"/>
            </a:p>
          </p:txBody>
        </p:sp>
        <p:sp>
          <p:nvSpPr>
            <p:cNvPr id="133147" name="Line 27">
              <a:extLst>
                <a:ext uri="{FF2B5EF4-FFF2-40B4-BE49-F238E27FC236}">
                  <a16:creationId xmlns:a16="http://schemas.microsoft.com/office/drawing/2014/main" id="{7FAFE826-16FB-4406-BB95-457F6531F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0" y="303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48" name="Line 28">
              <a:extLst>
                <a:ext uri="{FF2B5EF4-FFF2-40B4-BE49-F238E27FC236}">
                  <a16:creationId xmlns:a16="http://schemas.microsoft.com/office/drawing/2014/main" id="{0CBA6B4F-946E-4535-B141-58EBEBEA6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911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49" name="Rectangle 29">
              <a:extLst>
                <a:ext uri="{FF2B5EF4-FFF2-40B4-BE49-F238E27FC236}">
                  <a16:creationId xmlns:a16="http://schemas.microsoft.com/office/drawing/2014/main" id="{2BD70A03-7672-42A1-BB8D-8C6A1B006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084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0.03</a:t>
              </a:r>
              <a:endParaRPr lang="es-ES" altLang="es-CO"/>
            </a:p>
          </p:txBody>
        </p:sp>
        <p:sp>
          <p:nvSpPr>
            <p:cNvPr id="133150" name="Line 30">
              <a:extLst>
                <a:ext uri="{FF2B5EF4-FFF2-40B4-BE49-F238E27FC236}">
                  <a16:creationId xmlns:a16="http://schemas.microsoft.com/office/drawing/2014/main" id="{EA1FC68C-49A1-44D9-9446-E72553A2B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1" y="303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51" name="Line 31">
              <a:extLst>
                <a:ext uri="{FF2B5EF4-FFF2-40B4-BE49-F238E27FC236}">
                  <a16:creationId xmlns:a16="http://schemas.microsoft.com/office/drawing/2014/main" id="{0CBBC121-B8B3-4170-AA5A-5E0F1842A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911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52" name="Rectangle 32">
              <a:extLst>
                <a:ext uri="{FF2B5EF4-FFF2-40B4-BE49-F238E27FC236}">
                  <a16:creationId xmlns:a16="http://schemas.microsoft.com/office/drawing/2014/main" id="{9901BA2F-6CFB-458C-A13D-5A1C513A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084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0.035</a:t>
              </a:r>
              <a:endParaRPr lang="es-ES" altLang="es-CO"/>
            </a:p>
          </p:txBody>
        </p:sp>
        <p:sp>
          <p:nvSpPr>
            <p:cNvPr id="133153" name="Line 33">
              <a:extLst>
                <a:ext uri="{FF2B5EF4-FFF2-40B4-BE49-F238E27FC236}">
                  <a16:creationId xmlns:a16="http://schemas.microsoft.com/office/drawing/2014/main" id="{8CAF8E2B-5A70-48B3-9361-B3A264FF1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" y="303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54" name="Line 34">
              <a:extLst>
                <a:ext uri="{FF2B5EF4-FFF2-40B4-BE49-F238E27FC236}">
                  <a16:creationId xmlns:a16="http://schemas.microsoft.com/office/drawing/2014/main" id="{1C29EEE0-4870-44CC-BA34-8DA3F9470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911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55" name="Rectangle 35">
              <a:extLst>
                <a:ext uri="{FF2B5EF4-FFF2-40B4-BE49-F238E27FC236}">
                  <a16:creationId xmlns:a16="http://schemas.microsoft.com/office/drawing/2014/main" id="{4D256A60-8D4C-4B07-B1BA-DFF886BE2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3084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0.04</a:t>
              </a:r>
              <a:endParaRPr lang="es-ES" altLang="es-CO"/>
            </a:p>
          </p:txBody>
        </p:sp>
        <p:sp>
          <p:nvSpPr>
            <p:cNvPr id="133156" name="Line 36">
              <a:extLst>
                <a:ext uri="{FF2B5EF4-FFF2-40B4-BE49-F238E27FC236}">
                  <a16:creationId xmlns:a16="http://schemas.microsoft.com/office/drawing/2014/main" id="{32F85353-599B-4FDD-B17B-0502269FF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9" y="303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57" name="Line 37">
              <a:extLst>
                <a:ext uri="{FF2B5EF4-FFF2-40B4-BE49-F238E27FC236}">
                  <a16:creationId xmlns:a16="http://schemas.microsoft.com/office/drawing/2014/main" id="{0F4A28A3-E3E4-4A09-B1B6-99C345028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911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58" name="Rectangle 38">
              <a:extLst>
                <a:ext uri="{FF2B5EF4-FFF2-40B4-BE49-F238E27FC236}">
                  <a16:creationId xmlns:a16="http://schemas.microsoft.com/office/drawing/2014/main" id="{031BD5B8-430A-42E2-8D4B-83C95BE8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3084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0.045</a:t>
              </a:r>
              <a:endParaRPr lang="es-ES" altLang="es-CO"/>
            </a:p>
          </p:txBody>
        </p:sp>
        <p:sp>
          <p:nvSpPr>
            <p:cNvPr id="133159" name="Line 39">
              <a:extLst>
                <a:ext uri="{FF2B5EF4-FFF2-40B4-BE49-F238E27FC236}">
                  <a16:creationId xmlns:a16="http://schemas.microsoft.com/office/drawing/2014/main" id="{BC3A477F-41EF-4361-B70E-1F7730ADC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6" y="911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60" name="Rectangle 40">
              <a:extLst>
                <a:ext uri="{FF2B5EF4-FFF2-40B4-BE49-F238E27FC236}">
                  <a16:creationId xmlns:a16="http://schemas.microsoft.com/office/drawing/2014/main" id="{7C0AF7BD-D0E2-499A-9921-4400E4B3D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3084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0.05</a:t>
              </a:r>
              <a:endParaRPr lang="es-ES" altLang="es-CO"/>
            </a:p>
          </p:txBody>
        </p:sp>
        <p:sp>
          <p:nvSpPr>
            <p:cNvPr id="133161" name="Line 41">
              <a:extLst>
                <a:ext uri="{FF2B5EF4-FFF2-40B4-BE49-F238E27FC236}">
                  <a16:creationId xmlns:a16="http://schemas.microsoft.com/office/drawing/2014/main" id="{11FE6B40-AA5D-4329-9C0C-B78E17972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3065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62" name="Rectangle 42">
              <a:extLst>
                <a:ext uri="{FF2B5EF4-FFF2-40B4-BE49-F238E27FC236}">
                  <a16:creationId xmlns:a16="http://schemas.microsoft.com/office/drawing/2014/main" id="{CE53A2DF-5192-4613-A578-FE353C8D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3015"/>
              <a:ext cx="15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-150</a:t>
              </a:r>
              <a:endParaRPr lang="es-ES" altLang="es-CO"/>
            </a:p>
          </p:txBody>
        </p:sp>
        <p:sp>
          <p:nvSpPr>
            <p:cNvPr id="133163" name="Line 43">
              <a:extLst>
                <a:ext uri="{FF2B5EF4-FFF2-40B4-BE49-F238E27FC236}">
                  <a16:creationId xmlns:a16="http://schemas.microsoft.com/office/drawing/2014/main" id="{81533D04-4CE2-4684-9550-0D77D678C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2706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64" name="Line 44">
              <a:extLst>
                <a:ext uri="{FF2B5EF4-FFF2-40B4-BE49-F238E27FC236}">
                  <a16:creationId xmlns:a16="http://schemas.microsoft.com/office/drawing/2014/main" id="{6A93F8FC-42A2-4543-8F0F-E02839F50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5" y="2706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65" name="Rectangle 45">
              <a:extLst>
                <a:ext uri="{FF2B5EF4-FFF2-40B4-BE49-F238E27FC236}">
                  <a16:creationId xmlns:a16="http://schemas.microsoft.com/office/drawing/2014/main" id="{DB2F0866-EC97-41C0-BDDF-0A944C418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656"/>
              <a:ext cx="15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-100</a:t>
              </a:r>
              <a:endParaRPr lang="es-ES" altLang="es-CO"/>
            </a:p>
          </p:txBody>
        </p:sp>
        <p:sp>
          <p:nvSpPr>
            <p:cNvPr id="133166" name="Line 46">
              <a:extLst>
                <a:ext uri="{FF2B5EF4-FFF2-40B4-BE49-F238E27FC236}">
                  <a16:creationId xmlns:a16="http://schemas.microsoft.com/office/drawing/2014/main" id="{5A05BA02-A1B4-4E5C-BA5B-51F6AB03F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2347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67" name="Line 47">
              <a:extLst>
                <a:ext uri="{FF2B5EF4-FFF2-40B4-BE49-F238E27FC236}">
                  <a16:creationId xmlns:a16="http://schemas.microsoft.com/office/drawing/2014/main" id="{7F224FCD-4F80-47DE-BF08-F0113F42D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5" y="2347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68" name="Rectangle 48">
              <a:extLst>
                <a:ext uri="{FF2B5EF4-FFF2-40B4-BE49-F238E27FC236}">
                  <a16:creationId xmlns:a16="http://schemas.microsoft.com/office/drawing/2014/main" id="{D22E5564-67FC-4AD6-8C17-7794AF805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2297"/>
              <a:ext cx="11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-50</a:t>
              </a:r>
              <a:endParaRPr lang="es-ES" altLang="es-CO"/>
            </a:p>
          </p:txBody>
        </p:sp>
        <p:sp>
          <p:nvSpPr>
            <p:cNvPr id="133169" name="Line 49">
              <a:extLst>
                <a:ext uri="{FF2B5EF4-FFF2-40B4-BE49-F238E27FC236}">
                  <a16:creationId xmlns:a16="http://schemas.microsoft.com/office/drawing/2014/main" id="{BECC15FB-671D-4717-9C0D-7AEFCC983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1988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70" name="Line 50">
              <a:extLst>
                <a:ext uri="{FF2B5EF4-FFF2-40B4-BE49-F238E27FC236}">
                  <a16:creationId xmlns:a16="http://schemas.microsoft.com/office/drawing/2014/main" id="{3EE6BD8D-E4EB-4E41-BCDF-84881377B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2" y="1987"/>
              <a:ext cx="9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71" name="Rectangle 51">
              <a:extLst>
                <a:ext uri="{FF2B5EF4-FFF2-40B4-BE49-F238E27FC236}">
                  <a16:creationId xmlns:a16="http://schemas.microsoft.com/office/drawing/2014/main" id="{716CF1F6-C47A-48EF-8092-81BA20E92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1938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s-ES" altLang="es-CO"/>
            </a:p>
          </p:txBody>
        </p:sp>
        <p:sp>
          <p:nvSpPr>
            <p:cNvPr id="133172" name="Line 52">
              <a:extLst>
                <a:ext uri="{FF2B5EF4-FFF2-40B4-BE49-F238E27FC236}">
                  <a16:creationId xmlns:a16="http://schemas.microsoft.com/office/drawing/2014/main" id="{47840A41-E8B2-4FAA-A3FC-9E22665D0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1629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73" name="Line 53">
              <a:extLst>
                <a:ext uri="{FF2B5EF4-FFF2-40B4-BE49-F238E27FC236}">
                  <a16:creationId xmlns:a16="http://schemas.microsoft.com/office/drawing/2014/main" id="{E166BEB4-74EF-4EDB-B351-D44CA91C4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5" y="1629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74" name="Rectangle 54">
              <a:extLst>
                <a:ext uri="{FF2B5EF4-FFF2-40B4-BE49-F238E27FC236}">
                  <a16:creationId xmlns:a16="http://schemas.microsoft.com/office/drawing/2014/main" id="{2614C42C-DF75-4FC3-A617-873D1C7C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1578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50</a:t>
              </a:r>
              <a:endParaRPr lang="es-ES" altLang="es-CO"/>
            </a:p>
          </p:txBody>
        </p:sp>
        <p:sp>
          <p:nvSpPr>
            <p:cNvPr id="133175" name="Line 55">
              <a:extLst>
                <a:ext uri="{FF2B5EF4-FFF2-40B4-BE49-F238E27FC236}">
                  <a16:creationId xmlns:a16="http://schemas.microsoft.com/office/drawing/2014/main" id="{76BC57B0-8419-443A-AB16-4F2856DCE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1270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76" name="Line 56">
              <a:extLst>
                <a:ext uri="{FF2B5EF4-FFF2-40B4-BE49-F238E27FC236}">
                  <a16:creationId xmlns:a16="http://schemas.microsoft.com/office/drawing/2014/main" id="{27AD3071-A02B-48AF-A39F-D0D65B6D0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5" y="1270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77" name="Rectangle 57">
              <a:extLst>
                <a:ext uri="{FF2B5EF4-FFF2-40B4-BE49-F238E27FC236}">
                  <a16:creationId xmlns:a16="http://schemas.microsoft.com/office/drawing/2014/main" id="{040377D4-C54B-4C5C-8EE4-9EA60292A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1219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100</a:t>
              </a:r>
              <a:endParaRPr lang="es-ES" altLang="es-CO"/>
            </a:p>
          </p:txBody>
        </p:sp>
        <p:sp>
          <p:nvSpPr>
            <p:cNvPr id="133178" name="Line 58">
              <a:extLst>
                <a:ext uri="{FF2B5EF4-FFF2-40B4-BE49-F238E27FC236}">
                  <a16:creationId xmlns:a16="http://schemas.microsoft.com/office/drawing/2014/main" id="{93B6295B-7DF8-444E-A0F6-5A1C0C9C9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911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79" name="Line 59">
              <a:extLst>
                <a:ext uri="{FF2B5EF4-FFF2-40B4-BE49-F238E27FC236}">
                  <a16:creationId xmlns:a16="http://schemas.microsoft.com/office/drawing/2014/main" id="{BC98DBDA-63D3-4959-A43B-E3DD626D0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5" y="911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80" name="Rectangle 60">
              <a:extLst>
                <a:ext uri="{FF2B5EF4-FFF2-40B4-BE49-F238E27FC236}">
                  <a16:creationId xmlns:a16="http://schemas.microsoft.com/office/drawing/2014/main" id="{C892794B-B61D-490B-BF2C-53BE64F2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860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150</a:t>
              </a:r>
              <a:endParaRPr lang="es-ES" altLang="es-CO"/>
            </a:p>
          </p:txBody>
        </p:sp>
        <p:sp>
          <p:nvSpPr>
            <p:cNvPr id="133181" name="Rectangle 61">
              <a:extLst>
                <a:ext uri="{FF2B5EF4-FFF2-40B4-BE49-F238E27FC236}">
                  <a16:creationId xmlns:a16="http://schemas.microsoft.com/office/drawing/2014/main" id="{4F2278F0-0980-40E7-98AC-E6454F5E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3198"/>
              <a:ext cx="4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300">
                  <a:solidFill>
                    <a:srgbClr val="000000"/>
                  </a:solidFill>
                  <a:latin typeface="Helvetica" panose="020B0604020202020204" pitchFamily="34" charset="0"/>
                </a:rPr>
                <a:t>Tiempo (s)</a:t>
              </a:r>
              <a:endParaRPr lang="es-ES" altLang="es-CO"/>
            </a:p>
          </p:txBody>
        </p:sp>
        <p:sp>
          <p:nvSpPr>
            <p:cNvPr id="133182" name="Rectangle 62">
              <a:extLst>
                <a:ext uri="{FF2B5EF4-FFF2-40B4-BE49-F238E27FC236}">
                  <a16:creationId xmlns:a16="http://schemas.microsoft.com/office/drawing/2014/main" id="{2BF9C98B-2AC9-4306-A27C-257C5F0694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07" y="1907"/>
              <a:ext cx="19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300">
                  <a:solidFill>
                    <a:srgbClr val="000000"/>
                  </a:solidFill>
                  <a:latin typeface="Helvetica" panose="020B0604020202020204" pitchFamily="34" charset="0"/>
                </a:rPr>
                <a:t>Tensión del primario del transformador (V)</a:t>
              </a:r>
              <a:endParaRPr lang="es-ES" altLang="es-CO"/>
            </a:p>
          </p:txBody>
        </p:sp>
      </p:grpSp>
      <p:sp>
        <p:nvSpPr>
          <p:cNvPr id="133183" name="Rectangle 63">
            <a:extLst>
              <a:ext uri="{FF2B5EF4-FFF2-40B4-BE49-F238E27FC236}">
                <a16:creationId xmlns:a16="http://schemas.microsoft.com/office/drawing/2014/main" id="{678DAE42-7EE9-454B-A6DE-8204D693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063" y="2390775"/>
            <a:ext cx="10207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300">
                <a:solidFill>
                  <a:srgbClr val="000000"/>
                </a:solidFill>
                <a:latin typeface="Helvetica" panose="020B0604020202020204" pitchFamily="34" charset="0"/>
              </a:rPr>
              <a:t>Conmutación </a:t>
            </a:r>
            <a:endParaRPr lang="es-ES" altLang="es-CO"/>
          </a:p>
        </p:txBody>
      </p:sp>
      <p:sp>
        <p:nvSpPr>
          <p:cNvPr id="133184" name="Rectangle 64">
            <a:extLst>
              <a:ext uri="{FF2B5EF4-FFF2-40B4-BE49-F238E27FC236}">
                <a16:creationId xmlns:a16="http://schemas.microsoft.com/office/drawing/2014/main" id="{EBDB6EFF-F42F-462B-8B7B-617BC20D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3" y="2390775"/>
            <a:ext cx="1987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300">
                <a:solidFill>
                  <a:srgbClr val="000000"/>
                </a:solidFill>
                <a:latin typeface="Helvetica" panose="020B0604020202020204" pitchFamily="34" charset="0"/>
              </a:rPr>
              <a:t>Régimen permanente final </a:t>
            </a:r>
            <a:endParaRPr lang="es-ES" altLang="es-CO"/>
          </a:p>
        </p:txBody>
      </p:sp>
      <p:grpSp>
        <p:nvGrpSpPr>
          <p:cNvPr id="133185" name="Group 65">
            <a:extLst>
              <a:ext uri="{FF2B5EF4-FFF2-40B4-BE49-F238E27FC236}">
                <a16:creationId xmlns:a16="http://schemas.microsoft.com/office/drawing/2014/main" id="{E3C86E27-234C-4B5B-A36C-BE5F04D21E93}"/>
              </a:ext>
            </a:extLst>
          </p:cNvPr>
          <p:cNvGrpSpPr>
            <a:grpSpLocks/>
          </p:cNvGrpSpPr>
          <p:nvPr/>
        </p:nvGrpSpPr>
        <p:grpSpPr bwMode="auto">
          <a:xfrm>
            <a:off x="3994150" y="1879600"/>
            <a:ext cx="4349750" cy="2981325"/>
            <a:chOff x="1662" y="1112"/>
            <a:chExt cx="2740" cy="1878"/>
          </a:xfrm>
        </p:grpSpPr>
        <p:sp>
          <p:nvSpPr>
            <p:cNvPr id="133186" name="Freeform 66">
              <a:extLst>
                <a:ext uri="{FF2B5EF4-FFF2-40B4-BE49-F238E27FC236}">
                  <a16:creationId xmlns:a16="http://schemas.microsoft.com/office/drawing/2014/main" id="{DF9385B8-6FBF-4DE4-88E1-FBA4CB53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119"/>
              <a:ext cx="737" cy="1871"/>
            </a:xfrm>
            <a:custGeom>
              <a:avLst/>
              <a:gdLst>
                <a:gd name="T0" fmla="*/ 6 w 737"/>
                <a:gd name="T1" fmla="*/ 787 h 1871"/>
                <a:gd name="T2" fmla="*/ 25 w 737"/>
                <a:gd name="T3" fmla="*/ 800 h 1871"/>
                <a:gd name="T4" fmla="*/ 44 w 737"/>
                <a:gd name="T5" fmla="*/ 806 h 1871"/>
                <a:gd name="T6" fmla="*/ 63 w 737"/>
                <a:gd name="T7" fmla="*/ 812 h 1871"/>
                <a:gd name="T8" fmla="*/ 82 w 737"/>
                <a:gd name="T9" fmla="*/ 819 h 1871"/>
                <a:gd name="T10" fmla="*/ 101 w 737"/>
                <a:gd name="T11" fmla="*/ 825 h 1871"/>
                <a:gd name="T12" fmla="*/ 120 w 737"/>
                <a:gd name="T13" fmla="*/ 831 h 1871"/>
                <a:gd name="T14" fmla="*/ 139 w 737"/>
                <a:gd name="T15" fmla="*/ 837 h 1871"/>
                <a:gd name="T16" fmla="*/ 157 w 737"/>
                <a:gd name="T17" fmla="*/ 837 h 1871"/>
                <a:gd name="T18" fmla="*/ 176 w 737"/>
                <a:gd name="T19" fmla="*/ 844 h 1871"/>
                <a:gd name="T20" fmla="*/ 195 w 737"/>
                <a:gd name="T21" fmla="*/ 844 h 1871"/>
                <a:gd name="T22" fmla="*/ 214 w 737"/>
                <a:gd name="T23" fmla="*/ 850 h 1871"/>
                <a:gd name="T24" fmla="*/ 233 w 737"/>
                <a:gd name="T25" fmla="*/ 850 h 1871"/>
                <a:gd name="T26" fmla="*/ 252 w 737"/>
                <a:gd name="T27" fmla="*/ 850 h 1871"/>
                <a:gd name="T28" fmla="*/ 271 w 737"/>
                <a:gd name="T29" fmla="*/ 856 h 1871"/>
                <a:gd name="T30" fmla="*/ 290 w 737"/>
                <a:gd name="T31" fmla="*/ 856 h 1871"/>
                <a:gd name="T32" fmla="*/ 309 w 737"/>
                <a:gd name="T33" fmla="*/ 856 h 1871"/>
                <a:gd name="T34" fmla="*/ 328 w 737"/>
                <a:gd name="T35" fmla="*/ 856 h 1871"/>
                <a:gd name="T36" fmla="*/ 346 w 737"/>
                <a:gd name="T37" fmla="*/ 856 h 1871"/>
                <a:gd name="T38" fmla="*/ 365 w 737"/>
                <a:gd name="T39" fmla="*/ 863 h 1871"/>
                <a:gd name="T40" fmla="*/ 384 w 737"/>
                <a:gd name="T41" fmla="*/ 863 h 1871"/>
                <a:gd name="T42" fmla="*/ 403 w 737"/>
                <a:gd name="T43" fmla="*/ 863 h 1871"/>
                <a:gd name="T44" fmla="*/ 422 w 737"/>
                <a:gd name="T45" fmla="*/ 863 h 1871"/>
                <a:gd name="T46" fmla="*/ 441 w 737"/>
                <a:gd name="T47" fmla="*/ 863 h 1871"/>
                <a:gd name="T48" fmla="*/ 460 w 737"/>
                <a:gd name="T49" fmla="*/ 863 h 1871"/>
                <a:gd name="T50" fmla="*/ 479 w 737"/>
                <a:gd name="T51" fmla="*/ 863 h 1871"/>
                <a:gd name="T52" fmla="*/ 498 w 737"/>
                <a:gd name="T53" fmla="*/ 863 h 1871"/>
                <a:gd name="T54" fmla="*/ 517 w 737"/>
                <a:gd name="T55" fmla="*/ 863 h 1871"/>
                <a:gd name="T56" fmla="*/ 535 w 737"/>
                <a:gd name="T57" fmla="*/ 863 h 1871"/>
                <a:gd name="T58" fmla="*/ 554 w 737"/>
                <a:gd name="T59" fmla="*/ 863 h 1871"/>
                <a:gd name="T60" fmla="*/ 573 w 737"/>
                <a:gd name="T61" fmla="*/ 863 h 1871"/>
                <a:gd name="T62" fmla="*/ 592 w 737"/>
                <a:gd name="T63" fmla="*/ 863 h 1871"/>
                <a:gd name="T64" fmla="*/ 611 w 737"/>
                <a:gd name="T65" fmla="*/ 863 h 1871"/>
                <a:gd name="T66" fmla="*/ 630 w 737"/>
                <a:gd name="T67" fmla="*/ 863 h 1871"/>
                <a:gd name="T68" fmla="*/ 649 w 737"/>
                <a:gd name="T69" fmla="*/ 863 h 1871"/>
                <a:gd name="T70" fmla="*/ 668 w 737"/>
                <a:gd name="T71" fmla="*/ 863 h 1871"/>
                <a:gd name="T72" fmla="*/ 680 w 737"/>
                <a:gd name="T73" fmla="*/ 1102 h 1871"/>
                <a:gd name="T74" fmla="*/ 693 w 737"/>
                <a:gd name="T75" fmla="*/ 1587 h 1871"/>
                <a:gd name="T76" fmla="*/ 699 w 737"/>
                <a:gd name="T77" fmla="*/ 1795 h 1871"/>
                <a:gd name="T78" fmla="*/ 712 w 737"/>
                <a:gd name="T79" fmla="*/ 1493 h 1871"/>
                <a:gd name="T80" fmla="*/ 718 w 737"/>
                <a:gd name="T81" fmla="*/ 579 h 1871"/>
                <a:gd name="T82" fmla="*/ 731 w 737"/>
                <a:gd name="T83" fmla="*/ 195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7" h="1871">
                  <a:moveTo>
                    <a:pt x="0" y="863"/>
                  </a:moveTo>
                  <a:lnTo>
                    <a:pt x="0" y="781"/>
                  </a:lnTo>
                  <a:lnTo>
                    <a:pt x="6" y="787"/>
                  </a:lnTo>
                  <a:lnTo>
                    <a:pt x="13" y="793"/>
                  </a:lnTo>
                  <a:lnTo>
                    <a:pt x="19" y="793"/>
                  </a:lnTo>
                  <a:lnTo>
                    <a:pt x="25" y="800"/>
                  </a:lnTo>
                  <a:lnTo>
                    <a:pt x="31" y="800"/>
                  </a:lnTo>
                  <a:lnTo>
                    <a:pt x="38" y="806"/>
                  </a:lnTo>
                  <a:lnTo>
                    <a:pt x="44" y="806"/>
                  </a:lnTo>
                  <a:lnTo>
                    <a:pt x="50" y="806"/>
                  </a:lnTo>
                  <a:lnTo>
                    <a:pt x="57" y="812"/>
                  </a:lnTo>
                  <a:lnTo>
                    <a:pt x="63" y="812"/>
                  </a:lnTo>
                  <a:lnTo>
                    <a:pt x="69" y="819"/>
                  </a:lnTo>
                  <a:lnTo>
                    <a:pt x="76" y="819"/>
                  </a:lnTo>
                  <a:lnTo>
                    <a:pt x="82" y="819"/>
                  </a:lnTo>
                  <a:lnTo>
                    <a:pt x="88" y="825"/>
                  </a:lnTo>
                  <a:lnTo>
                    <a:pt x="94" y="825"/>
                  </a:lnTo>
                  <a:lnTo>
                    <a:pt x="101" y="825"/>
                  </a:lnTo>
                  <a:lnTo>
                    <a:pt x="107" y="825"/>
                  </a:lnTo>
                  <a:lnTo>
                    <a:pt x="113" y="831"/>
                  </a:lnTo>
                  <a:lnTo>
                    <a:pt x="120" y="831"/>
                  </a:lnTo>
                  <a:lnTo>
                    <a:pt x="126" y="831"/>
                  </a:lnTo>
                  <a:lnTo>
                    <a:pt x="132" y="831"/>
                  </a:lnTo>
                  <a:lnTo>
                    <a:pt x="139" y="837"/>
                  </a:lnTo>
                  <a:lnTo>
                    <a:pt x="145" y="837"/>
                  </a:lnTo>
                  <a:lnTo>
                    <a:pt x="151" y="837"/>
                  </a:lnTo>
                  <a:lnTo>
                    <a:pt x="157" y="837"/>
                  </a:lnTo>
                  <a:lnTo>
                    <a:pt x="164" y="837"/>
                  </a:lnTo>
                  <a:lnTo>
                    <a:pt x="170" y="844"/>
                  </a:lnTo>
                  <a:lnTo>
                    <a:pt x="176" y="844"/>
                  </a:lnTo>
                  <a:lnTo>
                    <a:pt x="183" y="844"/>
                  </a:lnTo>
                  <a:lnTo>
                    <a:pt x="189" y="844"/>
                  </a:lnTo>
                  <a:lnTo>
                    <a:pt x="195" y="844"/>
                  </a:lnTo>
                  <a:lnTo>
                    <a:pt x="202" y="844"/>
                  </a:lnTo>
                  <a:lnTo>
                    <a:pt x="208" y="850"/>
                  </a:lnTo>
                  <a:lnTo>
                    <a:pt x="214" y="850"/>
                  </a:lnTo>
                  <a:lnTo>
                    <a:pt x="220" y="850"/>
                  </a:lnTo>
                  <a:lnTo>
                    <a:pt x="227" y="850"/>
                  </a:lnTo>
                  <a:lnTo>
                    <a:pt x="233" y="850"/>
                  </a:lnTo>
                  <a:lnTo>
                    <a:pt x="239" y="850"/>
                  </a:lnTo>
                  <a:lnTo>
                    <a:pt x="246" y="850"/>
                  </a:lnTo>
                  <a:lnTo>
                    <a:pt x="252" y="850"/>
                  </a:lnTo>
                  <a:lnTo>
                    <a:pt x="258" y="856"/>
                  </a:lnTo>
                  <a:lnTo>
                    <a:pt x="265" y="856"/>
                  </a:lnTo>
                  <a:lnTo>
                    <a:pt x="271" y="856"/>
                  </a:lnTo>
                  <a:lnTo>
                    <a:pt x="277" y="856"/>
                  </a:lnTo>
                  <a:lnTo>
                    <a:pt x="283" y="856"/>
                  </a:lnTo>
                  <a:lnTo>
                    <a:pt x="290" y="856"/>
                  </a:lnTo>
                  <a:lnTo>
                    <a:pt x="296" y="856"/>
                  </a:lnTo>
                  <a:lnTo>
                    <a:pt x="302" y="856"/>
                  </a:lnTo>
                  <a:lnTo>
                    <a:pt x="309" y="856"/>
                  </a:lnTo>
                  <a:lnTo>
                    <a:pt x="315" y="856"/>
                  </a:lnTo>
                  <a:lnTo>
                    <a:pt x="321" y="856"/>
                  </a:lnTo>
                  <a:lnTo>
                    <a:pt x="328" y="856"/>
                  </a:lnTo>
                  <a:lnTo>
                    <a:pt x="334" y="856"/>
                  </a:lnTo>
                  <a:lnTo>
                    <a:pt x="340" y="856"/>
                  </a:lnTo>
                  <a:lnTo>
                    <a:pt x="346" y="856"/>
                  </a:lnTo>
                  <a:lnTo>
                    <a:pt x="353" y="863"/>
                  </a:lnTo>
                  <a:lnTo>
                    <a:pt x="359" y="863"/>
                  </a:lnTo>
                  <a:lnTo>
                    <a:pt x="365" y="863"/>
                  </a:lnTo>
                  <a:lnTo>
                    <a:pt x="372" y="863"/>
                  </a:lnTo>
                  <a:lnTo>
                    <a:pt x="378" y="863"/>
                  </a:lnTo>
                  <a:lnTo>
                    <a:pt x="384" y="863"/>
                  </a:lnTo>
                  <a:lnTo>
                    <a:pt x="391" y="863"/>
                  </a:lnTo>
                  <a:lnTo>
                    <a:pt x="397" y="863"/>
                  </a:lnTo>
                  <a:lnTo>
                    <a:pt x="403" y="863"/>
                  </a:lnTo>
                  <a:lnTo>
                    <a:pt x="409" y="863"/>
                  </a:lnTo>
                  <a:lnTo>
                    <a:pt x="416" y="863"/>
                  </a:lnTo>
                  <a:lnTo>
                    <a:pt x="422" y="863"/>
                  </a:lnTo>
                  <a:lnTo>
                    <a:pt x="428" y="863"/>
                  </a:lnTo>
                  <a:lnTo>
                    <a:pt x="435" y="863"/>
                  </a:lnTo>
                  <a:lnTo>
                    <a:pt x="441" y="863"/>
                  </a:lnTo>
                  <a:lnTo>
                    <a:pt x="447" y="863"/>
                  </a:lnTo>
                  <a:lnTo>
                    <a:pt x="454" y="863"/>
                  </a:lnTo>
                  <a:lnTo>
                    <a:pt x="460" y="863"/>
                  </a:lnTo>
                  <a:lnTo>
                    <a:pt x="466" y="863"/>
                  </a:lnTo>
                  <a:lnTo>
                    <a:pt x="472" y="863"/>
                  </a:lnTo>
                  <a:lnTo>
                    <a:pt x="479" y="863"/>
                  </a:lnTo>
                  <a:lnTo>
                    <a:pt x="485" y="863"/>
                  </a:lnTo>
                  <a:lnTo>
                    <a:pt x="491" y="863"/>
                  </a:lnTo>
                  <a:lnTo>
                    <a:pt x="498" y="863"/>
                  </a:lnTo>
                  <a:lnTo>
                    <a:pt x="504" y="863"/>
                  </a:lnTo>
                  <a:lnTo>
                    <a:pt x="510" y="863"/>
                  </a:lnTo>
                  <a:lnTo>
                    <a:pt x="517" y="863"/>
                  </a:lnTo>
                  <a:lnTo>
                    <a:pt x="523" y="863"/>
                  </a:lnTo>
                  <a:lnTo>
                    <a:pt x="529" y="863"/>
                  </a:lnTo>
                  <a:lnTo>
                    <a:pt x="535" y="863"/>
                  </a:lnTo>
                  <a:lnTo>
                    <a:pt x="542" y="863"/>
                  </a:lnTo>
                  <a:lnTo>
                    <a:pt x="548" y="863"/>
                  </a:lnTo>
                  <a:lnTo>
                    <a:pt x="554" y="863"/>
                  </a:lnTo>
                  <a:lnTo>
                    <a:pt x="561" y="863"/>
                  </a:lnTo>
                  <a:lnTo>
                    <a:pt x="567" y="863"/>
                  </a:lnTo>
                  <a:lnTo>
                    <a:pt x="573" y="863"/>
                  </a:lnTo>
                  <a:lnTo>
                    <a:pt x="580" y="863"/>
                  </a:lnTo>
                  <a:lnTo>
                    <a:pt x="586" y="863"/>
                  </a:lnTo>
                  <a:lnTo>
                    <a:pt x="592" y="863"/>
                  </a:lnTo>
                  <a:lnTo>
                    <a:pt x="598" y="863"/>
                  </a:lnTo>
                  <a:lnTo>
                    <a:pt x="605" y="863"/>
                  </a:lnTo>
                  <a:lnTo>
                    <a:pt x="611" y="863"/>
                  </a:lnTo>
                  <a:lnTo>
                    <a:pt x="617" y="863"/>
                  </a:lnTo>
                  <a:lnTo>
                    <a:pt x="624" y="863"/>
                  </a:lnTo>
                  <a:lnTo>
                    <a:pt x="630" y="863"/>
                  </a:lnTo>
                  <a:lnTo>
                    <a:pt x="636" y="863"/>
                  </a:lnTo>
                  <a:lnTo>
                    <a:pt x="643" y="863"/>
                  </a:lnTo>
                  <a:lnTo>
                    <a:pt x="649" y="863"/>
                  </a:lnTo>
                  <a:lnTo>
                    <a:pt x="655" y="863"/>
                  </a:lnTo>
                  <a:lnTo>
                    <a:pt x="661" y="863"/>
                  </a:lnTo>
                  <a:lnTo>
                    <a:pt x="668" y="863"/>
                  </a:lnTo>
                  <a:lnTo>
                    <a:pt x="674" y="863"/>
                  </a:lnTo>
                  <a:lnTo>
                    <a:pt x="680" y="863"/>
                  </a:lnTo>
                  <a:lnTo>
                    <a:pt x="680" y="1102"/>
                  </a:lnTo>
                  <a:lnTo>
                    <a:pt x="687" y="1127"/>
                  </a:lnTo>
                  <a:lnTo>
                    <a:pt x="687" y="1562"/>
                  </a:lnTo>
                  <a:lnTo>
                    <a:pt x="693" y="1587"/>
                  </a:lnTo>
                  <a:lnTo>
                    <a:pt x="693" y="1864"/>
                  </a:lnTo>
                  <a:lnTo>
                    <a:pt x="699" y="1871"/>
                  </a:lnTo>
                  <a:lnTo>
                    <a:pt x="699" y="1795"/>
                  </a:lnTo>
                  <a:lnTo>
                    <a:pt x="706" y="1789"/>
                  </a:lnTo>
                  <a:lnTo>
                    <a:pt x="706" y="1499"/>
                  </a:lnTo>
                  <a:lnTo>
                    <a:pt x="712" y="1493"/>
                  </a:lnTo>
                  <a:lnTo>
                    <a:pt x="712" y="1052"/>
                  </a:lnTo>
                  <a:lnTo>
                    <a:pt x="718" y="1045"/>
                  </a:lnTo>
                  <a:lnTo>
                    <a:pt x="718" y="579"/>
                  </a:lnTo>
                  <a:lnTo>
                    <a:pt x="724" y="573"/>
                  </a:lnTo>
                  <a:lnTo>
                    <a:pt x="724" y="201"/>
                  </a:lnTo>
                  <a:lnTo>
                    <a:pt x="731" y="195"/>
                  </a:lnTo>
                  <a:lnTo>
                    <a:pt x="731" y="6"/>
                  </a:lnTo>
                  <a:lnTo>
                    <a:pt x="73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87" name="Freeform 67">
              <a:extLst>
                <a:ext uri="{FF2B5EF4-FFF2-40B4-BE49-F238E27FC236}">
                  <a16:creationId xmlns:a16="http://schemas.microsoft.com/office/drawing/2014/main" id="{9B9B941F-2FC9-4A5B-B967-4A45ED042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9" y="1112"/>
              <a:ext cx="391" cy="1632"/>
            </a:xfrm>
            <a:custGeom>
              <a:avLst/>
              <a:gdLst>
                <a:gd name="T0" fmla="*/ 0 w 391"/>
                <a:gd name="T1" fmla="*/ 51 h 1632"/>
                <a:gd name="T2" fmla="*/ 13 w 391"/>
                <a:gd name="T3" fmla="*/ 296 h 1632"/>
                <a:gd name="T4" fmla="*/ 19 w 391"/>
                <a:gd name="T5" fmla="*/ 1078 h 1632"/>
                <a:gd name="T6" fmla="*/ 32 w 391"/>
                <a:gd name="T7" fmla="*/ 1430 h 1632"/>
                <a:gd name="T8" fmla="*/ 38 w 391"/>
                <a:gd name="T9" fmla="*/ 1632 h 1632"/>
                <a:gd name="T10" fmla="*/ 44 w 391"/>
                <a:gd name="T11" fmla="*/ 1405 h 1632"/>
                <a:gd name="T12" fmla="*/ 57 w 391"/>
                <a:gd name="T13" fmla="*/ 1078 h 1632"/>
                <a:gd name="T14" fmla="*/ 63 w 391"/>
                <a:gd name="T15" fmla="*/ 422 h 1632"/>
                <a:gd name="T16" fmla="*/ 76 w 391"/>
                <a:gd name="T17" fmla="*/ 233 h 1632"/>
                <a:gd name="T18" fmla="*/ 82 w 391"/>
                <a:gd name="T19" fmla="*/ 240 h 1632"/>
                <a:gd name="T20" fmla="*/ 88 w 391"/>
                <a:gd name="T21" fmla="*/ 655 h 1632"/>
                <a:gd name="T22" fmla="*/ 101 w 391"/>
                <a:gd name="T23" fmla="*/ 970 h 1632"/>
                <a:gd name="T24" fmla="*/ 107 w 391"/>
                <a:gd name="T25" fmla="*/ 1411 h 1632"/>
                <a:gd name="T26" fmla="*/ 113 w 391"/>
                <a:gd name="T27" fmla="*/ 1437 h 1632"/>
                <a:gd name="T28" fmla="*/ 126 w 391"/>
                <a:gd name="T29" fmla="*/ 1311 h 1632"/>
                <a:gd name="T30" fmla="*/ 132 w 391"/>
                <a:gd name="T31" fmla="*/ 819 h 1632"/>
                <a:gd name="T32" fmla="*/ 145 w 391"/>
                <a:gd name="T33" fmla="*/ 567 h 1632"/>
                <a:gd name="T34" fmla="*/ 151 w 391"/>
                <a:gd name="T35" fmla="*/ 378 h 1632"/>
                <a:gd name="T36" fmla="*/ 164 w 391"/>
                <a:gd name="T37" fmla="*/ 479 h 1632"/>
                <a:gd name="T38" fmla="*/ 170 w 391"/>
                <a:gd name="T39" fmla="*/ 895 h 1632"/>
                <a:gd name="T40" fmla="*/ 183 w 391"/>
                <a:gd name="T41" fmla="*/ 1122 h 1632"/>
                <a:gd name="T42" fmla="*/ 189 w 391"/>
                <a:gd name="T43" fmla="*/ 1304 h 1632"/>
                <a:gd name="T44" fmla="*/ 202 w 391"/>
                <a:gd name="T45" fmla="*/ 1229 h 1632"/>
                <a:gd name="T46" fmla="*/ 208 w 391"/>
                <a:gd name="T47" fmla="*/ 876 h 1632"/>
                <a:gd name="T48" fmla="*/ 221 w 391"/>
                <a:gd name="T49" fmla="*/ 674 h 1632"/>
                <a:gd name="T50" fmla="*/ 227 w 391"/>
                <a:gd name="T51" fmla="*/ 498 h 1632"/>
                <a:gd name="T52" fmla="*/ 239 w 391"/>
                <a:gd name="T53" fmla="*/ 555 h 1632"/>
                <a:gd name="T54" fmla="*/ 246 w 391"/>
                <a:gd name="T55" fmla="*/ 851 h 1632"/>
                <a:gd name="T56" fmla="*/ 258 w 391"/>
                <a:gd name="T57" fmla="*/ 1027 h 1632"/>
                <a:gd name="T58" fmla="*/ 265 w 391"/>
                <a:gd name="T59" fmla="*/ 1197 h 1632"/>
                <a:gd name="T60" fmla="*/ 277 w 391"/>
                <a:gd name="T61" fmla="*/ 1159 h 1632"/>
                <a:gd name="T62" fmla="*/ 284 w 391"/>
                <a:gd name="T63" fmla="*/ 907 h 1632"/>
                <a:gd name="T64" fmla="*/ 296 w 391"/>
                <a:gd name="T65" fmla="*/ 750 h 1632"/>
                <a:gd name="T66" fmla="*/ 302 w 391"/>
                <a:gd name="T67" fmla="*/ 592 h 1632"/>
                <a:gd name="T68" fmla="*/ 315 w 391"/>
                <a:gd name="T69" fmla="*/ 618 h 1632"/>
                <a:gd name="T70" fmla="*/ 321 w 391"/>
                <a:gd name="T71" fmla="*/ 832 h 1632"/>
                <a:gd name="T72" fmla="*/ 334 w 391"/>
                <a:gd name="T73" fmla="*/ 970 h 1632"/>
                <a:gd name="T74" fmla="*/ 340 w 391"/>
                <a:gd name="T75" fmla="*/ 1115 h 1632"/>
                <a:gd name="T76" fmla="*/ 353 w 391"/>
                <a:gd name="T77" fmla="*/ 1096 h 1632"/>
                <a:gd name="T78" fmla="*/ 359 w 391"/>
                <a:gd name="T79" fmla="*/ 920 h 1632"/>
                <a:gd name="T80" fmla="*/ 372 w 391"/>
                <a:gd name="T81" fmla="*/ 800 h 1632"/>
                <a:gd name="T82" fmla="*/ 378 w 391"/>
                <a:gd name="T83" fmla="*/ 66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1632">
                  <a:moveTo>
                    <a:pt x="0" y="7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6" y="290"/>
                  </a:lnTo>
                  <a:lnTo>
                    <a:pt x="13" y="296"/>
                  </a:lnTo>
                  <a:lnTo>
                    <a:pt x="13" y="668"/>
                  </a:lnTo>
                  <a:lnTo>
                    <a:pt x="19" y="674"/>
                  </a:lnTo>
                  <a:lnTo>
                    <a:pt x="19" y="1078"/>
                  </a:lnTo>
                  <a:lnTo>
                    <a:pt x="25" y="1084"/>
                  </a:lnTo>
                  <a:lnTo>
                    <a:pt x="25" y="1424"/>
                  </a:lnTo>
                  <a:lnTo>
                    <a:pt x="32" y="1430"/>
                  </a:lnTo>
                  <a:lnTo>
                    <a:pt x="32" y="1613"/>
                  </a:lnTo>
                  <a:lnTo>
                    <a:pt x="38" y="1619"/>
                  </a:lnTo>
                  <a:lnTo>
                    <a:pt x="38" y="1632"/>
                  </a:lnTo>
                  <a:lnTo>
                    <a:pt x="38" y="1600"/>
                  </a:lnTo>
                  <a:lnTo>
                    <a:pt x="44" y="1594"/>
                  </a:lnTo>
                  <a:lnTo>
                    <a:pt x="44" y="1405"/>
                  </a:lnTo>
                  <a:lnTo>
                    <a:pt x="50" y="1399"/>
                  </a:lnTo>
                  <a:lnTo>
                    <a:pt x="50" y="1084"/>
                  </a:lnTo>
                  <a:lnTo>
                    <a:pt x="57" y="1078"/>
                  </a:lnTo>
                  <a:lnTo>
                    <a:pt x="57" y="725"/>
                  </a:lnTo>
                  <a:lnTo>
                    <a:pt x="63" y="718"/>
                  </a:lnTo>
                  <a:lnTo>
                    <a:pt x="63" y="422"/>
                  </a:lnTo>
                  <a:lnTo>
                    <a:pt x="69" y="416"/>
                  </a:lnTo>
                  <a:lnTo>
                    <a:pt x="69" y="240"/>
                  </a:lnTo>
                  <a:lnTo>
                    <a:pt x="76" y="233"/>
                  </a:lnTo>
                  <a:lnTo>
                    <a:pt x="76" y="214"/>
                  </a:lnTo>
                  <a:lnTo>
                    <a:pt x="76" y="233"/>
                  </a:lnTo>
                  <a:lnTo>
                    <a:pt x="82" y="240"/>
                  </a:lnTo>
                  <a:lnTo>
                    <a:pt x="82" y="385"/>
                  </a:lnTo>
                  <a:lnTo>
                    <a:pt x="88" y="391"/>
                  </a:lnTo>
                  <a:lnTo>
                    <a:pt x="88" y="655"/>
                  </a:lnTo>
                  <a:lnTo>
                    <a:pt x="95" y="662"/>
                  </a:lnTo>
                  <a:lnTo>
                    <a:pt x="95" y="964"/>
                  </a:lnTo>
                  <a:lnTo>
                    <a:pt x="101" y="970"/>
                  </a:lnTo>
                  <a:lnTo>
                    <a:pt x="101" y="1241"/>
                  </a:lnTo>
                  <a:lnTo>
                    <a:pt x="107" y="1248"/>
                  </a:lnTo>
                  <a:lnTo>
                    <a:pt x="107" y="1411"/>
                  </a:lnTo>
                  <a:lnTo>
                    <a:pt x="113" y="1418"/>
                  </a:lnTo>
                  <a:lnTo>
                    <a:pt x="113" y="1443"/>
                  </a:lnTo>
                  <a:lnTo>
                    <a:pt x="113" y="1437"/>
                  </a:lnTo>
                  <a:lnTo>
                    <a:pt x="120" y="1430"/>
                  </a:lnTo>
                  <a:lnTo>
                    <a:pt x="120" y="1317"/>
                  </a:lnTo>
                  <a:lnTo>
                    <a:pt x="126" y="1311"/>
                  </a:lnTo>
                  <a:lnTo>
                    <a:pt x="126" y="1090"/>
                  </a:lnTo>
                  <a:lnTo>
                    <a:pt x="132" y="1084"/>
                  </a:lnTo>
                  <a:lnTo>
                    <a:pt x="132" y="819"/>
                  </a:lnTo>
                  <a:lnTo>
                    <a:pt x="139" y="813"/>
                  </a:lnTo>
                  <a:lnTo>
                    <a:pt x="139" y="574"/>
                  </a:lnTo>
                  <a:lnTo>
                    <a:pt x="145" y="567"/>
                  </a:lnTo>
                  <a:lnTo>
                    <a:pt x="145" y="416"/>
                  </a:lnTo>
                  <a:lnTo>
                    <a:pt x="151" y="410"/>
                  </a:lnTo>
                  <a:lnTo>
                    <a:pt x="151" y="378"/>
                  </a:lnTo>
                  <a:lnTo>
                    <a:pt x="158" y="385"/>
                  </a:lnTo>
                  <a:lnTo>
                    <a:pt x="158" y="473"/>
                  </a:lnTo>
                  <a:lnTo>
                    <a:pt x="164" y="479"/>
                  </a:lnTo>
                  <a:lnTo>
                    <a:pt x="164" y="662"/>
                  </a:lnTo>
                  <a:lnTo>
                    <a:pt x="170" y="668"/>
                  </a:lnTo>
                  <a:lnTo>
                    <a:pt x="170" y="895"/>
                  </a:lnTo>
                  <a:lnTo>
                    <a:pt x="176" y="901"/>
                  </a:lnTo>
                  <a:lnTo>
                    <a:pt x="176" y="1115"/>
                  </a:lnTo>
                  <a:lnTo>
                    <a:pt x="183" y="1122"/>
                  </a:lnTo>
                  <a:lnTo>
                    <a:pt x="183" y="1260"/>
                  </a:lnTo>
                  <a:lnTo>
                    <a:pt x="189" y="1267"/>
                  </a:lnTo>
                  <a:lnTo>
                    <a:pt x="189" y="1304"/>
                  </a:lnTo>
                  <a:lnTo>
                    <a:pt x="195" y="1298"/>
                  </a:lnTo>
                  <a:lnTo>
                    <a:pt x="195" y="1235"/>
                  </a:lnTo>
                  <a:lnTo>
                    <a:pt x="202" y="1229"/>
                  </a:lnTo>
                  <a:lnTo>
                    <a:pt x="202" y="1078"/>
                  </a:lnTo>
                  <a:lnTo>
                    <a:pt x="208" y="1071"/>
                  </a:lnTo>
                  <a:lnTo>
                    <a:pt x="208" y="876"/>
                  </a:lnTo>
                  <a:lnTo>
                    <a:pt x="214" y="870"/>
                  </a:lnTo>
                  <a:lnTo>
                    <a:pt x="214" y="681"/>
                  </a:lnTo>
                  <a:lnTo>
                    <a:pt x="221" y="674"/>
                  </a:lnTo>
                  <a:lnTo>
                    <a:pt x="221" y="542"/>
                  </a:lnTo>
                  <a:lnTo>
                    <a:pt x="227" y="536"/>
                  </a:lnTo>
                  <a:lnTo>
                    <a:pt x="227" y="498"/>
                  </a:lnTo>
                  <a:lnTo>
                    <a:pt x="233" y="504"/>
                  </a:lnTo>
                  <a:lnTo>
                    <a:pt x="233" y="548"/>
                  </a:lnTo>
                  <a:lnTo>
                    <a:pt x="239" y="555"/>
                  </a:lnTo>
                  <a:lnTo>
                    <a:pt x="239" y="681"/>
                  </a:lnTo>
                  <a:lnTo>
                    <a:pt x="246" y="687"/>
                  </a:lnTo>
                  <a:lnTo>
                    <a:pt x="246" y="851"/>
                  </a:lnTo>
                  <a:lnTo>
                    <a:pt x="252" y="857"/>
                  </a:lnTo>
                  <a:lnTo>
                    <a:pt x="252" y="1021"/>
                  </a:lnTo>
                  <a:lnTo>
                    <a:pt x="258" y="1027"/>
                  </a:lnTo>
                  <a:lnTo>
                    <a:pt x="258" y="1147"/>
                  </a:lnTo>
                  <a:lnTo>
                    <a:pt x="265" y="1153"/>
                  </a:lnTo>
                  <a:lnTo>
                    <a:pt x="265" y="1197"/>
                  </a:lnTo>
                  <a:lnTo>
                    <a:pt x="271" y="1191"/>
                  </a:lnTo>
                  <a:lnTo>
                    <a:pt x="271" y="1166"/>
                  </a:lnTo>
                  <a:lnTo>
                    <a:pt x="277" y="1159"/>
                  </a:lnTo>
                  <a:lnTo>
                    <a:pt x="277" y="1059"/>
                  </a:lnTo>
                  <a:lnTo>
                    <a:pt x="284" y="1052"/>
                  </a:lnTo>
                  <a:lnTo>
                    <a:pt x="284" y="907"/>
                  </a:lnTo>
                  <a:lnTo>
                    <a:pt x="290" y="901"/>
                  </a:lnTo>
                  <a:lnTo>
                    <a:pt x="290" y="756"/>
                  </a:lnTo>
                  <a:lnTo>
                    <a:pt x="296" y="750"/>
                  </a:lnTo>
                  <a:lnTo>
                    <a:pt x="296" y="643"/>
                  </a:lnTo>
                  <a:lnTo>
                    <a:pt x="302" y="637"/>
                  </a:lnTo>
                  <a:lnTo>
                    <a:pt x="302" y="592"/>
                  </a:lnTo>
                  <a:lnTo>
                    <a:pt x="309" y="599"/>
                  </a:lnTo>
                  <a:lnTo>
                    <a:pt x="309" y="611"/>
                  </a:lnTo>
                  <a:lnTo>
                    <a:pt x="315" y="618"/>
                  </a:lnTo>
                  <a:lnTo>
                    <a:pt x="315" y="700"/>
                  </a:lnTo>
                  <a:lnTo>
                    <a:pt x="321" y="706"/>
                  </a:lnTo>
                  <a:lnTo>
                    <a:pt x="321" y="832"/>
                  </a:lnTo>
                  <a:lnTo>
                    <a:pt x="328" y="838"/>
                  </a:lnTo>
                  <a:lnTo>
                    <a:pt x="328" y="964"/>
                  </a:lnTo>
                  <a:lnTo>
                    <a:pt x="334" y="970"/>
                  </a:lnTo>
                  <a:lnTo>
                    <a:pt x="334" y="1065"/>
                  </a:lnTo>
                  <a:lnTo>
                    <a:pt x="340" y="1071"/>
                  </a:lnTo>
                  <a:lnTo>
                    <a:pt x="340" y="1115"/>
                  </a:lnTo>
                  <a:lnTo>
                    <a:pt x="347" y="1122"/>
                  </a:lnTo>
                  <a:lnTo>
                    <a:pt x="347" y="1103"/>
                  </a:lnTo>
                  <a:lnTo>
                    <a:pt x="353" y="1096"/>
                  </a:lnTo>
                  <a:lnTo>
                    <a:pt x="353" y="1033"/>
                  </a:lnTo>
                  <a:lnTo>
                    <a:pt x="359" y="1027"/>
                  </a:lnTo>
                  <a:lnTo>
                    <a:pt x="359" y="920"/>
                  </a:lnTo>
                  <a:lnTo>
                    <a:pt x="365" y="914"/>
                  </a:lnTo>
                  <a:lnTo>
                    <a:pt x="365" y="807"/>
                  </a:lnTo>
                  <a:lnTo>
                    <a:pt x="372" y="800"/>
                  </a:lnTo>
                  <a:lnTo>
                    <a:pt x="372" y="712"/>
                  </a:lnTo>
                  <a:lnTo>
                    <a:pt x="378" y="706"/>
                  </a:lnTo>
                  <a:lnTo>
                    <a:pt x="378" y="662"/>
                  </a:lnTo>
                  <a:lnTo>
                    <a:pt x="384" y="668"/>
                  </a:lnTo>
                  <a:lnTo>
                    <a:pt x="391" y="67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88" name="Freeform 68">
              <a:extLst>
                <a:ext uri="{FF2B5EF4-FFF2-40B4-BE49-F238E27FC236}">
                  <a16:creationId xmlns:a16="http://schemas.microsoft.com/office/drawing/2014/main" id="{6D3AB9F6-F80C-4BEB-AE4A-20458155F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786"/>
              <a:ext cx="466" cy="378"/>
            </a:xfrm>
            <a:custGeom>
              <a:avLst/>
              <a:gdLst>
                <a:gd name="T0" fmla="*/ 6 w 466"/>
                <a:gd name="T1" fmla="*/ 57 h 378"/>
                <a:gd name="T2" fmla="*/ 12 w 466"/>
                <a:gd name="T3" fmla="*/ 246 h 378"/>
                <a:gd name="T4" fmla="*/ 25 w 466"/>
                <a:gd name="T5" fmla="*/ 341 h 378"/>
                <a:gd name="T6" fmla="*/ 37 w 466"/>
                <a:gd name="T7" fmla="*/ 334 h 378"/>
                <a:gd name="T8" fmla="*/ 50 w 466"/>
                <a:gd name="T9" fmla="*/ 246 h 378"/>
                <a:gd name="T10" fmla="*/ 56 w 466"/>
                <a:gd name="T11" fmla="*/ 89 h 378"/>
                <a:gd name="T12" fmla="*/ 69 w 466"/>
                <a:gd name="T13" fmla="*/ 38 h 378"/>
                <a:gd name="T14" fmla="*/ 82 w 466"/>
                <a:gd name="T15" fmla="*/ 82 h 378"/>
                <a:gd name="T16" fmla="*/ 88 w 466"/>
                <a:gd name="T17" fmla="*/ 221 h 378"/>
                <a:gd name="T18" fmla="*/ 100 w 466"/>
                <a:gd name="T19" fmla="*/ 290 h 378"/>
                <a:gd name="T20" fmla="*/ 107 w 466"/>
                <a:gd name="T21" fmla="*/ 341 h 378"/>
                <a:gd name="T22" fmla="*/ 119 w 466"/>
                <a:gd name="T23" fmla="*/ 303 h 378"/>
                <a:gd name="T24" fmla="*/ 126 w 466"/>
                <a:gd name="T25" fmla="*/ 189 h 378"/>
                <a:gd name="T26" fmla="*/ 138 w 466"/>
                <a:gd name="T27" fmla="*/ 120 h 378"/>
                <a:gd name="T28" fmla="*/ 145 w 466"/>
                <a:gd name="T29" fmla="*/ 76 h 378"/>
                <a:gd name="T30" fmla="*/ 157 w 466"/>
                <a:gd name="T31" fmla="*/ 145 h 378"/>
                <a:gd name="T32" fmla="*/ 170 w 466"/>
                <a:gd name="T33" fmla="*/ 208 h 378"/>
                <a:gd name="T34" fmla="*/ 176 w 466"/>
                <a:gd name="T35" fmla="*/ 290 h 378"/>
                <a:gd name="T36" fmla="*/ 189 w 466"/>
                <a:gd name="T37" fmla="*/ 290 h 378"/>
                <a:gd name="T38" fmla="*/ 201 w 466"/>
                <a:gd name="T39" fmla="*/ 246 h 378"/>
                <a:gd name="T40" fmla="*/ 208 w 466"/>
                <a:gd name="T41" fmla="*/ 152 h 378"/>
                <a:gd name="T42" fmla="*/ 226 w 466"/>
                <a:gd name="T43" fmla="*/ 107 h 378"/>
                <a:gd name="T44" fmla="*/ 233 w 466"/>
                <a:gd name="T45" fmla="*/ 126 h 378"/>
                <a:gd name="T46" fmla="*/ 239 w 466"/>
                <a:gd name="T47" fmla="*/ 189 h 378"/>
                <a:gd name="T48" fmla="*/ 252 w 466"/>
                <a:gd name="T49" fmla="*/ 240 h 378"/>
                <a:gd name="T50" fmla="*/ 258 w 466"/>
                <a:gd name="T51" fmla="*/ 278 h 378"/>
                <a:gd name="T52" fmla="*/ 271 w 466"/>
                <a:gd name="T53" fmla="*/ 246 h 378"/>
                <a:gd name="T54" fmla="*/ 283 w 466"/>
                <a:gd name="T55" fmla="*/ 202 h 378"/>
                <a:gd name="T56" fmla="*/ 289 w 466"/>
                <a:gd name="T57" fmla="*/ 145 h 378"/>
                <a:gd name="T58" fmla="*/ 302 w 466"/>
                <a:gd name="T59" fmla="*/ 133 h 378"/>
                <a:gd name="T60" fmla="*/ 315 w 466"/>
                <a:gd name="T61" fmla="*/ 164 h 378"/>
                <a:gd name="T62" fmla="*/ 321 w 466"/>
                <a:gd name="T63" fmla="*/ 221 h 378"/>
                <a:gd name="T64" fmla="*/ 340 w 466"/>
                <a:gd name="T65" fmla="*/ 259 h 378"/>
                <a:gd name="T66" fmla="*/ 352 w 466"/>
                <a:gd name="T67" fmla="*/ 240 h 378"/>
                <a:gd name="T68" fmla="*/ 359 w 466"/>
                <a:gd name="T69" fmla="*/ 183 h 378"/>
                <a:gd name="T70" fmla="*/ 378 w 466"/>
                <a:gd name="T71" fmla="*/ 145 h 378"/>
                <a:gd name="T72" fmla="*/ 390 w 466"/>
                <a:gd name="T73" fmla="*/ 164 h 378"/>
                <a:gd name="T74" fmla="*/ 397 w 466"/>
                <a:gd name="T75" fmla="*/ 208 h 378"/>
                <a:gd name="T76" fmla="*/ 409 w 466"/>
                <a:gd name="T77" fmla="*/ 240 h 378"/>
                <a:gd name="T78" fmla="*/ 428 w 466"/>
                <a:gd name="T79" fmla="*/ 215 h 378"/>
                <a:gd name="T80" fmla="*/ 441 w 466"/>
                <a:gd name="T81" fmla="*/ 183 h 378"/>
                <a:gd name="T82" fmla="*/ 453 w 466"/>
                <a:gd name="T83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6" h="378">
                  <a:moveTo>
                    <a:pt x="0" y="0"/>
                  </a:moveTo>
                  <a:lnTo>
                    <a:pt x="0" y="51"/>
                  </a:lnTo>
                  <a:lnTo>
                    <a:pt x="6" y="57"/>
                  </a:lnTo>
                  <a:lnTo>
                    <a:pt x="6" y="145"/>
                  </a:lnTo>
                  <a:lnTo>
                    <a:pt x="12" y="152"/>
                  </a:lnTo>
                  <a:lnTo>
                    <a:pt x="12" y="246"/>
                  </a:lnTo>
                  <a:lnTo>
                    <a:pt x="19" y="252"/>
                  </a:lnTo>
                  <a:lnTo>
                    <a:pt x="19" y="334"/>
                  </a:lnTo>
                  <a:lnTo>
                    <a:pt x="25" y="341"/>
                  </a:lnTo>
                  <a:lnTo>
                    <a:pt x="25" y="378"/>
                  </a:lnTo>
                  <a:lnTo>
                    <a:pt x="37" y="378"/>
                  </a:lnTo>
                  <a:lnTo>
                    <a:pt x="37" y="334"/>
                  </a:lnTo>
                  <a:lnTo>
                    <a:pt x="44" y="328"/>
                  </a:lnTo>
                  <a:lnTo>
                    <a:pt x="44" y="252"/>
                  </a:lnTo>
                  <a:lnTo>
                    <a:pt x="50" y="246"/>
                  </a:lnTo>
                  <a:lnTo>
                    <a:pt x="50" y="164"/>
                  </a:lnTo>
                  <a:lnTo>
                    <a:pt x="56" y="158"/>
                  </a:lnTo>
                  <a:lnTo>
                    <a:pt x="56" y="89"/>
                  </a:lnTo>
                  <a:lnTo>
                    <a:pt x="63" y="82"/>
                  </a:lnTo>
                  <a:lnTo>
                    <a:pt x="63" y="44"/>
                  </a:lnTo>
                  <a:lnTo>
                    <a:pt x="69" y="38"/>
                  </a:lnTo>
                  <a:lnTo>
                    <a:pt x="75" y="44"/>
                  </a:lnTo>
                  <a:lnTo>
                    <a:pt x="75" y="76"/>
                  </a:lnTo>
                  <a:lnTo>
                    <a:pt x="82" y="82"/>
                  </a:lnTo>
                  <a:lnTo>
                    <a:pt x="82" y="145"/>
                  </a:lnTo>
                  <a:lnTo>
                    <a:pt x="88" y="152"/>
                  </a:lnTo>
                  <a:lnTo>
                    <a:pt x="88" y="221"/>
                  </a:lnTo>
                  <a:lnTo>
                    <a:pt x="94" y="227"/>
                  </a:lnTo>
                  <a:lnTo>
                    <a:pt x="94" y="284"/>
                  </a:lnTo>
                  <a:lnTo>
                    <a:pt x="100" y="290"/>
                  </a:lnTo>
                  <a:lnTo>
                    <a:pt x="100" y="328"/>
                  </a:lnTo>
                  <a:lnTo>
                    <a:pt x="107" y="334"/>
                  </a:lnTo>
                  <a:lnTo>
                    <a:pt x="107" y="341"/>
                  </a:lnTo>
                  <a:lnTo>
                    <a:pt x="113" y="334"/>
                  </a:lnTo>
                  <a:lnTo>
                    <a:pt x="113" y="309"/>
                  </a:lnTo>
                  <a:lnTo>
                    <a:pt x="119" y="303"/>
                  </a:lnTo>
                  <a:lnTo>
                    <a:pt x="119" y="252"/>
                  </a:lnTo>
                  <a:lnTo>
                    <a:pt x="126" y="246"/>
                  </a:lnTo>
                  <a:lnTo>
                    <a:pt x="126" y="189"/>
                  </a:lnTo>
                  <a:lnTo>
                    <a:pt x="132" y="183"/>
                  </a:lnTo>
                  <a:lnTo>
                    <a:pt x="132" y="126"/>
                  </a:lnTo>
                  <a:lnTo>
                    <a:pt x="138" y="120"/>
                  </a:lnTo>
                  <a:lnTo>
                    <a:pt x="138" y="89"/>
                  </a:lnTo>
                  <a:lnTo>
                    <a:pt x="151" y="76"/>
                  </a:lnTo>
                  <a:lnTo>
                    <a:pt x="145" y="76"/>
                  </a:lnTo>
                  <a:lnTo>
                    <a:pt x="151" y="101"/>
                  </a:lnTo>
                  <a:lnTo>
                    <a:pt x="157" y="107"/>
                  </a:lnTo>
                  <a:lnTo>
                    <a:pt x="157" y="145"/>
                  </a:lnTo>
                  <a:lnTo>
                    <a:pt x="163" y="152"/>
                  </a:lnTo>
                  <a:lnTo>
                    <a:pt x="163" y="202"/>
                  </a:lnTo>
                  <a:lnTo>
                    <a:pt x="170" y="208"/>
                  </a:lnTo>
                  <a:lnTo>
                    <a:pt x="170" y="259"/>
                  </a:lnTo>
                  <a:lnTo>
                    <a:pt x="176" y="265"/>
                  </a:lnTo>
                  <a:lnTo>
                    <a:pt x="176" y="290"/>
                  </a:lnTo>
                  <a:lnTo>
                    <a:pt x="189" y="303"/>
                  </a:lnTo>
                  <a:lnTo>
                    <a:pt x="182" y="303"/>
                  </a:lnTo>
                  <a:lnTo>
                    <a:pt x="189" y="290"/>
                  </a:lnTo>
                  <a:lnTo>
                    <a:pt x="195" y="284"/>
                  </a:lnTo>
                  <a:lnTo>
                    <a:pt x="195" y="252"/>
                  </a:lnTo>
                  <a:lnTo>
                    <a:pt x="201" y="246"/>
                  </a:lnTo>
                  <a:lnTo>
                    <a:pt x="201" y="202"/>
                  </a:lnTo>
                  <a:lnTo>
                    <a:pt x="208" y="196"/>
                  </a:lnTo>
                  <a:lnTo>
                    <a:pt x="208" y="152"/>
                  </a:lnTo>
                  <a:lnTo>
                    <a:pt x="214" y="145"/>
                  </a:lnTo>
                  <a:lnTo>
                    <a:pt x="214" y="120"/>
                  </a:lnTo>
                  <a:lnTo>
                    <a:pt x="226" y="107"/>
                  </a:lnTo>
                  <a:lnTo>
                    <a:pt x="220" y="107"/>
                  </a:lnTo>
                  <a:lnTo>
                    <a:pt x="226" y="120"/>
                  </a:lnTo>
                  <a:lnTo>
                    <a:pt x="233" y="126"/>
                  </a:lnTo>
                  <a:lnTo>
                    <a:pt x="233" y="152"/>
                  </a:lnTo>
                  <a:lnTo>
                    <a:pt x="239" y="158"/>
                  </a:lnTo>
                  <a:lnTo>
                    <a:pt x="239" y="189"/>
                  </a:lnTo>
                  <a:lnTo>
                    <a:pt x="245" y="196"/>
                  </a:lnTo>
                  <a:lnTo>
                    <a:pt x="245" y="233"/>
                  </a:lnTo>
                  <a:lnTo>
                    <a:pt x="252" y="240"/>
                  </a:lnTo>
                  <a:lnTo>
                    <a:pt x="252" y="265"/>
                  </a:lnTo>
                  <a:lnTo>
                    <a:pt x="264" y="278"/>
                  </a:lnTo>
                  <a:lnTo>
                    <a:pt x="258" y="278"/>
                  </a:lnTo>
                  <a:lnTo>
                    <a:pt x="264" y="271"/>
                  </a:lnTo>
                  <a:lnTo>
                    <a:pt x="271" y="265"/>
                  </a:lnTo>
                  <a:lnTo>
                    <a:pt x="271" y="246"/>
                  </a:lnTo>
                  <a:lnTo>
                    <a:pt x="277" y="240"/>
                  </a:lnTo>
                  <a:lnTo>
                    <a:pt x="277" y="208"/>
                  </a:lnTo>
                  <a:lnTo>
                    <a:pt x="283" y="202"/>
                  </a:lnTo>
                  <a:lnTo>
                    <a:pt x="283" y="170"/>
                  </a:lnTo>
                  <a:lnTo>
                    <a:pt x="289" y="164"/>
                  </a:lnTo>
                  <a:lnTo>
                    <a:pt x="289" y="145"/>
                  </a:lnTo>
                  <a:lnTo>
                    <a:pt x="302" y="133"/>
                  </a:lnTo>
                  <a:lnTo>
                    <a:pt x="302" y="126"/>
                  </a:lnTo>
                  <a:lnTo>
                    <a:pt x="302" y="133"/>
                  </a:lnTo>
                  <a:lnTo>
                    <a:pt x="308" y="139"/>
                  </a:lnTo>
                  <a:lnTo>
                    <a:pt x="308" y="158"/>
                  </a:lnTo>
                  <a:lnTo>
                    <a:pt x="315" y="164"/>
                  </a:lnTo>
                  <a:lnTo>
                    <a:pt x="315" y="189"/>
                  </a:lnTo>
                  <a:lnTo>
                    <a:pt x="321" y="196"/>
                  </a:lnTo>
                  <a:lnTo>
                    <a:pt x="321" y="221"/>
                  </a:lnTo>
                  <a:lnTo>
                    <a:pt x="327" y="227"/>
                  </a:lnTo>
                  <a:lnTo>
                    <a:pt x="327" y="246"/>
                  </a:lnTo>
                  <a:lnTo>
                    <a:pt x="340" y="259"/>
                  </a:lnTo>
                  <a:lnTo>
                    <a:pt x="334" y="259"/>
                  </a:lnTo>
                  <a:lnTo>
                    <a:pt x="340" y="252"/>
                  </a:lnTo>
                  <a:lnTo>
                    <a:pt x="352" y="240"/>
                  </a:lnTo>
                  <a:lnTo>
                    <a:pt x="352" y="215"/>
                  </a:lnTo>
                  <a:lnTo>
                    <a:pt x="359" y="208"/>
                  </a:lnTo>
                  <a:lnTo>
                    <a:pt x="359" y="183"/>
                  </a:lnTo>
                  <a:lnTo>
                    <a:pt x="365" y="177"/>
                  </a:lnTo>
                  <a:lnTo>
                    <a:pt x="365" y="158"/>
                  </a:lnTo>
                  <a:lnTo>
                    <a:pt x="378" y="145"/>
                  </a:lnTo>
                  <a:lnTo>
                    <a:pt x="371" y="145"/>
                  </a:lnTo>
                  <a:lnTo>
                    <a:pt x="378" y="152"/>
                  </a:lnTo>
                  <a:lnTo>
                    <a:pt x="390" y="164"/>
                  </a:lnTo>
                  <a:lnTo>
                    <a:pt x="390" y="183"/>
                  </a:lnTo>
                  <a:lnTo>
                    <a:pt x="397" y="189"/>
                  </a:lnTo>
                  <a:lnTo>
                    <a:pt x="397" y="208"/>
                  </a:lnTo>
                  <a:lnTo>
                    <a:pt x="403" y="215"/>
                  </a:lnTo>
                  <a:lnTo>
                    <a:pt x="403" y="233"/>
                  </a:lnTo>
                  <a:lnTo>
                    <a:pt x="409" y="240"/>
                  </a:lnTo>
                  <a:lnTo>
                    <a:pt x="415" y="246"/>
                  </a:lnTo>
                  <a:lnTo>
                    <a:pt x="428" y="233"/>
                  </a:lnTo>
                  <a:lnTo>
                    <a:pt x="428" y="215"/>
                  </a:lnTo>
                  <a:lnTo>
                    <a:pt x="434" y="208"/>
                  </a:lnTo>
                  <a:lnTo>
                    <a:pt x="434" y="189"/>
                  </a:lnTo>
                  <a:lnTo>
                    <a:pt x="441" y="183"/>
                  </a:lnTo>
                  <a:lnTo>
                    <a:pt x="441" y="170"/>
                  </a:lnTo>
                  <a:lnTo>
                    <a:pt x="447" y="164"/>
                  </a:lnTo>
                  <a:lnTo>
                    <a:pt x="453" y="158"/>
                  </a:lnTo>
                  <a:lnTo>
                    <a:pt x="466" y="170"/>
                  </a:lnTo>
                  <a:lnTo>
                    <a:pt x="466" y="18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89" name="Freeform 69">
              <a:extLst>
                <a:ext uri="{FF2B5EF4-FFF2-40B4-BE49-F238E27FC236}">
                  <a16:creationId xmlns:a16="http://schemas.microsoft.com/office/drawing/2014/main" id="{97BF1D74-BCE9-46BA-BF74-313C52CBC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" y="1956"/>
              <a:ext cx="750" cy="63"/>
            </a:xfrm>
            <a:custGeom>
              <a:avLst/>
              <a:gdLst>
                <a:gd name="T0" fmla="*/ 6 w 750"/>
                <a:gd name="T1" fmla="*/ 32 h 63"/>
                <a:gd name="T2" fmla="*/ 25 w 750"/>
                <a:gd name="T3" fmla="*/ 63 h 63"/>
                <a:gd name="T4" fmla="*/ 31 w 750"/>
                <a:gd name="T5" fmla="*/ 57 h 63"/>
                <a:gd name="T6" fmla="*/ 57 w 750"/>
                <a:gd name="T7" fmla="*/ 13 h 63"/>
                <a:gd name="T8" fmla="*/ 69 w 750"/>
                <a:gd name="T9" fmla="*/ 7 h 63"/>
                <a:gd name="T10" fmla="*/ 82 w 750"/>
                <a:gd name="T11" fmla="*/ 26 h 63"/>
                <a:gd name="T12" fmla="*/ 94 w 750"/>
                <a:gd name="T13" fmla="*/ 51 h 63"/>
                <a:gd name="T14" fmla="*/ 113 w 750"/>
                <a:gd name="T15" fmla="*/ 45 h 63"/>
                <a:gd name="T16" fmla="*/ 138 w 750"/>
                <a:gd name="T17" fmla="*/ 7 h 63"/>
                <a:gd name="T18" fmla="*/ 145 w 750"/>
                <a:gd name="T19" fmla="*/ 7 h 63"/>
                <a:gd name="T20" fmla="*/ 170 w 750"/>
                <a:gd name="T21" fmla="*/ 38 h 63"/>
                <a:gd name="T22" fmla="*/ 183 w 750"/>
                <a:gd name="T23" fmla="*/ 45 h 63"/>
                <a:gd name="T24" fmla="*/ 201 w 750"/>
                <a:gd name="T25" fmla="*/ 26 h 63"/>
                <a:gd name="T26" fmla="*/ 214 w 750"/>
                <a:gd name="T27" fmla="*/ 13 h 63"/>
                <a:gd name="T28" fmla="*/ 233 w 750"/>
                <a:gd name="T29" fmla="*/ 26 h 63"/>
                <a:gd name="T30" fmla="*/ 252 w 750"/>
                <a:gd name="T31" fmla="*/ 45 h 63"/>
                <a:gd name="T32" fmla="*/ 271 w 750"/>
                <a:gd name="T33" fmla="*/ 32 h 63"/>
                <a:gd name="T34" fmla="*/ 290 w 750"/>
                <a:gd name="T35" fmla="*/ 19 h 63"/>
                <a:gd name="T36" fmla="*/ 302 w 750"/>
                <a:gd name="T37" fmla="*/ 19 h 63"/>
                <a:gd name="T38" fmla="*/ 321 w 750"/>
                <a:gd name="T39" fmla="*/ 38 h 63"/>
                <a:gd name="T40" fmla="*/ 340 w 750"/>
                <a:gd name="T41" fmla="*/ 38 h 63"/>
                <a:gd name="T42" fmla="*/ 359 w 750"/>
                <a:gd name="T43" fmla="*/ 26 h 63"/>
                <a:gd name="T44" fmla="*/ 378 w 750"/>
                <a:gd name="T45" fmla="*/ 19 h 63"/>
                <a:gd name="T46" fmla="*/ 397 w 750"/>
                <a:gd name="T47" fmla="*/ 32 h 63"/>
                <a:gd name="T48" fmla="*/ 416 w 750"/>
                <a:gd name="T49" fmla="*/ 38 h 63"/>
                <a:gd name="T50" fmla="*/ 435 w 750"/>
                <a:gd name="T51" fmla="*/ 26 h 63"/>
                <a:gd name="T52" fmla="*/ 453 w 750"/>
                <a:gd name="T53" fmla="*/ 26 h 63"/>
                <a:gd name="T54" fmla="*/ 472 w 750"/>
                <a:gd name="T55" fmla="*/ 32 h 63"/>
                <a:gd name="T56" fmla="*/ 491 w 750"/>
                <a:gd name="T57" fmla="*/ 32 h 63"/>
                <a:gd name="T58" fmla="*/ 510 w 750"/>
                <a:gd name="T59" fmla="*/ 26 h 63"/>
                <a:gd name="T60" fmla="*/ 529 w 750"/>
                <a:gd name="T61" fmla="*/ 26 h 63"/>
                <a:gd name="T62" fmla="*/ 548 w 750"/>
                <a:gd name="T63" fmla="*/ 32 h 63"/>
                <a:gd name="T64" fmla="*/ 567 w 750"/>
                <a:gd name="T65" fmla="*/ 32 h 63"/>
                <a:gd name="T66" fmla="*/ 586 w 750"/>
                <a:gd name="T67" fmla="*/ 26 h 63"/>
                <a:gd name="T68" fmla="*/ 605 w 750"/>
                <a:gd name="T69" fmla="*/ 26 h 63"/>
                <a:gd name="T70" fmla="*/ 624 w 750"/>
                <a:gd name="T71" fmla="*/ 32 h 63"/>
                <a:gd name="T72" fmla="*/ 642 w 750"/>
                <a:gd name="T73" fmla="*/ 32 h 63"/>
                <a:gd name="T74" fmla="*/ 661 w 750"/>
                <a:gd name="T75" fmla="*/ 26 h 63"/>
                <a:gd name="T76" fmla="*/ 680 w 750"/>
                <a:gd name="T77" fmla="*/ 26 h 63"/>
                <a:gd name="T78" fmla="*/ 699 w 750"/>
                <a:gd name="T79" fmla="*/ 32 h 63"/>
                <a:gd name="T80" fmla="*/ 718 w 750"/>
                <a:gd name="T81" fmla="*/ 32 h 63"/>
                <a:gd name="T82" fmla="*/ 737 w 750"/>
                <a:gd name="T83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0" h="63">
                  <a:moveTo>
                    <a:pt x="0" y="13"/>
                  </a:moveTo>
                  <a:lnTo>
                    <a:pt x="6" y="19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51"/>
                  </a:lnTo>
                  <a:lnTo>
                    <a:pt x="25" y="63"/>
                  </a:lnTo>
                  <a:lnTo>
                    <a:pt x="19" y="63"/>
                  </a:lnTo>
                  <a:lnTo>
                    <a:pt x="25" y="63"/>
                  </a:lnTo>
                  <a:lnTo>
                    <a:pt x="31" y="57"/>
                  </a:lnTo>
                  <a:lnTo>
                    <a:pt x="44" y="45"/>
                  </a:lnTo>
                  <a:lnTo>
                    <a:pt x="44" y="26"/>
                  </a:lnTo>
                  <a:lnTo>
                    <a:pt x="57" y="13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69" y="7"/>
                  </a:lnTo>
                  <a:lnTo>
                    <a:pt x="75" y="13"/>
                  </a:lnTo>
                  <a:lnTo>
                    <a:pt x="82" y="19"/>
                  </a:lnTo>
                  <a:lnTo>
                    <a:pt x="82" y="26"/>
                  </a:lnTo>
                  <a:lnTo>
                    <a:pt x="88" y="32"/>
                  </a:lnTo>
                  <a:lnTo>
                    <a:pt x="88" y="45"/>
                  </a:lnTo>
                  <a:lnTo>
                    <a:pt x="94" y="51"/>
                  </a:lnTo>
                  <a:lnTo>
                    <a:pt x="101" y="57"/>
                  </a:lnTo>
                  <a:lnTo>
                    <a:pt x="107" y="51"/>
                  </a:lnTo>
                  <a:lnTo>
                    <a:pt x="113" y="45"/>
                  </a:lnTo>
                  <a:lnTo>
                    <a:pt x="126" y="32"/>
                  </a:lnTo>
                  <a:lnTo>
                    <a:pt x="126" y="19"/>
                  </a:lnTo>
                  <a:lnTo>
                    <a:pt x="138" y="7"/>
                  </a:lnTo>
                  <a:lnTo>
                    <a:pt x="132" y="7"/>
                  </a:lnTo>
                  <a:lnTo>
                    <a:pt x="138" y="7"/>
                  </a:lnTo>
                  <a:lnTo>
                    <a:pt x="145" y="7"/>
                  </a:lnTo>
                  <a:lnTo>
                    <a:pt x="157" y="19"/>
                  </a:lnTo>
                  <a:lnTo>
                    <a:pt x="157" y="26"/>
                  </a:lnTo>
                  <a:lnTo>
                    <a:pt x="170" y="38"/>
                  </a:lnTo>
                  <a:lnTo>
                    <a:pt x="170" y="45"/>
                  </a:lnTo>
                  <a:lnTo>
                    <a:pt x="176" y="51"/>
                  </a:lnTo>
                  <a:lnTo>
                    <a:pt x="183" y="45"/>
                  </a:lnTo>
                  <a:lnTo>
                    <a:pt x="189" y="38"/>
                  </a:lnTo>
                  <a:lnTo>
                    <a:pt x="195" y="32"/>
                  </a:lnTo>
                  <a:lnTo>
                    <a:pt x="201" y="26"/>
                  </a:lnTo>
                  <a:lnTo>
                    <a:pt x="214" y="13"/>
                  </a:lnTo>
                  <a:lnTo>
                    <a:pt x="208" y="13"/>
                  </a:lnTo>
                  <a:lnTo>
                    <a:pt x="214" y="13"/>
                  </a:lnTo>
                  <a:lnTo>
                    <a:pt x="220" y="13"/>
                  </a:lnTo>
                  <a:lnTo>
                    <a:pt x="227" y="19"/>
                  </a:lnTo>
                  <a:lnTo>
                    <a:pt x="233" y="26"/>
                  </a:lnTo>
                  <a:lnTo>
                    <a:pt x="239" y="32"/>
                  </a:lnTo>
                  <a:lnTo>
                    <a:pt x="246" y="38"/>
                  </a:lnTo>
                  <a:lnTo>
                    <a:pt x="252" y="45"/>
                  </a:lnTo>
                  <a:lnTo>
                    <a:pt x="258" y="45"/>
                  </a:lnTo>
                  <a:lnTo>
                    <a:pt x="264" y="38"/>
                  </a:lnTo>
                  <a:lnTo>
                    <a:pt x="271" y="32"/>
                  </a:lnTo>
                  <a:lnTo>
                    <a:pt x="277" y="26"/>
                  </a:lnTo>
                  <a:lnTo>
                    <a:pt x="283" y="19"/>
                  </a:lnTo>
                  <a:lnTo>
                    <a:pt x="290" y="19"/>
                  </a:lnTo>
                  <a:lnTo>
                    <a:pt x="302" y="19"/>
                  </a:lnTo>
                  <a:lnTo>
                    <a:pt x="296" y="19"/>
                  </a:lnTo>
                  <a:lnTo>
                    <a:pt x="302" y="19"/>
                  </a:lnTo>
                  <a:lnTo>
                    <a:pt x="309" y="26"/>
                  </a:lnTo>
                  <a:lnTo>
                    <a:pt x="315" y="32"/>
                  </a:lnTo>
                  <a:lnTo>
                    <a:pt x="321" y="38"/>
                  </a:lnTo>
                  <a:lnTo>
                    <a:pt x="327" y="38"/>
                  </a:lnTo>
                  <a:lnTo>
                    <a:pt x="334" y="38"/>
                  </a:lnTo>
                  <a:lnTo>
                    <a:pt x="340" y="38"/>
                  </a:lnTo>
                  <a:lnTo>
                    <a:pt x="346" y="32"/>
                  </a:lnTo>
                  <a:lnTo>
                    <a:pt x="353" y="26"/>
                  </a:lnTo>
                  <a:lnTo>
                    <a:pt x="359" y="26"/>
                  </a:lnTo>
                  <a:lnTo>
                    <a:pt x="365" y="19"/>
                  </a:lnTo>
                  <a:lnTo>
                    <a:pt x="372" y="19"/>
                  </a:lnTo>
                  <a:lnTo>
                    <a:pt x="378" y="19"/>
                  </a:lnTo>
                  <a:lnTo>
                    <a:pt x="384" y="26"/>
                  </a:lnTo>
                  <a:lnTo>
                    <a:pt x="390" y="32"/>
                  </a:lnTo>
                  <a:lnTo>
                    <a:pt x="397" y="32"/>
                  </a:lnTo>
                  <a:lnTo>
                    <a:pt x="403" y="38"/>
                  </a:lnTo>
                  <a:lnTo>
                    <a:pt x="409" y="38"/>
                  </a:lnTo>
                  <a:lnTo>
                    <a:pt x="416" y="38"/>
                  </a:lnTo>
                  <a:lnTo>
                    <a:pt x="422" y="32"/>
                  </a:lnTo>
                  <a:lnTo>
                    <a:pt x="428" y="26"/>
                  </a:lnTo>
                  <a:lnTo>
                    <a:pt x="435" y="26"/>
                  </a:lnTo>
                  <a:lnTo>
                    <a:pt x="441" y="19"/>
                  </a:lnTo>
                  <a:lnTo>
                    <a:pt x="447" y="19"/>
                  </a:lnTo>
                  <a:lnTo>
                    <a:pt x="453" y="26"/>
                  </a:lnTo>
                  <a:lnTo>
                    <a:pt x="460" y="26"/>
                  </a:lnTo>
                  <a:lnTo>
                    <a:pt x="466" y="26"/>
                  </a:lnTo>
                  <a:lnTo>
                    <a:pt x="472" y="32"/>
                  </a:lnTo>
                  <a:lnTo>
                    <a:pt x="479" y="32"/>
                  </a:lnTo>
                  <a:lnTo>
                    <a:pt x="485" y="38"/>
                  </a:lnTo>
                  <a:lnTo>
                    <a:pt x="491" y="32"/>
                  </a:lnTo>
                  <a:lnTo>
                    <a:pt x="498" y="32"/>
                  </a:lnTo>
                  <a:lnTo>
                    <a:pt x="504" y="32"/>
                  </a:lnTo>
                  <a:lnTo>
                    <a:pt x="510" y="26"/>
                  </a:lnTo>
                  <a:lnTo>
                    <a:pt x="516" y="26"/>
                  </a:lnTo>
                  <a:lnTo>
                    <a:pt x="523" y="26"/>
                  </a:lnTo>
                  <a:lnTo>
                    <a:pt x="529" y="26"/>
                  </a:lnTo>
                  <a:lnTo>
                    <a:pt x="535" y="26"/>
                  </a:lnTo>
                  <a:lnTo>
                    <a:pt x="542" y="26"/>
                  </a:lnTo>
                  <a:lnTo>
                    <a:pt x="548" y="32"/>
                  </a:lnTo>
                  <a:lnTo>
                    <a:pt x="554" y="32"/>
                  </a:lnTo>
                  <a:lnTo>
                    <a:pt x="561" y="32"/>
                  </a:lnTo>
                  <a:lnTo>
                    <a:pt x="567" y="32"/>
                  </a:lnTo>
                  <a:lnTo>
                    <a:pt x="573" y="32"/>
                  </a:lnTo>
                  <a:lnTo>
                    <a:pt x="579" y="32"/>
                  </a:lnTo>
                  <a:lnTo>
                    <a:pt x="586" y="26"/>
                  </a:lnTo>
                  <a:lnTo>
                    <a:pt x="592" y="26"/>
                  </a:lnTo>
                  <a:lnTo>
                    <a:pt x="598" y="26"/>
                  </a:lnTo>
                  <a:lnTo>
                    <a:pt x="605" y="26"/>
                  </a:lnTo>
                  <a:lnTo>
                    <a:pt x="611" y="26"/>
                  </a:lnTo>
                  <a:lnTo>
                    <a:pt x="617" y="26"/>
                  </a:lnTo>
                  <a:lnTo>
                    <a:pt x="624" y="32"/>
                  </a:lnTo>
                  <a:lnTo>
                    <a:pt x="630" y="32"/>
                  </a:lnTo>
                  <a:lnTo>
                    <a:pt x="636" y="32"/>
                  </a:lnTo>
                  <a:lnTo>
                    <a:pt x="642" y="32"/>
                  </a:lnTo>
                  <a:lnTo>
                    <a:pt x="649" y="32"/>
                  </a:lnTo>
                  <a:lnTo>
                    <a:pt x="655" y="32"/>
                  </a:lnTo>
                  <a:lnTo>
                    <a:pt x="661" y="26"/>
                  </a:lnTo>
                  <a:lnTo>
                    <a:pt x="668" y="26"/>
                  </a:lnTo>
                  <a:lnTo>
                    <a:pt x="674" y="26"/>
                  </a:lnTo>
                  <a:lnTo>
                    <a:pt x="680" y="26"/>
                  </a:lnTo>
                  <a:lnTo>
                    <a:pt x="687" y="26"/>
                  </a:lnTo>
                  <a:lnTo>
                    <a:pt x="693" y="26"/>
                  </a:lnTo>
                  <a:lnTo>
                    <a:pt x="699" y="32"/>
                  </a:lnTo>
                  <a:lnTo>
                    <a:pt x="705" y="32"/>
                  </a:lnTo>
                  <a:lnTo>
                    <a:pt x="712" y="32"/>
                  </a:lnTo>
                  <a:lnTo>
                    <a:pt x="718" y="32"/>
                  </a:lnTo>
                  <a:lnTo>
                    <a:pt x="724" y="32"/>
                  </a:lnTo>
                  <a:lnTo>
                    <a:pt x="731" y="32"/>
                  </a:lnTo>
                  <a:lnTo>
                    <a:pt x="737" y="26"/>
                  </a:lnTo>
                  <a:lnTo>
                    <a:pt x="743" y="26"/>
                  </a:lnTo>
                  <a:lnTo>
                    <a:pt x="750" y="2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90" name="Freeform 70">
              <a:extLst>
                <a:ext uri="{FF2B5EF4-FFF2-40B4-BE49-F238E27FC236}">
                  <a16:creationId xmlns:a16="http://schemas.microsoft.com/office/drawing/2014/main" id="{DA3A5940-431D-40C8-8656-8272F4F47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982"/>
              <a:ext cx="396" cy="6"/>
            </a:xfrm>
            <a:custGeom>
              <a:avLst/>
              <a:gdLst>
                <a:gd name="T0" fmla="*/ 6 w 396"/>
                <a:gd name="T1" fmla="*/ 0 h 6"/>
                <a:gd name="T2" fmla="*/ 18 w 396"/>
                <a:gd name="T3" fmla="*/ 0 h 6"/>
                <a:gd name="T4" fmla="*/ 31 w 396"/>
                <a:gd name="T5" fmla="*/ 6 h 6"/>
                <a:gd name="T6" fmla="*/ 44 w 396"/>
                <a:gd name="T7" fmla="*/ 6 h 6"/>
                <a:gd name="T8" fmla="*/ 56 w 396"/>
                <a:gd name="T9" fmla="*/ 6 h 6"/>
                <a:gd name="T10" fmla="*/ 69 w 396"/>
                <a:gd name="T11" fmla="*/ 0 h 6"/>
                <a:gd name="T12" fmla="*/ 81 w 396"/>
                <a:gd name="T13" fmla="*/ 0 h 6"/>
                <a:gd name="T14" fmla="*/ 94 w 396"/>
                <a:gd name="T15" fmla="*/ 0 h 6"/>
                <a:gd name="T16" fmla="*/ 107 w 396"/>
                <a:gd name="T17" fmla="*/ 6 h 6"/>
                <a:gd name="T18" fmla="*/ 119 w 396"/>
                <a:gd name="T19" fmla="*/ 6 h 6"/>
                <a:gd name="T20" fmla="*/ 132 w 396"/>
                <a:gd name="T21" fmla="*/ 6 h 6"/>
                <a:gd name="T22" fmla="*/ 144 w 396"/>
                <a:gd name="T23" fmla="*/ 0 h 6"/>
                <a:gd name="T24" fmla="*/ 157 w 396"/>
                <a:gd name="T25" fmla="*/ 0 h 6"/>
                <a:gd name="T26" fmla="*/ 170 w 396"/>
                <a:gd name="T27" fmla="*/ 0 h 6"/>
                <a:gd name="T28" fmla="*/ 182 w 396"/>
                <a:gd name="T29" fmla="*/ 6 h 6"/>
                <a:gd name="T30" fmla="*/ 195 w 396"/>
                <a:gd name="T31" fmla="*/ 6 h 6"/>
                <a:gd name="T32" fmla="*/ 207 w 396"/>
                <a:gd name="T33" fmla="*/ 6 h 6"/>
                <a:gd name="T34" fmla="*/ 220 w 396"/>
                <a:gd name="T35" fmla="*/ 0 h 6"/>
                <a:gd name="T36" fmla="*/ 233 w 396"/>
                <a:gd name="T37" fmla="*/ 0 h 6"/>
                <a:gd name="T38" fmla="*/ 245 w 396"/>
                <a:gd name="T39" fmla="*/ 0 h 6"/>
                <a:gd name="T40" fmla="*/ 258 w 396"/>
                <a:gd name="T41" fmla="*/ 6 h 6"/>
                <a:gd name="T42" fmla="*/ 270 w 396"/>
                <a:gd name="T43" fmla="*/ 6 h 6"/>
                <a:gd name="T44" fmla="*/ 283 w 396"/>
                <a:gd name="T45" fmla="*/ 6 h 6"/>
                <a:gd name="T46" fmla="*/ 296 w 396"/>
                <a:gd name="T47" fmla="*/ 0 h 6"/>
                <a:gd name="T48" fmla="*/ 308 w 396"/>
                <a:gd name="T49" fmla="*/ 0 h 6"/>
                <a:gd name="T50" fmla="*/ 321 w 396"/>
                <a:gd name="T51" fmla="*/ 0 h 6"/>
                <a:gd name="T52" fmla="*/ 333 w 396"/>
                <a:gd name="T53" fmla="*/ 6 h 6"/>
                <a:gd name="T54" fmla="*/ 346 w 396"/>
                <a:gd name="T55" fmla="*/ 6 h 6"/>
                <a:gd name="T56" fmla="*/ 359 w 396"/>
                <a:gd name="T57" fmla="*/ 6 h 6"/>
                <a:gd name="T58" fmla="*/ 371 w 396"/>
                <a:gd name="T59" fmla="*/ 0 h 6"/>
                <a:gd name="T60" fmla="*/ 384 w 396"/>
                <a:gd name="T61" fmla="*/ 0 h 6"/>
                <a:gd name="T62" fmla="*/ 396 w 396"/>
                <a:gd name="T6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6" h="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7" y="6"/>
                  </a:lnTo>
                  <a:lnTo>
                    <a:pt x="44" y="6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5" y="0"/>
                  </a:lnTo>
                  <a:lnTo>
                    <a:pt x="81" y="0"/>
                  </a:lnTo>
                  <a:lnTo>
                    <a:pt x="88" y="0"/>
                  </a:lnTo>
                  <a:lnTo>
                    <a:pt x="94" y="0"/>
                  </a:lnTo>
                  <a:lnTo>
                    <a:pt x="100" y="0"/>
                  </a:lnTo>
                  <a:lnTo>
                    <a:pt x="107" y="6"/>
                  </a:lnTo>
                  <a:lnTo>
                    <a:pt x="113" y="6"/>
                  </a:lnTo>
                  <a:lnTo>
                    <a:pt x="119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44" y="0"/>
                  </a:lnTo>
                  <a:lnTo>
                    <a:pt x="151" y="0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6" y="0"/>
                  </a:lnTo>
                  <a:lnTo>
                    <a:pt x="182" y="6"/>
                  </a:lnTo>
                  <a:lnTo>
                    <a:pt x="189" y="6"/>
                  </a:lnTo>
                  <a:lnTo>
                    <a:pt x="195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4" y="6"/>
                  </a:lnTo>
                  <a:lnTo>
                    <a:pt x="220" y="0"/>
                  </a:lnTo>
                  <a:lnTo>
                    <a:pt x="226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2" y="0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7" y="6"/>
                  </a:lnTo>
                  <a:lnTo>
                    <a:pt x="283" y="6"/>
                  </a:lnTo>
                  <a:lnTo>
                    <a:pt x="289" y="6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0"/>
                  </a:lnTo>
                  <a:lnTo>
                    <a:pt x="315" y="0"/>
                  </a:lnTo>
                  <a:lnTo>
                    <a:pt x="321" y="0"/>
                  </a:lnTo>
                  <a:lnTo>
                    <a:pt x="327" y="0"/>
                  </a:lnTo>
                  <a:lnTo>
                    <a:pt x="333" y="6"/>
                  </a:lnTo>
                  <a:lnTo>
                    <a:pt x="340" y="6"/>
                  </a:lnTo>
                  <a:lnTo>
                    <a:pt x="346" y="6"/>
                  </a:lnTo>
                  <a:lnTo>
                    <a:pt x="352" y="6"/>
                  </a:lnTo>
                  <a:lnTo>
                    <a:pt x="359" y="6"/>
                  </a:lnTo>
                  <a:lnTo>
                    <a:pt x="365" y="6"/>
                  </a:lnTo>
                  <a:lnTo>
                    <a:pt x="371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33191" name="Line 71">
            <a:extLst>
              <a:ext uri="{FF2B5EF4-FFF2-40B4-BE49-F238E27FC236}">
                <a16:creationId xmlns:a16="http://schemas.microsoft.com/office/drawing/2014/main" id="{22255647-58E4-4587-B5CF-9227B38FE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2606675"/>
            <a:ext cx="5762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192" name="Line 72">
            <a:extLst>
              <a:ext uri="{FF2B5EF4-FFF2-40B4-BE49-F238E27FC236}">
                <a16:creationId xmlns:a16="http://schemas.microsoft.com/office/drawing/2014/main" id="{E1C1E992-2D74-4E52-B291-6A8CCBC7D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2606675"/>
            <a:ext cx="93503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193" name="Rectangle 73">
            <a:extLst>
              <a:ext uri="{FF2B5EF4-FFF2-40B4-BE49-F238E27FC236}">
                <a16:creationId xmlns:a16="http://schemas.microsoft.com/office/drawing/2014/main" id="{CD863AED-28F2-4626-850D-51F0EF74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3" y="4119563"/>
            <a:ext cx="25098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CO" sz="1300">
                <a:solidFill>
                  <a:srgbClr val="000000"/>
                </a:solidFill>
                <a:latin typeface="Helvetica" panose="020B0604020202020204" pitchFamily="34" charset="0"/>
              </a:rPr>
              <a:t>Pico de tensión: chispa en la bujía</a:t>
            </a:r>
            <a:endParaRPr lang="es-ES" altLang="es-CO"/>
          </a:p>
        </p:txBody>
      </p:sp>
      <p:sp>
        <p:nvSpPr>
          <p:cNvPr id="133194" name="Line 74">
            <a:extLst>
              <a:ext uri="{FF2B5EF4-FFF2-40B4-BE49-F238E27FC236}">
                <a16:creationId xmlns:a16="http://schemas.microsoft.com/office/drawing/2014/main" id="{E7FBD4A3-8225-4A82-B7A1-76D67559AC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5563" y="4335463"/>
            <a:ext cx="10795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pSp>
        <p:nvGrpSpPr>
          <p:cNvPr id="133195" name="Group 75">
            <a:extLst>
              <a:ext uri="{FF2B5EF4-FFF2-40B4-BE49-F238E27FC236}">
                <a16:creationId xmlns:a16="http://schemas.microsoft.com/office/drawing/2014/main" id="{EED75572-85B6-43F9-8203-87064BBAE2DD}"/>
              </a:ext>
            </a:extLst>
          </p:cNvPr>
          <p:cNvGrpSpPr>
            <a:grpSpLocks/>
          </p:cNvGrpSpPr>
          <p:nvPr/>
        </p:nvGrpSpPr>
        <p:grpSpPr bwMode="auto">
          <a:xfrm>
            <a:off x="3994150" y="2760663"/>
            <a:ext cx="4349750" cy="1169987"/>
            <a:chOff x="1645" y="1543"/>
            <a:chExt cx="2740" cy="737"/>
          </a:xfrm>
        </p:grpSpPr>
        <p:sp>
          <p:nvSpPr>
            <p:cNvPr id="133196" name="Freeform 76">
              <a:extLst>
                <a:ext uri="{FF2B5EF4-FFF2-40B4-BE49-F238E27FC236}">
                  <a16:creationId xmlns:a16="http://schemas.microsoft.com/office/drawing/2014/main" id="{1EAA5259-498A-4A3B-A85C-1D0D09FBC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5" y="1543"/>
              <a:ext cx="787" cy="737"/>
            </a:xfrm>
            <a:custGeom>
              <a:avLst/>
              <a:gdLst>
                <a:gd name="T0" fmla="*/ 0 w 787"/>
                <a:gd name="T1" fmla="*/ 239 h 737"/>
                <a:gd name="T2" fmla="*/ 19 w 787"/>
                <a:gd name="T3" fmla="*/ 258 h 737"/>
                <a:gd name="T4" fmla="*/ 38 w 787"/>
                <a:gd name="T5" fmla="*/ 271 h 737"/>
                <a:gd name="T6" fmla="*/ 57 w 787"/>
                <a:gd name="T7" fmla="*/ 283 h 737"/>
                <a:gd name="T8" fmla="*/ 76 w 787"/>
                <a:gd name="T9" fmla="*/ 289 h 737"/>
                <a:gd name="T10" fmla="*/ 94 w 787"/>
                <a:gd name="T11" fmla="*/ 296 h 737"/>
                <a:gd name="T12" fmla="*/ 113 w 787"/>
                <a:gd name="T13" fmla="*/ 302 h 737"/>
                <a:gd name="T14" fmla="*/ 132 w 787"/>
                <a:gd name="T15" fmla="*/ 308 h 737"/>
                <a:gd name="T16" fmla="*/ 151 w 787"/>
                <a:gd name="T17" fmla="*/ 308 h 737"/>
                <a:gd name="T18" fmla="*/ 170 w 787"/>
                <a:gd name="T19" fmla="*/ 308 h 737"/>
                <a:gd name="T20" fmla="*/ 189 w 787"/>
                <a:gd name="T21" fmla="*/ 315 h 737"/>
                <a:gd name="T22" fmla="*/ 208 w 787"/>
                <a:gd name="T23" fmla="*/ 315 h 737"/>
                <a:gd name="T24" fmla="*/ 227 w 787"/>
                <a:gd name="T25" fmla="*/ 315 h 737"/>
                <a:gd name="T26" fmla="*/ 246 w 787"/>
                <a:gd name="T27" fmla="*/ 315 h 737"/>
                <a:gd name="T28" fmla="*/ 265 w 787"/>
                <a:gd name="T29" fmla="*/ 315 h 737"/>
                <a:gd name="T30" fmla="*/ 283 w 787"/>
                <a:gd name="T31" fmla="*/ 315 h 737"/>
                <a:gd name="T32" fmla="*/ 302 w 787"/>
                <a:gd name="T33" fmla="*/ 315 h 737"/>
                <a:gd name="T34" fmla="*/ 321 w 787"/>
                <a:gd name="T35" fmla="*/ 315 h 737"/>
                <a:gd name="T36" fmla="*/ 340 w 787"/>
                <a:gd name="T37" fmla="*/ 315 h 737"/>
                <a:gd name="T38" fmla="*/ 359 w 787"/>
                <a:gd name="T39" fmla="*/ 315 h 737"/>
                <a:gd name="T40" fmla="*/ 378 w 787"/>
                <a:gd name="T41" fmla="*/ 315 h 737"/>
                <a:gd name="T42" fmla="*/ 397 w 787"/>
                <a:gd name="T43" fmla="*/ 315 h 737"/>
                <a:gd name="T44" fmla="*/ 416 w 787"/>
                <a:gd name="T45" fmla="*/ 315 h 737"/>
                <a:gd name="T46" fmla="*/ 435 w 787"/>
                <a:gd name="T47" fmla="*/ 315 h 737"/>
                <a:gd name="T48" fmla="*/ 460 w 787"/>
                <a:gd name="T49" fmla="*/ 315 h 737"/>
                <a:gd name="T50" fmla="*/ 485 w 787"/>
                <a:gd name="T51" fmla="*/ 315 h 737"/>
                <a:gd name="T52" fmla="*/ 517 w 787"/>
                <a:gd name="T53" fmla="*/ 315 h 737"/>
                <a:gd name="T54" fmla="*/ 554 w 787"/>
                <a:gd name="T55" fmla="*/ 315 h 737"/>
                <a:gd name="T56" fmla="*/ 598 w 787"/>
                <a:gd name="T57" fmla="*/ 315 h 737"/>
                <a:gd name="T58" fmla="*/ 649 w 787"/>
                <a:gd name="T59" fmla="*/ 315 h 737"/>
                <a:gd name="T60" fmla="*/ 680 w 787"/>
                <a:gd name="T61" fmla="*/ 434 h 737"/>
                <a:gd name="T62" fmla="*/ 693 w 787"/>
                <a:gd name="T63" fmla="*/ 636 h 737"/>
                <a:gd name="T64" fmla="*/ 699 w 787"/>
                <a:gd name="T65" fmla="*/ 718 h 737"/>
                <a:gd name="T66" fmla="*/ 712 w 787"/>
                <a:gd name="T67" fmla="*/ 604 h 737"/>
                <a:gd name="T68" fmla="*/ 718 w 787"/>
                <a:gd name="T69" fmla="*/ 252 h 737"/>
                <a:gd name="T70" fmla="*/ 731 w 787"/>
                <a:gd name="T71" fmla="*/ 88 h 737"/>
                <a:gd name="T72" fmla="*/ 737 w 787"/>
                <a:gd name="T73" fmla="*/ 0 h 737"/>
                <a:gd name="T74" fmla="*/ 743 w 787"/>
                <a:gd name="T75" fmla="*/ 82 h 737"/>
                <a:gd name="T76" fmla="*/ 756 w 787"/>
                <a:gd name="T77" fmla="*/ 220 h 737"/>
                <a:gd name="T78" fmla="*/ 762 w 787"/>
                <a:gd name="T79" fmla="*/ 472 h 737"/>
                <a:gd name="T80" fmla="*/ 775 w 787"/>
                <a:gd name="T81" fmla="*/ 554 h 737"/>
                <a:gd name="T82" fmla="*/ 781 w 787"/>
                <a:gd name="T83" fmla="*/ 548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87" h="737">
                  <a:moveTo>
                    <a:pt x="0" y="315"/>
                  </a:moveTo>
                  <a:lnTo>
                    <a:pt x="0" y="233"/>
                  </a:lnTo>
                  <a:lnTo>
                    <a:pt x="0" y="239"/>
                  </a:lnTo>
                  <a:lnTo>
                    <a:pt x="6" y="245"/>
                  </a:lnTo>
                  <a:lnTo>
                    <a:pt x="13" y="252"/>
                  </a:lnTo>
                  <a:lnTo>
                    <a:pt x="19" y="258"/>
                  </a:lnTo>
                  <a:lnTo>
                    <a:pt x="25" y="264"/>
                  </a:lnTo>
                  <a:lnTo>
                    <a:pt x="31" y="271"/>
                  </a:lnTo>
                  <a:lnTo>
                    <a:pt x="38" y="271"/>
                  </a:lnTo>
                  <a:lnTo>
                    <a:pt x="44" y="277"/>
                  </a:lnTo>
                  <a:lnTo>
                    <a:pt x="50" y="283"/>
                  </a:lnTo>
                  <a:lnTo>
                    <a:pt x="57" y="283"/>
                  </a:lnTo>
                  <a:lnTo>
                    <a:pt x="63" y="283"/>
                  </a:lnTo>
                  <a:lnTo>
                    <a:pt x="69" y="289"/>
                  </a:lnTo>
                  <a:lnTo>
                    <a:pt x="76" y="289"/>
                  </a:lnTo>
                  <a:lnTo>
                    <a:pt x="82" y="296"/>
                  </a:lnTo>
                  <a:lnTo>
                    <a:pt x="88" y="296"/>
                  </a:lnTo>
                  <a:lnTo>
                    <a:pt x="94" y="296"/>
                  </a:lnTo>
                  <a:lnTo>
                    <a:pt x="101" y="302"/>
                  </a:lnTo>
                  <a:lnTo>
                    <a:pt x="107" y="302"/>
                  </a:lnTo>
                  <a:lnTo>
                    <a:pt x="113" y="302"/>
                  </a:lnTo>
                  <a:lnTo>
                    <a:pt x="120" y="302"/>
                  </a:lnTo>
                  <a:lnTo>
                    <a:pt x="126" y="302"/>
                  </a:lnTo>
                  <a:lnTo>
                    <a:pt x="132" y="308"/>
                  </a:lnTo>
                  <a:lnTo>
                    <a:pt x="139" y="308"/>
                  </a:lnTo>
                  <a:lnTo>
                    <a:pt x="145" y="308"/>
                  </a:lnTo>
                  <a:lnTo>
                    <a:pt x="151" y="308"/>
                  </a:lnTo>
                  <a:lnTo>
                    <a:pt x="157" y="308"/>
                  </a:lnTo>
                  <a:lnTo>
                    <a:pt x="164" y="308"/>
                  </a:lnTo>
                  <a:lnTo>
                    <a:pt x="170" y="308"/>
                  </a:lnTo>
                  <a:lnTo>
                    <a:pt x="176" y="315"/>
                  </a:lnTo>
                  <a:lnTo>
                    <a:pt x="183" y="315"/>
                  </a:lnTo>
                  <a:lnTo>
                    <a:pt x="189" y="315"/>
                  </a:lnTo>
                  <a:lnTo>
                    <a:pt x="195" y="315"/>
                  </a:lnTo>
                  <a:lnTo>
                    <a:pt x="202" y="315"/>
                  </a:lnTo>
                  <a:lnTo>
                    <a:pt x="208" y="315"/>
                  </a:lnTo>
                  <a:lnTo>
                    <a:pt x="214" y="315"/>
                  </a:lnTo>
                  <a:lnTo>
                    <a:pt x="220" y="315"/>
                  </a:lnTo>
                  <a:lnTo>
                    <a:pt x="227" y="315"/>
                  </a:lnTo>
                  <a:lnTo>
                    <a:pt x="233" y="315"/>
                  </a:lnTo>
                  <a:lnTo>
                    <a:pt x="239" y="315"/>
                  </a:lnTo>
                  <a:lnTo>
                    <a:pt x="246" y="315"/>
                  </a:lnTo>
                  <a:lnTo>
                    <a:pt x="252" y="315"/>
                  </a:lnTo>
                  <a:lnTo>
                    <a:pt x="258" y="315"/>
                  </a:lnTo>
                  <a:lnTo>
                    <a:pt x="265" y="315"/>
                  </a:lnTo>
                  <a:lnTo>
                    <a:pt x="271" y="315"/>
                  </a:lnTo>
                  <a:lnTo>
                    <a:pt x="277" y="315"/>
                  </a:lnTo>
                  <a:lnTo>
                    <a:pt x="283" y="315"/>
                  </a:lnTo>
                  <a:lnTo>
                    <a:pt x="290" y="315"/>
                  </a:lnTo>
                  <a:lnTo>
                    <a:pt x="296" y="315"/>
                  </a:lnTo>
                  <a:lnTo>
                    <a:pt x="302" y="315"/>
                  </a:lnTo>
                  <a:lnTo>
                    <a:pt x="309" y="315"/>
                  </a:lnTo>
                  <a:lnTo>
                    <a:pt x="315" y="315"/>
                  </a:lnTo>
                  <a:lnTo>
                    <a:pt x="321" y="315"/>
                  </a:lnTo>
                  <a:lnTo>
                    <a:pt x="328" y="315"/>
                  </a:lnTo>
                  <a:lnTo>
                    <a:pt x="334" y="315"/>
                  </a:lnTo>
                  <a:lnTo>
                    <a:pt x="340" y="315"/>
                  </a:lnTo>
                  <a:lnTo>
                    <a:pt x="346" y="315"/>
                  </a:lnTo>
                  <a:lnTo>
                    <a:pt x="353" y="315"/>
                  </a:lnTo>
                  <a:lnTo>
                    <a:pt x="359" y="315"/>
                  </a:lnTo>
                  <a:lnTo>
                    <a:pt x="365" y="315"/>
                  </a:lnTo>
                  <a:lnTo>
                    <a:pt x="372" y="315"/>
                  </a:lnTo>
                  <a:lnTo>
                    <a:pt x="378" y="315"/>
                  </a:lnTo>
                  <a:lnTo>
                    <a:pt x="384" y="315"/>
                  </a:lnTo>
                  <a:lnTo>
                    <a:pt x="391" y="315"/>
                  </a:lnTo>
                  <a:lnTo>
                    <a:pt x="397" y="315"/>
                  </a:lnTo>
                  <a:lnTo>
                    <a:pt x="403" y="315"/>
                  </a:lnTo>
                  <a:lnTo>
                    <a:pt x="409" y="315"/>
                  </a:lnTo>
                  <a:lnTo>
                    <a:pt x="416" y="315"/>
                  </a:lnTo>
                  <a:lnTo>
                    <a:pt x="422" y="315"/>
                  </a:lnTo>
                  <a:lnTo>
                    <a:pt x="428" y="315"/>
                  </a:lnTo>
                  <a:lnTo>
                    <a:pt x="435" y="315"/>
                  </a:lnTo>
                  <a:lnTo>
                    <a:pt x="447" y="315"/>
                  </a:lnTo>
                  <a:lnTo>
                    <a:pt x="454" y="315"/>
                  </a:lnTo>
                  <a:lnTo>
                    <a:pt x="460" y="315"/>
                  </a:lnTo>
                  <a:lnTo>
                    <a:pt x="466" y="315"/>
                  </a:lnTo>
                  <a:lnTo>
                    <a:pt x="479" y="315"/>
                  </a:lnTo>
                  <a:lnTo>
                    <a:pt x="485" y="315"/>
                  </a:lnTo>
                  <a:lnTo>
                    <a:pt x="498" y="315"/>
                  </a:lnTo>
                  <a:lnTo>
                    <a:pt x="504" y="315"/>
                  </a:lnTo>
                  <a:lnTo>
                    <a:pt x="517" y="315"/>
                  </a:lnTo>
                  <a:lnTo>
                    <a:pt x="529" y="315"/>
                  </a:lnTo>
                  <a:lnTo>
                    <a:pt x="542" y="315"/>
                  </a:lnTo>
                  <a:lnTo>
                    <a:pt x="554" y="315"/>
                  </a:lnTo>
                  <a:lnTo>
                    <a:pt x="567" y="315"/>
                  </a:lnTo>
                  <a:lnTo>
                    <a:pt x="580" y="315"/>
                  </a:lnTo>
                  <a:lnTo>
                    <a:pt x="598" y="315"/>
                  </a:lnTo>
                  <a:lnTo>
                    <a:pt x="611" y="315"/>
                  </a:lnTo>
                  <a:lnTo>
                    <a:pt x="630" y="315"/>
                  </a:lnTo>
                  <a:lnTo>
                    <a:pt x="649" y="315"/>
                  </a:lnTo>
                  <a:lnTo>
                    <a:pt x="674" y="315"/>
                  </a:lnTo>
                  <a:lnTo>
                    <a:pt x="680" y="321"/>
                  </a:lnTo>
                  <a:lnTo>
                    <a:pt x="680" y="434"/>
                  </a:lnTo>
                  <a:lnTo>
                    <a:pt x="687" y="441"/>
                  </a:lnTo>
                  <a:lnTo>
                    <a:pt x="687" y="630"/>
                  </a:lnTo>
                  <a:lnTo>
                    <a:pt x="693" y="636"/>
                  </a:lnTo>
                  <a:lnTo>
                    <a:pt x="693" y="730"/>
                  </a:lnTo>
                  <a:lnTo>
                    <a:pt x="699" y="737"/>
                  </a:lnTo>
                  <a:lnTo>
                    <a:pt x="699" y="718"/>
                  </a:lnTo>
                  <a:lnTo>
                    <a:pt x="706" y="712"/>
                  </a:lnTo>
                  <a:lnTo>
                    <a:pt x="706" y="611"/>
                  </a:lnTo>
                  <a:lnTo>
                    <a:pt x="712" y="604"/>
                  </a:lnTo>
                  <a:lnTo>
                    <a:pt x="712" y="434"/>
                  </a:lnTo>
                  <a:lnTo>
                    <a:pt x="718" y="428"/>
                  </a:lnTo>
                  <a:lnTo>
                    <a:pt x="718" y="252"/>
                  </a:lnTo>
                  <a:lnTo>
                    <a:pt x="724" y="245"/>
                  </a:lnTo>
                  <a:lnTo>
                    <a:pt x="724" y="94"/>
                  </a:lnTo>
                  <a:lnTo>
                    <a:pt x="731" y="88"/>
                  </a:lnTo>
                  <a:lnTo>
                    <a:pt x="731" y="12"/>
                  </a:lnTo>
                  <a:lnTo>
                    <a:pt x="737" y="6"/>
                  </a:lnTo>
                  <a:lnTo>
                    <a:pt x="737" y="0"/>
                  </a:lnTo>
                  <a:lnTo>
                    <a:pt x="737" y="12"/>
                  </a:lnTo>
                  <a:lnTo>
                    <a:pt x="743" y="19"/>
                  </a:lnTo>
                  <a:lnTo>
                    <a:pt x="743" y="82"/>
                  </a:lnTo>
                  <a:lnTo>
                    <a:pt x="750" y="88"/>
                  </a:lnTo>
                  <a:lnTo>
                    <a:pt x="750" y="214"/>
                  </a:lnTo>
                  <a:lnTo>
                    <a:pt x="756" y="220"/>
                  </a:lnTo>
                  <a:lnTo>
                    <a:pt x="756" y="352"/>
                  </a:lnTo>
                  <a:lnTo>
                    <a:pt x="762" y="359"/>
                  </a:lnTo>
                  <a:lnTo>
                    <a:pt x="762" y="472"/>
                  </a:lnTo>
                  <a:lnTo>
                    <a:pt x="769" y="478"/>
                  </a:lnTo>
                  <a:lnTo>
                    <a:pt x="769" y="548"/>
                  </a:lnTo>
                  <a:lnTo>
                    <a:pt x="775" y="554"/>
                  </a:lnTo>
                  <a:lnTo>
                    <a:pt x="775" y="560"/>
                  </a:lnTo>
                  <a:lnTo>
                    <a:pt x="775" y="554"/>
                  </a:lnTo>
                  <a:lnTo>
                    <a:pt x="781" y="548"/>
                  </a:lnTo>
                  <a:lnTo>
                    <a:pt x="781" y="504"/>
                  </a:lnTo>
                  <a:lnTo>
                    <a:pt x="787" y="49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97" name="Freeform 77">
              <a:extLst>
                <a:ext uri="{FF2B5EF4-FFF2-40B4-BE49-F238E27FC236}">
                  <a16:creationId xmlns:a16="http://schemas.microsoft.com/office/drawing/2014/main" id="{EFE08AD3-3B6D-408C-8F01-897849CD6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" y="1681"/>
              <a:ext cx="599" cy="359"/>
            </a:xfrm>
            <a:custGeom>
              <a:avLst/>
              <a:gdLst>
                <a:gd name="T0" fmla="*/ 7 w 599"/>
                <a:gd name="T1" fmla="*/ 265 h 359"/>
                <a:gd name="T2" fmla="*/ 13 w 599"/>
                <a:gd name="T3" fmla="*/ 70 h 359"/>
                <a:gd name="T4" fmla="*/ 32 w 599"/>
                <a:gd name="T5" fmla="*/ 0 h 359"/>
                <a:gd name="T6" fmla="*/ 38 w 599"/>
                <a:gd name="T7" fmla="*/ 38 h 359"/>
                <a:gd name="T8" fmla="*/ 45 w 599"/>
                <a:gd name="T9" fmla="*/ 183 h 359"/>
                <a:gd name="T10" fmla="*/ 57 w 599"/>
                <a:gd name="T11" fmla="*/ 259 h 359"/>
                <a:gd name="T12" fmla="*/ 63 w 599"/>
                <a:gd name="T13" fmla="*/ 315 h 359"/>
                <a:gd name="T14" fmla="*/ 76 w 599"/>
                <a:gd name="T15" fmla="*/ 246 h 359"/>
                <a:gd name="T16" fmla="*/ 89 w 599"/>
                <a:gd name="T17" fmla="*/ 183 h 359"/>
                <a:gd name="T18" fmla="*/ 95 w 599"/>
                <a:gd name="T19" fmla="*/ 88 h 359"/>
                <a:gd name="T20" fmla="*/ 108 w 599"/>
                <a:gd name="T21" fmla="*/ 88 h 359"/>
                <a:gd name="T22" fmla="*/ 120 w 599"/>
                <a:gd name="T23" fmla="*/ 133 h 359"/>
                <a:gd name="T24" fmla="*/ 126 w 599"/>
                <a:gd name="T25" fmla="*/ 214 h 359"/>
                <a:gd name="T26" fmla="*/ 145 w 599"/>
                <a:gd name="T27" fmla="*/ 259 h 359"/>
                <a:gd name="T28" fmla="*/ 152 w 599"/>
                <a:gd name="T29" fmla="*/ 246 h 359"/>
                <a:gd name="T30" fmla="*/ 158 w 599"/>
                <a:gd name="T31" fmla="*/ 196 h 359"/>
                <a:gd name="T32" fmla="*/ 171 w 599"/>
                <a:gd name="T33" fmla="*/ 151 h 359"/>
                <a:gd name="T34" fmla="*/ 177 w 599"/>
                <a:gd name="T35" fmla="*/ 120 h 359"/>
                <a:gd name="T36" fmla="*/ 189 w 599"/>
                <a:gd name="T37" fmla="*/ 145 h 359"/>
                <a:gd name="T38" fmla="*/ 202 w 599"/>
                <a:gd name="T39" fmla="*/ 177 h 359"/>
                <a:gd name="T40" fmla="*/ 208 w 599"/>
                <a:gd name="T41" fmla="*/ 214 h 359"/>
                <a:gd name="T42" fmla="*/ 227 w 599"/>
                <a:gd name="T43" fmla="*/ 208 h 359"/>
                <a:gd name="T44" fmla="*/ 240 w 599"/>
                <a:gd name="T45" fmla="*/ 183 h 359"/>
                <a:gd name="T46" fmla="*/ 252 w 599"/>
                <a:gd name="T47" fmla="*/ 145 h 359"/>
                <a:gd name="T48" fmla="*/ 271 w 599"/>
                <a:gd name="T49" fmla="*/ 170 h 359"/>
                <a:gd name="T50" fmla="*/ 290 w 599"/>
                <a:gd name="T51" fmla="*/ 202 h 359"/>
                <a:gd name="T52" fmla="*/ 315 w 599"/>
                <a:gd name="T53" fmla="*/ 189 h 359"/>
                <a:gd name="T54" fmla="*/ 328 w 599"/>
                <a:gd name="T55" fmla="*/ 164 h 359"/>
                <a:gd name="T56" fmla="*/ 341 w 599"/>
                <a:gd name="T57" fmla="*/ 164 h 359"/>
                <a:gd name="T58" fmla="*/ 360 w 599"/>
                <a:gd name="T59" fmla="*/ 189 h 359"/>
                <a:gd name="T60" fmla="*/ 378 w 599"/>
                <a:gd name="T61" fmla="*/ 189 h 359"/>
                <a:gd name="T62" fmla="*/ 397 w 599"/>
                <a:gd name="T63" fmla="*/ 177 h 359"/>
                <a:gd name="T64" fmla="*/ 416 w 599"/>
                <a:gd name="T65" fmla="*/ 170 h 359"/>
                <a:gd name="T66" fmla="*/ 435 w 599"/>
                <a:gd name="T67" fmla="*/ 183 h 359"/>
                <a:gd name="T68" fmla="*/ 454 w 599"/>
                <a:gd name="T69" fmla="*/ 189 h 359"/>
                <a:gd name="T70" fmla="*/ 473 w 599"/>
                <a:gd name="T71" fmla="*/ 177 h 359"/>
                <a:gd name="T72" fmla="*/ 492 w 599"/>
                <a:gd name="T73" fmla="*/ 177 h 359"/>
                <a:gd name="T74" fmla="*/ 511 w 599"/>
                <a:gd name="T75" fmla="*/ 183 h 359"/>
                <a:gd name="T76" fmla="*/ 530 w 599"/>
                <a:gd name="T77" fmla="*/ 183 h 359"/>
                <a:gd name="T78" fmla="*/ 549 w 599"/>
                <a:gd name="T79" fmla="*/ 177 h 359"/>
                <a:gd name="T80" fmla="*/ 567 w 599"/>
                <a:gd name="T81" fmla="*/ 177 h 359"/>
                <a:gd name="T82" fmla="*/ 586 w 599"/>
                <a:gd name="T83" fmla="*/ 18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9" h="359">
                  <a:moveTo>
                    <a:pt x="0" y="359"/>
                  </a:moveTo>
                  <a:lnTo>
                    <a:pt x="0" y="271"/>
                  </a:lnTo>
                  <a:lnTo>
                    <a:pt x="7" y="265"/>
                  </a:lnTo>
                  <a:lnTo>
                    <a:pt x="7" y="164"/>
                  </a:lnTo>
                  <a:lnTo>
                    <a:pt x="13" y="158"/>
                  </a:lnTo>
                  <a:lnTo>
                    <a:pt x="13" y="70"/>
                  </a:lnTo>
                  <a:lnTo>
                    <a:pt x="19" y="63"/>
                  </a:lnTo>
                  <a:lnTo>
                    <a:pt x="19" y="13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32" y="32"/>
                  </a:lnTo>
                  <a:lnTo>
                    <a:pt x="38" y="38"/>
                  </a:lnTo>
                  <a:lnTo>
                    <a:pt x="38" y="101"/>
                  </a:lnTo>
                  <a:lnTo>
                    <a:pt x="45" y="107"/>
                  </a:lnTo>
                  <a:lnTo>
                    <a:pt x="45" y="183"/>
                  </a:lnTo>
                  <a:lnTo>
                    <a:pt x="51" y="189"/>
                  </a:lnTo>
                  <a:lnTo>
                    <a:pt x="51" y="252"/>
                  </a:lnTo>
                  <a:lnTo>
                    <a:pt x="57" y="259"/>
                  </a:lnTo>
                  <a:lnTo>
                    <a:pt x="57" y="303"/>
                  </a:lnTo>
                  <a:lnTo>
                    <a:pt x="70" y="315"/>
                  </a:lnTo>
                  <a:lnTo>
                    <a:pt x="63" y="315"/>
                  </a:lnTo>
                  <a:lnTo>
                    <a:pt x="70" y="296"/>
                  </a:lnTo>
                  <a:lnTo>
                    <a:pt x="76" y="290"/>
                  </a:lnTo>
                  <a:lnTo>
                    <a:pt x="76" y="246"/>
                  </a:lnTo>
                  <a:lnTo>
                    <a:pt x="82" y="240"/>
                  </a:lnTo>
                  <a:lnTo>
                    <a:pt x="82" y="189"/>
                  </a:lnTo>
                  <a:lnTo>
                    <a:pt x="89" y="183"/>
                  </a:lnTo>
                  <a:lnTo>
                    <a:pt x="89" y="133"/>
                  </a:lnTo>
                  <a:lnTo>
                    <a:pt x="95" y="126"/>
                  </a:lnTo>
                  <a:lnTo>
                    <a:pt x="95" y="88"/>
                  </a:lnTo>
                  <a:lnTo>
                    <a:pt x="108" y="76"/>
                  </a:lnTo>
                  <a:lnTo>
                    <a:pt x="101" y="76"/>
                  </a:lnTo>
                  <a:lnTo>
                    <a:pt x="108" y="88"/>
                  </a:lnTo>
                  <a:lnTo>
                    <a:pt x="114" y="95"/>
                  </a:lnTo>
                  <a:lnTo>
                    <a:pt x="114" y="126"/>
                  </a:lnTo>
                  <a:lnTo>
                    <a:pt x="120" y="133"/>
                  </a:lnTo>
                  <a:lnTo>
                    <a:pt x="120" y="170"/>
                  </a:lnTo>
                  <a:lnTo>
                    <a:pt x="126" y="177"/>
                  </a:lnTo>
                  <a:lnTo>
                    <a:pt x="126" y="214"/>
                  </a:lnTo>
                  <a:lnTo>
                    <a:pt x="133" y="221"/>
                  </a:lnTo>
                  <a:lnTo>
                    <a:pt x="133" y="246"/>
                  </a:lnTo>
                  <a:lnTo>
                    <a:pt x="145" y="259"/>
                  </a:lnTo>
                  <a:lnTo>
                    <a:pt x="139" y="259"/>
                  </a:lnTo>
                  <a:lnTo>
                    <a:pt x="145" y="252"/>
                  </a:lnTo>
                  <a:lnTo>
                    <a:pt x="152" y="246"/>
                  </a:lnTo>
                  <a:lnTo>
                    <a:pt x="152" y="227"/>
                  </a:lnTo>
                  <a:lnTo>
                    <a:pt x="158" y="221"/>
                  </a:lnTo>
                  <a:lnTo>
                    <a:pt x="158" y="196"/>
                  </a:lnTo>
                  <a:lnTo>
                    <a:pt x="164" y="189"/>
                  </a:lnTo>
                  <a:lnTo>
                    <a:pt x="164" y="158"/>
                  </a:lnTo>
                  <a:lnTo>
                    <a:pt x="171" y="151"/>
                  </a:lnTo>
                  <a:lnTo>
                    <a:pt x="171" y="133"/>
                  </a:lnTo>
                  <a:lnTo>
                    <a:pt x="183" y="120"/>
                  </a:lnTo>
                  <a:lnTo>
                    <a:pt x="177" y="120"/>
                  </a:lnTo>
                  <a:lnTo>
                    <a:pt x="183" y="126"/>
                  </a:lnTo>
                  <a:lnTo>
                    <a:pt x="189" y="133"/>
                  </a:lnTo>
                  <a:lnTo>
                    <a:pt x="189" y="145"/>
                  </a:lnTo>
                  <a:lnTo>
                    <a:pt x="196" y="151"/>
                  </a:lnTo>
                  <a:lnTo>
                    <a:pt x="196" y="170"/>
                  </a:lnTo>
                  <a:lnTo>
                    <a:pt x="202" y="177"/>
                  </a:lnTo>
                  <a:lnTo>
                    <a:pt x="202" y="196"/>
                  </a:lnTo>
                  <a:lnTo>
                    <a:pt x="208" y="202"/>
                  </a:lnTo>
                  <a:lnTo>
                    <a:pt x="208" y="214"/>
                  </a:lnTo>
                  <a:lnTo>
                    <a:pt x="215" y="221"/>
                  </a:lnTo>
                  <a:lnTo>
                    <a:pt x="227" y="221"/>
                  </a:lnTo>
                  <a:lnTo>
                    <a:pt x="227" y="208"/>
                  </a:lnTo>
                  <a:lnTo>
                    <a:pt x="234" y="202"/>
                  </a:lnTo>
                  <a:lnTo>
                    <a:pt x="234" y="189"/>
                  </a:lnTo>
                  <a:lnTo>
                    <a:pt x="240" y="183"/>
                  </a:lnTo>
                  <a:lnTo>
                    <a:pt x="240" y="170"/>
                  </a:lnTo>
                  <a:lnTo>
                    <a:pt x="252" y="158"/>
                  </a:lnTo>
                  <a:lnTo>
                    <a:pt x="252" y="145"/>
                  </a:lnTo>
                  <a:lnTo>
                    <a:pt x="259" y="145"/>
                  </a:lnTo>
                  <a:lnTo>
                    <a:pt x="271" y="158"/>
                  </a:lnTo>
                  <a:lnTo>
                    <a:pt x="271" y="170"/>
                  </a:lnTo>
                  <a:lnTo>
                    <a:pt x="284" y="183"/>
                  </a:lnTo>
                  <a:lnTo>
                    <a:pt x="284" y="196"/>
                  </a:lnTo>
                  <a:lnTo>
                    <a:pt x="290" y="202"/>
                  </a:lnTo>
                  <a:lnTo>
                    <a:pt x="297" y="202"/>
                  </a:lnTo>
                  <a:lnTo>
                    <a:pt x="303" y="202"/>
                  </a:lnTo>
                  <a:lnTo>
                    <a:pt x="315" y="189"/>
                  </a:lnTo>
                  <a:lnTo>
                    <a:pt x="315" y="177"/>
                  </a:lnTo>
                  <a:lnTo>
                    <a:pt x="322" y="170"/>
                  </a:lnTo>
                  <a:lnTo>
                    <a:pt x="328" y="164"/>
                  </a:lnTo>
                  <a:lnTo>
                    <a:pt x="341" y="164"/>
                  </a:lnTo>
                  <a:lnTo>
                    <a:pt x="334" y="164"/>
                  </a:lnTo>
                  <a:lnTo>
                    <a:pt x="341" y="164"/>
                  </a:lnTo>
                  <a:lnTo>
                    <a:pt x="347" y="170"/>
                  </a:lnTo>
                  <a:lnTo>
                    <a:pt x="360" y="183"/>
                  </a:lnTo>
                  <a:lnTo>
                    <a:pt x="360" y="189"/>
                  </a:lnTo>
                  <a:lnTo>
                    <a:pt x="366" y="196"/>
                  </a:lnTo>
                  <a:lnTo>
                    <a:pt x="372" y="196"/>
                  </a:lnTo>
                  <a:lnTo>
                    <a:pt x="378" y="189"/>
                  </a:lnTo>
                  <a:lnTo>
                    <a:pt x="385" y="189"/>
                  </a:lnTo>
                  <a:lnTo>
                    <a:pt x="391" y="183"/>
                  </a:lnTo>
                  <a:lnTo>
                    <a:pt x="397" y="177"/>
                  </a:lnTo>
                  <a:lnTo>
                    <a:pt x="404" y="170"/>
                  </a:lnTo>
                  <a:lnTo>
                    <a:pt x="410" y="170"/>
                  </a:lnTo>
                  <a:lnTo>
                    <a:pt x="416" y="170"/>
                  </a:lnTo>
                  <a:lnTo>
                    <a:pt x="423" y="177"/>
                  </a:lnTo>
                  <a:lnTo>
                    <a:pt x="429" y="177"/>
                  </a:lnTo>
                  <a:lnTo>
                    <a:pt x="435" y="183"/>
                  </a:lnTo>
                  <a:lnTo>
                    <a:pt x="441" y="189"/>
                  </a:lnTo>
                  <a:lnTo>
                    <a:pt x="448" y="189"/>
                  </a:lnTo>
                  <a:lnTo>
                    <a:pt x="454" y="189"/>
                  </a:lnTo>
                  <a:lnTo>
                    <a:pt x="460" y="183"/>
                  </a:lnTo>
                  <a:lnTo>
                    <a:pt x="467" y="183"/>
                  </a:lnTo>
                  <a:lnTo>
                    <a:pt x="473" y="177"/>
                  </a:lnTo>
                  <a:lnTo>
                    <a:pt x="479" y="177"/>
                  </a:lnTo>
                  <a:lnTo>
                    <a:pt x="486" y="177"/>
                  </a:lnTo>
                  <a:lnTo>
                    <a:pt x="492" y="177"/>
                  </a:lnTo>
                  <a:lnTo>
                    <a:pt x="498" y="177"/>
                  </a:lnTo>
                  <a:lnTo>
                    <a:pt x="504" y="177"/>
                  </a:lnTo>
                  <a:lnTo>
                    <a:pt x="511" y="183"/>
                  </a:lnTo>
                  <a:lnTo>
                    <a:pt x="517" y="183"/>
                  </a:lnTo>
                  <a:lnTo>
                    <a:pt x="523" y="183"/>
                  </a:lnTo>
                  <a:lnTo>
                    <a:pt x="530" y="183"/>
                  </a:lnTo>
                  <a:lnTo>
                    <a:pt x="536" y="183"/>
                  </a:lnTo>
                  <a:lnTo>
                    <a:pt x="542" y="183"/>
                  </a:lnTo>
                  <a:lnTo>
                    <a:pt x="549" y="177"/>
                  </a:lnTo>
                  <a:lnTo>
                    <a:pt x="555" y="177"/>
                  </a:lnTo>
                  <a:lnTo>
                    <a:pt x="561" y="177"/>
                  </a:lnTo>
                  <a:lnTo>
                    <a:pt x="567" y="177"/>
                  </a:lnTo>
                  <a:lnTo>
                    <a:pt x="574" y="177"/>
                  </a:lnTo>
                  <a:lnTo>
                    <a:pt x="580" y="177"/>
                  </a:lnTo>
                  <a:lnTo>
                    <a:pt x="586" y="183"/>
                  </a:lnTo>
                  <a:lnTo>
                    <a:pt x="593" y="183"/>
                  </a:lnTo>
                  <a:lnTo>
                    <a:pt x="599" y="183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98" name="Freeform 78">
              <a:extLst>
                <a:ext uri="{FF2B5EF4-FFF2-40B4-BE49-F238E27FC236}">
                  <a16:creationId xmlns:a16="http://schemas.microsoft.com/office/drawing/2014/main" id="{3AFD0A62-8E82-425B-A64C-45131DAC8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858"/>
              <a:ext cx="800" cy="6"/>
            </a:xfrm>
            <a:custGeom>
              <a:avLst/>
              <a:gdLst>
                <a:gd name="T0" fmla="*/ 13 w 800"/>
                <a:gd name="T1" fmla="*/ 6 h 6"/>
                <a:gd name="T2" fmla="*/ 31 w 800"/>
                <a:gd name="T3" fmla="*/ 0 h 6"/>
                <a:gd name="T4" fmla="*/ 50 w 800"/>
                <a:gd name="T5" fmla="*/ 0 h 6"/>
                <a:gd name="T6" fmla="*/ 69 w 800"/>
                <a:gd name="T7" fmla="*/ 6 h 6"/>
                <a:gd name="T8" fmla="*/ 88 w 800"/>
                <a:gd name="T9" fmla="*/ 6 h 6"/>
                <a:gd name="T10" fmla="*/ 107 w 800"/>
                <a:gd name="T11" fmla="*/ 0 h 6"/>
                <a:gd name="T12" fmla="*/ 126 w 800"/>
                <a:gd name="T13" fmla="*/ 0 h 6"/>
                <a:gd name="T14" fmla="*/ 145 w 800"/>
                <a:gd name="T15" fmla="*/ 6 h 6"/>
                <a:gd name="T16" fmla="*/ 164 w 800"/>
                <a:gd name="T17" fmla="*/ 6 h 6"/>
                <a:gd name="T18" fmla="*/ 183 w 800"/>
                <a:gd name="T19" fmla="*/ 0 h 6"/>
                <a:gd name="T20" fmla="*/ 202 w 800"/>
                <a:gd name="T21" fmla="*/ 0 h 6"/>
                <a:gd name="T22" fmla="*/ 220 w 800"/>
                <a:gd name="T23" fmla="*/ 6 h 6"/>
                <a:gd name="T24" fmla="*/ 239 w 800"/>
                <a:gd name="T25" fmla="*/ 6 h 6"/>
                <a:gd name="T26" fmla="*/ 258 w 800"/>
                <a:gd name="T27" fmla="*/ 0 h 6"/>
                <a:gd name="T28" fmla="*/ 277 w 800"/>
                <a:gd name="T29" fmla="*/ 0 h 6"/>
                <a:gd name="T30" fmla="*/ 296 w 800"/>
                <a:gd name="T31" fmla="*/ 6 h 6"/>
                <a:gd name="T32" fmla="*/ 315 w 800"/>
                <a:gd name="T33" fmla="*/ 6 h 6"/>
                <a:gd name="T34" fmla="*/ 334 w 800"/>
                <a:gd name="T35" fmla="*/ 0 h 6"/>
                <a:gd name="T36" fmla="*/ 353 w 800"/>
                <a:gd name="T37" fmla="*/ 0 h 6"/>
                <a:gd name="T38" fmla="*/ 372 w 800"/>
                <a:gd name="T39" fmla="*/ 0 h 6"/>
                <a:gd name="T40" fmla="*/ 391 w 800"/>
                <a:gd name="T41" fmla="*/ 6 h 6"/>
                <a:gd name="T42" fmla="*/ 409 w 800"/>
                <a:gd name="T43" fmla="*/ 6 h 6"/>
                <a:gd name="T44" fmla="*/ 428 w 800"/>
                <a:gd name="T45" fmla="*/ 0 h 6"/>
                <a:gd name="T46" fmla="*/ 447 w 800"/>
                <a:gd name="T47" fmla="*/ 0 h 6"/>
                <a:gd name="T48" fmla="*/ 466 w 800"/>
                <a:gd name="T49" fmla="*/ 6 h 6"/>
                <a:gd name="T50" fmla="*/ 485 w 800"/>
                <a:gd name="T51" fmla="*/ 6 h 6"/>
                <a:gd name="T52" fmla="*/ 504 w 800"/>
                <a:gd name="T53" fmla="*/ 0 h 6"/>
                <a:gd name="T54" fmla="*/ 523 w 800"/>
                <a:gd name="T55" fmla="*/ 0 h 6"/>
                <a:gd name="T56" fmla="*/ 542 w 800"/>
                <a:gd name="T57" fmla="*/ 6 h 6"/>
                <a:gd name="T58" fmla="*/ 561 w 800"/>
                <a:gd name="T59" fmla="*/ 6 h 6"/>
                <a:gd name="T60" fmla="*/ 580 w 800"/>
                <a:gd name="T61" fmla="*/ 0 h 6"/>
                <a:gd name="T62" fmla="*/ 598 w 800"/>
                <a:gd name="T63" fmla="*/ 0 h 6"/>
                <a:gd name="T64" fmla="*/ 617 w 800"/>
                <a:gd name="T65" fmla="*/ 6 h 6"/>
                <a:gd name="T66" fmla="*/ 636 w 800"/>
                <a:gd name="T67" fmla="*/ 6 h 6"/>
                <a:gd name="T68" fmla="*/ 655 w 800"/>
                <a:gd name="T69" fmla="*/ 0 h 6"/>
                <a:gd name="T70" fmla="*/ 674 w 800"/>
                <a:gd name="T71" fmla="*/ 0 h 6"/>
                <a:gd name="T72" fmla="*/ 693 w 800"/>
                <a:gd name="T73" fmla="*/ 6 h 6"/>
                <a:gd name="T74" fmla="*/ 712 w 800"/>
                <a:gd name="T75" fmla="*/ 6 h 6"/>
                <a:gd name="T76" fmla="*/ 731 w 800"/>
                <a:gd name="T77" fmla="*/ 0 h 6"/>
                <a:gd name="T78" fmla="*/ 750 w 800"/>
                <a:gd name="T79" fmla="*/ 0 h 6"/>
                <a:gd name="T80" fmla="*/ 769 w 800"/>
                <a:gd name="T81" fmla="*/ 6 h 6"/>
                <a:gd name="T82" fmla="*/ 787 w 800"/>
                <a:gd name="T8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0" h="6">
                  <a:moveTo>
                    <a:pt x="0" y="6"/>
                  </a:moveTo>
                  <a:lnTo>
                    <a:pt x="6" y="6"/>
                  </a:lnTo>
                  <a:lnTo>
                    <a:pt x="13" y="6"/>
                  </a:lnTo>
                  <a:lnTo>
                    <a:pt x="19" y="6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6"/>
                  </a:lnTo>
                  <a:lnTo>
                    <a:pt x="69" y="6"/>
                  </a:lnTo>
                  <a:lnTo>
                    <a:pt x="76" y="6"/>
                  </a:lnTo>
                  <a:lnTo>
                    <a:pt x="82" y="6"/>
                  </a:lnTo>
                  <a:lnTo>
                    <a:pt x="88" y="6"/>
                  </a:lnTo>
                  <a:lnTo>
                    <a:pt x="94" y="6"/>
                  </a:lnTo>
                  <a:lnTo>
                    <a:pt x="101" y="6"/>
                  </a:lnTo>
                  <a:lnTo>
                    <a:pt x="107" y="0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9" y="0"/>
                  </a:lnTo>
                  <a:lnTo>
                    <a:pt x="145" y="6"/>
                  </a:lnTo>
                  <a:lnTo>
                    <a:pt x="151" y="6"/>
                  </a:lnTo>
                  <a:lnTo>
                    <a:pt x="157" y="6"/>
                  </a:lnTo>
                  <a:lnTo>
                    <a:pt x="164" y="6"/>
                  </a:lnTo>
                  <a:lnTo>
                    <a:pt x="170" y="6"/>
                  </a:lnTo>
                  <a:lnTo>
                    <a:pt x="176" y="6"/>
                  </a:lnTo>
                  <a:lnTo>
                    <a:pt x="183" y="0"/>
                  </a:lnTo>
                  <a:lnTo>
                    <a:pt x="189" y="0"/>
                  </a:lnTo>
                  <a:lnTo>
                    <a:pt x="195" y="0"/>
                  </a:lnTo>
                  <a:lnTo>
                    <a:pt x="202" y="0"/>
                  </a:lnTo>
                  <a:lnTo>
                    <a:pt x="208" y="0"/>
                  </a:lnTo>
                  <a:lnTo>
                    <a:pt x="214" y="0"/>
                  </a:lnTo>
                  <a:lnTo>
                    <a:pt x="220" y="6"/>
                  </a:lnTo>
                  <a:lnTo>
                    <a:pt x="227" y="6"/>
                  </a:lnTo>
                  <a:lnTo>
                    <a:pt x="233" y="6"/>
                  </a:lnTo>
                  <a:lnTo>
                    <a:pt x="239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0"/>
                  </a:lnTo>
                  <a:lnTo>
                    <a:pt x="265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0" y="0"/>
                  </a:lnTo>
                  <a:lnTo>
                    <a:pt x="296" y="6"/>
                  </a:lnTo>
                  <a:lnTo>
                    <a:pt x="302" y="6"/>
                  </a:lnTo>
                  <a:lnTo>
                    <a:pt x="309" y="6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6" y="0"/>
                  </a:lnTo>
                  <a:lnTo>
                    <a:pt x="353" y="0"/>
                  </a:lnTo>
                  <a:lnTo>
                    <a:pt x="359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1" y="6"/>
                  </a:lnTo>
                  <a:lnTo>
                    <a:pt x="397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6" y="0"/>
                  </a:lnTo>
                  <a:lnTo>
                    <a:pt x="422" y="0"/>
                  </a:lnTo>
                  <a:lnTo>
                    <a:pt x="428" y="0"/>
                  </a:lnTo>
                  <a:lnTo>
                    <a:pt x="435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6"/>
                  </a:lnTo>
                  <a:lnTo>
                    <a:pt x="460" y="6"/>
                  </a:lnTo>
                  <a:lnTo>
                    <a:pt x="466" y="6"/>
                  </a:lnTo>
                  <a:lnTo>
                    <a:pt x="472" y="6"/>
                  </a:lnTo>
                  <a:lnTo>
                    <a:pt x="479" y="6"/>
                  </a:lnTo>
                  <a:lnTo>
                    <a:pt x="485" y="6"/>
                  </a:lnTo>
                  <a:lnTo>
                    <a:pt x="491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3" y="0"/>
                  </a:lnTo>
                  <a:lnTo>
                    <a:pt x="529" y="6"/>
                  </a:lnTo>
                  <a:lnTo>
                    <a:pt x="535" y="6"/>
                  </a:lnTo>
                  <a:lnTo>
                    <a:pt x="542" y="6"/>
                  </a:lnTo>
                  <a:lnTo>
                    <a:pt x="548" y="6"/>
                  </a:lnTo>
                  <a:lnTo>
                    <a:pt x="554" y="6"/>
                  </a:lnTo>
                  <a:lnTo>
                    <a:pt x="561" y="6"/>
                  </a:lnTo>
                  <a:lnTo>
                    <a:pt x="567" y="0"/>
                  </a:lnTo>
                  <a:lnTo>
                    <a:pt x="573" y="0"/>
                  </a:lnTo>
                  <a:lnTo>
                    <a:pt x="580" y="0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8" y="0"/>
                  </a:lnTo>
                  <a:lnTo>
                    <a:pt x="605" y="6"/>
                  </a:lnTo>
                  <a:lnTo>
                    <a:pt x="611" y="6"/>
                  </a:lnTo>
                  <a:lnTo>
                    <a:pt x="617" y="6"/>
                  </a:lnTo>
                  <a:lnTo>
                    <a:pt x="624" y="6"/>
                  </a:lnTo>
                  <a:lnTo>
                    <a:pt x="630" y="6"/>
                  </a:lnTo>
                  <a:lnTo>
                    <a:pt x="636" y="6"/>
                  </a:lnTo>
                  <a:lnTo>
                    <a:pt x="643" y="0"/>
                  </a:lnTo>
                  <a:lnTo>
                    <a:pt x="649" y="0"/>
                  </a:lnTo>
                  <a:lnTo>
                    <a:pt x="655" y="0"/>
                  </a:lnTo>
                  <a:lnTo>
                    <a:pt x="661" y="0"/>
                  </a:lnTo>
                  <a:lnTo>
                    <a:pt x="668" y="0"/>
                  </a:lnTo>
                  <a:lnTo>
                    <a:pt x="674" y="0"/>
                  </a:lnTo>
                  <a:lnTo>
                    <a:pt x="680" y="6"/>
                  </a:lnTo>
                  <a:lnTo>
                    <a:pt x="687" y="6"/>
                  </a:lnTo>
                  <a:lnTo>
                    <a:pt x="693" y="6"/>
                  </a:lnTo>
                  <a:lnTo>
                    <a:pt x="699" y="6"/>
                  </a:lnTo>
                  <a:lnTo>
                    <a:pt x="706" y="6"/>
                  </a:lnTo>
                  <a:lnTo>
                    <a:pt x="712" y="6"/>
                  </a:lnTo>
                  <a:lnTo>
                    <a:pt x="718" y="6"/>
                  </a:lnTo>
                  <a:lnTo>
                    <a:pt x="724" y="0"/>
                  </a:lnTo>
                  <a:lnTo>
                    <a:pt x="731" y="0"/>
                  </a:lnTo>
                  <a:lnTo>
                    <a:pt x="737" y="0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6"/>
                  </a:lnTo>
                  <a:lnTo>
                    <a:pt x="769" y="6"/>
                  </a:lnTo>
                  <a:lnTo>
                    <a:pt x="775" y="6"/>
                  </a:lnTo>
                  <a:lnTo>
                    <a:pt x="781" y="6"/>
                  </a:lnTo>
                  <a:lnTo>
                    <a:pt x="787" y="6"/>
                  </a:lnTo>
                  <a:lnTo>
                    <a:pt x="794" y="6"/>
                  </a:lnTo>
                  <a:lnTo>
                    <a:pt x="80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199" name="Freeform 79">
              <a:extLst>
                <a:ext uri="{FF2B5EF4-FFF2-40B4-BE49-F238E27FC236}">
                  <a16:creationId xmlns:a16="http://schemas.microsoft.com/office/drawing/2014/main" id="{3FE75467-D7F4-464F-8CBA-2F596465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1858"/>
              <a:ext cx="554" cy="6"/>
            </a:xfrm>
            <a:custGeom>
              <a:avLst/>
              <a:gdLst>
                <a:gd name="T0" fmla="*/ 6 w 554"/>
                <a:gd name="T1" fmla="*/ 0 h 6"/>
                <a:gd name="T2" fmla="*/ 19 w 554"/>
                <a:gd name="T3" fmla="*/ 0 h 6"/>
                <a:gd name="T4" fmla="*/ 32 w 554"/>
                <a:gd name="T5" fmla="*/ 0 h 6"/>
                <a:gd name="T6" fmla="*/ 44 w 554"/>
                <a:gd name="T7" fmla="*/ 6 h 6"/>
                <a:gd name="T8" fmla="*/ 57 w 554"/>
                <a:gd name="T9" fmla="*/ 6 h 6"/>
                <a:gd name="T10" fmla="*/ 69 w 554"/>
                <a:gd name="T11" fmla="*/ 6 h 6"/>
                <a:gd name="T12" fmla="*/ 82 w 554"/>
                <a:gd name="T13" fmla="*/ 0 h 6"/>
                <a:gd name="T14" fmla="*/ 95 w 554"/>
                <a:gd name="T15" fmla="*/ 0 h 6"/>
                <a:gd name="T16" fmla="*/ 107 w 554"/>
                <a:gd name="T17" fmla="*/ 0 h 6"/>
                <a:gd name="T18" fmla="*/ 120 w 554"/>
                <a:gd name="T19" fmla="*/ 6 h 6"/>
                <a:gd name="T20" fmla="*/ 132 w 554"/>
                <a:gd name="T21" fmla="*/ 6 h 6"/>
                <a:gd name="T22" fmla="*/ 145 w 554"/>
                <a:gd name="T23" fmla="*/ 6 h 6"/>
                <a:gd name="T24" fmla="*/ 158 w 554"/>
                <a:gd name="T25" fmla="*/ 0 h 6"/>
                <a:gd name="T26" fmla="*/ 170 w 554"/>
                <a:gd name="T27" fmla="*/ 0 h 6"/>
                <a:gd name="T28" fmla="*/ 183 w 554"/>
                <a:gd name="T29" fmla="*/ 0 h 6"/>
                <a:gd name="T30" fmla="*/ 195 w 554"/>
                <a:gd name="T31" fmla="*/ 6 h 6"/>
                <a:gd name="T32" fmla="*/ 208 w 554"/>
                <a:gd name="T33" fmla="*/ 6 h 6"/>
                <a:gd name="T34" fmla="*/ 221 w 554"/>
                <a:gd name="T35" fmla="*/ 6 h 6"/>
                <a:gd name="T36" fmla="*/ 233 w 554"/>
                <a:gd name="T37" fmla="*/ 0 h 6"/>
                <a:gd name="T38" fmla="*/ 246 w 554"/>
                <a:gd name="T39" fmla="*/ 0 h 6"/>
                <a:gd name="T40" fmla="*/ 258 w 554"/>
                <a:gd name="T41" fmla="*/ 0 h 6"/>
                <a:gd name="T42" fmla="*/ 271 w 554"/>
                <a:gd name="T43" fmla="*/ 6 h 6"/>
                <a:gd name="T44" fmla="*/ 284 w 554"/>
                <a:gd name="T45" fmla="*/ 6 h 6"/>
                <a:gd name="T46" fmla="*/ 296 w 554"/>
                <a:gd name="T47" fmla="*/ 6 h 6"/>
                <a:gd name="T48" fmla="*/ 309 w 554"/>
                <a:gd name="T49" fmla="*/ 6 h 6"/>
                <a:gd name="T50" fmla="*/ 321 w 554"/>
                <a:gd name="T51" fmla="*/ 0 h 6"/>
                <a:gd name="T52" fmla="*/ 340 w 554"/>
                <a:gd name="T53" fmla="*/ 0 h 6"/>
                <a:gd name="T54" fmla="*/ 353 w 554"/>
                <a:gd name="T55" fmla="*/ 6 h 6"/>
                <a:gd name="T56" fmla="*/ 365 w 554"/>
                <a:gd name="T57" fmla="*/ 6 h 6"/>
                <a:gd name="T58" fmla="*/ 378 w 554"/>
                <a:gd name="T59" fmla="*/ 6 h 6"/>
                <a:gd name="T60" fmla="*/ 391 w 554"/>
                <a:gd name="T61" fmla="*/ 0 h 6"/>
                <a:gd name="T62" fmla="*/ 410 w 554"/>
                <a:gd name="T63" fmla="*/ 0 h 6"/>
                <a:gd name="T64" fmla="*/ 422 w 554"/>
                <a:gd name="T65" fmla="*/ 0 h 6"/>
                <a:gd name="T66" fmla="*/ 435 w 554"/>
                <a:gd name="T67" fmla="*/ 6 h 6"/>
                <a:gd name="T68" fmla="*/ 454 w 554"/>
                <a:gd name="T69" fmla="*/ 6 h 6"/>
                <a:gd name="T70" fmla="*/ 466 w 554"/>
                <a:gd name="T71" fmla="*/ 0 h 6"/>
                <a:gd name="T72" fmla="*/ 485 w 554"/>
                <a:gd name="T73" fmla="*/ 0 h 6"/>
                <a:gd name="T74" fmla="*/ 504 w 554"/>
                <a:gd name="T75" fmla="*/ 0 h 6"/>
                <a:gd name="T76" fmla="*/ 523 w 554"/>
                <a:gd name="T77" fmla="*/ 6 h 6"/>
                <a:gd name="T78" fmla="*/ 542 w 554"/>
                <a:gd name="T79" fmla="*/ 0 h 6"/>
                <a:gd name="T80" fmla="*/ 554 w 554"/>
                <a:gd name="T8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4" h="6">
                  <a:moveTo>
                    <a:pt x="0" y="0"/>
                  </a:move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4" y="6"/>
                  </a:lnTo>
                  <a:lnTo>
                    <a:pt x="50" y="6"/>
                  </a:lnTo>
                  <a:lnTo>
                    <a:pt x="57" y="6"/>
                  </a:lnTo>
                  <a:lnTo>
                    <a:pt x="63" y="6"/>
                  </a:lnTo>
                  <a:lnTo>
                    <a:pt x="69" y="6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9" y="6"/>
                  </a:lnTo>
                  <a:lnTo>
                    <a:pt x="145" y="6"/>
                  </a:lnTo>
                  <a:lnTo>
                    <a:pt x="151" y="0"/>
                  </a:lnTo>
                  <a:lnTo>
                    <a:pt x="158" y="0"/>
                  </a:lnTo>
                  <a:lnTo>
                    <a:pt x="164" y="0"/>
                  </a:lnTo>
                  <a:lnTo>
                    <a:pt x="170" y="0"/>
                  </a:lnTo>
                  <a:lnTo>
                    <a:pt x="176" y="0"/>
                  </a:lnTo>
                  <a:lnTo>
                    <a:pt x="183" y="0"/>
                  </a:lnTo>
                  <a:lnTo>
                    <a:pt x="189" y="0"/>
                  </a:lnTo>
                  <a:lnTo>
                    <a:pt x="195" y="6"/>
                  </a:lnTo>
                  <a:lnTo>
                    <a:pt x="202" y="6"/>
                  </a:lnTo>
                  <a:lnTo>
                    <a:pt x="208" y="6"/>
                  </a:lnTo>
                  <a:lnTo>
                    <a:pt x="214" y="6"/>
                  </a:lnTo>
                  <a:lnTo>
                    <a:pt x="221" y="6"/>
                  </a:lnTo>
                  <a:lnTo>
                    <a:pt x="227" y="6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5" y="0"/>
                  </a:lnTo>
                  <a:lnTo>
                    <a:pt x="271" y="6"/>
                  </a:lnTo>
                  <a:lnTo>
                    <a:pt x="277" y="6"/>
                  </a:lnTo>
                  <a:lnTo>
                    <a:pt x="284" y="6"/>
                  </a:lnTo>
                  <a:lnTo>
                    <a:pt x="290" y="6"/>
                  </a:lnTo>
                  <a:lnTo>
                    <a:pt x="296" y="6"/>
                  </a:lnTo>
                  <a:lnTo>
                    <a:pt x="302" y="6"/>
                  </a:lnTo>
                  <a:lnTo>
                    <a:pt x="309" y="6"/>
                  </a:lnTo>
                  <a:lnTo>
                    <a:pt x="315" y="0"/>
                  </a:lnTo>
                  <a:lnTo>
                    <a:pt x="321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7" y="0"/>
                  </a:lnTo>
                  <a:lnTo>
                    <a:pt x="353" y="6"/>
                  </a:lnTo>
                  <a:lnTo>
                    <a:pt x="359" y="6"/>
                  </a:lnTo>
                  <a:lnTo>
                    <a:pt x="365" y="6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1" y="0"/>
                  </a:lnTo>
                  <a:lnTo>
                    <a:pt x="397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22" y="0"/>
                  </a:lnTo>
                  <a:lnTo>
                    <a:pt x="428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54" y="6"/>
                  </a:lnTo>
                  <a:lnTo>
                    <a:pt x="460" y="6"/>
                  </a:lnTo>
                  <a:lnTo>
                    <a:pt x="466" y="0"/>
                  </a:lnTo>
                  <a:lnTo>
                    <a:pt x="479" y="0"/>
                  </a:lnTo>
                  <a:lnTo>
                    <a:pt x="485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6"/>
                  </a:lnTo>
                  <a:lnTo>
                    <a:pt x="523" y="6"/>
                  </a:lnTo>
                  <a:lnTo>
                    <a:pt x="536" y="6"/>
                  </a:lnTo>
                  <a:lnTo>
                    <a:pt x="542" y="0"/>
                  </a:lnTo>
                  <a:lnTo>
                    <a:pt x="548" y="0"/>
                  </a:lnTo>
                  <a:lnTo>
                    <a:pt x="554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33200" name="Group 80">
            <a:extLst>
              <a:ext uri="{FF2B5EF4-FFF2-40B4-BE49-F238E27FC236}">
                <a16:creationId xmlns:a16="http://schemas.microsoft.com/office/drawing/2014/main" id="{75D1DD8D-FFCF-4CC2-AAD2-E804F7009203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557338"/>
            <a:ext cx="4349750" cy="3430587"/>
            <a:chOff x="1729" y="763"/>
            <a:chExt cx="2740" cy="2161"/>
          </a:xfrm>
        </p:grpSpPr>
        <p:sp>
          <p:nvSpPr>
            <p:cNvPr id="133201" name="Freeform 81">
              <a:extLst>
                <a:ext uri="{FF2B5EF4-FFF2-40B4-BE49-F238E27FC236}">
                  <a16:creationId xmlns:a16="http://schemas.microsoft.com/office/drawing/2014/main" id="{2B165CB9-B4C1-4705-991D-562F38CF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" y="763"/>
              <a:ext cx="12" cy="2161"/>
            </a:xfrm>
            <a:custGeom>
              <a:avLst/>
              <a:gdLst>
                <a:gd name="T0" fmla="*/ 0 w 12"/>
                <a:gd name="T1" fmla="*/ 2161 h 2161"/>
                <a:gd name="T2" fmla="*/ 0 w 12"/>
                <a:gd name="T3" fmla="*/ 1764 h 2161"/>
                <a:gd name="T4" fmla="*/ 6 w 12"/>
                <a:gd name="T5" fmla="*/ 1757 h 2161"/>
                <a:gd name="T6" fmla="*/ 6 w 12"/>
                <a:gd name="T7" fmla="*/ 346 h 2161"/>
                <a:gd name="T8" fmla="*/ 12 w 12"/>
                <a:gd name="T9" fmla="*/ 334 h 2161"/>
                <a:gd name="T10" fmla="*/ 12 w 12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61">
                  <a:moveTo>
                    <a:pt x="0" y="2161"/>
                  </a:moveTo>
                  <a:lnTo>
                    <a:pt x="0" y="1764"/>
                  </a:lnTo>
                  <a:lnTo>
                    <a:pt x="6" y="1757"/>
                  </a:lnTo>
                  <a:lnTo>
                    <a:pt x="6" y="346"/>
                  </a:lnTo>
                  <a:lnTo>
                    <a:pt x="12" y="334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02" name="Freeform 82">
              <a:extLst>
                <a:ext uri="{FF2B5EF4-FFF2-40B4-BE49-F238E27FC236}">
                  <a16:creationId xmlns:a16="http://schemas.microsoft.com/office/drawing/2014/main" id="{FEC3DFD2-C85B-47D3-BB6B-86EC4DC0C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763"/>
              <a:ext cx="13" cy="2161"/>
            </a:xfrm>
            <a:custGeom>
              <a:avLst/>
              <a:gdLst>
                <a:gd name="T0" fmla="*/ 0 w 13"/>
                <a:gd name="T1" fmla="*/ 2161 h 2161"/>
                <a:gd name="T2" fmla="*/ 0 w 13"/>
                <a:gd name="T3" fmla="*/ 1978 h 2161"/>
                <a:gd name="T4" fmla="*/ 7 w 13"/>
                <a:gd name="T5" fmla="*/ 1965 h 2161"/>
                <a:gd name="T6" fmla="*/ 7 w 13"/>
                <a:gd name="T7" fmla="*/ 655 h 2161"/>
                <a:gd name="T8" fmla="*/ 13 w 13"/>
                <a:gd name="T9" fmla="*/ 642 h 2161"/>
                <a:gd name="T10" fmla="*/ 13 w 13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161">
                  <a:moveTo>
                    <a:pt x="0" y="2161"/>
                  </a:moveTo>
                  <a:lnTo>
                    <a:pt x="0" y="1978"/>
                  </a:lnTo>
                  <a:lnTo>
                    <a:pt x="7" y="1965"/>
                  </a:lnTo>
                  <a:lnTo>
                    <a:pt x="7" y="655"/>
                  </a:lnTo>
                  <a:lnTo>
                    <a:pt x="13" y="642"/>
                  </a:lnTo>
                  <a:lnTo>
                    <a:pt x="13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03" name="Freeform 83">
              <a:extLst>
                <a:ext uri="{FF2B5EF4-FFF2-40B4-BE49-F238E27FC236}">
                  <a16:creationId xmlns:a16="http://schemas.microsoft.com/office/drawing/2014/main" id="{DAE3741C-EA70-469F-A91F-7B658C877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763"/>
              <a:ext cx="13" cy="2161"/>
            </a:xfrm>
            <a:custGeom>
              <a:avLst/>
              <a:gdLst>
                <a:gd name="T0" fmla="*/ 0 w 13"/>
                <a:gd name="T1" fmla="*/ 0 h 2161"/>
                <a:gd name="T2" fmla="*/ 0 w 13"/>
                <a:gd name="T3" fmla="*/ 82 h 2161"/>
                <a:gd name="T4" fmla="*/ 7 w 13"/>
                <a:gd name="T5" fmla="*/ 88 h 2161"/>
                <a:gd name="T6" fmla="*/ 7 w 13"/>
                <a:gd name="T7" fmla="*/ 1354 h 2161"/>
                <a:gd name="T8" fmla="*/ 13 w 13"/>
                <a:gd name="T9" fmla="*/ 1367 h 2161"/>
                <a:gd name="T10" fmla="*/ 13 w 13"/>
                <a:gd name="T11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161">
                  <a:moveTo>
                    <a:pt x="0" y="0"/>
                  </a:moveTo>
                  <a:lnTo>
                    <a:pt x="0" y="82"/>
                  </a:lnTo>
                  <a:lnTo>
                    <a:pt x="7" y="88"/>
                  </a:lnTo>
                  <a:lnTo>
                    <a:pt x="7" y="1354"/>
                  </a:lnTo>
                  <a:lnTo>
                    <a:pt x="13" y="1367"/>
                  </a:lnTo>
                  <a:lnTo>
                    <a:pt x="13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04" name="Freeform 84">
              <a:extLst>
                <a:ext uri="{FF2B5EF4-FFF2-40B4-BE49-F238E27FC236}">
                  <a16:creationId xmlns:a16="http://schemas.microsoft.com/office/drawing/2014/main" id="{5FA77D7F-8AB6-426F-930B-8B5509B04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" y="763"/>
              <a:ext cx="6" cy="2161"/>
            </a:xfrm>
            <a:custGeom>
              <a:avLst/>
              <a:gdLst>
                <a:gd name="T0" fmla="*/ 0 w 6"/>
                <a:gd name="T1" fmla="*/ 0 h 2161"/>
                <a:gd name="T2" fmla="*/ 0 w 6"/>
                <a:gd name="T3" fmla="*/ 1096 h 2161"/>
                <a:gd name="T4" fmla="*/ 6 w 6"/>
                <a:gd name="T5" fmla="*/ 1108 h 2161"/>
                <a:gd name="T6" fmla="*/ 6 w 6"/>
                <a:gd name="T7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161">
                  <a:moveTo>
                    <a:pt x="0" y="0"/>
                  </a:moveTo>
                  <a:lnTo>
                    <a:pt x="0" y="1096"/>
                  </a:lnTo>
                  <a:lnTo>
                    <a:pt x="6" y="1108"/>
                  </a:lnTo>
                  <a:lnTo>
                    <a:pt x="6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05" name="Freeform 85">
              <a:extLst>
                <a:ext uri="{FF2B5EF4-FFF2-40B4-BE49-F238E27FC236}">
                  <a16:creationId xmlns:a16="http://schemas.microsoft.com/office/drawing/2014/main" id="{E1FE2DB4-3111-411B-86FB-A9319ED6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" y="763"/>
              <a:ext cx="13" cy="2161"/>
            </a:xfrm>
            <a:custGeom>
              <a:avLst/>
              <a:gdLst>
                <a:gd name="T0" fmla="*/ 0 w 13"/>
                <a:gd name="T1" fmla="*/ 2161 h 2161"/>
                <a:gd name="T2" fmla="*/ 0 w 13"/>
                <a:gd name="T3" fmla="*/ 1159 h 2161"/>
                <a:gd name="T4" fmla="*/ 6 w 13"/>
                <a:gd name="T5" fmla="*/ 1153 h 2161"/>
                <a:gd name="T6" fmla="*/ 6 w 13"/>
                <a:gd name="T7" fmla="*/ 37 h 2161"/>
                <a:gd name="T8" fmla="*/ 13 w 13"/>
                <a:gd name="T9" fmla="*/ 31 h 2161"/>
                <a:gd name="T10" fmla="*/ 13 w 13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161">
                  <a:moveTo>
                    <a:pt x="0" y="2161"/>
                  </a:moveTo>
                  <a:lnTo>
                    <a:pt x="0" y="1159"/>
                  </a:lnTo>
                  <a:lnTo>
                    <a:pt x="6" y="1153"/>
                  </a:lnTo>
                  <a:lnTo>
                    <a:pt x="6" y="37"/>
                  </a:lnTo>
                  <a:lnTo>
                    <a:pt x="13" y="31"/>
                  </a:lnTo>
                  <a:lnTo>
                    <a:pt x="13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06" name="Freeform 86">
              <a:extLst>
                <a:ext uri="{FF2B5EF4-FFF2-40B4-BE49-F238E27FC236}">
                  <a16:creationId xmlns:a16="http://schemas.microsoft.com/office/drawing/2014/main" id="{68D4E971-7652-4620-BAEE-9C7EA5AE6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763"/>
              <a:ext cx="12" cy="2161"/>
            </a:xfrm>
            <a:custGeom>
              <a:avLst/>
              <a:gdLst>
                <a:gd name="T0" fmla="*/ 0 w 12"/>
                <a:gd name="T1" fmla="*/ 2161 h 2161"/>
                <a:gd name="T2" fmla="*/ 0 w 12"/>
                <a:gd name="T3" fmla="*/ 1367 h 2161"/>
                <a:gd name="T4" fmla="*/ 6 w 12"/>
                <a:gd name="T5" fmla="*/ 1360 h 2161"/>
                <a:gd name="T6" fmla="*/ 6 w 12"/>
                <a:gd name="T7" fmla="*/ 302 h 2161"/>
                <a:gd name="T8" fmla="*/ 12 w 12"/>
                <a:gd name="T9" fmla="*/ 296 h 2161"/>
                <a:gd name="T10" fmla="*/ 12 w 12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61">
                  <a:moveTo>
                    <a:pt x="0" y="2161"/>
                  </a:moveTo>
                  <a:lnTo>
                    <a:pt x="0" y="1367"/>
                  </a:lnTo>
                  <a:lnTo>
                    <a:pt x="6" y="1360"/>
                  </a:lnTo>
                  <a:lnTo>
                    <a:pt x="6" y="302"/>
                  </a:lnTo>
                  <a:lnTo>
                    <a:pt x="12" y="296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07" name="Freeform 87">
              <a:extLst>
                <a:ext uri="{FF2B5EF4-FFF2-40B4-BE49-F238E27FC236}">
                  <a16:creationId xmlns:a16="http://schemas.microsoft.com/office/drawing/2014/main" id="{6CC62AD8-52B7-4BC8-BEFF-2973CB4B1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763"/>
              <a:ext cx="13" cy="2161"/>
            </a:xfrm>
            <a:custGeom>
              <a:avLst/>
              <a:gdLst>
                <a:gd name="T0" fmla="*/ 0 w 13"/>
                <a:gd name="T1" fmla="*/ 0 h 2161"/>
                <a:gd name="T2" fmla="*/ 0 w 13"/>
                <a:gd name="T3" fmla="*/ 693 h 2161"/>
                <a:gd name="T4" fmla="*/ 7 w 13"/>
                <a:gd name="T5" fmla="*/ 699 h 2161"/>
                <a:gd name="T6" fmla="*/ 7 w 13"/>
                <a:gd name="T7" fmla="*/ 1720 h 2161"/>
                <a:gd name="T8" fmla="*/ 13 w 13"/>
                <a:gd name="T9" fmla="*/ 1726 h 2161"/>
                <a:gd name="T10" fmla="*/ 13 w 13"/>
                <a:gd name="T11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161">
                  <a:moveTo>
                    <a:pt x="0" y="0"/>
                  </a:moveTo>
                  <a:lnTo>
                    <a:pt x="0" y="693"/>
                  </a:lnTo>
                  <a:lnTo>
                    <a:pt x="7" y="699"/>
                  </a:lnTo>
                  <a:lnTo>
                    <a:pt x="7" y="1720"/>
                  </a:lnTo>
                  <a:lnTo>
                    <a:pt x="13" y="1726"/>
                  </a:lnTo>
                  <a:lnTo>
                    <a:pt x="13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08" name="Freeform 88">
              <a:extLst>
                <a:ext uri="{FF2B5EF4-FFF2-40B4-BE49-F238E27FC236}">
                  <a16:creationId xmlns:a16="http://schemas.microsoft.com/office/drawing/2014/main" id="{9F306F56-5873-44F4-95CF-3A03D0E30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763"/>
              <a:ext cx="13" cy="2161"/>
            </a:xfrm>
            <a:custGeom>
              <a:avLst/>
              <a:gdLst>
                <a:gd name="T0" fmla="*/ 0 w 13"/>
                <a:gd name="T1" fmla="*/ 0 h 2161"/>
                <a:gd name="T2" fmla="*/ 0 w 13"/>
                <a:gd name="T3" fmla="*/ 529 h 2161"/>
                <a:gd name="T4" fmla="*/ 6 w 13"/>
                <a:gd name="T5" fmla="*/ 535 h 2161"/>
                <a:gd name="T6" fmla="*/ 6 w 13"/>
                <a:gd name="T7" fmla="*/ 1499 h 2161"/>
                <a:gd name="T8" fmla="*/ 13 w 13"/>
                <a:gd name="T9" fmla="*/ 1505 h 2161"/>
                <a:gd name="T10" fmla="*/ 13 w 13"/>
                <a:gd name="T11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161">
                  <a:moveTo>
                    <a:pt x="0" y="0"/>
                  </a:moveTo>
                  <a:lnTo>
                    <a:pt x="0" y="529"/>
                  </a:lnTo>
                  <a:lnTo>
                    <a:pt x="6" y="535"/>
                  </a:lnTo>
                  <a:lnTo>
                    <a:pt x="6" y="1499"/>
                  </a:lnTo>
                  <a:lnTo>
                    <a:pt x="13" y="1505"/>
                  </a:lnTo>
                  <a:lnTo>
                    <a:pt x="13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09" name="Freeform 89">
              <a:extLst>
                <a:ext uri="{FF2B5EF4-FFF2-40B4-BE49-F238E27FC236}">
                  <a16:creationId xmlns:a16="http://schemas.microsoft.com/office/drawing/2014/main" id="{67C8F25A-E1C0-4CF0-A340-C1CF7E0FB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" y="763"/>
              <a:ext cx="18" cy="2161"/>
            </a:xfrm>
            <a:custGeom>
              <a:avLst/>
              <a:gdLst>
                <a:gd name="T0" fmla="*/ 0 w 18"/>
                <a:gd name="T1" fmla="*/ 0 h 2161"/>
                <a:gd name="T2" fmla="*/ 0 w 18"/>
                <a:gd name="T3" fmla="*/ 397 h 2161"/>
                <a:gd name="T4" fmla="*/ 6 w 18"/>
                <a:gd name="T5" fmla="*/ 403 h 2161"/>
                <a:gd name="T6" fmla="*/ 6 w 18"/>
                <a:gd name="T7" fmla="*/ 1297 h 2161"/>
                <a:gd name="T8" fmla="*/ 12 w 18"/>
                <a:gd name="T9" fmla="*/ 1304 h 2161"/>
                <a:gd name="T10" fmla="*/ 12 w 18"/>
                <a:gd name="T11" fmla="*/ 2123 h 2161"/>
                <a:gd name="T12" fmla="*/ 18 w 18"/>
                <a:gd name="T13" fmla="*/ 2129 h 2161"/>
                <a:gd name="T14" fmla="*/ 18 w 18"/>
                <a:gd name="T15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161">
                  <a:moveTo>
                    <a:pt x="0" y="0"/>
                  </a:moveTo>
                  <a:lnTo>
                    <a:pt x="0" y="397"/>
                  </a:lnTo>
                  <a:lnTo>
                    <a:pt x="6" y="403"/>
                  </a:lnTo>
                  <a:lnTo>
                    <a:pt x="6" y="1297"/>
                  </a:lnTo>
                  <a:lnTo>
                    <a:pt x="12" y="1304"/>
                  </a:lnTo>
                  <a:lnTo>
                    <a:pt x="12" y="2123"/>
                  </a:lnTo>
                  <a:lnTo>
                    <a:pt x="18" y="2129"/>
                  </a:lnTo>
                  <a:lnTo>
                    <a:pt x="18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10" name="Freeform 90">
              <a:extLst>
                <a:ext uri="{FF2B5EF4-FFF2-40B4-BE49-F238E27FC236}">
                  <a16:creationId xmlns:a16="http://schemas.microsoft.com/office/drawing/2014/main" id="{647E6931-E92F-4655-AAA9-08AD47D6E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763"/>
              <a:ext cx="19" cy="2161"/>
            </a:xfrm>
            <a:custGeom>
              <a:avLst/>
              <a:gdLst>
                <a:gd name="T0" fmla="*/ 0 w 19"/>
                <a:gd name="T1" fmla="*/ 0 h 2161"/>
                <a:gd name="T2" fmla="*/ 0 w 19"/>
                <a:gd name="T3" fmla="*/ 296 h 2161"/>
                <a:gd name="T4" fmla="*/ 6 w 19"/>
                <a:gd name="T5" fmla="*/ 302 h 2161"/>
                <a:gd name="T6" fmla="*/ 6 w 19"/>
                <a:gd name="T7" fmla="*/ 1108 h 2161"/>
                <a:gd name="T8" fmla="*/ 13 w 19"/>
                <a:gd name="T9" fmla="*/ 1115 h 2161"/>
                <a:gd name="T10" fmla="*/ 13 w 19"/>
                <a:gd name="T11" fmla="*/ 1915 h 2161"/>
                <a:gd name="T12" fmla="*/ 19 w 19"/>
                <a:gd name="T13" fmla="*/ 1921 h 2161"/>
                <a:gd name="T14" fmla="*/ 19 w 19"/>
                <a:gd name="T15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61">
                  <a:moveTo>
                    <a:pt x="0" y="0"/>
                  </a:moveTo>
                  <a:lnTo>
                    <a:pt x="0" y="296"/>
                  </a:lnTo>
                  <a:lnTo>
                    <a:pt x="6" y="302"/>
                  </a:lnTo>
                  <a:lnTo>
                    <a:pt x="6" y="1108"/>
                  </a:lnTo>
                  <a:lnTo>
                    <a:pt x="13" y="1115"/>
                  </a:lnTo>
                  <a:lnTo>
                    <a:pt x="13" y="1915"/>
                  </a:lnTo>
                  <a:lnTo>
                    <a:pt x="19" y="1921"/>
                  </a:lnTo>
                  <a:lnTo>
                    <a:pt x="19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11" name="Freeform 91">
              <a:extLst>
                <a:ext uri="{FF2B5EF4-FFF2-40B4-BE49-F238E27FC236}">
                  <a16:creationId xmlns:a16="http://schemas.microsoft.com/office/drawing/2014/main" id="{76381193-600F-43C4-9736-7257A86B3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763"/>
              <a:ext cx="19" cy="2161"/>
            </a:xfrm>
            <a:custGeom>
              <a:avLst/>
              <a:gdLst>
                <a:gd name="T0" fmla="*/ 0 w 19"/>
                <a:gd name="T1" fmla="*/ 0 h 2161"/>
                <a:gd name="T2" fmla="*/ 0 w 19"/>
                <a:gd name="T3" fmla="*/ 214 h 2161"/>
                <a:gd name="T4" fmla="*/ 6 w 19"/>
                <a:gd name="T5" fmla="*/ 220 h 2161"/>
                <a:gd name="T6" fmla="*/ 6 w 19"/>
                <a:gd name="T7" fmla="*/ 951 h 2161"/>
                <a:gd name="T8" fmla="*/ 12 w 19"/>
                <a:gd name="T9" fmla="*/ 957 h 2161"/>
                <a:gd name="T10" fmla="*/ 12 w 19"/>
                <a:gd name="T11" fmla="*/ 1720 h 2161"/>
                <a:gd name="T12" fmla="*/ 19 w 19"/>
                <a:gd name="T13" fmla="*/ 1726 h 2161"/>
                <a:gd name="T14" fmla="*/ 19 w 19"/>
                <a:gd name="T15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61">
                  <a:moveTo>
                    <a:pt x="0" y="0"/>
                  </a:moveTo>
                  <a:lnTo>
                    <a:pt x="0" y="214"/>
                  </a:lnTo>
                  <a:lnTo>
                    <a:pt x="6" y="220"/>
                  </a:lnTo>
                  <a:lnTo>
                    <a:pt x="6" y="951"/>
                  </a:lnTo>
                  <a:lnTo>
                    <a:pt x="12" y="957"/>
                  </a:lnTo>
                  <a:lnTo>
                    <a:pt x="12" y="1720"/>
                  </a:lnTo>
                  <a:lnTo>
                    <a:pt x="19" y="1726"/>
                  </a:lnTo>
                  <a:lnTo>
                    <a:pt x="19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12" name="Freeform 92">
              <a:extLst>
                <a:ext uri="{FF2B5EF4-FFF2-40B4-BE49-F238E27FC236}">
                  <a16:creationId xmlns:a16="http://schemas.microsoft.com/office/drawing/2014/main" id="{FAABBC15-BF45-4F0C-86D6-91813F18E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763"/>
              <a:ext cx="26" cy="2161"/>
            </a:xfrm>
            <a:custGeom>
              <a:avLst/>
              <a:gdLst>
                <a:gd name="T0" fmla="*/ 0 w 26"/>
                <a:gd name="T1" fmla="*/ 0 h 2161"/>
                <a:gd name="T2" fmla="*/ 0 w 26"/>
                <a:gd name="T3" fmla="*/ 151 h 2161"/>
                <a:gd name="T4" fmla="*/ 7 w 26"/>
                <a:gd name="T5" fmla="*/ 157 h 2161"/>
                <a:gd name="T6" fmla="*/ 7 w 26"/>
                <a:gd name="T7" fmla="*/ 819 h 2161"/>
                <a:gd name="T8" fmla="*/ 13 w 26"/>
                <a:gd name="T9" fmla="*/ 825 h 2161"/>
                <a:gd name="T10" fmla="*/ 13 w 26"/>
                <a:gd name="T11" fmla="*/ 1543 h 2161"/>
                <a:gd name="T12" fmla="*/ 19 w 26"/>
                <a:gd name="T13" fmla="*/ 1549 h 2161"/>
                <a:gd name="T14" fmla="*/ 19 w 26"/>
                <a:gd name="T15" fmla="*/ 2142 h 2161"/>
                <a:gd name="T16" fmla="*/ 26 w 26"/>
                <a:gd name="T17" fmla="*/ 2148 h 2161"/>
                <a:gd name="T18" fmla="*/ 26 w 26"/>
                <a:gd name="T19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161">
                  <a:moveTo>
                    <a:pt x="0" y="0"/>
                  </a:moveTo>
                  <a:lnTo>
                    <a:pt x="0" y="151"/>
                  </a:lnTo>
                  <a:lnTo>
                    <a:pt x="7" y="157"/>
                  </a:lnTo>
                  <a:lnTo>
                    <a:pt x="7" y="819"/>
                  </a:lnTo>
                  <a:lnTo>
                    <a:pt x="13" y="825"/>
                  </a:lnTo>
                  <a:lnTo>
                    <a:pt x="13" y="1543"/>
                  </a:lnTo>
                  <a:lnTo>
                    <a:pt x="19" y="1549"/>
                  </a:lnTo>
                  <a:lnTo>
                    <a:pt x="19" y="2142"/>
                  </a:lnTo>
                  <a:lnTo>
                    <a:pt x="26" y="2148"/>
                  </a:lnTo>
                  <a:lnTo>
                    <a:pt x="26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13" name="Freeform 93">
              <a:extLst>
                <a:ext uri="{FF2B5EF4-FFF2-40B4-BE49-F238E27FC236}">
                  <a16:creationId xmlns:a16="http://schemas.microsoft.com/office/drawing/2014/main" id="{990E2BDE-EC27-43A0-B6CD-34A561AE1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" y="763"/>
              <a:ext cx="25" cy="2161"/>
            </a:xfrm>
            <a:custGeom>
              <a:avLst/>
              <a:gdLst>
                <a:gd name="T0" fmla="*/ 0 w 25"/>
                <a:gd name="T1" fmla="*/ 0 h 2161"/>
                <a:gd name="T2" fmla="*/ 0 w 25"/>
                <a:gd name="T3" fmla="*/ 113 h 2161"/>
                <a:gd name="T4" fmla="*/ 6 w 25"/>
                <a:gd name="T5" fmla="*/ 119 h 2161"/>
                <a:gd name="T6" fmla="*/ 6 w 25"/>
                <a:gd name="T7" fmla="*/ 705 h 2161"/>
                <a:gd name="T8" fmla="*/ 13 w 25"/>
                <a:gd name="T9" fmla="*/ 712 h 2161"/>
                <a:gd name="T10" fmla="*/ 13 w 25"/>
                <a:gd name="T11" fmla="*/ 1386 h 2161"/>
                <a:gd name="T12" fmla="*/ 19 w 25"/>
                <a:gd name="T13" fmla="*/ 1392 h 2161"/>
                <a:gd name="T14" fmla="*/ 19 w 25"/>
                <a:gd name="T15" fmla="*/ 1978 h 2161"/>
                <a:gd name="T16" fmla="*/ 25 w 25"/>
                <a:gd name="T17" fmla="*/ 1984 h 2161"/>
                <a:gd name="T18" fmla="*/ 25 w 25"/>
                <a:gd name="T19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161">
                  <a:moveTo>
                    <a:pt x="0" y="0"/>
                  </a:moveTo>
                  <a:lnTo>
                    <a:pt x="0" y="113"/>
                  </a:lnTo>
                  <a:lnTo>
                    <a:pt x="6" y="119"/>
                  </a:lnTo>
                  <a:lnTo>
                    <a:pt x="6" y="705"/>
                  </a:lnTo>
                  <a:lnTo>
                    <a:pt x="13" y="712"/>
                  </a:lnTo>
                  <a:lnTo>
                    <a:pt x="13" y="1386"/>
                  </a:lnTo>
                  <a:lnTo>
                    <a:pt x="19" y="1392"/>
                  </a:lnTo>
                  <a:lnTo>
                    <a:pt x="19" y="1978"/>
                  </a:lnTo>
                  <a:lnTo>
                    <a:pt x="25" y="1984"/>
                  </a:lnTo>
                  <a:lnTo>
                    <a:pt x="25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14" name="Freeform 94">
              <a:extLst>
                <a:ext uri="{FF2B5EF4-FFF2-40B4-BE49-F238E27FC236}">
                  <a16:creationId xmlns:a16="http://schemas.microsoft.com/office/drawing/2014/main" id="{EE165DE5-C40B-441D-B6AF-0AEDC4FC8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" y="763"/>
              <a:ext cx="25" cy="2161"/>
            </a:xfrm>
            <a:custGeom>
              <a:avLst/>
              <a:gdLst>
                <a:gd name="T0" fmla="*/ 0 w 25"/>
                <a:gd name="T1" fmla="*/ 2161 h 2161"/>
                <a:gd name="T2" fmla="*/ 0 w 25"/>
                <a:gd name="T3" fmla="*/ 2047 h 2161"/>
                <a:gd name="T4" fmla="*/ 6 w 25"/>
                <a:gd name="T5" fmla="*/ 2041 h 2161"/>
                <a:gd name="T6" fmla="*/ 6 w 25"/>
                <a:gd name="T7" fmla="*/ 1499 h 2161"/>
                <a:gd name="T8" fmla="*/ 12 w 25"/>
                <a:gd name="T9" fmla="*/ 1493 h 2161"/>
                <a:gd name="T10" fmla="*/ 12 w 25"/>
                <a:gd name="T11" fmla="*/ 838 h 2161"/>
                <a:gd name="T12" fmla="*/ 19 w 25"/>
                <a:gd name="T13" fmla="*/ 831 h 2161"/>
                <a:gd name="T14" fmla="*/ 19 w 25"/>
                <a:gd name="T15" fmla="*/ 252 h 2161"/>
                <a:gd name="T16" fmla="*/ 25 w 25"/>
                <a:gd name="T17" fmla="*/ 245 h 2161"/>
                <a:gd name="T18" fmla="*/ 25 w 25"/>
                <a:gd name="T19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161">
                  <a:moveTo>
                    <a:pt x="0" y="2161"/>
                  </a:moveTo>
                  <a:lnTo>
                    <a:pt x="0" y="2047"/>
                  </a:lnTo>
                  <a:lnTo>
                    <a:pt x="6" y="2041"/>
                  </a:lnTo>
                  <a:lnTo>
                    <a:pt x="6" y="1499"/>
                  </a:lnTo>
                  <a:lnTo>
                    <a:pt x="12" y="1493"/>
                  </a:lnTo>
                  <a:lnTo>
                    <a:pt x="12" y="838"/>
                  </a:lnTo>
                  <a:lnTo>
                    <a:pt x="19" y="831"/>
                  </a:lnTo>
                  <a:lnTo>
                    <a:pt x="19" y="252"/>
                  </a:lnTo>
                  <a:lnTo>
                    <a:pt x="25" y="245"/>
                  </a:lnTo>
                  <a:lnTo>
                    <a:pt x="25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15" name="Freeform 95">
              <a:extLst>
                <a:ext uri="{FF2B5EF4-FFF2-40B4-BE49-F238E27FC236}">
                  <a16:creationId xmlns:a16="http://schemas.microsoft.com/office/drawing/2014/main" id="{9D6DF77C-887B-430C-9611-2D1FF7E43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" y="763"/>
              <a:ext cx="32" cy="2161"/>
            </a:xfrm>
            <a:custGeom>
              <a:avLst/>
              <a:gdLst>
                <a:gd name="T0" fmla="*/ 0 w 32"/>
                <a:gd name="T1" fmla="*/ 2161 h 2161"/>
                <a:gd name="T2" fmla="*/ 0 w 32"/>
                <a:gd name="T3" fmla="*/ 2060 h 2161"/>
                <a:gd name="T4" fmla="*/ 7 w 32"/>
                <a:gd name="T5" fmla="*/ 2053 h 2161"/>
                <a:gd name="T6" fmla="*/ 7 w 32"/>
                <a:gd name="T7" fmla="*/ 1575 h 2161"/>
                <a:gd name="T8" fmla="*/ 13 w 32"/>
                <a:gd name="T9" fmla="*/ 1568 h 2161"/>
                <a:gd name="T10" fmla="*/ 13 w 32"/>
                <a:gd name="T11" fmla="*/ 970 h 2161"/>
                <a:gd name="T12" fmla="*/ 19 w 32"/>
                <a:gd name="T13" fmla="*/ 964 h 2161"/>
                <a:gd name="T14" fmla="*/ 19 w 32"/>
                <a:gd name="T15" fmla="*/ 397 h 2161"/>
                <a:gd name="T16" fmla="*/ 26 w 32"/>
                <a:gd name="T17" fmla="*/ 390 h 2161"/>
                <a:gd name="T18" fmla="*/ 26 w 32"/>
                <a:gd name="T19" fmla="*/ 6 h 2161"/>
                <a:gd name="T20" fmla="*/ 32 w 32"/>
                <a:gd name="T2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161">
                  <a:moveTo>
                    <a:pt x="0" y="2161"/>
                  </a:moveTo>
                  <a:lnTo>
                    <a:pt x="0" y="2060"/>
                  </a:lnTo>
                  <a:lnTo>
                    <a:pt x="7" y="2053"/>
                  </a:lnTo>
                  <a:lnTo>
                    <a:pt x="7" y="1575"/>
                  </a:lnTo>
                  <a:lnTo>
                    <a:pt x="13" y="1568"/>
                  </a:lnTo>
                  <a:lnTo>
                    <a:pt x="13" y="970"/>
                  </a:lnTo>
                  <a:lnTo>
                    <a:pt x="19" y="964"/>
                  </a:lnTo>
                  <a:lnTo>
                    <a:pt x="19" y="397"/>
                  </a:lnTo>
                  <a:lnTo>
                    <a:pt x="26" y="390"/>
                  </a:lnTo>
                  <a:lnTo>
                    <a:pt x="26" y="6"/>
                  </a:lnTo>
                  <a:lnTo>
                    <a:pt x="32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16" name="Freeform 96">
              <a:extLst>
                <a:ext uri="{FF2B5EF4-FFF2-40B4-BE49-F238E27FC236}">
                  <a16:creationId xmlns:a16="http://schemas.microsoft.com/office/drawing/2014/main" id="{05976EB8-1BF9-4FFB-A4E6-6A9BB5E77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" y="763"/>
              <a:ext cx="31" cy="2161"/>
            </a:xfrm>
            <a:custGeom>
              <a:avLst/>
              <a:gdLst>
                <a:gd name="T0" fmla="*/ 0 w 31"/>
                <a:gd name="T1" fmla="*/ 2161 h 2161"/>
                <a:gd name="T2" fmla="*/ 0 w 31"/>
                <a:gd name="T3" fmla="*/ 2060 h 2161"/>
                <a:gd name="T4" fmla="*/ 6 w 31"/>
                <a:gd name="T5" fmla="*/ 2053 h 2161"/>
                <a:gd name="T6" fmla="*/ 6 w 31"/>
                <a:gd name="T7" fmla="*/ 1650 h 2161"/>
                <a:gd name="T8" fmla="*/ 13 w 31"/>
                <a:gd name="T9" fmla="*/ 1644 h 2161"/>
                <a:gd name="T10" fmla="*/ 13 w 31"/>
                <a:gd name="T11" fmla="*/ 1096 h 2161"/>
                <a:gd name="T12" fmla="*/ 19 w 31"/>
                <a:gd name="T13" fmla="*/ 1090 h 2161"/>
                <a:gd name="T14" fmla="*/ 19 w 31"/>
                <a:gd name="T15" fmla="*/ 541 h 2161"/>
                <a:gd name="T16" fmla="*/ 25 w 31"/>
                <a:gd name="T17" fmla="*/ 535 h 2161"/>
                <a:gd name="T18" fmla="*/ 25 w 31"/>
                <a:gd name="T19" fmla="*/ 132 h 2161"/>
                <a:gd name="T20" fmla="*/ 31 w 31"/>
                <a:gd name="T21" fmla="*/ 126 h 2161"/>
                <a:gd name="T22" fmla="*/ 31 w 31"/>
                <a:gd name="T23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161">
                  <a:moveTo>
                    <a:pt x="0" y="2161"/>
                  </a:moveTo>
                  <a:lnTo>
                    <a:pt x="0" y="2060"/>
                  </a:lnTo>
                  <a:lnTo>
                    <a:pt x="6" y="2053"/>
                  </a:lnTo>
                  <a:lnTo>
                    <a:pt x="6" y="1650"/>
                  </a:lnTo>
                  <a:lnTo>
                    <a:pt x="13" y="1644"/>
                  </a:lnTo>
                  <a:lnTo>
                    <a:pt x="13" y="1096"/>
                  </a:lnTo>
                  <a:lnTo>
                    <a:pt x="19" y="1090"/>
                  </a:lnTo>
                  <a:lnTo>
                    <a:pt x="19" y="541"/>
                  </a:lnTo>
                  <a:lnTo>
                    <a:pt x="25" y="535"/>
                  </a:lnTo>
                  <a:lnTo>
                    <a:pt x="25" y="132"/>
                  </a:lnTo>
                  <a:lnTo>
                    <a:pt x="31" y="126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17" name="Freeform 97">
              <a:extLst>
                <a:ext uri="{FF2B5EF4-FFF2-40B4-BE49-F238E27FC236}">
                  <a16:creationId xmlns:a16="http://schemas.microsoft.com/office/drawing/2014/main" id="{89F1CE6C-091C-4D9A-B9AF-E9810A12E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" y="1752"/>
              <a:ext cx="687" cy="1172"/>
            </a:xfrm>
            <a:custGeom>
              <a:avLst/>
              <a:gdLst>
                <a:gd name="T0" fmla="*/ 0 w 687"/>
                <a:gd name="T1" fmla="*/ 0 h 1172"/>
                <a:gd name="T2" fmla="*/ 13 w 687"/>
                <a:gd name="T3" fmla="*/ 0 h 1172"/>
                <a:gd name="T4" fmla="*/ 25 w 687"/>
                <a:gd name="T5" fmla="*/ 6 h 1172"/>
                <a:gd name="T6" fmla="*/ 38 w 687"/>
                <a:gd name="T7" fmla="*/ 6 h 1172"/>
                <a:gd name="T8" fmla="*/ 50 w 687"/>
                <a:gd name="T9" fmla="*/ 6 h 1172"/>
                <a:gd name="T10" fmla="*/ 63 w 687"/>
                <a:gd name="T11" fmla="*/ 6 h 1172"/>
                <a:gd name="T12" fmla="*/ 76 w 687"/>
                <a:gd name="T13" fmla="*/ 12 h 1172"/>
                <a:gd name="T14" fmla="*/ 88 w 687"/>
                <a:gd name="T15" fmla="*/ 12 h 1172"/>
                <a:gd name="T16" fmla="*/ 101 w 687"/>
                <a:gd name="T17" fmla="*/ 12 h 1172"/>
                <a:gd name="T18" fmla="*/ 113 w 687"/>
                <a:gd name="T19" fmla="*/ 12 h 1172"/>
                <a:gd name="T20" fmla="*/ 126 w 687"/>
                <a:gd name="T21" fmla="*/ 19 h 1172"/>
                <a:gd name="T22" fmla="*/ 139 w 687"/>
                <a:gd name="T23" fmla="*/ 19 h 1172"/>
                <a:gd name="T24" fmla="*/ 151 w 687"/>
                <a:gd name="T25" fmla="*/ 19 h 1172"/>
                <a:gd name="T26" fmla="*/ 164 w 687"/>
                <a:gd name="T27" fmla="*/ 19 h 1172"/>
                <a:gd name="T28" fmla="*/ 176 w 687"/>
                <a:gd name="T29" fmla="*/ 25 h 1172"/>
                <a:gd name="T30" fmla="*/ 189 w 687"/>
                <a:gd name="T31" fmla="*/ 25 h 1172"/>
                <a:gd name="T32" fmla="*/ 202 w 687"/>
                <a:gd name="T33" fmla="*/ 25 h 1172"/>
                <a:gd name="T34" fmla="*/ 214 w 687"/>
                <a:gd name="T35" fmla="*/ 25 h 1172"/>
                <a:gd name="T36" fmla="*/ 227 w 687"/>
                <a:gd name="T37" fmla="*/ 31 h 1172"/>
                <a:gd name="T38" fmla="*/ 239 w 687"/>
                <a:gd name="T39" fmla="*/ 31 h 1172"/>
                <a:gd name="T40" fmla="*/ 252 w 687"/>
                <a:gd name="T41" fmla="*/ 31 h 1172"/>
                <a:gd name="T42" fmla="*/ 265 w 687"/>
                <a:gd name="T43" fmla="*/ 31 h 1172"/>
                <a:gd name="T44" fmla="*/ 277 w 687"/>
                <a:gd name="T45" fmla="*/ 31 h 1172"/>
                <a:gd name="T46" fmla="*/ 290 w 687"/>
                <a:gd name="T47" fmla="*/ 38 h 1172"/>
                <a:gd name="T48" fmla="*/ 302 w 687"/>
                <a:gd name="T49" fmla="*/ 38 h 1172"/>
                <a:gd name="T50" fmla="*/ 315 w 687"/>
                <a:gd name="T51" fmla="*/ 38 h 1172"/>
                <a:gd name="T52" fmla="*/ 328 w 687"/>
                <a:gd name="T53" fmla="*/ 38 h 1172"/>
                <a:gd name="T54" fmla="*/ 340 w 687"/>
                <a:gd name="T55" fmla="*/ 38 h 1172"/>
                <a:gd name="T56" fmla="*/ 353 w 687"/>
                <a:gd name="T57" fmla="*/ 38 h 1172"/>
                <a:gd name="T58" fmla="*/ 365 w 687"/>
                <a:gd name="T59" fmla="*/ 44 h 1172"/>
                <a:gd name="T60" fmla="*/ 378 w 687"/>
                <a:gd name="T61" fmla="*/ 44 h 1172"/>
                <a:gd name="T62" fmla="*/ 391 w 687"/>
                <a:gd name="T63" fmla="*/ 44 h 1172"/>
                <a:gd name="T64" fmla="*/ 403 w 687"/>
                <a:gd name="T65" fmla="*/ 44 h 1172"/>
                <a:gd name="T66" fmla="*/ 416 w 687"/>
                <a:gd name="T67" fmla="*/ 44 h 1172"/>
                <a:gd name="T68" fmla="*/ 428 w 687"/>
                <a:gd name="T69" fmla="*/ 44 h 1172"/>
                <a:gd name="T70" fmla="*/ 441 w 687"/>
                <a:gd name="T71" fmla="*/ 44 h 1172"/>
                <a:gd name="T72" fmla="*/ 454 w 687"/>
                <a:gd name="T73" fmla="*/ 50 h 1172"/>
                <a:gd name="T74" fmla="*/ 466 w 687"/>
                <a:gd name="T75" fmla="*/ 50 h 1172"/>
                <a:gd name="T76" fmla="*/ 479 w 687"/>
                <a:gd name="T77" fmla="*/ 50 h 1172"/>
                <a:gd name="T78" fmla="*/ 491 w 687"/>
                <a:gd name="T79" fmla="*/ 50 h 1172"/>
                <a:gd name="T80" fmla="*/ 504 w 687"/>
                <a:gd name="T81" fmla="*/ 50 h 1172"/>
                <a:gd name="T82" fmla="*/ 517 w 687"/>
                <a:gd name="T83" fmla="*/ 50 h 1172"/>
                <a:gd name="T84" fmla="*/ 529 w 687"/>
                <a:gd name="T85" fmla="*/ 50 h 1172"/>
                <a:gd name="T86" fmla="*/ 542 w 687"/>
                <a:gd name="T87" fmla="*/ 50 h 1172"/>
                <a:gd name="T88" fmla="*/ 554 w 687"/>
                <a:gd name="T89" fmla="*/ 56 h 1172"/>
                <a:gd name="T90" fmla="*/ 567 w 687"/>
                <a:gd name="T91" fmla="*/ 56 h 1172"/>
                <a:gd name="T92" fmla="*/ 580 w 687"/>
                <a:gd name="T93" fmla="*/ 56 h 1172"/>
                <a:gd name="T94" fmla="*/ 592 w 687"/>
                <a:gd name="T95" fmla="*/ 56 h 1172"/>
                <a:gd name="T96" fmla="*/ 605 w 687"/>
                <a:gd name="T97" fmla="*/ 56 h 1172"/>
                <a:gd name="T98" fmla="*/ 617 w 687"/>
                <a:gd name="T99" fmla="*/ 56 h 1172"/>
                <a:gd name="T100" fmla="*/ 630 w 687"/>
                <a:gd name="T101" fmla="*/ 56 h 1172"/>
                <a:gd name="T102" fmla="*/ 643 w 687"/>
                <a:gd name="T103" fmla="*/ 56 h 1172"/>
                <a:gd name="T104" fmla="*/ 655 w 687"/>
                <a:gd name="T105" fmla="*/ 56 h 1172"/>
                <a:gd name="T106" fmla="*/ 668 w 687"/>
                <a:gd name="T107" fmla="*/ 63 h 1172"/>
                <a:gd name="T108" fmla="*/ 680 w 687"/>
                <a:gd name="T109" fmla="*/ 63 h 1172"/>
                <a:gd name="T110" fmla="*/ 687 w 687"/>
                <a:gd name="T111" fmla="*/ 831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7" h="1172">
                  <a:moveTo>
                    <a:pt x="0" y="8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8" y="6"/>
                  </a:lnTo>
                  <a:lnTo>
                    <a:pt x="44" y="6"/>
                  </a:lnTo>
                  <a:lnTo>
                    <a:pt x="50" y="6"/>
                  </a:lnTo>
                  <a:lnTo>
                    <a:pt x="57" y="6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76" y="12"/>
                  </a:lnTo>
                  <a:lnTo>
                    <a:pt x="82" y="12"/>
                  </a:lnTo>
                  <a:lnTo>
                    <a:pt x="88" y="12"/>
                  </a:lnTo>
                  <a:lnTo>
                    <a:pt x="94" y="12"/>
                  </a:lnTo>
                  <a:lnTo>
                    <a:pt x="101" y="12"/>
                  </a:lnTo>
                  <a:lnTo>
                    <a:pt x="107" y="12"/>
                  </a:lnTo>
                  <a:lnTo>
                    <a:pt x="113" y="12"/>
                  </a:lnTo>
                  <a:lnTo>
                    <a:pt x="120" y="19"/>
                  </a:lnTo>
                  <a:lnTo>
                    <a:pt x="126" y="19"/>
                  </a:lnTo>
                  <a:lnTo>
                    <a:pt x="132" y="19"/>
                  </a:lnTo>
                  <a:lnTo>
                    <a:pt x="139" y="19"/>
                  </a:lnTo>
                  <a:lnTo>
                    <a:pt x="145" y="19"/>
                  </a:lnTo>
                  <a:lnTo>
                    <a:pt x="151" y="19"/>
                  </a:lnTo>
                  <a:lnTo>
                    <a:pt x="157" y="19"/>
                  </a:lnTo>
                  <a:lnTo>
                    <a:pt x="164" y="19"/>
                  </a:lnTo>
                  <a:lnTo>
                    <a:pt x="170" y="25"/>
                  </a:lnTo>
                  <a:lnTo>
                    <a:pt x="176" y="25"/>
                  </a:lnTo>
                  <a:lnTo>
                    <a:pt x="183" y="25"/>
                  </a:lnTo>
                  <a:lnTo>
                    <a:pt x="189" y="25"/>
                  </a:lnTo>
                  <a:lnTo>
                    <a:pt x="195" y="25"/>
                  </a:lnTo>
                  <a:lnTo>
                    <a:pt x="202" y="25"/>
                  </a:lnTo>
                  <a:lnTo>
                    <a:pt x="208" y="25"/>
                  </a:lnTo>
                  <a:lnTo>
                    <a:pt x="214" y="25"/>
                  </a:lnTo>
                  <a:lnTo>
                    <a:pt x="220" y="25"/>
                  </a:lnTo>
                  <a:lnTo>
                    <a:pt x="227" y="31"/>
                  </a:lnTo>
                  <a:lnTo>
                    <a:pt x="233" y="31"/>
                  </a:lnTo>
                  <a:lnTo>
                    <a:pt x="239" y="31"/>
                  </a:lnTo>
                  <a:lnTo>
                    <a:pt x="246" y="31"/>
                  </a:lnTo>
                  <a:lnTo>
                    <a:pt x="252" y="31"/>
                  </a:lnTo>
                  <a:lnTo>
                    <a:pt x="258" y="31"/>
                  </a:lnTo>
                  <a:lnTo>
                    <a:pt x="265" y="31"/>
                  </a:lnTo>
                  <a:lnTo>
                    <a:pt x="271" y="31"/>
                  </a:lnTo>
                  <a:lnTo>
                    <a:pt x="277" y="31"/>
                  </a:lnTo>
                  <a:lnTo>
                    <a:pt x="283" y="31"/>
                  </a:lnTo>
                  <a:lnTo>
                    <a:pt x="290" y="38"/>
                  </a:lnTo>
                  <a:lnTo>
                    <a:pt x="296" y="38"/>
                  </a:lnTo>
                  <a:lnTo>
                    <a:pt x="302" y="38"/>
                  </a:lnTo>
                  <a:lnTo>
                    <a:pt x="309" y="38"/>
                  </a:lnTo>
                  <a:lnTo>
                    <a:pt x="315" y="38"/>
                  </a:lnTo>
                  <a:lnTo>
                    <a:pt x="321" y="38"/>
                  </a:lnTo>
                  <a:lnTo>
                    <a:pt x="328" y="38"/>
                  </a:lnTo>
                  <a:lnTo>
                    <a:pt x="334" y="38"/>
                  </a:lnTo>
                  <a:lnTo>
                    <a:pt x="340" y="38"/>
                  </a:lnTo>
                  <a:lnTo>
                    <a:pt x="346" y="38"/>
                  </a:lnTo>
                  <a:lnTo>
                    <a:pt x="353" y="38"/>
                  </a:lnTo>
                  <a:lnTo>
                    <a:pt x="359" y="38"/>
                  </a:lnTo>
                  <a:lnTo>
                    <a:pt x="365" y="44"/>
                  </a:lnTo>
                  <a:lnTo>
                    <a:pt x="372" y="44"/>
                  </a:lnTo>
                  <a:lnTo>
                    <a:pt x="378" y="44"/>
                  </a:lnTo>
                  <a:lnTo>
                    <a:pt x="384" y="44"/>
                  </a:lnTo>
                  <a:lnTo>
                    <a:pt x="391" y="44"/>
                  </a:lnTo>
                  <a:lnTo>
                    <a:pt x="397" y="44"/>
                  </a:lnTo>
                  <a:lnTo>
                    <a:pt x="403" y="44"/>
                  </a:lnTo>
                  <a:lnTo>
                    <a:pt x="409" y="44"/>
                  </a:lnTo>
                  <a:lnTo>
                    <a:pt x="416" y="44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5" y="44"/>
                  </a:lnTo>
                  <a:lnTo>
                    <a:pt x="441" y="44"/>
                  </a:lnTo>
                  <a:lnTo>
                    <a:pt x="447" y="50"/>
                  </a:lnTo>
                  <a:lnTo>
                    <a:pt x="454" y="50"/>
                  </a:lnTo>
                  <a:lnTo>
                    <a:pt x="460" y="50"/>
                  </a:lnTo>
                  <a:lnTo>
                    <a:pt x="466" y="50"/>
                  </a:lnTo>
                  <a:lnTo>
                    <a:pt x="472" y="50"/>
                  </a:lnTo>
                  <a:lnTo>
                    <a:pt x="479" y="50"/>
                  </a:lnTo>
                  <a:lnTo>
                    <a:pt x="485" y="50"/>
                  </a:lnTo>
                  <a:lnTo>
                    <a:pt x="491" y="50"/>
                  </a:lnTo>
                  <a:lnTo>
                    <a:pt x="498" y="50"/>
                  </a:lnTo>
                  <a:lnTo>
                    <a:pt x="504" y="50"/>
                  </a:lnTo>
                  <a:lnTo>
                    <a:pt x="510" y="50"/>
                  </a:lnTo>
                  <a:lnTo>
                    <a:pt x="517" y="50"/>
                  </a:lnTo>
                  <a:lnTo>
                    <a:pt x="523" y="50"/>
                  </a:lnTo>
                  <a:lnTo>
                    <a:pt x="529" y="50"/>
                  </a:lnTo>
                  <a:lnTo>
                    <a:pt x="535" y="50"/>
                  </a:lnTo>
                  <a:lnTo>
                    <a:pt x="542" y="50"/>
                  </a:lnTo>
                  <a:lnTo>
                    <a:pt x="548" y="50"/>
                  </a:lnTo>
                  <a:lnTo>
                    <a:pt x="554" y="56"/>
                  </a:lnTo>
                  <a:lnTo>
                    <a:pt x="561" y="56"/>
                  </a:lnTo>
                  <a:lnTo>
                    <a:pt x="567" y="56"/>
                  </a:lnTo>
                  <a:lnTo>
                    <a:pt x="573" y="56"/>
                  </a:lnTo>
                  <a:lnTo>
                    <a:pt x="580" y="56"/>
                  </a:lnTo>
                  <a:lnTo>
                    <a:pt x="586" y="56"/>
                  </a:lnTo>
                  <a:lnTo>
                    <a:pt x="592" y="56"/>
                  </a:lnTo>
                  <a:lnTo>
                    <a:pt x="598" y="56"/>
                  </a:lnTo>
                  <a:lnTo>
                    <a:pt x="605" y="56"/>
                  </a:lnTo>
                  <a:lnTo>
                    <a:pt x="611" y="56"/>
                  </a:lnTo>
                  <a:lnTo>
                    <a:pt x="617" y="56"/>
                  </a:lnTo>
                  <a:lnTo>
                    <a:pt x="624" y="56"/>
                  </a:lnTo>
                  <a:lnTo>
                    <a:pt x="630" y="56"/>
                  </a:lnTo>
                  <a:lnTo>
                    <a:pt x="636" y="56"/>
                  </a:lnTo>
                  <a:lnTo>
                    <a:pt x="643" y="56"/>
                  </a:lnTo>
                  <a:lnTo>
                    <a:pt x="649" y="56"/>
                  </a:lnTo>
                  <a:lnTo>
                    <a:pt x="655" y="56"/>
                  </a:lnTo>
                  <a:lnTo>
                    <a:pt x="661" y="56"/>
                  </a:lnTo>
                  <a:lnTo>
                    <a:pt x="668" y="63"/>
                  </a:lnTo>
                  <a:lnTo>
                    <a:pt x="674" y="63"/>
                  </a:lnTo>
                  <a:lnTo>
                    <a:pt x="680" y="63"/>
                  </a:lnTo>
                  <a:lnTo>
                    <a:pt x="680" y="756"/>
                  </a:lnTo>
                  <a:lnTo>
                    <a:pt x="687" y="831"/>
                  </a:lnTo>
                  <a:lnTo>
                    <a:pt x="687" y="1172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18" name="Freeform 98">
              <a:extLst>
                <a:ext uri="{FF2B5EF4-FFF2-40B4-BE49-F238E27FC236}">
                  <a16:creationId xmlns:a16="http://schemas.microsoft.com/office/drawing/2014/main" id="{2BAD1F59-5F4C-4AC9-A45D-9B1D282A8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" y="763"/>
              <a:ext cx="12" cy="2161"/>
            </a:xfrm>
            <a:custGeom>
              <a:avLst/>
              <a:gdLst>
                <a:gd name="T0" fmla="*/ 0 w 12"/>
                <a:gd name="T1" fmla="*/ 0 h 2161"/>
                <a:gd name="T2" fmla="*/ 0 w 12"/>
                <a:gd name="T3" fmla="*/ 271 h 2161"/>
                <a:gd name="T4" fmla="*/ 6 w 12"/>
                <a:gd name="T5" fmla="*/ 277 h 2161"/>
                <a:gd name="T6" fmla="*/ 6 w 12"/>
                <a:gd name="T7" fmla="*/ 1644 h 2161"/>
                <a:gd name="T8" fmla="*/ 12 w 12"/>
                <a:gd name="T9" fmla="*/ 1650 h 2161"/>
                <a:gd name="T10" fmla="*/ 12 w 12"/>
                <a:gd name="T11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61">
                  <a:moveTo>
                    <a:pt x="0" y="0"/>
                  </a:moveTo>
                  <a:lnTo>
                    <a:pt x="0" y="271"/>
                  </a:lnTo>
                  <a:lnTo>
                    <a:pt x="6" y="277"/>
                  </a:lnTo>
                  <a:lnTo>
                    <a:pt x="6" y="1644"/>
                  </a:lnTo>
                  <a:lnTo>
                    <a:pt x="12" y="1650"/>
                  </a:lnTo>
                  <a:lnTo>
                    <a:pt x="12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19" name="Freeform 99">
              <a:extLst>
                <a:ext uri="{FF2B5EF4-FFF2-40B4-BE49-F238E27FC236}">
                  <a16:creationId xmlns:a16="http://schemas.microsoft.com/office/drawing/2014/main" id="{FF43B611-9A45-42ED-AE08-781CEE127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763"/>
              <a:ext cx="13" cy="2161"/>
            </a:xfrm>
            <a:custGeom>
              <a:avLst/>
              <a:gdLst>
                <a:gd name="T0" fmla="*/ 0 w 13"/>
                <a:gd name="T1" fmla="*/ 2161 h 2161"/>
                <a:gd name="T2" fmla="*/ 0 w 13"/>
                <a:gd name="T3" fmla="*/ 2142 h 2161"/>
                <a:gd name="T4" fmla="*/ 6 w 13"/>
                <a:gd name="T5" fmla="*/ 2135 h 2161"/>
                <a:gd name="T6" fmla="*/ 6 w 13"/>
                <a:gd name="T7" fmla="*/ 919 h 2161"/>
                <a:gd name="T8" fmla="*/ 13 w 13"/>
                <a:gd name="T9" fmla="*/ 907 h 2161"/>
                <a:gd name="T10" fmla="*/ 13 w 13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161">
                  <a:moveTo>
                    <a:pt x="0" y="2161"/>
                  </a:moveTo>
                  <a:lnTo>
                    <a:pt x="0" y="2142"/>
                  </a:lnTo>
                  <a:lnTo>
                    <a:pt x="6" y="2135"/>
                  </a:lnTo>
                  <a:lnTo>
                    <a:pt x="6" y="919"/>
                  </a:lnTo>
                  <a:lnTo>
                    <a:pt x="13" y="907"/>
                  </a:lnTo>
                  <a:lnTo>
                    <a:pt x="13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20" name="Freeform 100">
              <a:extLst>
                <a:ext uri="{FF2B5EF4-FFF2-40B4-BE49-F238E27FC236}">
                  <a16:creationId xmlns:a16="http://schemas.microsoft.com/office/drawing/2014/main" id="{C87DBB03-3A7B-4C3B-87DB-4E9CFBE37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763"/>
              <a:ext cx="12" cy="2161"/>
            </a:xfrm>
            <a:custGeom>
              <a:avLst/>
              <a:gdLst>
                <a:gd name="T0" fmla="*/ 0 w 12"/>
                <a:gd name="T1" fmla="*/ 0 h 2161"/>
                <a:gd name="T2" fmla="*/ 0 w 12"/>
                <a:gd name="T3" fmla="*/ 882 h 2161"/>
                <a:gd name="T4" fmla="*/ 6 w 12"/>
                <a:gd name="T5" fmla="*/ 888 h 2161"/>
                <a:gd name="T6" fmla="*/ 6 w 12"/>
                <a:gd name="T7" fmla="*/ 1972 h 2161"/>
                <a:gd name="T8" fmla="*/ 12 w 12"/>
                <a:gd name="T9" fmla="*/ 1978 h 2161"/>
                <a:gd name="T10" fmla="*/ 12 w 12"/>
                <a:gd name="T11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61">
                  <a:moveTo>
                    <a:pt x="0" y="0"/>
                  </a:moveTo>
                  <a:lnTo>
                    <a:pt x="0" y="882"/>
                  </a:lnTo>
                  <a:lnTo>
                    <a:pt x="6" y="888"/>
                  </a:lnTo>
                  <a:lnTo>
                    <a:pt x="6" y="1972"/>
                  </a:lnTo>
                  <a:lnTo>
                    <a:pt x="12" y="1978"/>
                  </a:lnTo>
                  <a:lnTo>
                    <a:pt x="12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21" name="Freeform 101">
              <a:extLst>
                <a:ext uri="{FF2B5EF4-FFF2-40B4-BE49-F238E27FC236}">
                  <a16:creationId xmlns:a16="http://schemas.microsoft.com/office/drawing/2014/main" id="{236A41E3-7F63-469E-B5BB-EFE669A53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763"/>
              <a:ext cx="13" cy="2161"/>
            </a:xfrm>
            <a:custGeom>
              <a:avLst/>
              <a:gdLst>
                <a:gd name="T0" fmla="*/ 0 w 13"/>
                <a:gd name="T1" fmla="*/ 2161 h 2161"/>
                <a:gd name="T2" fmla="*/ 0 w 13"/>
                <a:gd name="T3" fmla="*/ 1543 h 2161"/>
                <a:gd name="T4" fmla="*/ 6 w 13"/>
                <a:gd name="T5" fmla="*/ 1531 h 2161"/>
                <a:gd name="T6" fmla="*/ 6 w 13"/>
                <a:gd name="T7" fmla="*/ 541 h 2161"/>
                <a:gd name="T8" fmla="*/ 13 w 13"/>
                <a:gd name="T9" fmla="*/ 535 h 2161"/>
                <a:gd name="T10" fmla="*/ 13 w 13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161">
                  <a:moveTo>
                    <a:pt x="0" y="2161"/>
                  </a:moveTo>
                  <a:lnTo>
                    <a:pt x="0" y="1543"/>
                  </a:lnTo>
                  <a:lnTo>
                    <a:pt x="6" y="1531"/>
                  </a:lnTo>
                  <a:lnTo>
                    <a:pt x="6" y="541"/>
                  </a:lnTo>
                  <a:lnTo>
                    <a:pt x="13" y="535"/>
                  </a:lnTo>
                  <a:lnTo>
                    <a:pt x="13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22" name="Freeform 102">
              <a:extLst>
                <a:ext uri="{FF2B5EF4-FFF2-40B4-BE49-F238E27FC236}">
                  <a16:creationId xmlns:a16="http://schemas.microsoft.com/office/drawing/2014/main" id="{B1DA8DF1-8F14-4F83-A5A1-FFDDA9F5B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763"/>
              <a:ext cx="12" cy="2161"/>
            </a:xfrm>
            <a:custGeom>
              <a:avLst/>
              <a:gdLst>
                <a:gd name="T0" fmla="*/ 0 w 12"/>
                <a:gd name="T1" fmla="*/ 2161 h 2161"/>
                <a:gd name="T2" fmla="*/ 0 w 12"/>
                <a:gd name="T3" fmla="*/ 1688 h 2161"/>
                <a:gd name="T4" fmla="*/ 6 w 12"/>
                <a:gd name="T5" fmla="*/ 1682 h 2161"/>
                <a:gd name="T6" fmla="*/ 6 w 12"/>
                <a:gd name="T7" fmla="*/ 756 h 2161"/>
                <a:gd name="T8" fmla="*/ 12 w 12"/>
                <a:gd name="T9" fmla="*/ 749 h 2161"/>
                <a:gd name="T10" fmla="*/ 12 w 12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61">
                  <a:moveTo>
                    <a:pt x="0" y="2161"/>
                  </a:moveTo>
                  <a:lnTo>
                    <a:pt x="0" y="1688"/>
                  </a:lnTo>
                  <a:lnTo>
                    <a:pt x="6" y="1682"/>
                  </a:lnTo>
                  <a:lnTo>
                    <a:pt x="6" y="756"/>
                  </a:lnTo>
                  <a:lnTo>
                    <a:pt x="12" y="749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23" name="Freeform 103">
              <a:extLst>
                <a:ext uri="{FF2B5EF4-FFF2-40B4-BE49-F238E27FC236}">
                  <a16:creationId xmlns:a16="http://schemas.microsoft.com/office/drawing/2014/main" id="{BC24CBB6-EE87-4DBA-A432-C676A5F3E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763"/>
              <a:ext cx="19" cy="2161"/>
            </a:xfrm>
            <a:custGeom>
              <a:avLst/>
              <a:gdLst>
                <a:gd name="T0" fmla="*/ 0 w 19"/>
                <a:gd name="T1" fmla="*/ 2161 h 2161"/>
                <a:gd name="T2" fmla="*/ 0 w 19"/>
                <a:gd name="T3" fmla="*/ 1808 h 2161"/>
                <a:gd name="T4" fmla="*/ 7 w 19"/>
                <a:gd name="T5" fmla="*/ 1801 h 2161"/>
                <a:gd name="T6" fmla="*/ 7 w 19"/>
                <a:gd name="T7" fmla="*/ 951 h 2161"/>
                <a:gd name="T8" fmla="*/ 13 w 19"/>
                <a:gd name="T9" fmla="*/ 945 h 2161"/>
                <a:gd name="T10" fmla="*/ 13 w 19"/>
                <a:gd name="T11" fmla="*/ 132 h 2161"/>
                <a:gd name="T12" fmla="*/ 19 w 19"/>
                <a:gd name="T13" fmla="*/ 126 h 2161"/>
                <a:gd name="T14" fmla="*/ 19 w 19"/>
                <a:gd name="T15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61">
                  <a:moveTo>
                    <a:pt x="0" y="2161"/>
                  </a:moveTo>
                  <a:lnTo>
                    <a:pt x="0" y="1808"/>
                  </a:lnTo>
                  <a:lnTo>
                    <a:pt x="7" y="1801"/>
                  </a:lnTo>
                  <a:lnTo>
                    <a:pt x="7" y="951"/>
                  </a:lnTo>
                  <a:lnTo>
                    <a:pt x="13" y="945"/>
                  </a:lnTo>
                  <a:lnTo>
                    <a:pt x="13" y="132"/>
                  </a:lnTo>
                  <a:lnTo>
                    <a:pt x="19" y="126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24" name="Freeform 104">
              <a:extLst>
                <a:ext uri="{FF2B5EF4-FFF2-40B4-BE49-F238E27FC236}">
                  <a16:creationId xmlns:a16="http://schemas.microsoft.com/office/drawing/2014/main" id="{1455DDA7-EF89-4ACB-AB2D-457295F83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763"/>
              <a:ext cx="19" cy="2161"/>
            </a:xfrm>
            <a:custGeom>
              <a:avLst/>
              <a:gdLst>
                <a:gd name="T0" fmla="*/ 0 w 19"/>
                <a:gd name="T1" fmla="*/ 2161 h 2161"/>
                <a:gd name="T2" fmla="*/ 0 w 19"/>
                <a:gd name="T3" fmla="*/ 1896 h 2161"/>
                <a:gd name="T4" fmla="*/ 6 w 19"/>
                <a:gd name="T5" fmla="*/ 1890 h 2161"/>
                <a:gd name="T6" fmla="*/ 6 w 19"/>
                <a:gd name="T7" fmla="*/ 1121 h 2161"/>
                <a:gd name="T8" fmla="*/ 13 w 19"/>
                <a:gd name="T9" fmla="*/ 1115 h 2161"/>
                <a:gd name="T10" fmla="*/ 13 w 19"/>
                <a:gd name="T11" fmla="*/ 334 h 2161"/>
                <a:gd name="T12" fmla="*/ 19 w 19"/>
                <a:gd name="T13" fmla="*/ 327 h 2161"/>
                <a:gd name="T14" fmla="*/ 19 w 19"/>
                <a:gd name="T15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61">
                  <a:moveTo>
                    <a:pt x="0" y="2161"/>
                  </a:moveTo>
                  <a:lnTo>
                    <a:pt x="0" y="1896"/>
                  </a:lnTo>
                  <a:lnTo>
                    <a:pt x="6" y="1890"/>
                  </a:lnTo>
                  <a:lnTo>
                    <a:pt x="6" y="1121"/>
                  </a:lnTo>
                  <a:lnTo>
                    <a:pt x="13" y="1115"/>
                  </a:lnTo>
                  <a:lnTo>
                    <a:pt x="13" y="334"/>
                  </a:lnTo>
                  <a:lnTo>
                    <a:pt x="19" y="327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25" name="Freeform 105">
              <a:extLst>
                <a:ext uri="{FF2B5EF4-FFF2-40B4-BE49-F238E27FC236}">
                  <a16:creationId xmlns:a16="http://schemas.microsoft.com/office/drawing/2014/main" id="{F7A18DA2-0278-4067-BDA9-3CF44F4DC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" y="763"/>
              <a:ext cx="18" cy="2161"/>
            </a:xfrm>
            <a:custGeom>
              <a:avLst/>
              <a:gdLst>
                <a:gd name="T0" fmla="*/ 0 w 18"/>
                <a:gd name="T1" fmla="*/ 2161 h 2161"/>
                <a:gd name="T2" fmla="*/ 0 w 18"/>
                <a:gd name="T3" fmla="*/ 1972 h 2161"/>
                <a:gd name="T4" fmla="*/ 6 w 18"/>
                <a:gd name="T5" fmla="*/ 1965 h 2161"/>
                <a:gd name="T6" fmla="*/ 6 w 18"/>
                <a:gd name="T7" fmla="*/ 1266 h 2161"/>
                <a:gd name="T8" fmla="*/ 12 w 18"/>
                <a:gd name="T9" fmla="*/ 1260 h 2161"/>
                <a:gd name="T10" fmla="*/ 12 w 18"/>
                <a:gd name="T11" fmla="*/ 516 h 2161"/>
                <a:gd name="T12" fmla="*/ 18 w 18"/>
                <a:gd name="T13" fmla="*/ 510 h 2161"/>
                <a:gd name="T14" fmla="*/ 18 w 18"/>
                <a:gd name="T15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161">
                  <a:moveTo>
                    <a:pt x="0" y="2161"/>
                  </a:moveTo>
                  <a:lnTo>
                    <a:pt x="0" y="1972"/>
                  </a:lnTo>
                  <a:lnTo>
                    <a:pt x="6" y="1965"/>
                  </a:lnTo>
                  <a:lnTo>
                    <a:pt x="6" y="1266"/>
                  </a:lnTo>
                  <a:lnTo>
                    <a:pt x="12" y="1260"/>
                  </a:lnTo>
                  <a:lnTo>
                    <a:pt x="12" y="516"/>
                  </a:lnTo>
                  <a:lnTo>
                    <a:pt x="18" y="510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26" name="Freeform 106">
              <a:extLst>
                <a:ext uri="{FF2B5EF4-FFF2-40B4-BE49-F238E27FC236}">
                  <a16:creationId xmlns:a16="http://schemas.microsoft.com/office/drawing/2014/main" id="{B155CDA8-E762-40CB-AD8F-A25692A1F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" y="763"/>
              <a:ext cx="25" cy="2161"/>
            </a:xfrm>
            <a:custGeom>
              <a:avLst/>
              <a:gdLst>
                <a:gd name="T0" fmla="*/ 0 w 25"/>
                <a:gd name="T1" fmla="*/ 2161 h 2161"/>
                <a:gd name="T2" fmla="*/ 0 w 25"/>
                <a:gd name="T3" fmla="*/ 2022 h 2161"/>
                <a:gd name="T4" fmla="*/ 6 w 25"/>
                <a:gd name="T5" fmla="*/ 2016 h 2161"/>
                <a:gd name="T6" fmla="*/ 6 w 25"/>
                <a:gd name="T7" fmla="*/ 1392 h 2161"/>
                <a:gd name="T8" fmla="*/ 13 w 25"/>
                <a:gd name="T9" fmla="*/ 1386 h 2161"/>
                <a:gd name="T10" fmla="*/ 13 w 25"/>
                <a:gd name="T11" fmla="*/ 686 h 2161"/>
                <a:gd name="T12" fmla="*/ 19 w 25"/>
                <a:gd name="T13" fmla="*/ 680 h 2161"/>
                <a:gd name="T14" fmla="*/ 19 w 25"/>
                <a:gd name="T15" fmla="*/ 88 h 2161"/>
                <a:gd name="T16" fmla="*/ 25 w 25"/>
                <a:gd name="T17" fmla="*/ 82 h 2161"/>
                <a:gd name="T18" fmla="*/ 25 w 25"/>
                <a:gd name="T19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161">
                  <a:moveTo>
                    <a:pt x="0" y="2161"/>
                  </a:moveTo>
                  <a:lnTo>
                    <a:pt x="0" y="2022"/>
                  </a:lnTo>
                  <a:lnTo>
                    <a:pt x="6" y="2016"/>
                  </a:lnTo>
                  <a:lnTo>
                    <a:pt x="6" y="1392"/>
                  </a:lnTo>
                  <a:lnTo>
                    <a:pt x="13" y="1386"/>
                  </a:lnTo>
                  <a:lnTo>
                    <a:pt x="13" y="686"/>
                  </a:lnTo>
                  <a:lnTo>
                    <a:pt x="19" y="680"/>
                  </a:lnTo>
                  <a:lnTo>
                    <a:pt x="19" y="88"/>
                  </a:lnTo>
                  <a:lnTo>
                    <a:pt x="25" y="82"/>
                  </a:lnTo>
                  <a:lnTo>
                    <a:pt x="25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27" name="Freeform 107">
              <a:extLst>
                <a:ext uri="{FF2B5EF4-FFF2-40B4-BE49-F238E27FC236}">
                  <a16:creationId xmlns:a16="http://schemas.microsoft.com/office/drawing/2014/main" id="{1AB355A7-5715-45C8-A5E1-344656DE0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763"/>
              <a:ext cx="25" cy="2161"/>
            </a:xfrm>
            <a:custGeom>
              <a:avLst/>
              <a:gdLst>
                <a:gd name="T0" fmla="*/ 0 w 25"/>
                <a:gd name="T1" fmla="*/ 0 h 2161"/>
                <a:gd name="T2" fmla="*/ 0 w 25"/>
                <a:gd name="T3" fmla="*/ 94 h 2161"/>
                <a:gd name="T4" fmla="*/ 6 w 25"/>
                <a:gd name="T5" fmla="*/ 100 h 2161"/>
                <a:gd name="T6" fmla="*/ 6 w 25"/>
                <a:gd name="T7" fmla="*/ 611 h 2161"/>
                <a:gd name="T8" fmla="*/ 12 w 25"/>
                <a:gd name="T9" fmla="*/ 617 h 2161"/>
                <a:gd name="T10" fmla="*/ 12 w 25"/>
                <a:gd name="T11" fmla="*/ 1241 h 2161"/>
                <a:gd name="T12" fmla="*/ 18 w 25"/>
                <a:gd name="T13" fmla="*/ 1247 h 2161"/>
                <a:gd name="T14" fmla="*/ 18 w 25"/>
                <a:gd name="T15" fmla="*/ 1820 h 2161"/>
                <a:gd name="T16" fmla="*/ 25 w 25"/>
                <a:gd name="T17" fmla="*/ 1827 h 2161"/>
                <a:gd name="T18" fmla="*/ 25 w 25"/>
                <a:gd name="T19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161">
                  <a:moveTo>
                    <a:pt x="0" y="0"/>
                  </a:moveTo>
                  <a:lnTo>
                    <a:pt x="0" y="94"/>
                  </a:lnTo>
                  <a:lnTo>
                    <a:pt x="6" y="100"/>
                  </a:lnTo>
                  <a:lnTo>
                    <a:pt x="6" y="611"/>
                  </a:lnTo>
                  <a:lnTo>
                    <a:pt x="12" y="617"/>
                  </a:lnTo>
                  <a:lnTo>
                    <a:pt x="12" y="1241"/>
                  </a:lnTo>
                  <a:lnTo>
                    <a:pt x="18" y="1247"/>
                  </a:lnTo>
                  <a:lnTo>
                    <a:pt x="18" y="1820"/>
                  </a:lnTo>
                  <a:lnTo>
                    <a:pt x="25" y="1827"/>
                  </a:lnTo>
                  <a:lnTo>
                    <a:pt x="25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28" name="Freeform 108">
              <a:extLst>
                <a:ext uri="{FF2B5EF4-FFF2-40B4-BE49-F238E27FC236}">
                  <a16:creationId xmlns:a16="http://schemas.microsoft.com/office/drawing/2014/main" id="{20F58B8F-7A3D-4492-AC40-8021EDB7A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" y="763"/>
              <a:ext cx="32" cy="2161"/>
            </a:xfrm>
            <a:custGeom>
              <a:avLst/>
              <a:gdLst>
                <a:gd name="T0" fmla="*/ 0 w 32"/>
                <a:gd name="T1" fmla="*/ 0 h 2161"/>
                <a:gd name="T2" fmla="*/ 0 w 32"/>
                <a:gd name="T3" fmla="*/ 88 h 2161"/>
                <a:gd name="T4" fmla="*/ 6 w 32"/>
                <a:gd name="T5" fmla="*/ 94 h 2161"/>
                <a:gd name="T6" fmla="*/ 6 w 32"/>
                <a:gd name="T7" fmla="*/ 535 h 2161"/>
                <a:gd name="T8" fmla="*/ 13 w 32"/>
                <a:gd name="T9" fmla="*/ 541 h 2161"/>
                <a:gd name="T10" fmla="*/ 13 w 32"/>
                <a:gd name="T11" fmla="*/ 1115 h 2161"/>
                <a:gd name="T12" fmla="*/ 19 w 32"/>
                <a:gd name="T13" fmla="*/ 1121 h 2161"/>
                <a:gd name="T14" fmla="*/ 19 w 32"/>
                <a:gd name="T15" fmla="*/ 1675 h 2161"/>
                <a:gd name="T16" fmla="*/ 25 w 32"/>
                <a:gd name="T17" fmla="*/ 1682 h 2161"/>
                <a:gd name="T18" fmla="*/ 25 w 32"/>
                <a:gd name="T19" fmla="*/ 2079 h 2161"/>
                <a:gd name="T20" fmla="*/ 32 w 32"/>
                <a:gd name="T21" fmla="*/ 2085 h 2161"/>
                <a:gd name="T22" fmla="*/ 32 w 32"/>
                <a:gd name="T23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161">
                  <a:moveTo>
                    <a:pt x="0" y="0"/>
                  </a:moveTo>
                  <a:lnTo>
                    <a:pt x="0" y="88"/>
                  </a:lnTo>
                  <a:lnTo>
                    <a:pt x="6" y="94"/>
                  </a:lnTo>
                  <a:lnTo>
                    <a:pt x="6" y="535"/>
                  </a:lnTo>
                  <a:lnTo>
                    <a:pt x="13" y="541"/>
                  </a:lnTo>
                  <a:lnTo>
                    <a:pt x="13" y="1115"/>
                  </a:lnTo>
                  <a:lnTo>
                    <a:pt x="19" y="1121"/>
                  </a:lnTo>
                  <a:lnTo>
                    <a:pt x="19" y="1675"/>
                  </a:lnTo>
                  <a:lnTo>
                    <a:pt x="25" y="1682"/>
                  </a:lnTo>
                  <a:lnTo>
                    <a:pt x="25" y="2079"/>
                  </a:lnTo>
                  <a:lnTo>
                    <a:pt x="32" y="2085"/>
                  </a:lnTo>
                  <a:lnTo>
                    <a:pt x="32" y="2161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29" name="Freeform 109">
              <a:extLst>
                <a:ext uri="{FF2B5EF4-FFF2-40B4-BE49-F238E27FC236}">
                  <a16:creationId xmlns:a16="http://schemas.microsoft.com/office/drawing/2014/main" id="{5B48033D-E4D0-46A9-BF9B-8C44BBAAC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763"/>
              <a:ext cx="384" cy="2135"/>
            </a:xfrm>
            <a:custGeom>
              <a:avLst/>
              <a:gdLst>
                <a:gd name="T0" fmla="*/ 6 w 384"/>
                <a:gd name="T1" fmla="*/ 107 h 2135"/>
                <a:gd name="T2" fmla="*/ 12 w 384"/>
                <a:gd name="T3" fmla="*/ 1001 h 2135"/>
                <a:gd name="T4" fmla="*/ 25 w 384"/>
                <a:gd name="T5" fmla="*/ 1549 h 2135"/>
                <a:gd name="T6" fmla="*/ 31 w 384"/>
                <a:gd name="T7" fmla="*/ 2135 h 2135"/>
                <a:gd name="T8" fmla="*/ 44 w 384"/>
                <a:gd name="T9" fmla="*/ 2035 h 2135"/>
                <a:gd name="T10" fmla="*/ 50 w 384"/>
                <a:gd name="T11" fmla="*/ 1197 h 2135"/>
                <a:gd name="T12" fmla="*/ 63 w 384"/>
                <a:gd name="T13" fmla="*/ 667 h 2135"/>
                <a:gd name="T14" fmla="*/ 69 w 384"/>
                <a:gd name="T15" fmla="*/ 56 h 2135"/>
                <a:gd name="T16" fmla="*/ 82 w 384"/>
                <a:gd name="T17" fmla="*/ 126 h 2135"/>
                <a:gd name="T18" fmla="*/ 88 w 384"/>
                <a:gd name="T19" fmla="*/ 907 h 2135"/>
                <a:gd name="T20" fmla="*/ 101 w 384"/>
                <a:gd name="T21" fmla="*/ 1417 h 2135"/>
                <a:gd name="T22" fmla="*/ 107 w 384"/>
                <a:gd name="T23" fmla="*/ 2047 h 2135"/>
                <a:gd name="T24" fmla="*/ 113 w 384"/>
                <a:gd name="T25" fmla="*/ 2009 h 2135"/>
                <a:gd name="T26" fmla="*/ 126 w 384"/>
                <a:gd name="T27" fmla="*/ 1726 h 2135"/>
                <a:gd name="T28" fmla="*/ 132 w 384"/>
                <a:gd name="T29" fmla="*/ 793 h 2135"/>
                <a:gd name="T30" fmla="*/ 145 w 384"/>
                <a:gd name="T31" fmla="*/ 365 h 2135"/>
                <a:gd name="T32" fmla="*/ 151 w 384"/>
                <a:gd name="T33" fmla="*/ 119 h 2135"/>
                <a:gd name="T34" fmla="*/ 157 w 384"/>
                <a:gd name="T35" fmla="*/ 403 h 2135"/>
                <a:gd name="T36" fmla="*/ 170 w 384"/>
                <a:gd name="T37" fmla="*/ 831 h 2135"/>
                <a:gd name="T38" fmla="*/ 176 w 384"/>
                <a:gd name="T39" fmla="*/ 1713 h 2135"/>
                <a:gd name="T40" fmla="*/ 189 w 384"/>
                <a:gd name="T41" fmla="*/ 1965 h 2135"/>
                <a:gd name="T42" fmla="*/ 195 w 384"/>
                <a:gd name="T43" fmla="*/ 1965 h 2135"/>
                <a:gd name="T44" fmla="*/ 201 w 384"/>
                <a:gd name="T45" fmla="*/ 1360 h 2135"/>
                <a:gd name="T46" fmla="*/ 214 w 384"/>
                <a:gd name="T47" fmla="*/ 894 h 2135"/>
                <a:gd name="T48" fmla="*/ 220 w 384"/>
                <a:gd name="T49" fmla="*/ 233 h 2135"/>
                <a:gd name="T50" fmla="*/ 227 w 384"/>
                <a:gd name="T51" fmla="*/ 195 h 2135"/>
                <a:gd name="T52" fmla="*/ 239 w 384"/>
                <a:gd name="T53" fmla="*/ 397 h 2135"/>
                <a:gd name="T54" fmla="*/ 245 w 384"/>
                <a:gd name="T55" fmla="*/ 1197 h 2135"/>
                <a:gd name="T56" fmla="*/ 258 w 384"/>
                <a:gd name="T57" fmla="*/ 1612 h 2135"/>
                <a:gd name="T58" fmla="*/ 264 w 384"/>
                <a:gd name="T59" fmla="*/ 1934 h 2135"/>
                <a:gd name="T60" fmla="*/ 271 w 384"/>
                <a:gd name="T61" fmla="*/ 1764 h 2135"/>
                <a:gd name="T62" fmla="*/ 283 w 384"/>
                <a:gd name="T63" fmla="*/ 1417 h 2135"/>
                <a:gd name="T64" fmla="*/ 290 w 384"/>
                <a:gd name="T65" fmla="*/ 592 h 2135"/>
                <a:gd name="T66" fmla="*/ 302 w 384"/>
                <a:gd name="T67" fmla="*/ 315 h 2135"/>
                <a:gd name="T68" fmla="*/ 308 w 384"/>
                <a:gd name="T69" fmla="*/ 384 h 2135"/>
                <a:gd name="T70" fmla="*/ 321 w 384"/>
                <a:gd name="T71" fmla="*/ 705 h 2135"/>
                <a:gd name="T72" fmla="*/ 327 w 384"/>
                <a:gd name="T73" fmla="*/ 1505 h 2135"/>
                <a:gd name="T74" fmla="*/ 340 w 384"/>
                <a:gd name="T75" fmla="*/ 1789 h 2135"/>
                <a:gd name="T76" fmla="*/ 346 w 384"/>
                <a:gd name="T77" fmla="*/ 1764 h 2135"/>
                <a:gd name="T78" fmla="*/ 359 w 384"/>
                <a:gd name="T79" fmla="*/ 1461 h 2135"/>
                <a:gd name="T80" fmla="*/ 365 w 384"/>
                <a:gd name="T81" fmla="*/ 693 h 2135"/>
                <a:gd name="T82" fmla="*/ 378 w 384"/>
                <a:gd name="T83" fmla="*/ 403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2135">
                  <a:moveTo>
                    <a:pt x="0" y="0"/>
                  </a:moveTo>
                  <a:lnTo>
                    <a:pt x="0" y="100"/>
                  </a:lnTo>
                  <a:lnTo>
                    <a:pt x="6" y="107"/>
                  </a:lnTo>
                  <a:lnTo>
                    <a:pt x="6" y="472"/>
                  </a:lnTo>
                  <a:lnTo>
                    <a:pt x="12" y="478"/>
                  </a:lnTo>
                  <a:lnTo>
                    <a:pt x="12" y="1001"/>
                  </a:lnTo>
                  <a:lnTo>
                    <a:pt x="19" y="1008"/>
                  </a:lnTo>
                  <a:lnTo>
                    <a:pt x="19" y="1543"/>
                  </a:lnTo>
                  <a:lnTo>
                    <a:pt x="25" y="1549"/>
                  </a:lnTo>
                  <a:lnTo>
                    <a:pt x="25" y="1953"/>
                  </a:lnTo>
                  <a:lnTo>
                    <a:pt x="31" y="1959"/>
                  </a:lnTo>
                  <a:lnTo>
                    <a:pt x="31" y="2135"/>
                  </a:lnTo>
                  <a:lnTo>
                    <a:pt x="38" y="2129"/>
                  </a:lnTo>
                  <a:lnTo>
                    <a:pt x="38" y="2041"/>
                  </a:lnTo>
                  <a:lnTo>
                    <a:pt x="44" y="2035"/>
                  </a:lnTo>
                  <a:lnTo>
                    <a:pt x="44" y="1694"/>
                  </a:lnTo>
                  <a:lnTo>
                    <a:pt x="50" y="1688"/>
                  </a:lnTo>
                  <a:lnTo>
                    <a:pt x="50" y="1197"/>
                  </a:lnTo>
                  <a:lnTo>
                    <a:pt x="56" y="1190"/>
                  </a:lnTo>
                  <a:lnTo>
                    <a:pt x="56" y="674"/>
                  </a:lnTo>
                  <a:lnTo>
                    <a:pt x="63" y="667"/>
                  </a:lnTo>
                  <a:lnTo>
                    <a:pt x="63" y="258"/>
                  </a:lnTo>
                  <a:lnTo>
                    <a:pt x="69" y="252"/>
                  </a:lnTo>
                  <a:lnTo>
                    <a:pt x="69" y="56"/>
                  </a:lnTo>
                  <a:lnTo>
                    <a:pt x="75" y="50"/>
                  </a:lnTo>
                  <a:lnTo>
                    <a:pt x="75" y="119"/>
                  </a:lnTo>
                  <a:lnTo>
                    <a:pt x="82" y="126"/>
                  </a:lnTo>
                  <a:lnTo>
                    <a:pt x="82" y="434"/>
                  </a:lnTo>
                  <a:lnTo>
                    <a:pt x="88" y="441"/>
                  </a:lnTo>
                  <a:lnTo>
                    <a:pt x="88" y="907"/>
                  </a:lnTo>
                  <a:lnTo>
                    <a:pt x="94" y="913"/>
                  </a:lnTo>
                  <a:lnTo>
                    <a:pt x="94" y="1411"/>
                  </a:lnTo>
                  <a:lnTo>
                    <a:pt x="101" y="1417"/>
                  </a:lnTo>
                  <a:lnTo>
                    <a:pt x="101" y="1833"/>
                  </a:lnTo>
                  <a:lnTo>
                    <a:pt x="107" y="1839"/>
                  </a:lnTo>
                  <a:lnTo>
                    <a:pt x="107" y="2047"/>
                  </a:lnTo>
                  <a:lnTo>
                    <a:pt x="113" y="2053"/>
                  </a:lnTo>
                  <a:lnTo>
                    <a:pt x="113" y="2066"/>
                  </a:lnTo>
                  <a:lnTo>
                    <a:pt x="113" y="2009"/>
                  </a:lnTo>
                  <a:lnTo>
                    <a:pt x="119" y="2003"/>
                  </a:lnTo>
                  <a:lnTo>
                    <a:pt x="119" y="1732"/>
                  </a:lnTo>
                  <a:lnTo>
                    <a:pt x="126" y="1726"/>
                  </a:lnTo>
                  <a:lnTo>
                    <a:pt x="126" y="1285"/>
                  </a:lnTo>
                  <a:lnTo>
                    <a:pt x="132" y="1279"/>
                  </a:lnTo>
                  <a:lnTo>
                    <a:pt x="132" y="793"/>
                  </a:lnTo>
                  <a:lnTo>
                    <a:pt x="138" y="787"/>
                  </a:lnTo>
                  <a:lnTo>
                    <a:pt x="138" y="371"/>
                  </a:lnTo>
                  <a:lnTo>
                    <a:pt x="145" y="365"/>
                  </a:lnTo>
                  <a:lnTo>
                    <a:pt x="145" y="145"/>
                  </a:lnTo>
                  <a:lnTo>
                    <a:pt x="151" y="138"/>
                  </a:lnTo>
                  <a:lnTo>
                    <a:pt x="151" y="119"/>
                  </a:lnTo>
                  <a:lnTo>
                    <a:pt x="151" y="157"/>
                  </a:lnTo>
                  <a:lnTo>
                    <a:pt x="157" y="163"/>
                  </a:lnTo>
                  <a:lnTo>
                    <a:pt x="157" y="403"/>
                  </a:lnTo>
                  <a:lnTo>
                    <a:pt x="164" y="409"/>
                  </a:lnTo>
                  <a:lnTo>
                    <a:pt x="164" y="825"/>
                  </a:lnTo>
                  <a:lnTo>
                    <a:pt x="170" y="831"/>
                  </a:lnTo>
                  <a:lnTo>
                    <a:pt x="170" y="1304"/>
                  </a:lnTo>
                  <a:lnTo>
                    <a:pt x="176" y="1310"/>
                  </a:lnTo>
                  <a:lnTo>
                    <a:pt x="176" y="1713"/>
                  </a:lnTo>
                  <a:lnTo>
                    <a:pt x="182" y="1720"/>
                  </a:lnTo>
                  <a:lnTo>
                    <a:pt x="182" y="1959"/>
                  </a:lnTo>
                  <a:lnTo>
                    <a:pt x="189" y="1965"/>
                  </a:lnTo>
                  <a:lnTo>
                    <a:pt x="189" y="1997"/>
                  </a:lnTo>
                  <a:lnTo>
                    <a:pt x="189" y="1972"/>
                  </a:lnTo>
                  <a:lnTo>
                    <a:pt x="195" y="1965"/>
                  </a:lnTo>
                  <a:lnTo>
                    <a:pt x="195" y="1751"/>
                  </a:lnTo>
                  <a:lnTo>
                    <a:pt x="201" y="1745"/>
                  </a:lnTo>
                  <a:lnTo>
                    <a:pt x="201" y="1360"/>
                  </a:lnTo>
                  <a:lnTo>
                    <a:pt x="208" y="1354"/>
                  </a:lnTo>
                  <a:lnTo>
                    <a:pt x="208" y="901"/>
                  </a:lnTo>
                  <a:lnTo>
                    <a:pt x="214" y="894"/>
                  </a:lnTo>
                  <a:lnTo>
                    <a:pt x="214" y="485"/>
                  </a:lnTo>
                  <a:lnTo>
                    <a:pt x="220" y="478"/>
                  </a:lnTo>
                  <a:lnTo>
                    <a:pt x="220" y="233"/>
                  </a:lnTo>
                  <a:lnTo>
                    <a:pt x="227" y="226"/>
                  </a:lnTo>
                  <a:lnTo>
                    <a:pt x="227" y="182"/>
                  </a:lnTo>
                  <a:lnTo>
                    <a:pt x="227" y="195"/>
                  </a:lnTo>
                  <a:lnTo>
                    <a:pt x="233" y="201"/>
                  </a:lnTo>
                  <a:lnTo>
                    <a:pt x="233" y="390"/>
                  </a:lnTo>
                  <a:lnTo>
                    <a:pt x="239" y="397"/>
                  </a:lnTo>
                  <a:lnTo>
                    <a:pt x="239" y="756"/>
                  </a:lnTo>
                  <a:lnTo>
                    <a:pt x="245" y="762"/>
                  </a:lnTo>
                  <a:lnTo>
                    <a:pt x="245" y="1197"/>
                  </a:lnTo>
                  <a:lnTo>
                    <a:pt x="252" y="1203"/>
                  </a:lnTo>
                  <a:lnTo>
                    <a:pt x="252" y="1606"/>
                  </a:lnTo>
                  <a:lnTo>
                    <a:pt x="258" y="1612"/>
                  </a:lnTo>
                  <a:lnTo>
                    <a:pt x="258" y="1871"/>
                  </a:lnTo>
                  <a:lnTo>
                    <a:pt x="264" y="1877"/>
                  </a:lnTo>
                  <a:lnTo>
                    <a:pt x="264" y="1934"/>
                  </a:lnTo>
                  <a:lnTo>
                    <a:pt x="264" y="1927"/>
                  </a:lnTo>
                  <a:lnTo>
                    <a:pt x="271" y="1921"/>
                  </a:lnTo>
                  <a:lnTo>
                    <a:pt x="271" y="1764"/>
                  </a:lnTo>
                  <a:lnTo>
                    <a:pt x="277" y="1757"/>
                  </a:lnTo>
                  <a:lnTo>
                    <a:pt x="277" y="1423"/>
                  </a:lnTo>
                  <a:lnTo>
                    <a:pt x="283" y="1417"/>
                  </a:lnTo>
                  <a:lnTo>
                    <a:pt x="283" y="995"/>
                  </a:lnTo>
                  <a:lnTo>
                    <a:pt x="290" y="989"/>
                  </a:lnTo>
                  <a:lnTo>
                    <a:pt x="290" y="592"/>
                  </a:lnTo>
                  <a:lnTo>
                    <a:pt x="296" y="586"/>
                  </a:lnTo>
                  <a:lnTo>
                    <a:pt x="296" y="321"/>
                  </a:lnTo>
                  <a:lnTo>
                    <a:pt x="302" y="315"/>
                  </a:lnTo>
                  <a:lnTo>
                    <a:pt x="302" y="245"/>
                  </a:lnTo>
                  <a:lnTo>
                    <a:pt x="308" y="252"/>
                  </a:lnTo>
                  <a:lnTo>
                    <a:pt x="308" y="384"/>
                  </a:lnTo>
                  <a:lnTo>
                    <a:pt x="315" y="390"/>
                  </a:lnTo>
                  <a:lnTo>
                    <a:pt x="315" y="699"/>
                  </a:lnTo>
                  <a:lnTo>
                    <a:pt x="321" y="705"/>
                  </a:lnTo>
                  <a:lnTo>
                    <a:pt x="321" y="1108"/>
                  </a:lnTo>
                  <a:lnTo>
                    <a:pt x="327" y="1115"/>
                  </a:lnTo>
                  <a:lnTo>
                    <a:pt x="327" y="1505"/>
                  </a:lnTo>
                  <a:lnTo>
                    <a:pt x="334" y="1512"/>
                  </a:lnTo>
                  <a:lnTo>
                    <a:pt x="334" y="1783"/>
                  </a:lnTo>
                  <a:lnTo>
                    <a:pt x="340" y="1789"/>
                  </a:lnTo>
                  <a:lnTo>
                    <a:pt x="340" y="1877"/>
                  </a:lnTo>
                  <a:lnTo>
                    <a:pt x="346" y="1871"/>
                  </a:lnTo>
                  <a:lnTo>
                    <a:pt x="346" y="1764"/>
                  </a:lnTo>
                  <a:lnTo>
                    <a:pt x="353" y="1757"/>
                  </a:lnTo>
                  <a:lnTo>
                    <a:pt x="353" y="1468"/>
                  </a:lnTo>
                  <a:lnTo>
                    <a:pt x="359" y="1461"/>
                  </a:lnTo>
                  <a:lnTo>
                    <a:pt x="359" y="1077"/>
                  </a:lnTo>
                  <a:lnTo>
                    <a:pt x="365" y="1071"/>
                  </a:lnTo>
                  <a:lnTo>
                    <a:pt x="365" y="693"/>
                  </a:lnTo>
                  <a:lnTo>
                    <a:pt x="371" y="686"/>
                  </a:lnTo>
                  <a:lnTo>
                    <a:pt x="371" y="409"/>
                  </a:lnTo>
                  <a:lnTo>
                    <a:pt x="378" y="403"/>
                  </a:lnTo>
                  <a:lnTo>
                    <a:pt x="378" y="302"/>
                  </a:lnTo>
                  <a:lnTo>
                    <a:pt x="384" y="308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30" name="Freeform 110">
              <a:extLst>
                <a:ext uri="{FF2B5EF4-FFF2-40B4-BE49-F238E27FC236}">
                  <a16:creationId xmlns:a16="http://schemas.microsoft.com/office/drawing/2014/main" id="{F9733281-64CB-434A-9C17-7B531232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" y="1071"/>
              <a:ext cx="384" cy="1512"/>
            </a:xfrm>
            <a:custGeom>
              <a:avLst/>
              <a:gdLst>
                <a:gd name="T0" fmla="*/ 6 w 384"/>
                <a:gd name="T1" fmla="*/ 89 h 1512"/>
                <a:gd name="T2" fmla="*/ 13 w 384"/>
                <a:gd name="T3" fmla="*/ 719 h 1512"/>
                <a:gd name="T4" fmla="*/ 25 w 384"/>
                <a:gd name="T5" fmla="*/ 1103 h 1512"/>
                <a:gd name="T6" fmla="*/ 32 w 384"/>
                <a:gd name="T7" fmla="*/ 1512 h 1512"/>
                <a:gd name="T8" fmla="*/ 44 w 384"/>
                <a:gd name="T9" fmla="*/ 1437 h 1512"/>
                <a:gd name="T10" fmla="*/ 50 w 384"/>
                <a:gd name="T11" fmla="*/ 845 h 1512"/>
                <a:gd name="T12" fmla="*/ 63 w 384"/>
                <a:gd name="T13" fmla="*/ 473 h 1512"/>
                <a:gd name="T14" fmla="*/ 69 w 384"/>
                <a:gd name="T15" fmla="*/ 51 h 1512"/>
                <a:gd name="T16" fmla="*/ 82 w 384"/>
                <a:gd name="T17" fmla="*/ 107 h 1512"/>
                <a:gd name="T18" fmla="*/ 88 w 384"/>
                <a:gd name="T19" fmla="*/ 656 h 1512"/>
                <a:gd name="T20" fmla="*/ 101 w 384"/>
                <a:gd name="T21" fmla="*/ 1021 h 1512"/>
                <a:gd name="T22" fmla="*/ 107 w 384"/>
                <a:gd name="T23" fmla="*/ 1449 h 1512"/>
                <a:gd name="T24" fmla="*/ 113 w 384"/>
                <a:gd name="T25" fmla="*/ 1424 h 1512"/>
                <a:gd name="T26" fmla="*/ 126 w 384"/>
                <a:gd name="T27" fmla="*/ 1216 h 1512"/>
                <a:gd name="T28" fmla="*/ 132 w 384"/>
                <a:gd name="T29" fmla="*/ 561 h 1512"/>
                <a:gd name="T30" fmla="*/ 145 w 384"/>
                <a:gd name="T31" fmla="*/ 265 h 1512"/>
                <a:gd name="T32" fmla="*/ 151 w 384"/>
                <a:gd name="T33" fmla="*/ 95 h 1512"/>
                <a:gd name="T34" fmla="*/ 158 w 384"/>
                <a:gd name="T35" fmla="*/ 303 h 1512"/>
                <a:gd name="T36" fmla="*/ 170 w 384"/>
                <a:gd name="T37" fmla="*/ 599 h 1512"/>
                <a:gd name="T38" fmla="*/ 176 w 384"/>
                <a:gd name="T39" fmla="*/ 1223 h 1512"/>
                <a:gd name="T40" fmla="*/ 189 w 384"/>
                <a:gd name="T41" fmla="*/ 1399 h 1512"/>
                <a:gd name="T42" fmla="*/ 195 w 384"/>
                <a:gd name="T43" fmla="*/ 1393 h 1512"/>
                <a:gd name="T44" fmla="*/ 202 w 384"/>
                <a:gd name="T45" fmla="*/ 964 h 1512"/>
                <a:gd name="T46" fmla="*/ 214 w 384"/>
                <a:gd name="T47" fmla="*/ 630 h 1512"/>
                <a:gd name="T48" fmla="*/ 221 w 384"/>
                <a:gd name="T49" fmla="*/ 170 h 1512"/>
                <a:gd name="T50" fmla="*/ 227 w 384"/>
                <a:gd name="T51" fmla="*/ 152 h 1512"/>
                <a:gd name="T52" fmla="*/ 239 w 384"/>
                <a:gd name="T53" fmla="*/ 290 h 1512"/>
                <a:gd name="T54" fmla="*/ 246 w 384"/>
                <a:gd name="T55" fmla="*/ 857 h 1512"/>
                <a:gd name="T56" fmla="*/ 258 w 384"/>
                <a:gd name="T57" fmla="*/ 1153 h 1512"/>
                <a:gd name="T58" fmla="*/ 265 w 384"/>
                <a:gd name="T59" fmla="*/ 1374 h 1512"/>
                <a:gd name="T60" fmla="*/ 271 w 384"/>
                <a:gd name="T61" fmla="*/ 1248 h 1512"/>
                <a:gd name="T62" fmla="*/ 284 w 384"/>
                <a:gd name="T63" fmla="*/ 1002 h 1512"/>
                <a:gd name="T64" fmla="*/ 290 w 384"/>
                <a:gd name="T65" fmla="*/ 422 h 1512"/>
                <a:gd name="T66" fmla="*/ 302 w 384"/>
                <a:gd name="T67" fmla="*/ 227 h 1512"/>
                <a:gd name="T68" fmla="*/ 309 w 384"/>
                <a:gd name="T69" fmla="*/ 284 h 1512"/>
                <a:gd name="T70" fmla="*/ 321 w 384"/>
                <a:gd name="T71" fmla="*/ 517 h 1512"/>
                <a:gd name="T72" fmla="*/ 328 w 384"/>
                <a:gd name="T73" fmla="*/ 1071 h 1512"/>
                <a:gd name="T74" fmla="*/ 340 w 384"/>
                <a:gd name="T75" fmla="*/ 1273 h 1512"/>
                <a:gd name="T76" fmla="*/ 347 w 384"/>
                <a:gd name="T77" fmla="*/ 1248 h 1512"/>
                <a:gd name="T78" fmla="*/ 359 w 384"/>
                <a:gd name="T79" fmla="*/ 1034 h 1512"/>
                <a:gd name="T80" fmla="*/ 365 w 384"/>
                <a:gd name="T81" fmla="*/ 492 h 1512"/>
                <a:gd name="T82" fmla="*/ 378 w 384"/>
                <a:gd name="T83" fmla="*/ 290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1512">
                  <a:moveTo>
                    <a:pt x="0" y="0"/>
                  </a:moveTo>
                  <a:lnTo>
                    <a:pt x="0" y="82"/>
                  </a:lnTo>
                  <a:lnTo>
                    <a:pt x="6" y="89"/>
                  </a:lnTo>
                  <a:lnTo>
                    <a:pt x="6" y="347"/>
                  </a:lnTo>
                  <a:lnTo>
                    <a:pt x="13" y="353"/>
                  </a:lnTo>
                  <a:lnTo>
                    <a:pt x="13" y="719"/>
                  </a:lnTo>
                  <a:lnTo>
                    <a:pt x="19" y="725"/>
                  </a:lnTo>
                  <a:lnTo>
                    <a:pt x="19" y="1097"/>
                  </a:lnTo>
                  <a:lnTo>
                    <a:pt x="25" y="1103"/>
                  </a:lnTo>
                  <a:lnTo>
                    <a:pt x="25" y="1386"/>
                  </a:lnTo>
                  <a:lnTo>
                    <a:pt x="32" y="1393"/>
                  </a:lnTo>
                  <a:lnTo>
                    <a:pt x="32" y="1512"/>
                  </a:lnTo>
                  <a:lnTo>
                    <a:pt x="38" y="1506"/>
                  </a:lnTo>
                  <a:lnTo>
                    <a:pt x="38" y="1443"/>
                  </a:lnTo>
                  <a:lnTo>
                    <a:pt x="44" y="1437"/>
                  </a:lnTo>
                  <a:lnTo>
                    <a:pt x="44" y="1197"/>
                  </a:lnTo>
                  <a:lnTo>
                    <a:pt x="50" y="1191"/>
                  </a:lnTo>
                  <a:lnTo>
                    <a:pt x="50" y="845"/>
                  </a:lnTo>
                  <a:lnTo>
                    <a:pt x="57" y="838"/>
                  </a:lnTo>
                  <a:lnTo>
                    <a:pt x="57" y="479"/>
                  </a:lnTo>
                  <a:lnTo>
                    <a:pt x="63" y="473"/>
                  </a:lnTo>
                  <a:lnTo>
                    <a:pt x="63" y="183"/>
                  </a:lnTo>
                  <a:lnTo>
                    <a:pt x="69" y="177"/>
                  </a:lnTo>
                  <a:lnTo>
                    <a:pt x="69" y="51"/>
                  </a:lnTo>
                  <a:lnTo>
                    <a:pt x="76" y="44"/>
                  </a:lnTo>
                  <a:lnTo>
                    <a:pt x="76" y="101"/>
                  </a:lnTo>
                  <a:lnTo>
                    <a:pt x="82" y="107"/>
                  </a:lnTo>
                  <a:lnTo>
                    <a:pt x="82" y="322"/>
                  </a:lnTo>
                  <a:lnTo>
                    <a:pt x="88" y="328"/>
                  </a:lnTo>
                  <a:lnTo>
                    <a:pt x="88" y="656"/>
                  </a:lnTo>
                  <a:lnTo>
                    <a:pt x="95" y="662"/>
                  </a:lnTo>
                  <a:lnTo>
                    <a:pt x="95" y="1015"/>
                  </a:lnTo>
                  <a:lnTo>
                    <a:pt x="101" y="1021"/>
                  </a:lnTo>
                  <a:lnTo>
                    <a:pt x="101" y="1304"/>
                  </a:lnTo>
                  <a:lnTo>
                    <a:pt x="107" y="1311"/>
                  </a:lnTo>
                  <a:lnTo>
                    <a:pt x="107" y="1449"/>
                  </a:lnTo>
                  <a:lnTo>
                    <a:pt x="113" y="1456"/>
                  </a:lnTo>
                  <a:lnTo>
                    <a:pt x="113" y="1462"/>
                  </a:lnTo>
                  <a:lnTo>
                    <a:pt x="113" y="1424"/>
                  </a:lnTo>
                  <a:lnTo>
                    <a:pt x="120" y="1418"/>
                  </a:lnTo>
                  <a:lnTo>
                    <a:pt x="120" y="1223"/>
                  </a:lnTo>
                  <a:lnTo>
                    <a:pt x="126" y="1216"/>
                  </a:lnTo>
                  <a:lnTo>
                    <a:pt x="126" y="908"/>
                  </a:lnTo>
                  <a:lnTo>
                    <a:pt x="132" y="901"/>
                  </a:lnTo>
                  <a:lnTo>
                    <a:pt x="132" y="561"/>
                  </a:lnTo>
                  <a:lnTo>
                    <a:pt x="139" y="555"/>
                  </a:lnTo>
                  <a:lnTo>
                    <a:pt x="139" y="271"/>
                  </a:lnTo>
                  <a:lnTo>
                    <a:pt x="145" y="265"/>
                  </a:lnTo>
                  <a:lnTo>
                    <a:pt x="145" y="107"/>
                  </a:lnTo>
                  <a:lnTo>
                    <a:pt x="151" y="101"/>
                  </a:lnTo>
                  <a:lnTo>
                    <a:pt x="151" y="95"/>
                  </a:lnTo>
                  <a:lnTo>
                    <a:pt x="151" y="120"/>
                  </a:lnTo>
                  <a:lnTo>
                    <a:pt x="158" y="126"/>
                  </a:lnTo>
                  <a:lnTo>
                    <a:pt x="158" y="303"/>
                  </a:lnTo>
                  <a:lnTo>
                    <a:pt x="164" y="309"/>
                  </a:lnTo>
                  <a:lnTo>
                    <a:pt x="164" y="593"/>
                  </a:lnTo>
                  <a:lnTo>
                    <a:pt x="170" y="599"/>
                  </a:lnTo>
                  <a:lnTo>
                    <a:pt x="170" y="933"/>
                  </a:lnTo>
                  <a:lnTo>
                    <a:pt x="176" y="939"/>
                  </a:lnTo>
                  <a:lnTo>
                    <a:pt x="176" y="1223"/>
                  </a:lnTo>
                  <a:lnTo>
                    <a:pt x="183" y="1229"/>
                  </a:lnTo>
                  <a:lnTo>
                    <a:pt x="183" y="1393"/>
                  </a:lnTo>
                  <a:lnTo>
                    <a:pt x="189" y="1399"/>
                  </a:lnTo>
                  <a:lnTo>
                    <a:pt x="189" y="1418"/>
                  </a:lnTo>
                  <a:lnTo>
                    <a:pt x="189" y="1399"/>
                  </a:lnTo>
                  <a:lnTo>
                    <a:pt x="195" y="1393"/>
                  </a:lnTo>
                  <a:lnTo>
                    <a:pt x="195" y="1241"/>
                  </a:lnTo>
                  <a:lnTo>
                    <a:pt x="202" y="1235"/>
                  </a:lnTo>
                  <a:lnTo>
                    <a:pt x="202" y="964"/>
                  </a:lnTo>
                  <a:lnTo>
                    <a:pt x="208" y="958"/>
                  </a:lnTo>
                  <a:lnTo>
                    <a:pt x="208" y="637"/>
                  </a:lnTo>
                  <a:lnTo>
                    <a:pt x="214" y="630"/>
                  </a:lnTo>
                  <a:lnTo>
                    <a:pt x="214" y="347"/>
                  </a:lnTo>
                  <a:lnTo>
                    <a:pt x="221" y="341"/>
                  </a:lnTo>
                  <a:lnTo>
                    <a:pt x="221" y="170"/>
                  </a:lnTo>
                  <a:lnTo>
                    <a:pt x="227" y="164"/>
                  </a:lnTo>
                  <a:lnTo>
                    <a:pt x="227" y="139"/>
                  </a:lnTo>
                  <a:lnTo>
                    <a:pt x="227" y="152"/>
                  </a:lnTo>
                  <a:lnTo>
                    <a:pt x="233" y="158"/>
                  </a:lnTo>
                  <a:lnTo>
                    <a:pt x="233" y="284"/>
                  </a:lnTo>
                  <a:lnTo>
                    <a:pt x="239" y="290"/>
                  </a:lnTo>
                  <a:lnTo>
                    <a:pt x="239" y="548"/>
                  </a:lnTo>
                  <a:lnTo>
                    <a:pt x="246" y="555"/>
                  </a:lnTo>
                  <a:lnTo>
                    <a:pt x="246" y="857"/>
                  </a:lnTo>
                  <a:lnTo>
                    <a:pt x="252" y="863"/>
                  </a:lnTo>
                  <a:lnTo>
                    <a:pt x="252" y="1147"/>
                  </a:lnTo>
                  <a:lnTo>
                    <a:pt x="258" y="1153"/>
                  </a:lnTo>
                  <a:lnTo>
                    <a:pt x="258" y="1330"/>
                  </a:lnTo>
                  <a:lnTo>
                    <a:pt x="265" y="1336"/>
                  </a:lnTo>
                  <a:lnTo>
                    <a:pt x="265" y="1374"/>
                  </a:lnTo>
                  <a:lnTo>
                    <a:pt x="265" y="1367"/>
                  </a:lnTo>
                  <a:lnTo>
                    <a:pt x="271" y="1361"/>
                  </a:lnTo>
                  <a:lnTo>
                    <a:pt x="271" y="1248"/>
                  </a:lnTo>
                  <a:lnTo>
                    <a:pt x="277" y="1241"/>
                  </a:lnTo>
                  <a:lnTo>
                    <a:pt x="277" y="1008"/>
                  </a:lnTo>
                  <a:lnTo>
                    <a:pt x="284" y="1002"/>
                  </a:lnTo>
                  <a:lnTo>
                    <a:pt x="284" y="706"/>
                  </a:lnTo>
                  <a:lnTo>
                    <a:pt x="290" y="700"/>
                  </a:lnTo>
                  <a:lnTo>
                    <a:pt x="290" y="422"/>
                  </a:lnTo>
                  <a:lnTo>
                    <a:pt x="296" y="416"/>
                  </a:lnTo>
                  <a:lnTo>
                    <a:pt x="296" y="233"/>
                  </a:lnTo>
                  <a:lnTo>
                    <a:pt x="302" y="227"/>
                  </a:lnTo>
                  <a:lnTo>
                    <a:pt x="302" y="183"/>
                  </a:lnTo>
                  <a:lnTo>
                    <a:pt x="309" y="189"/>
                  </a:lnTo>
                  <a:lnTo>
                    <a:pt x="309" y="284"/>
                  </a:lnTo>
                  <a:lnTo>
                    <a:pt x="315" y="290"/>
                  </a:lnTo>
                  <a:lnTo>
                    <a:pt x="315" y="511"/>
                  </a:lnTo>
                  <a:lnTo>
                    <a:pt x="321" y="517"/>
                  </a:lnTo>
                  <a:lnTo>
                    <a:pt x="321" y="800"/>
                  </a:lnTo>
                  <a:lnTo>
                    <a:pt x="328" y="807"/>
                  </a:lnTo>
                  <a:lnTo>
                    <a:pt x="328" y="1071"/>
                  </a:lnTo>
                  <a:lnTo>
                    <a:pt x="334" y="1078"/>
                  </a:lnTo>
                  <a:lnTo>
                    <a:pt x="334" y="1267"/>
                  </a:lnTo>
                  <a:lnTo>
                    <a:pt x="340" y="1273"/>
                  </a:lnTo>
                  <a:lnTo>
                    <a:pt x="340" y="1330"/>
                  </a:lnTo>
                  <a:lnTo>
                    <a:pt x="347" y="1323"/>
                  </a:lnTo>
                  <a:lnTo>
                    <a:pt x="347" y="1248"/>
                  </a:lnTo>
                  <a:lnTo>
                    <a:pt x="353" y="1241"/>
                  </a:lnTo>
                  <a:lnTo>
                    <a:pt x="353" y="1040"/>
                  </a:lnTo>
                  <a:lnTo>
                    <a:pt x="359" y="1034"/>
                  </a:lnTo>
                  <a:lnTo>
                    <a:pt x="359" y="763"/>
                  </a:lnTo>
                  <a:lnTo>
                    <a:pt x="365" y="756"/>
                  </a:lnTo>
                  <a:lnTo>
                    <a:pt x="365" y="492"/>
                  </a:lnTo>
                  <a:lnTo>
                    <a:pt x="372" y="485"/>
                  </a:lnTo>
                  <a:lnTo>
                    <a:pt x="372" y="296"/>
                  </a:lnTo>
                  <a:lnTo>
                    <a:pt x="378" y="290"/>
                  </a:lnTo>
                  <a:lnTo>
                    <a:pt x="378" y="221"/>
                  </a:lnTo>
                  <a:lnTo>
                    <a:pt x="384" y="227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31" name="Freeform 111">
              <a:extLst>
                <a:ext uri="{FF2B5EF4-FFF2-40B4-BE49-F238E27FC236}">
                  <a16:creationId xmlns:a16="http://schemas.microsoft.com/office/drawing/2014/main" id="{3300A85A-5ABE-40C9-A561-ADA887AE1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1298"/>
              <a:ext cx="233" cy="1065"/>
            </a:xfrm>
            <a:custGeom>
              <a:avLst/>
              <a:gdLst>
                <a:gd name="T0" fmla="*/ 0 w 233"/>
                <a:gd name="T1" fmla="*/ 63 h 1065"/>
                <a:gd name="T2" fmla="*/ 7 w 233"/>
                <a:gd name="T3" fmla="*/ 252 h 1065"/>
                <a:gd name="T4" fmla="*/ 13 w 233"/>
                <a:gd name="T5" fmla="*/ 510 h 1065"/>
                <a:gd name="T6" fmla="*/ 19 w 233"/>
                <a:gd name="T7" fmla="*/ 781 h 1065"/>
                <a:gd name="T8" fmla="*/ 26 w 233"/>
                <a:gd name="T9" fmla="*/ 977 h 1065"/>
                <a:gd name="T10" fmla="*/ 32 w 233"/>
                <a:gd name="T11" fmla="*/ 1065 h 1065"/>
                <a:gd name="T12" fmla="*/ 38 w 233"/>
                <a:gd name="T13" fmla="*/ 1014 h 1065"/>
                <a:gd name="T14" fmla="*/ 44 w 233"/>
                <a:gd name="T15" fmla="*/ 838 h 1065"/>
                <a:gd name="T16" fmla="*/ 51 w 233"/>
                <a:gd name="T17" fmla="*/ 592 h 1065"/>
                <a:gd name="T18" fmla="*/ 57 w 233"/>
                <a:gd name="T19" fmla="*/ 328 h 1065"/>
                <a:gd name="T20" fmla="*/ 63 w 233"/>
                <a:gd name="T21" fmla="*/ 126 h 1065"/>
                <a:gd name="T22" fmla="*/ 70 w 233"/>
                <a:gd name="T23" fmla="*/ 32 h 1065"/>
                <a:gd name="T24" fmla="*/ 76 w 233"/>
                <a:gd name="T25" fmla="*/ 69 h 1065"/>
                <a:gd name="T26" fmla="*/ 82 w 233"/>
                <a:gd name="T27" fmla="*/ 227 h 1065"/>
                <a:gd name="T28" fmla="*/ 89 w 233"/>
                <a:gd name="T29" fmla="*/ 466 h 1065"/>
                <a:gd name="T30" fmla="*/ 95 w 233"/>
                <a:gd name="T31" fmla="*/ 718 h 1065"/>
                <a:gd name="T32" fmla="*/ 101 w 233"/>
                <a:gd name="T33" fmla="*/ 920 h 1065"/>
                <a:gd name="T34" fmla="*/ 107 w 233"/>
                <a:gd name="T35" fmla="*/ 1021 h 1065"/>
                <a:gd name="T36" fmla="*/ 114 w 233"/>
                <a:gd name="T37" fmla="*/ 1002 h 1065"/>
                <a:gd name="T38" fmla="*/ 120 w 233"/>
                <a:gd name="T39" fmla="*/ 857 h 1065"/>
                <a:gd name="T40" fmla="*/ 126 w 233"/>
                <a:gd name="T41" fmla="*/ 636 h 1065"/>
                <a:gd name="T42" fmla="*/ 133 w 233"/>
                <a:gd name="T43" fmla="*/ 391 h 1065"/>
                <a:gd name="T44" fmla="*/ 139 w 233"/>
                <a:gd name="T45" fmla="*/ 183 h 1065"/>
                <a:gd name="T46" fmla="*/ 145 w 233"/>
                <a:gd name="T47" fmla="*/ 76 h 1065"/>
                <a:gd name="T48" fmla="*/ 152 w 233"/>
                <a:gd name="T49" fmla="*/ 63 h 1065"/>
                <a:gd name="T50" fmla="*/ 158 w 233"/>
                <a:gd name="T51" fmla="*/ 95 h 1065"/>
                <a:gd name="T52" fmla="*/ 164 w 233"/>
                <a:gd name="T53" fmla="*/ 221 h 1065"/>
                <a:gd name="T54" fmla="*/ 170 w 233"/>
                <a:gd name="T55" fmla="*/ 429 h 1065"/>
                <a:gd name="T56" fmla="*/ 177 w 233"/>
                <a:gd name="T57" fmla="*/ 668 h 1065"/>
                <a:gd name="T58" fmla="*/ 183 w 233"/>
                <a:gd name="T59" fmla="*/ 870 h 1065"/>
                <a:gd name="T60" fmla="*/ 189 w 233"/>
                <a:gd name="T61" fmla="*/ 989 h 1065"/>
                <a:gd name="T62" fmla="*/ 189 w 233"/>
                <a:gd name="T63" fmla="*/ 983 h 1065"/>
                <a:gd name="T64" fmla="*/ 196 w 233"/>
                <a:gd name="T65" fmla="*/ 870 h 1065"/>
                <a:gd name="T66" fmla="*/ 202 w 233"/>
                <a:gd name="T67" fmla="*/ 668 h 1065"/>
                <a:gd name="T68" fmla="*/ 208 w 233"/>
                <a:gd name="T69" fmla="*/ 441 h 1065"/>
                <a:gd name="T70" fmla="*/ 215 w 233"/>
                <a:gd name="T71" fmla="*/ 240 h 1065"/>
                <a:gd name="T72" fmla="*/ 221 w 233"/>
                <a:gd name="T73" fmla="*/ 120 h 1065"/>
                <a:gd name="T74" fmla="*/ 227 w 233"/>
                <a:gd name="T75" fmla="*/ 95 h 1065"/>
                <a:gd name="T76" fmla="*/ 233 w 233"/>
                <a:gd name="T77" fmla="*/ 107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1065">
                  <a:moveTo>
                    <a:pt x="0" y="0"/>
                  </a:moveTo>
                  <a:lnTo>
                    <a:pt x="0" y="63"/>
                  </a:lnTo>
                  <a:lnTo>
                    <a:pt x="7" y="69"/>
                  </a:lnTo>
                  <a:lnTo>
                    <a:pt x="7" y="252"/>
                  </a:lnTo>
                  <a:lnTo>
                    <a:pt x="13" y="258"/>
                  </a:lnTo>
                  <a:lnTo>
                    <a:pt x="13" y="510"/>
                  </a:lnTo>
                  <a:lnTo>
                    <a:pt x="19" y="517"/>
                  </a:lnTo>
                  <a:lnTo>
                    <a:pt x="19" y="781"/>
                  </a:lnTo>
                  <a:lnTo>
                    <a:pt x="26" y="788"/>
                  </a:lnTo>
                  <a:lnTo>
                    <a:pt x="26" y="977"/>
                  </a:lnTo>
                  <a:lnTo>
                    <a:pt x="32" y="983"/>
                  </a:lnTo>
                  <a:lnTo>
                    <a:pt x="32" y="1065"/>
                  </a:lnTo>
                  <a:lnTo>
                    <a:pt x="38" y="1059"/>
                  </a:lnTo>
                  <a:lnTo>
                    <a:pt x="38" y="1014"/>
                  </a:lnTo>
                  <a:lnTo>
                    <a:pt x="44" y="1008"/>
                  </a:lnTo>
                  <a:lnTo>
                    <a:pt x="44" y="838"/>
                  </a:lnTo>
                  <a:lnTo>
                    <a:pt x="51" y="832"/>
                  </a:lnTo>
                  <a:lnTo>
                    <a:pt x="51" y="592"/>
                  </a:lnTo>
                  <a:lnTo>
                    <a:pt x="57" y="586"/>
                  </a:lnTo>
                  <a:lnTo>
                    <a:pt x="57" y="328"/>
                  </a:lnTo>
                  <a:lnTo>
                    <a:pt x="63" y="321"/>
                  </a:lnTo>
                  <a:lnTo>
                    <a:pt x="63" y="126"/>
                  </a:lnTo>
                  <a:lnTo>
                    <a:pt x="70" y="120"/>
                  </a:lnTo>
                  <a:lnTo>
                    <a:pt x="70" y="32"/>
                  </a:lnTo>
                  <a:lnTo>
                    <a:pt x="76" y="38"/>
                  </a:lnTo>
                  <a:lnTo>
                    <a:pt x="76" y="69"/>
                  </a:lnTo>
                  <a:lnTo>
                    <a:pt x="82" y="76"/>
                  </a:lnTo>
                  <a:lnTo>
                    <a:pt x="82" y="227"/>
                  </a:lnTo>
                  <a:lnTo>
                    <a:pt x="89" y="233"/>
                  </a:lnTo>
                  <a:lnTo>
                    <a:pt x="89" y="466"/>
                  </a:lnTo>
                  <a:lnTo>
                    <a:pt x="95" y="473"/>
                  </a:lnTo>
                  <a:lnTo>
                    <a:pt x="95" y="718"/>
                  </a:lnTo>
                  <a:lnTo>
                    <a:pt x="101" y="725"/>
                  </a:lnTo>
                  <a:lnTo>
                    <a:pt x="101" y="920"/>
                  </a:lnTo>
                  <a:lnTo>
                    <a:pt x="107" y="926"/>
                  </a:lnTo>
                  <a:lnTo>
                    <a:pt x="107" y="1021"/>
                  </a:lnTo>
                  <a:lnTo>
                    <a:pt x="114" y="1027"/>
                  </a:lnTo>
                  <a:lnTo>
                    <a:pt x="114" y="1002"/>
                  </a:lnTo>
                  <a:lnTo>
                    <a:pt x="120" y="996"/>
                  </a:lnTo>
                  <a:lnTo>
                    <a:pt x="120" y="857"/>
                  </a:lnTo>
                  <a:lnTo>
                    <a:pt x="126" y="851"/>
                  </a:lnTo>
                  <a:lnTo>
                    <a:pt x="126" y="636"/>
                  </a:lnTo>
                  <a:lnTo>
                    <a:pt x="133" y="630"/>
                  </a:lnTo>
                  <a:lnTo>
                    <a:pt x="133" y="391"/>
                  </a:lnTo>
                  <a:lnTo>
                    <a:pt x="139" y="384"/>
                  </a:lnTo>
                  <a:lnTo>
                    <a:pt x="139" y="183"/>
                  </a:lnTo>
                  <a:lnTo>
                    <a:pt x="145" y="177"/>
                  </a:lnTo>
                  <a:lnTo>
                    <a:pt x="145" y="76"/>
                  </a:lnTo>
                  <a:lnTo>
                    <a:pt x="152" y="69"/>
                  </a:lnTo>
                  <a:lnTo>
                    <a:pt x="152" y="63"/>
                  </a:lnTo>
                  <a:lnTo>
                    <a:pt x="152" y="88"/>
                  </a:lnTo>
                  <a:lnTo>
                    <a:pt x="158" y="95"/>
                  </a:lnTo>
                  <a:lnTo>
                    <a:pt x="158" y="214"/>
                  </a:lnTo>
                  <a:lnTo>
                    <a:pt x="164" y="221"/>
                  </a:lnTo>
                  <a:lnTo>
                    <a:pt x="164" y="422"/>
                  </a:lnTo>
                  <a:lnTo>
                    <a:pt x="170" y="429"/>
                  </a:lnTo>
                  <a:lnTo>
                    <a:pt x="170" y="662"/>
                  </a:lnTo>
                  <a:lnTo>
                    <a:pt x="177" y="668"/>
                  </a:lnTo>
                  <a:lnTo>
                    <a:pt x="177" y="863"/>
                  </a:lnTo>
                  <a:lnTo>
                    <a:pt x="183" y="870"/>
                  </a:lnTo>
                  <a:lnTo>
                    <a:pt x="183" y="983"/>
                  </a:lnTo>
                  <a:lnTo>
                    <a:pt x="189" y="989"/>
                  </a:lnTo>
                  <a:lnTo>
                    <a:pt x="189" y="996"/>
                  </a:lnTo>
                  <a:lnTo>
                    <a:pt x="189" y="983"/>
                  </a:lnTo>
                  <a:lnTo>
                    <a:pt x="196" y="977"/>
                  </a:lnTo>
                  <a:lnTo>
                    <a:pt x="196" y="870"/>
                  </a:lnTo>
                  <a:lnTo>
                    <a:pt x="202" y="863"/>
                  </a:lnTo>
                  <a:lnTo>
                    <a:pt x="202" y="668"/>
                  </a:lnTo>
                  <a:lnTo>
                    <a:pt x="208" y="662"/>
                  </a:lnTo>
                  <a:lnTo>
                    <a:pt x="208" y="441"/>
                  </a:lnTo>
                  <a:lnTo>
                    <a:pt x="215" y="435"/>
                  </a:lnTo>
                  <a:lnTo>
                    <a:pt x="215" y="240"/>
                  </a:lnTo>
                  <a:lnTo>
                    <a:pt x="221" y="233"/>
                  </a:lnTo>
                  <a:lnTo>
                    <a:pt x="221" y="120"/>
                  </a:lnTo>
                  <a:lnTo>
                    <a:pt x="227" y="114"/>
                  </a:lnTo>
                  <a:lnTo>
                    <a:pt x="227" y="95"/>
                  </a:lnTo>
                  <a:lnTo>
                    <a:pt x="227" y="107"/>
                  </a:lnTo>
                  <a:lnTo>
                    <a:pt x="233" y="107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33232" name="Text Box 112">
            <a:extLst>
              <a:ext uri="{FF2B5EF4-FFF2-40B4-BE49-F238E27FC236}">
                <a16:creationId xmlns:a16="http://schemas.microsoft.com/office/drawing/2014/main" id="{61DD7727-CCC2-4A64-9437-D78D87D86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805488"/>
            <a:ext cx="969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0066FF"/>
                </a:solidFill>
              </a:rPr>
              <a:t>R = 2</a:t>
            </a:r>
            <a:r>
              <a:rPr lang="es-ES" altLang="es-CO">
                <a:solidFill>
                  <a:srgbClr val="0066FF"/>
                </a:solidFill>
                <a:sym typeface="Symbol" panose="05050102010706020507" pitchFamily="18" charset="2"/>
              </a:rPr>
              <a:t></a:t>
            </a:r>
          </a:p>
        </p:txBody>
      </p:sp>
      <p:sp>
        <p:nvSpPr>
          <p:cNvPr id="133233" name="Text Box 113">
            <a:extLst>
              <a:ext uri="{FF2B5EF4-FFF2-40B4-BE49-F238E27FC236}">
                <a16:creationId xmlns:a16="http://schemas.microsoft.com/office/drawing/2014/main" id="{7DFF52E4-C73E-405C-8DCC-E1AAF526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805488"/>
            <a:ext cx="969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FF3300"/>
                </a:solidFill>
              </a:rPr>
              <a:t>R = 4</a:t>
            </a:r>
            <a:r>
              <a:rPr lang="es-ES" altLang="es-CO">
                <a:solidFill>
                  <a:srgbClr val="FF3300"/>
                </a:solidFill>
                <a:sym typeface="Symbol" panose="05050102010706020507" pitchFamily="18" charset="2"/>
              </a:rPr>
              <a:t></a:t>
            </a:r>
          </a:p>
        </p:txBody>
      </p:sp>
      <p:sp>
        <p:nvSpPr>
          <p:cNvPr id="133234" name="Text Box 114">
            <a:extLst>
              <a:ext uri="{FF2B5EF4-FFF2-40B4-BE49-F238E27FC236}">
                <a16:creationId xmlns:a16="http://schemas.microsoft.com/office/drawing/2014/main" id="{60C5E65E-BA38-40F8-BA95-7B52EA2B7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5805488"/>
            <a:ext cx="1160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66FF33"/>
                </a:solidFill>
              </a:rPr>
              <a:t>R = 0.5</a:t>
            </a:r>
            <a:r>
              <a:rPr lang="es-ES" altLang="es-CO">
                <a:solidFill>
                  <a:srgbClr val="66FF33"/>
                </a:solidFill>
                <a:sym typeface="Symbol" panose="05050102010706020507" pitchFamily="18" charset="2"/>
              </a:rPr>
              <a:t></a:t>
            </a:r>
          </a:p>
        </p:txBody>
      </p:sp>
      <p:grpSp>
        <p:nvGrpSpPr>
          <p:cNvPr id="133236" name="Group 116">
            <a:extLst>
              <a:ext uri="{FF2B5EF4-FFF2-40B4-BE49-F238E27FC236}">
                <a16:creationId xmlns:a16="http://schemas.microsoft.com/office/drawing/2014/main" id="{9C2A5037-07BE-4B29-BFB6-08BAF64CD79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889375"/>
            <a:ext cx="3300413" cy="2651125"/>
            <a:chOff x="68" y="2450"/>
            <a:chExt cx="2079" cy="1670"/>
          </a:xfrm>
        </p:grpSpPr>
        <p:graphicFrame>
          <p:nvGraphicFramePr>
            <p:cNvPr id="133237" name="Object 117">
              <a:extLst>
                <a:ext uri="{FF2B5EF4-FFF2-40B4-BE49-F238E27FC236}">
                  <a16:creationId xmlns:a16="http://schemas.microsoft.com/office/drawing/2014/main" id="{1377C15B-686A-443B-9E6A-9379475C95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" y="2614"/>
            <a:ext cx="1459" cy="1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0" name="Visio" r:id="rId3" imgW="1811884" imgH="1843773" progId="Visio.Drawing.11">
                    <p:embed/>
                  </p:oleObj>
                </mc:Choice>
                <mc:Fallback>
                  <p:oleObj name="Visio" r:id="rId3" imgW="1811884" imgH="1843773" progId="Visio.Drawing.11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2614"/>
                          <a:ext cx="1459" cy="1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8" name="Text Box 118">
              <a:extLst>
                <a:ext uri="{FF2B5EF4-FFF2-40B4-BE49-F238E27FC236}">
                  <a16:creationId xmlns:a16="http://schemas.microsoft.com/office/drawing/2014/main" id="{20FBFD00-4E4A-428A-9C4C-C10DB4F1B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5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 R</a:t>
              </a:r>
              <a:endParaRPr lang="es-ES_tradnl" altLang="es-CO" sz="16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239" name="Text Box 119">
              <a:extLst>
                <a:ext uri="{FF2B5EF4-FFF2-40B4-BE49-F238E27FC236}">
                  <a16:creationId xmlns:a16="http://schemas.microsoft.com/office/drawing/2014/main" id="{830CE9DB-5208-440D-93FF-E513D4C4F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3158"/>
              <a:ext cx="3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12 V</a:t>
              </a:r>
            </a:p>
          </p:txBody>
        </p:sp>
        <p:sp>
          <p:nvSpPr>
            <p:cNvPr id="133240" name="Text Box 120">
              <a:extLst>
                <a:ext uri="{FF2B5EF4-FFF2-40B4-BE49-F238E27FC236}">
                  <a16:creationId xmlns:a16="http://schemas.microsoft.com/office/drawing/2014/main" id="{5F264766-4307-44F0-BC9B-DC8CA08CD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294"/>
              <a:ext cx="6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Interruptor</a:t>
              </a:r>
            </a:p>
          </p:txBody>
        </p:sp>
        <p:sp>
          <p:nvSpPr>
            <p:cNvPr id="133241" name="Text Box 121">
              <a:extLst>
                <a:ext uri="{FF2B5EF4-FFF2-40B4-BE49-F238E27FC236}">
                  <a16:creationId xmlns:a16="http://schemas.microsoft.com/office/drawing/2014/main" id="{5041FDB6-EDB4-425D-A3DA-01711E684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249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    C</a:t>
              </a:r>
              <a:endParaRPr lang="es-ES_tradnl" altLang="es-CO" sz="16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242" name="Text Box 122">
              <a:extLst>
                <a:ext uri="{FF2B5EF4-FFF2-40B4-BE49-F238E27FC236}">
                  <a16:creationId xmlns:a16="http://schemas.microsoft.com/office/drawing/2014/main" id="{1E2018A8-0EE0-4A07-B810-7D0A8E0E7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75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243" name="Text Box 123">
              <a:extLst>
                <a:ext uri="{FF2B5EF4-FFF2-40B4-BE49-F238E27FC236}">
                  <a16:creationId xmlns:a16="http://schemas.microsoft.com/office/drawing/2014/main" id="{B545D85C-83CA-44BB-BDA1-936D2AE4B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275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33244" name="Text Box 124">
              <a:extLst>
                <a:ext uri="{FF2B5EF4-FFF2-40B4-BE49-F238E27FC236}">
                  <a16:creationId xmlns:a16="http://schemas.microsoft.com/office/drawing/2014/main" id="{05D92771-9D07-4CCC-9CDA-129AE4046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" y="2492"/>
              <a:ext cx="3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     L</a:t>
              </a:r>
              <a:endParaRPr lang="es-ES" altLang="es-CO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33256" name="Text Box 136">
            <a:extLst>
              <a:ext uri="{FF2B5EF4-FFF2-40B4-BE49-F238E27FC236}">
                <a16:creationId xmlns:a16="http://schemas.microsoft.com/office/drawing/2014/main" id="{C8312A3A-ABC5-4767-860B-D341F5A7C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3097213" cy="14922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sz="1400" b="1">
                <a:sym typeface="Symbol" panose="05050102010706020507" pitchFamily="18" charset="2"/>
              </a:rPr>
              <a:t>Interruptor abierto: </a:t>
            </a:r>
          </a:p>
          <a:p>
            <a:r>
              <a:rPr lang="es-ES" altLang="es-CO" sz="1400" b="1">
                <a:sym typeface="Symbol" panose="05050102010706020507" pitchFamily="18" charset="2"/>
              </a:rPr>
              <a:t>2º orden subamortiguado</a:t>
            </a:r>
          </a:p>
          <a:p>
            <a:pPr>
              <a:buFont typeface="Symbol" panose="05050102010706020507" pitchFamily="18" charset="2"/>
              <a:buChar char="a"/>
            </a:pPr>
            <a:r>
              <a:rPr lang="es-ES" altLang="es-CO" sz="2000">
                <a:sym typeface="Symbol" panose="05050102010706020507" pitchFamily="18" charset="2"/>
              </a:rPr>
              <a:t> R/2L </a:t>
            </a:r>
          </a:p>
          <a:p>
            <a:pPr>
              <a:buFont typeface="Symbol" panose="05050102010706020507" pitchFamily="18" charset="2"/>
              <a:buNone/>
            </a:pPr>
            <a:r>
              <a:rPr lang="es-ES" altLang="es-CO" sz="2000">
                <a:sym typeface="Symbol" panose="05050102010706020507" pitchFamily="18" charset="2"/>
              </a:rPr>
              <a:t></a:t>
            </a:r>
            <a:r>
              <a:rPr lang="es-ES" altLang="es-CO" sz="2000" baseline="-25000">
                <a:sym typeface="Symbol" panose="05050102010706020507" pitchFamily="18" charset="2"/>
              </a:rPr>
              <a:t>0</a:t>
            </a:r>
            <a:r>
              <a:rPr lang="es-ES" altLang="es-CO" sz="2000">
                <a:sym typeface="Symbol" panose="05050102010706020507" pitchFamily="18" charset="2"/>
              </a:rPr>
              <a:t>  1/LC 	</a:t>
            </a:r>
            <a:r>
              <a:rPr lang="el-GR" altLang="es-CO" sz="2000">
                <a:sym typeface="Symbol" panose="05050102010706020507" pitchFamily="18" charset="2"/>
              </a:rPr>
              <a:t>α</a:t>
            </a:r>
            <a:r>
              <a:rPr lang="es-ES" altLang="es-CO">
                <a:sym typeface="Symbol" panose="05050102010706020507" pitchFamily="18" charset="2"/>
              </a:rPr>
              <a:t>&lt;&lt; </a:t>
            </a:r>
            <a:r>
              <a:rPr lang="es-ES" altLang="es-CO" baseline="-25000">
                <a:sym typeface="Symbol" panose="05050102010706020507" pitchFamily="18" charset="2"/>
              </a:rPr>
              <a:t>0</a:t>
            </a:r>
          </a:p>
          <a:p>
            <a:pPr>
              <a:buFont typeface="Symbol" panose="05050102010706020507" pitchFamily="18" charset="2"/>
              <a:buNone/>
            </a:pPr>
            <a:endParaRPr lang="es-ES" altLang="es-CO" baseline="-25000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endParaRPr lang="es-ES" altLang="es-CO" baseline="-25000">
              <a:sym typeface="Symbol" panose="05050102010706020507" pitchFamily="18" charset="2"/>
            </a:endParaRPr>
          </a:p>
        </p:txBody>
      </p:sp>
      <p:graphicFrame>
        <p:nvGraphicFramePr>
          <p:cNvPr id="133259" name="Object 139">
            <a:extLst>
              <a:ext uri="{FF2B5EF4-FFF2-40B4-BE49-F238E27FC236}">
                <a16:creationId xmlns:a16="http://schemas.microsoft.com/office/drawing/2014/main" id="{773E7FCD-CBB0-430D-87F8-FFCCF85B4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8" y="3284538"/>
          <a:ext cx="1763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1" name="Equation" r:id="rId5" imgW="1257120" imgH="291960" progId="Equation.DSMT4">
                  <p:embed/>
                </p:oleObj>
              </mc:Choice>
              <mc:Fallback>
                <p:oleObj name="Equation" r:id="rId5" imgW="1257120" imgH="29196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3284538"/>
                        <a:ext cx="1763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1" name="Text Box 141">
            <a:extLst>
              <a:ext uri="{FF2B5EF4-FFF2-40B4-BE49-F238E27FC236}">
                <a16:creationId xmlns:a16="http://schemas.microsoft.com/office/drawing/2014/main" id="{744E9D31-E44E-4331-A6E7-361254AF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22388"/>
            <a:ext cx="2736850" cy="7016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sz="1400" b="1">
                <a:sym typeface="Symbol" panose="05050102010706020507" pitchFamily="18" charset="2"/>
              </a:rPr>
              <a:t>Interruptor abierto:</a:t>
            </a:r>
            <a:r>
              <a:rPr lang="es-ES" altLang="es-CO" sz="2000" b="1">
                <a:sym typeface="Symbol" panose="05050102010706020507" pitchFamily="18" charset="2"/>
              </a:rPr>
              <a:t> </a:t>
            </a:r>
            <a:r>
              <a:rPr lang="es-ES" altLang="es-CO" sz="1400" b="1">
                <a:sym typeface="Symbol" panose="05050102010706020507" pitchFamily="18" charset="2"/>
              </a:rPr>
              <a:t>1</a:t>
            </a:r>
            <a:r>
              <a:rPr lang="es-ES" altLang="es-CO" sz="1400" b="1" baseline="30000">
                <a:sym typeface="Symbol" panose="05050102010706020507" pitchFamily="18" charset="2"/>
              </a:rPr>
              <a:t>er</a:t>
            </a:r>
            <a:r>
              <a:rPr lang="es-ES" altLang="es-CO" sz="1400" b="1">
                <a:sym typeface="Symbol" panose="05050102010706020507" pitchFamily="18" charset="2"/>
              </a:rPr>
              <a:t> orden</a:t>
            </a:r>
            <a:r>
              <a:rPr lang="es-ES" altLang="es-CO" sz="1400">
                <a:sym typeface="Symbol" panose="05050102010706020507" pitchFamily="18" charset="2"/>
              </a:rPr>
              <a:t> </a:t>
            </a:r>
          </a:p>
          <a:p>
            <a:r>
              <a:rPr lang="el-GR" altLang="es-CO" sz="2000">
                <a:latin typeface="Bradley Hand ITC" panose="03070402050302030203" pitchFamily="66" charset="0"/>
                <a:sym typeface="Symbol" panose="05050102010706020507" pitchFamily="18" charset="2"/>
              </a:rPr>
              <a:t>τ</a:t>
            </a:r>
            <a:r>
              <a:rPr lang="es-ES" altLang="es-CO" sz="2000">
                <a:latin typeface="Bradley Hand ITC" panose="03070402050302030203" pitchFamily="66" charset="0"/>
                <a:sym typeface="Symbol" panose="05050102010706020507" pitchFamily="18" charset="2"/>
              </a:rPr>
              <a:t>=</a:t>
            </a:r>
            <a:r>
              <a:rPr lang="es-ES" altLang="es-CO" sz="2000">
                <a:sym typeface="Symbol" panose="05050102010706020507" pitchFamily="18" charset="2"/>
              </a:rPr>
              <a:t>L/R</a:t>
            </a:r>
            <a:endParaRPr lang="el-GR" altLang="es-CO" sz="2000">
              <a:latin typeface="Bradley Hand ITC" panose="03070402050302030203" pitchFamily="66" charset="0"/>
              <a:ea typeface="MS Mincho" panose="02020609040205080304" pitchFamily="49" charset="-128"/>
              <a:sym typeface="Symbol" panose="05050102010706020507" pitchFamily="18" charset="2"/>
            </a:endParaRPr>
          </a:p>
        </p:txBody>
      </p:sp>
      <p:pic>
        <p:nvPicPr>
          <p:cNvPr id="133262" name="Picture 142">
            <a:extLst>
              <a:ext uri="{FF2B5EF4-FFF2-40B4-BE49-F238E27FC236}">
                <a16:creationId xmlns:a16="http://schemas.microsoft.com/office/drawing/2014/main" id="{4444F112-C96F-44E7-A352-DDCD37E4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304925"/>
            <a:ext cx="56007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3264" name="Object 144">
            <a:extLst>
              <a:ext uri="{FF2B5EF4-FFF2-40B4-BE49-F238E27FC236}">
                <a16:creationId xmlns:a16="http://schemas.microsoft.com/office/drawing/2014/main" id="{C92CC480-B07E-41B7-AD2D-616F1A9FD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437063"/>
          <a:ext cx="1800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2" name="Equation" r:id="rId8" imgW="1282680" imgH="291960" progId="Equation.DSMT4">
                  <p:embed/>
                </p:oleObj>
              </mc:Choice>
              <mc:Fallback>
                <p:oleObj name="Equation" r:id="rId8" imgW="1282680" imgH="29196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437063"/>
                        <a:ext cx="1800225" cy="431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5" name="Text Box 145">
            <a:extLst>
              <a:ext uri="{FF2B5EF4-FFF2-40B4-BE49-F238E27FC236}">
                <a16:creationId xmlns:a16="http://schemas.microsoft.com/office/drawing/2014/main" id="{64310847-0F9D-4DE2-80BA-F391749DE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445125"/>
            <a:ext cx="316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b="1"/>
              <a:t>Influencia de la resistencia:</a:t>
            </a:r>
          </a:p>
        </p:txBody>
      </p:sp>
      <p:grpSp>
        <p:nvGrpSpPr>
          <p:cNvPr id="133266" name="Group 146">
            <a:extLst>
              <a:ext uri="{FF2B5EF4-FFF2-40B4-BE49-F238E27FC236}">
                <a16:creationId xmlns:a16="http://schemas.microsoft.com/office/drawing/2014/main" id="{2D9A54D8-7B96-4FB3-AEBC-7A7782F699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33267" name="Picture 147" descr="cabecera copia">
              <a:extLst>
                <a:ext uri="{FF2B5EF4-FFF2-40B4-BE49-F238E27FC236}">
                  <a16:creationId xmlns:a16="http://schemas.microsoft.com/office/drawing/2014/main" id="{18A2F155-F61A-44AE-B4EE-5745FE000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68" name="Line 148">
              <a:extLst>
                <a:ext uri="{FF2B5EF4-FFF2-40B4-BE49-F238E27FC236}">
                  <a16:creationId xmlns:a16="http://schemas.microsoft.com/office/drawing/2014/main" id="{BDAEAB8B-F629-405B-9AF3-B0E8310AA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269" name="Rectangle 149">
              <a:extLst>
                <a:ext uri="{FF2B5EF4-FFF2-40B4-BE49-F238E27FC236}">
                  <a16:creationId xmlns:a16="http://schemas.microsoft.com/office/drawing/2014/main" id="{B0BBFFF1-FA3F-4B7A-BF38-A4C8F505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" altLang="es-CO" sz="1300" b="1">
                  <a:solidFill>
                    <a:srgbClr val="0000FF"/>
                  </a:solidFill>
                </a:rPr>
                <a:t>Circuito de encendido de un automóvil. Transitorio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13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1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0"/>
                                        <p:tgtEl>
                                          <p:spTgt spid="1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0"/>
                                        <p:tgtEl>
                                          <p:spTgt spid="1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3" grpId="0"/>
      <p:bldP spid="133184" grpId="0"/>
      <p:bldP spid="133193" grpId="0"/>
      <p:bldP spid="133232" grpId="0"/>
      <p:bldP spid="133233" grpId="0"/>
      <p:bldP spid="133234" grpId="0"/>
      <p:bldP spid="1332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2">
            <a:extLst>
              <a:ext uri="{FF2B5EF4-FFF2-40B4-BE49-F238E27FC236}">
                <a16:creationId xmlns:a16="http://schemas.microsoft.com/office/drawing/2014/main" id="{1C313C92-2868-492A-A730-AF25F5DD4EC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68413"/>
            <a:ext cx="5621338" cy="4221162"/>
            <a:chOff x="1116" y="837"/>
            <a:chExt cx="3541" cy="2659"/>
          </a:xfrm>
        </p:grpSpPr>
        <p:sp>
          <p:nvSpPr>
            <p:cNvPr id="135171" name="AutoShape 3">
              <a:extLst>
                <a:ext uri="{FF2B5EF4-FFF2-40B4-BE49-F238E27FC236}">
                  <a16:creationId xmlns:a16="http://schemas.microsoft.com/office/drawing/2014/main" id="{BD469906-2C46-487D-B3CE-C8F11819A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6" y="837"/>
              <a:ext cx="3528" cy="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72" name="Rectangle 4">
              <a:extLst>
                <a:ext uri="{FF2B5EF4-FFF2-40B4-BE49-F238E27FC236}">
                  <a16:creationId xmlns:a16="http://schemas.microsoft.com/office/drawing/2014/main" id="{60ED52CD-528F-43B3-9736-D9B74C2DC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837"/>
              <a:ext cx="3541" cy="26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73" name="Rectangle 5">
              <a:extLst>
                <a:ext uri="{FF2B5EF4-FFF2-40B4-BE49-F238E27FC236}">
                  <a16:creationId xmlns:a16="http://schemas.microsoft.com/office/drawing/2014/main" id="{8B6F70C6-E5F9-4276-B9D4-28F0345C3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039"/>
              <a:ext cx="2734" cy="2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74" name="Rectangle 6">
              <a:extLst>
                <a:ext uri="{FF2B5EF4-FFF2-40B4-BE49-F238E27FC236}">
                  <a16:creationId xmlns:a16="http://schemas.microsoft.com/office/drawing/2014/main" id="{D19A2AD5-297D-4EEC-B9C1-12A2290A7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039"/>
              <a:ext cx="2734" cy="215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75" name="Line 7">
              <a:extLst>
                <a:ext uri="{FF2B5EF4-FFF2-40B4-BE49-F238E27FC236}">
                  <a16:creationId xmlns:a16="http://schemas.microsoft.com/office/drawing/2014/main" id="{38D8AB93-13D0-4E43-BF31-BFE7FF704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039"/>
              <a:ext cx="27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76" name="Freeform 8">
              <a:extLst>
                <a:ext uri="{FF2B5EF4-FFF2-40B4-BE49-F238E27FC236}">
                  <a16:creationId xmlns:a16="http://schemas.microsoft.com/office/drawing/2014/main" id="{F19212DD-FB7C-4E50-BDE3-904E72774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1039"/>
              <a:ext cx="2734" cy="2154"/>
            </a:xfrm>
            <a:custGeom>
              <a:avLst/>
              <a:gdLst>
                <a:gd name="T0" fmla="*/ 0 w 434"/>
                <a:gd name="T1" fmla="*/ 342 h 342"/>
                <a:gd name="T2" fmla="*/ 434 w 434"/>
                <a:gd name="T3" fmla="*/ 342 h 342"/>
                <a:gd name="T4" fmla="*/ 434 w 434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342">
                  <a:moveTo>
                    <a:pt x="0" y="342"/>
                  </a:moveTo>
                  <a:lnTo>
                    <a:pt x="434" y="342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77" name="Line 9">
              <a:extLst>
                <a:ext uri="{FF2B5EF4-FFF2-40B4-BE49-F238E27FC236}">
                  <a16:creationId xmlns:a16="http://schemas.microsoft.com/office/drawing/2014/main" id="{CE6EBAC9-A895-4096-B644-EFC1BEA93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6" y="1039"/>
              <a:ext cx="1" cy="2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78" name="Line 10">
              <a:extLst>
                <a:ext uri="{FF2B5EF4-FFF2-40B4-BE49-F238E27FC236}">
                  <a16:creationId xmlns:a16="http://schemas.microsoft.com/office/drawing/2014/main" id="{B2965EB5-97AF-4A90-B22E-FD3713A4F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3193"/>
              <a:ext cx="27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79" name="Line 11">
              <a:extLst>
                <a:ext uri="{FF2B5EF4-FFF2-40B4-BE49-F238E27FC236}">
                  <a16:creationId xmlns:a16="http://schemas.microsoft.com/office/drawing/2014/main" id="{EFD65F0D-B12D-4A23-8DB5-13A8A86AA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6" y="3162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80" name="Line 12">
              <a:extLst>
                <a:ext uri="{FF2B5EF4-FFF2-40B4-BE49-F238E27FC236}">
                  <a16:creationId xmlns:a16="http://schemas.microsoft.com/office/drawing/2014/main" id="{145BC93A-7D63-42E4-A338-70D56E5E8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039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81" name="Rectangle 13">
              <a:extLst>
                <a:ext uri="{FF2B5EF4-FFF2-40B4-BE49-F238E27FC236}">
                  <a16:creationId xmlns:a16="http://schemas.microsoft.com/office/drawing/2014/main" id="{EE88C428-9827-4624-91B8-CF94E49A1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21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s-ES" altLang="es-CO"/>
            </a:p>
          </p:txBody>
        </p:sp>
        <p:sp>
          <p:nvSpPr>
            <p:cNvPr id="135182" name="Line 14">
              <a:extLst>
                <a:ext uri="{FF2B5EF4-FFF2-40B4-BE49-F238E27FC236}">
                  <a16:creationId xmlns:a16="http://schemas.microsoft.com/office/drawing/2014/main" id="{C5EAFE3A-B46D-43EA-A4F9-31746A267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7" y="3162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83" name="Line 15">
              <a:extLst>
                <a:ext uri="{FF2B5EF4-FFF2-40B4-BE49-F238E27FC236}">
                  <a16:creationId xmlns:a16="http://schemas.microsoft.com/office/drawing/2014/main" id="{C63661D6-3B05-4646-A6BE-EF3935677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" y="1039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84" name="Rectangle 16">
              <a:extLst>
                <a:ext uri="{FF2B5EF4-FFF2-40B4-BE49-F238E27FC236}">
                  <a16:creationId xmlns:a16="http://schemas.microsoft.com/office/drawing/2014/main" id="{825A46B6-80E1-4286-84FB-FA72E93E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212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0.005</a:t>
              </a:r>
              <a:endParaRPr lang="es-ES" altLang="es-CO"/>
            </a:p>
          </p:txBody>
        </p:sp>
        <p:sp>
          <p:nvSpPr>
            <p:cNvPr id="135185" name="Line 17">
              <a:extLst>
                <a:ext uri="{FF2B5EF4-FFF2-40B4-BE49-F238E27FC236}">
                  <a16:creationId xmlns:a16="http://schemas.microsoft.com/office/drawing/2014/main" id="{80590D1B-3C31-4B2C-8089-87D3D13BF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8" y="3162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86" name="Line 18">
              <a:extLst>
                <a:ext uri="{FF2B5EF4-FFF2-40B4-BE49-F238E27FC236}">
                  <a16:creationId xmlns:a16="http://schemas.microsoft.com/office/drawing/2014/main" id="{8BD3D33F-E7CC-4FB2-A4E4-E9E61AB06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8" y="1039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87" name="Rectangle 19">
              <a:extLst>
                <a:ext uri="{FF2B5EF4-FFF2-40B4-BE49-F238E27FC236}">
                  <a16:creationId xmlns:a16="http://schemas.microsoft.com/office/drawing/2014/main" id="{6C0DACEF-665C-4635-A600-0D187EFAA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3212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0.01</a:t>
              </a:r>
              <a:endParaRPr lang="es-ES" altLang="es-CO"/>
            </a:p>
          </p:txBody>
        </p:sp>
        <p:sp>
          <p:nvSpPr>
            <p:cNvPr id="135188" name="Line 20">
              <a:extLst>
                <a:ext uri="{FF2B5EF4-FFF2-40B4-BE49-F238E27FC236}">
                  <a16:creationId xmlns:a16="http://schemas.microsoft.com/office/drawing/2014/main" id="{1FC004E0-0B20-437D-AD02-F5D0D2A59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5" y="3162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89" name="Line 21">
              <a:extLst>
                <a:ext uri="{FF2B5EF4-FFF2-40B4-BE49-F238E27FC236}">
                  <a16:creationId xmlns:a16="http://schemas.microsoft.com/office/drawing/2014/main" id="{C546BC24-8995-4C86-8A33-300295A4E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" y="1039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90" name="Rectangle 22">
              <a:extLst>
                <a:ext uri="{FF2B5EF4-FFF2-40B4-BE49-F238E27FC236}">
                  <a16:creationId xmlns:a16="http://schemas.microsoft.com/office/drawing/2014/main" id="{60660D0A-A4EF-4145-AA78-6640C832E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212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0.015</a:t>
              </a:r>
              <a:endParaRPr lang="es-ES" altLang="es-CO"/>
            </a:p>
          </p:txBody>
        </p:sp>
        <p:sp>
          <p:nvSpPr>
            <p:cNvPr id="135191" name="Line 23">
              <a:extLst>
                <a:ext uri="{FF2B5EF4-FFF2-40B4-BE49-F238E27FC236}">
                  <a16:creationId xmlns:a16="http://schemas.microsoft.com/office/drawing/2014/main" id="{3F93C21A-C48E-4579-84BA-475273C70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6" y="3162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92" name="Line 24">
              <a:extLst>
                <a:ext uri="{FF2B5EF4-FFF2-40B4-BE49-F238E27FC236}">
                  <a16:creationId xmlns:a16="http://schemas.microsoft.com/office/drawing/2014/main" id="{C3D15E3A-8448-4CBC-91B8-182F64CB5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" y="1039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93" name="Rectangle 25">
              <a:extLst>
                <a:ext uri="{FF2B5EF4-FFF2-40B4-BE49-F238E27FC236}">
                  <a16:creationId xmlns:a16="http://schemas.microsoft.com/office/drawing/2014/main" id="{88631DA7-D446-41E8-8151-D81881BA1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3212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0.02</a:t>
              </a:r>
              <a:endParaRPr lang="es-ES" altLang="es-CO"/>
            </a:p>
          </p:txBody>
        </p:sp>
        <p:sp>
          <p:nvSpPr>
            <p:cNvPr id="135194" name="Line 26">
              <a:extLst>
                <a:ext uri="{FF2B5EF4-FFF2-40B4-BE49-F238E27FC236}">
                  <a16:creationId xmlns:a16="http://schemas.microsoft.com/office/drawing/2014/main" id="{7DE43110-BC5B-49BB-94E1-D8608F7AA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3" y="3162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95" name="Line 27">
              <a:extLst>
                <a:ext uri="{FF2B5EF4-FFF2-40B4-BE49-F238E27FC236}">
                  <a16:creationId xmlns:a16="http://schemas.microsoft.com/office/drawing/2014/main" id="{C893437C-8DFD-4185-A527-A36C7663F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3" y="1039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96" name="Rectangle 28">
              <a:extLst>
                <a:ext uri="{FF2B5EF4-FFF2-40B4-BE49-F238E27FC236}">
                  <a16:creationId xmlns:a16="http://schemas.microsoft.com/office/drawing/2014/main" id="{EE57F182-C231-4723-8E1C-BD05F17C9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3212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0.025</a:t>
              </a:r>
              <a:endParaRPr lang="es-ES" altLang="es-CO"/>
            </a:p>
          </p:txBody>
        </p:sp>
        <p:sp>
          <p:nvSpPr>
            <p:cNvPr id="135197" name="Line 29">
              <a:extLst>
                <a:ext uri="{FF2B5EF4-FFF2-40B4-BE49-F238E27FC236}">
                  <a16:creationId xmlns:a16="http://schemas.microsoft.com/office/drawing/2014/main" id="{C12D8617-475D-4C89-988D-C8413A3A2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4" y="3162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98" name="Line 30">
              <a:extLst>
                <a:ext uri="{FF2B5EF4-FFF2-40B4-BE49-F238E27FC236}">
                  <a16:creationId xmlns:a16="http://schemas.microsoft.com/office/drawing/2014/main" id="{799F021A-A8DF-4A7C-A2A1-3D1D2786C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" y="1039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199" name="Rectangle 31">
              <a:extLst>
                <a:ext uri="{FF2B5EF4-FFF2-40B4-BE49-F238E27FC236}">
                  <a16:creationId xmlns:a16="http://schemas.microsoft.com/office/drawing/2014/main" id="{72A0E4CB-84BE-4419-8D0A-92A288EEE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3212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0.03</a:t>
              </a:r>
              <a:endParaRPr lang="es-ES" altLang="es-CO"/>
            </a:p>
          </p:txBody>
        </p:sp>
        <p:sp>
          <p:nvSpPr>
            <p:cNvPr id="135200" name="Line 32">
              <a:extLst>
                <a:ext uri="{FF2B5EF4-FFF2-40B4-BE49-F238E27FC236}">
                  <a16:creationId xmlns:a16="http://schemas.microsoft.com/office/drawing/2014/main" id="{96A18553-E810-4FFB-9E55-EC5EF51A0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5" y="3162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01" name="Line 33">
              <a:extLst>
                <a:ext uri="{FF2B5EF4-FFF2-40B4-BE49-F238E27FC236}">
                  <a16:creationId xmlns:a16="http://schemas.microsoft.com/office/drawing/2014/main" id="{D129EA75-8361-44DE-A8F6-39B386E4A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5" y="1039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02" name="Rectangle 34">
              <a:extLst>
                <a:ext uri="{FF2B5EF4-FFF2-40B4-BE49-F238E27FC236}">
                  <a16:creationId xmlns:a16="http://schemas.microsoft.com/office/drawing/2014/main" id="{3D8B6130-9411-43FE-97D2-20B73F51C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3212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0.035</a:t>
              </a:r>
              <a:endParaRPr lang="es-ES" altLang="es-CO"/>
            </a:p>
          </p:txBody>
        </p:sp>
        <p:sp>
          <p:nvSpPr>
            <p:cNvPr id="135203" name="Line 35">
              <a:extLst>
                <a:ext uri="{FF2B5EF4-FFF2-40B4-BE49-F238E27FC236}">
                  <a16:creationId xmlns:a16="http://schemas.microsoft.com/office/drawing/2014/main" id="{760A58D4-AD20-4E2E-B0C5-713711485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" y="3162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04" name="Line 36">
              <a:extLst>
                <a:ext uri="{FF2B5EF4-FFF2-40B4-BE49-F238E27FC236}">
                  <a16:creationId xmlns:a16="http://schemas.microsoft.com/office/drawing/2014/main" id="{978912AA-2A34-40A5-AB43-564FC4E45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1039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05" name="Rectangle 37">
              <a:extLst>
                <a:ext uri="{FF2B5EF4-FFF2-40B4-BE49-F238E27FC236}">
                  <a16:creationId xmlns:a16="http://schemas.microsoft.com/office/drawing/2014/main" id="{D6ED5617-3458-46E9-90D9-739154AF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3212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0.04</a:t>
              </a:r>
              <a:endParaRPr lang="es-ES" altLang="es-CO"/>
            </a:p>
          </p:txBody>
        </p:sp>
        <p:sp>
          <p:nvSpPr>
            <p:cNvPr id="135206" name="Line 38">
              <a:extLst>
                <a:ext uri="{FF2B5EF4-FFF2-40B4-BE49-F238E27FC236}">
                  <a16:creationId xmlns:a16="http://schemas.microsoft.com/office/drawing/2014/main" id="{D7553C16-0737-45C7-A885-45C9CFD85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3" y="3162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07" name="Line 39">
              <a:extLst>
                <a:ext uri="{FF2B5EF4-FFF2-40B4-BE49-F238E27FC236}">
                  <a16:creationId xmlns:a16="http://schemas.microsoft.com/office/drawing/2014/main" id="{24AC9307-A9B2-4E47-898C-22D5CED15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1039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08" name="Rectangle 40">
              <a:extLst>
                <a:ext uri="{FF2B5EF4-FFF2-40B4-BE49-F238E27FC236}">
                  <a16:creationId xmlns:a16="http://schemas.microsoft.com/office/drawing/2014/main" id="{4D87383B-2B27-4DC3-8647-C1080C80E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3212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0.045</a:t>
              </a:r>
              <a:endParaRPr lang="es-ES" altLang="es-CO"/>
            </a:p>
          </p:txBody>
        </p:sp>
        <p:sp>
          <p:nvSpPr>
            <p:cNvPr id="135209" name="Line 41">
              <a:extLst>
                <a:ext uri="{FF2B5EF4-FFF2-40B4-BE49-F238E27FC236}">
                  <a16:creationId xmlns:a16="http://schemas.microsoft.com/office/drawing/2014/main" id="{51E504DD-F1A4-4326-91A9-5CBB6F02A3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3162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10" name="Line 42">
              <a:extLst>
                <a:ext uri="{FF2B5EF4-FFF2-40B4-BE49-F238E27FC236}">
                  <a16:creationId xmlns:a16="http://schemas.microsoft.com/office/drawing/2014/main" id="{A102E10A-3861-4015-9453-4A4C6A06B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039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11" name="Rectangle 43">
              <a:extLst>
                <a:ext uri="{FF2B5EF4-FFF2-40B4-BE49-F238E27FC236}">
                  <a16:creationId xmlns:a16="http://schemas.microsoft.com/office/drawing/2014/main" id="{08A01E78-E34E-4003-84E5-EB7FB1853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3212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0.05</a:t>
              </a:r>
              <a:endParaRPr lang="es-ES" altLang="es-CO"/>
            </a:p>
          </p:txBody>
        </p:sp>
        <p:sp>
          <p:nvSpPr>
            <p:cNvPr id="135212" name="Line 44">
              <a:extLst>
                <a:ext uri="{FF2B5EF4-FFF2-40B4-BE49-F238E27FC236}">
                  <a16:creationId xmlns:a16="http://schemas.microsoft.com/office/drawing/2014/main" id="{F6826809-BAD4-4F54-9329-8F48877C5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3193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13" name="Line 45">
              <a:extLst>
                <a:ext uri="{FF2B5EF4-FFF2-40B4-BE49-F238E27FC236}">
                  <a16:creationId xmlns:a16="http://schemas.microsoft.com/office/drawing/2014/main" id="{0155BED2-15B2-44A1-B2F0-4F9FD052A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3193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14" name="Rectangle 46">
              <a:extLst>
                <a:ext uri="{FF2B5EF4-FFF2-40B4-BE49-F238E27FC236}">
                  <a16:creationId xmlns:a16="http://schemas.microsoft.com/office/drawing/2014/main" id="{71F530E9-9090-4A5A-A6CE-D11686567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3143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-1.5</a:t>
              </a:r>
              <a:endParaRPr lang="es-ES" altLang="es-CO"/>
            </a:p>
          </p:txBody>
        </p:sp>
        <p:sp>
          <p:nvSpPr>
            <p:cNvPr id="135215" name="Line 47">
              <a:extLst>
                <a:ext uri="{FF2B5EF4-FFF2-40B4-BE49-F238E27FC236}">
                  <a16:creationId xmlns:a16="http://schemas.microsoft.com/office/drawing/2014/main" id="{AEFD2E18-8B54-4D5F-88B4-01FF0910D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2834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16" name="Line 48">
              <a:extLst>
                <a:ext uri="{FF2B5EF4-FFF2-40B4-BE49-F238E27FC236}">
                  <a16:creationId xmlns:a16="http://schemas.microsoft.com/office/drawing/2014/main" id="{69FBA04D-EF68-4636-B37F-8F3FD40B9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2834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17" name="Rectangle 49">
              <a:extLst>
                <a:ext uri="{FF2B5EF4-FFF2-40B4-BE49-F238E27FC236}">
                  <a16:creationId xmlns:a16="http://schemas.microsoft.com/office/drawing/2014/main" id="{3F8E4458-F14C-43A9-B015-8FD5C77E2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2784"/>
              <a:ext cx="7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-1</a:t>
              </a:r>
              <a:endParaRPr lang="es-ES" altLang="es-CO"/>
            </a:p>
          </p:txBody>
        </p:sp>
        <p:sp>
          <p:nvSpPr>
            <p:cNvPr id="135218" name="Line 50">
              <a:extLst>
                <a:ext uri="{FF2B5EF4-FFF2-40B4-BE49-F238E27FC236}">
                  <a16:creationId xmlns:a16="http://schemas.microsoft.com/office/drawing/2014/main" id="{3B487656-E2DE-40B8-A149-B654D462F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2475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19" name="Line 51">
              <a:extLst>
                <a:ext uri="{FF2B5EF4-FFF2-40B4-BE49-F238E27FC236}">
                  <a16:creationId xmlns:a16="http://schemas.microsoft.com/office/drawing/2014/main" id="{F20207FC-C931-4BAD-8D73-B7C691CE3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2475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20" name="Rectangle 52">
              <a:extLst>
                <a:ext uri="{FF2B5EF4-FFF2-40B4-BE49-F238E27FC236}">
                  <a16:creationId xmlns:a16="http://schemas.microsoft.com/office/drawing/2014/main" id="{B740CC3B-813A-4981-A769-4161F05B1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2425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-0.5</a:t>
              </a:r>
              <a:endParaRPr lang="es-ES" altLang="es-CO"/>
            </a:p>
          </p:txBody>
        </p:sp>
        <p:sp>
          <p:nvSpPr>
            <p:cNvPr id="135221" name="Line 53">
              <a:extLst>
                <a:ext uri="{FF2B5EF4-FFF2-40B4-BE49-F238E27FC236}">
                  <a16:creationId xmlns:a16="http://schemas.microsoft.com/office/drawing/2014/main" id="{1C3346D0-0860-4696-8A6F-D8840E2B5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2116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22" name="Line 54">
              <a:extLst>
                <a:ext uri="{FF2B5EF4-FFF2-40B4-BE49-F238E27FC236}">
                  <a16:creationId xmlns:a16="http://schemas.microsoft.com/office/drawing/2014/main" id="{83874A75-7C71-4B8E-A7DD-D10A81712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2116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23" name="Rectangle 55">
              <a:extLst>
                <a:ext uri="{FF2B5EF4-FFF2-40B4-BE49-F238E27FC236}">
                  <a16:creationId xmlns:a16="http://schemas.microsoft.com/office/drawing/2014/main" id="{F5244B92-B5CB-4FDE-85C5-027C56B9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2066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s-ES" altLang="es-CO"/>
            </a:p>
          </p:txBody>
        </p:sp>
        <p:sp>
          <p:nvSpPr>
            <p:cNvPr id="135224" name="Line 56">
              <a:extLst>
                <a:ext uri="{FF2B5EF4-FFF2-40B4-BE49-F238E27FC236}">
                  <a16:creationId xmlns:a16="http://schemas.microsoft.com/office/drawing/2014/main" id="{5AEE4B64-54EB-4F86-81CA-358D036AE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757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25" name="Line 57">
              <a:extLst>
                <a:ext uri="{FF2B5EF4-FFF2-40B4-BE49-F238E27FC236}">
                  <a16:creationId xmlns:a16="http://schemas.microsoft.com/office/drawing/2014/main" id="{718D13BA-1D0A-4876-89E0-390D38CEB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1757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26" name="Rectangle 58">
              <a:extLst>
                <a:ext uri="{FF2B5EF4-FFF2-40B4-BE49-F238E27FC236}">
                  <a16:creationId xmlns:a16="http://schemas.microsoft.com/office/drawing/2014/main" id="{1DC7AEFE-0865-4A5C-9C9F-97644B1CF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1706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0.5</a:t>
              </a:r>
              <a:endParaRPr lang="es-ES" altLang="es-CO"/>
            </a:p>
          </p:txBody>
        </p:sp>
        <p:sp>
          <p:nvSpPr>
            <p:cNvPr id="135227" name="Line 59">
              <a:extLst>
                <a:ext uri="{FF2B5EF4-FFF2-40B4-BE49-F238E27FC236}">
                  <a16:creationId xmlns:a16="http://schemas.microsoft.com/office/drawing/2014/main" id="{23D6DE6C-D367-431F-BF97-C72A2306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398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28" name="Line 60">
              <a:extLst>
                <a:ext uri="{FF2B5EF4-FFF2-40B4-BE49-F238E27FC236}">
                  <a16:creationId xmlns:a16="http://schemas.microsoft.com/office/drawing/2014/main" id="{09B35BC9-0A83-4D3B-ACFD-26D182E16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1398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29" name="Rectangle 61">
              <a:extLst>
                <a:ext uri="{FF2B5EF4-FFF2-40B4-BE49-F238E27FC236}">
                  <a16:creationId xmlns:a16="http://schemas.microsoft.com/office/drawing/2014/main" id="{5B07CBED-6072-4CF3-93FD-43528C72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34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s-ES" altLang="es-CO"/>
            </a:p>
          </p:txBody>
        </p:sp>
        <p:sp>
          <p:nvSpPr>
            <p:cNvPr id="135230" name="Line 62">
              <a:extLst>
                <a:ext uri="{FF2B5EF4-FFF2-40B4-BE49-F238E27FC236}">
                  <a16:creationId xmlns:a16="http://schemas.microsoft.com/office/drawing/2014/main" id="{A901E61C-A706-4AFF-B0CF-1FB6F58B4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039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31" name="Line 63">
              <a:extLst>
                <a:ext uri="{FF2B5EF4-FFF2-40B4-BE49-F238E27FC236}">
                  <a16:creationId xmlns:a16="http://schemas.microsoft.com/office/drawing/2014/main" id="{A7D487C2-5730-47EC-8BAB-9D50B2906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1039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32" name="Rectangle 64">
              <a:extLst>
                <a:ext uri="{FF2B5EF4-FFF2-40B4-BE49-F238E27FC236}">
                  <a16:creationId xmlns:a16="http://schemas.microsoft.com/office/drawing/2014/main" id="{272E22C4-7BCF-4A7E-A953-CE773A524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988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1.5</a:t>
              </a:r>
              <a:endParaRPr lang="es-ES" altLang="es-CO"/>
            </a:p>
          </p:txBody>
        </p:sp>
        <p:sp>
          <p:nvSpPr>
            <p:cNvPr id="135233" name="Rectangle 65">
              <a:extLst>
                <a:ext uri="{FF2B5EF4-FFF2-40B4-BE49-F238E27FC236}">
                  <a16:creationId xmlns:a16="http://schemas.microsoft.com/office/drawing/2014/main" id="{49685C81-6CF2-4883-ACC8-85AA79DA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919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x 10</a:t>
              </a:r>
              <a:endParaRPr lang="es-ES" altLang="es-CO"/>
            </a:p>
          </p:txBody>
        </p:sp>
        <p:sp>
          <p:nvSpPr>
            <p:cNvPr id="135234" name="Rectangle 66">
              <a:extLst>
                <a:ext uri="{FF2B5EF4-FFF2-40B4-BE49-F238E27FC236}">
                  <a16:creationId xmlns:a16="http://schemas.microsoft.com/office/drawing/2014/main" id="{C155D186-61D3-4EC2-825A-85818296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887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7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s-ES" altLang="es-CO"/>
            </a:p>
          </p:txBody>
        </p:sp>
        <p:sp>
          <p:nvSpPr>
            <p:cNvPr id="135235" name="Freeform 67">
              <a:extLst>
                <a:ext uri="{FF2B5EF4-FFF2-40B4-BE49-F238E27FC236}">
                  <a16:creationId xmlns:a16="http://schemas.microsoft.com/office/drawing/2014/main" id="{F65E3C63-78EE-482A-858E-AB81E12CD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1039"/>
              <a:ext cx="2734" cy="2154"/>
            </a:xfrm>
            <a:custGeom>
              <a:avLst/>
              <a:gdLst>
                <a:gd name="T0" fmla="*/ 0 w 434"/>
                <a:gd name="T1" fmla="*/ 342 h 342"/>
                <a:gd name="T2" fmla="*/ 434 w 434"/>
                <a:gd name="T3" fmla="*/ 342 h 342"/>
                <a:gd name="T4" fmla="*/ 434 w 434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342">
                  <a:moveTo>
                    <a:pt x="0" y="342"/>
                  </a:moveTo>
                  <a:lnTo>
                    <a:pt x="434" y="342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36" name="Rectangle 68">
              <a:extLst>
                <a:ext uri="{FF2B5EF4-FFF2-40B4-BE49-F238E27FC236}">
                  <a16:creationId xmlns:a16="http://schemas.microsoft.com/office/drawing/2014/main" id="{8E4AC8A4-7737-4E36-B90B-86E20A336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3326"/>
              <a:ext cx="4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300">
                  <a:solidFill>
                    <a:srgbClr val="000000"/>
                  </a:solidFill>
                  <a:latin typeface="Helvetica" panose="020B0604020202020204" pitchFamily="34" charset="0"/>
                </a:rPr>
                <a:t>Tiempo (s)</a:t>
              </a:r>
              <a:endParaRPr lang="es-ES" altLang="es-CO"/>
            </a:p>
          </p:txBody>
        </p:sp>
        <p:sp>
          <p:nvSpPr>
            <p:cNvPr id="135237" name="Rectangle 69">
              <a:extLst>
                <a:ext uri="{FF2B5EF4-FFF2-40B4-BE49-F238E27FC236}">
                  <a16:creationId xmlns:a16="http://schemas.microsoft.com/office/drawing/2014/main" id="{E264F5E0-A3B7-4B48-9014-D056D17260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3" y="2006"/>
              <a:ext cx="16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300">
                  <a:solidFill>
                    <a:srgbClr val="000000"/>
                  </a:solidFill>
                  <a:latin typeface="Helvetica" panose="020B0604020202020204" pitchFamily="34" charset="0"/>
                </a:rPr>
                <a:t>Tensión del secundario del trafo (V)</a:t>
              </a:r>
              <a:endParaRPr lang="es-ES" altLang="es-CO"/>
            </a:p>
          </p:txBody>
        </p:sp>
      </p:grpSp>
      <p:grpSp>
        <p:nvGrpSpPr>
          <p:cNvPr id="135238" name="Group 70">
            <a:extLst>
              <a:ext uri="{FF2B5EF4-FFF2-40B4-BE49-F238E27FC236}">
                <a16:creationId xmlns:a16="http://schemas.microsoft.com/office/drawing/2014/main" id="{1B9A812F-EBE4-43A4-8983-7A8C4B2B338A}"/>
              </a:ext>
            </a:extLst>
          </p:cNvPr>
          <p:cNvGrpSpPr>
            <a:grpSpLocks/>
          </p:cNvGrpSpPr>
          <p:nvPr/>
        </p:nvGrpSpPr>
        <p:grpSpPr bwMode="auto">
          <a:xfrm>
            <a:off x="4006850" y="1908175"/>
            <a:ext cx="4349750" cy="2981325"/>
            <a:chOff x="1576" y="1240"/>
            <a:chExt cx="2740" cy="1878"/>
          </a:xfrm>
        </p:grpSpPr>
        <p:sp>
          <p:nvSpPr>
            <p:cNvPr id="135239" name="Freeform 71">
              <a:extLst>
                <a:ext uri="{FF2B5EF4-FFF2-40B4-BE49-F238E27FC236}">
                  <a16:creationId xmlns:a16="http://schemas.microsoft.com/office/drawing/2014/main" id="{16003DC4-5423-4C0A-B52C-23B606653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1240"/>
              <a:ext cx="391" cy="1632"/>
            </a:xfrm>
            <a:custGeom>
              <a:avLst/>
              <a:gdLst>
                <a:gd name="T0" fmla="*/ 0 w 391"/>
                <a:gd name="T1" fmla="*/ 51 h 1632"/>
                <a:gd name="T2" fmla="*/ 13 w 391"/>
                <a:gd name="T3" fmla="*/ 296 h 1632"/>
                <a:gd name="T4" fmla="*/ 19 w 391"/>
                <a:gd name="T5" fmla="*/ 1078 h 1632"/>
                <a:gd name="T6" fmla="*/ 32 w 391"/>
                <a:gd name="T7" fmla="*/ 1430 h 1632"/>
                <a:gd name="T8" fmla="*/ 38 w 391"/>
                <a:gd name="T9" fmla="*/ 1632 h 1632"/>
                <a:gd name="T10" fmla="*/ 44 w 391"/>
                <a:gd name="T11" fmla="*/ 1405 h 1632"/>
                <a:gd name="T12" fmla="*/ 57 w 391"/>
                <a:gd name="T13" fmla="*/ 1078 h 1632"/>
                <a:gd name="T14" fmla="*/ 63 w 391"/>
                <a:gd name="T15" fmla="*/ 422 h 1632"/>
                <a:gd name="T16" fmla="*/ 76 w 391"/>
                <a:gd name="T17" fmla="*/ 233 h 1632"/>
                <a:gd name="T18" fmla="*/ 82 w 391"/>
                <a:gd name="T19" fmla="*/ 240 h 1632"/>
                <a:gd name="T20" fmla="*/ 88 w 391"/>
                <a:gd name="T21" fmla="*/ 655 h 1632"/>
                <a:gd name="T22" fmla="*/ 101 w 391"/>
                <a:gd name="T23" fmla="*/ 970 h 1632"/>
                <a:gd name="T24" fmla="*/ 107 w 391"/>
                <a:gd name="T25" fmla="*/ 1411 h 1632"/>
                <a:gd name="T26" fmla="*/ 113 w 391"/>
                <a:gd name="T27" fmla="*/ 1437 h 1632"/>
                <a:gd name="T28" fmla="*/ 126 w 391"/>
                <a:gd name="T29" fmla="*/ 1311 h 1632"/>
                <a:gd name="T30" fmla="*/ 132 w 391"/>
                <a:gd name="T31" fmla="*/ 819 h 1632"/>
                <a:gd name="T32" fmla="*/ 145 w 391"/>
                <a:gd name="T33" fmla="*/ 567 h 1632"/>
                <a:gd name="T34" fmla="*/ 151 w 391"/>
                <a:gd name="T35" fmla="*/ 378 h 1632"/>
                <a:gd name="T36" fmla="*/ 164 w 391"/>
                <a:gd name="T37" fmla="*/ 479 h 1632"/>
                <a:gd name="T38" fmla="*/ 170 w 391"/>
                <a:gd name="T39" fmla="*/ 895 h 1632"/>
                <a:gd name="T40" fmla="*/ 183 w 391"/>
                <a:gd name="T41" fmla="*/ 1122 h 1632"/>
                <a:gd name="T42" fmla="*/ 189 w 391"/>
                <a:gd name="T43" fmla="*/ 1304 h 1632"/>
                <a:gd name="T44" fmla="*/ 202 w 391"/>
                <a:gd name="T45" fmla="*/ 1229 h 1632"/>
                <a:gd name="T46" fmla="*/ 208 w 391"/>
                <a:gd name="T47" fmla="*/ 876 h 1632"/>
                <a:gd name="T48" fmla="*/ 221 w 391"/>
                <a:gd name="T49" fmla="*/ 674 h 1632"/>
                <a:gd name="T50" fmla="*/ 227 w 391"/>
                <a:gd name="T51" fmla="*/ 498 h 1632"/>
                <a:gd name="T52" fmla="*/ 239 w 391"/>
                <a:gd name="T53" fmla="*/ 555 h 1632"/>
                <a:gd name="T54" fmla="*/ 246 w 391"/>
                <a:gd name="T55" fmla="*/ 851 h 1632"/>
                <a:gd name="T56" fmla="*/ 258 w 391"/>
                <a:gd name="T57" fmla="*/ 1027 h 1632"/>
                <a:gd name="T58" fmla="*/ 265 w 391"/>
                <a:gd name="T59" fmla="*/ 1197 h 1632"/>
                <a:gd name="T60" fmla="*/ 277 w 391"/>
                <a:gd name="T61" fmla="*/ 1159 h 1632"/>
                <a:gd name="T62" fmla="*/ 284 w 391"/>
                <a:gd name="T63" fmla="*/ 907 h 1632"/>
                <a:gd name="T64" fmla="*/ 296 w 391"/>
                <a:gd name="T65" fmla="*/ 750 h 1632"/>
                <a:gd name="T66" fmla="*/ 302 w 391"/>
                <a:gd name="T67" fmla="*/ 592 h 1632"/>
                <a:gd name="T68" fmla="*/ 315 w 391"/>
                <a:gd name="T69" fmla="*/ 618 h 1632"/>
                <a:gd name="T70" fmla="*/ 321 w 391"/>
                <a:gd name="T71" fmla="*/ 832 h 1632"/>
                <a:gd name="T72" fmla="*/ 334 w 391"/>
                <a:gd name="T73" fmla="*/ 970 h 1632"/>
                <a:gd name="T74" fmla="*/ 340 w 391"/>
                <a:gd name="T75" fmla="*/ 1115 h 1632"/>
                <a:gd name="T76" fmla="*/ 353 w 391"/>
                <a:gd name="T77" fmla="*/ 1096 h 1632"/>
                <a:gd name="T78" fmla="*/ 359 w 391"/>
                <a:gd name="T79" fmla="*/ 920 h 1632"/>
                <a:gd name="T80" fmla="*/ 372 w 391"/>
                <a:gd name="T81" fmla="*/ 800 h 1632"/>
                <a:gd name="T82" fmla="*/ 378 w 391"/>
                <a:gd name="T83" fmla="*/ 66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1632">
                  <a:moveTo>
                    <a:pt x="0" y="7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6" y="290"/>
                  </a:lnTo>
                  <a:lnTo>
                    <a:pt x="13" y="296"/>
                  </a:lnTo>
                  <a:lnTo>
                    <a:pt x="13" y="668"/>
                  </a:lnTo>
                  <a:lnTo>
                    <a:pt x="19" y="674"/>
                  </a:lnTo>
                  <a:lnTo>
                    <a:pt x="19" y="1078"/>
                  </a:lnTo>
                  <a:lnTo>
                    <a:pt x="25" y="1084"/>
                  </a:lnTo>
                  <a:lnTo>
                    <a:pt x="25" y="1424"/>
                  </a:lnTo>
                  <a:lnTo>
                    <a:pt x="32" y="1430"/>
                  </a:lnTo>
                  <a:lnTo>
                    <a:pt x="32" y="1613"/>
                  </a:lnTo>
                  <a:lnTo>
                    <a:pt x="38" y="1619"/>
                  </a:lnTo>
                  <a:lnTo>
                    <a:pt x="38" y="1632"/>
                  </a:lnTo>
                  <a:lnTo>
                    <a:pt x="38" y="1600"/>
                  </a:lnTo>
                  <a:lnTo>
                    <a:pt x="44" y="1594"/>
                  </a:lnTo>
                  <a:lnTo>
                    <a:pt x="44" y="1405"/>
                  </a:lnTo>
                  <a:lnTo>
                    <a:pt x="50" y="1399"/>
                  </a:lnTo>
                  <a:lnTo>
                    <a:pt x="50" y="1084"/>
                  </a:lnTo>
                  <a:lnTo>
                    <a:pt x="57" y="1078"/>
                  </a:lnTo>
                  <a:lnTo>
                    <a:pt x="57" y="725"/>
                  </a:lnTo>
                  <a:lnTo>
                    <a:pt x="63" y="718"/>
                  </a:lnTo>
                  <a:lnTo>
                    <a:pt x="63" y="422"/>
                  </a:lnTo>
                  <a:lnTo>
                    <a:pt x="69" y="416"/>
                  </a:lnTo>
                  <a:lnTo>
                    <a:pt x="69" y="240"/>
                  </a:lnTo>
                  <a:lnTo>
                    <a:pt x="76" y="233"/>
                  </a:lnTo>
                  <a:lnTo>
                    <a:pt x="76" y="214"/>
                  </a:lnTo>
                  <a:lnTo>
                    <a:pt x="76" y="233"/>
                  </a:lnTo>
                  <a:lnTo>
                    <a:pt x="82" y="240"/>
                  </a:lnTo>
                  <a:lnTo>
                    <a:pt x="82" y="385"/>
                  </a:lnTo>
                  <a:lnTo>
                    <a:pt x="88" y="391"/>
                  </a:lnTo>
                  <a:lnTo>
                    <a:pt x="88" y="655"/>
                  </a:lnTo>
                  <a:lnTo>
                    <a:pt x="95" y="662"/>
                  </a:lnTo>
                  <a:lnTo>
                    <a:pt x="95" y="964"/>
                  </a:lnTo>
                  <a:lnTo>
                    <a:pt x="101" y="970"/>
                  </a:lnTo>
                  <a:lnTo>
                    <a:pt x="101" y="1241"/>
                  </a:lnTo>
                  <a:lnTo>
                    <a:pt x="107" y="1248"/>
                  </a:lnTo>
                  <a:lnTo>
                    <a:pt x="107" y="1411"/>
                  </a:lnTo>
                  <a:lnTo>
                    <a:pt x="113" y="1418"/>
                  </a:lnTo>
                  <a:lnTo>
                    <a:pt x="113" y="1443"/>
                  </a:lnTo>
                  <a:lnTo>
                    <a:pt x="113" y="1437"/>
                  </a:lnTo>
                  <a:lnTo>
                    <a:pt x="120" y="1430"/>
                  </a:lnTo>
                  <a:lnTo>
                    <a:pt x="120" y="1317"/>
                  </a:lnTo>
                  <a:lnTo>
                    <a:pt x="126" y="1311"/>
                  </a:lnTo>
                  <a:lnTo>
                    <a:pt x="126" y="1090"/>
                  </a:lnTo>
                  <a:lnTo>
                    <a:pt x="132" y="1084"/>
                  </a:lnTo>
                  <a:lnTo>
                    <a:pt x="132" y="819"/>
                  </a:lnTo>
                  <a:lnTo>
                    <a:pt x="139" y="813"/>
                  </a:lnTo>
                  <a:lnTo>
                    <a:pt x="139" y="574"/>
                  </a:lnTo>
                  <a:lnTo>
                    <a:pt x="145" y="567"/>
                  </a:lnTo>
                  <a:lnTo>
                    <a:pt x="145" y="416"/>
                  </a:lnTo>
                  <a:lnTo>
                    <a:pt x="151" y="410"/>
                  </a:lnTo>
                  <a:lnTo>
                    <a:pt x="151" y="378"/>
                  </a:lnTo>
                  <a:lnTo>
                    <a:pt x="158" y="385"/>
                  </a:lnTo>
                  <a:lnTo>
                    <a:pt x="158" y="473"/>
                  </a:lnTo>
                  <a:lnTo>
                    <a:pt x="164" y="479"/>
                  </a:lnTo>
                  <a:lnTo>
                    <a:pt x="164" y="662"/>
                  </a:lnTo>
                  <a:lnTo>
                    <a:pt x="170" y="668"/>
                  </a:lnTo>
                  <a:lnTo>
                    <a:pt x="170" y="895"/>
                  </a:lnTo>
                  <a:lnTo>
                    <a:pt x="176" y="901"/>
                  </a:lnTo>
                  <a:lnTo>
                    <a:pt x="176" y="1115"/>
                  </a:lnTo>
                  <a:lnTo>
                    <a:pt x="183" y="1122"/>
                  </a:lnTo>
                  <a:lnTo>
                    <a:pt x="183" y="1260"/>
                  </a:lnTo>
                  <a:lnTo>
                    <a:pt x="189" y="1267"/>
                  </a:lnTo>
                  <a:lnTo>
                    <a:pt x="189" y="1304"/>
                  </a:lnTo>
                  <a:lnTo>
                    <a:pt x="195" y="1298"/>
                  </a:lnTo>
                  <a:lnTo>
                    <a:pt x="195" y="1235"/>
                  </a:lnTo>
                  <a:lnTo>
                    <a:pt x="202" y="1229"/>
                  </a:lnTo>
                  <a:lnTo>
                    <a:pt x="202" y="1078"/>
                  </a:lnTo>
                  <a:lnTo>
                    <a:pt x="208" y="1071"/>
                  </a:lnTo>
                  <a:lnTo>
                    <a:pt x="208" y="876"/>
                  </a:lnTo>
                  <a:lnTo>
                    <a:pt x="214" y="870"/>
                  </a:lnTo>
                  <a:lnTo>
                    <a:pt x="214" y="681"/>
                  </a:lnTo>
                  <a:lnTo>
                    <a:pt x="221" y="674"/>
                  </a:lnTo>
                  <a:lnTo>
                    <a:pt x="221" y="542"/>
                  </a:lnTo>
                  <a:lnTo>
                    <a:pt x="227" y="536"/>
                  </a:lnTo>
                  <a:lnTo>
                    <a:pt x="227" y="498"/>
                  </a:lnTo>
                  <a:lnTo>
                    <a:pt x="233" y="504"/>
                  </a:lnTo>
                  <a:lnTo>
                    <a:pt x="233" y="548"/>
                  </a:lnTo>
                  <a:lnTo>
                    <a:pt x="239" y="555"/>
                  </a:lnTo>
                  <a:lnTo>
                    <a:pt x="239" y="681"/>
                  </a:lnTo>
                  <a:lnTo>
                    <a:pt x="246" y="687"/>
                  </a:lnTo>
                  <a:lnTo>
                    <a:pt x="246" y="851"/>
                  </a:lnTo>
                  <a:lnTo>
                    <a:pt x="252" y="857"/>
                  </a:lnTo>
                  <a:lnTo>
                    <a:pt x="252" y="1021"/>
                  </a:lnTo>
                  <a:lnTo>
                    <a:pt x="258" y="1027"/>
                  </a:lnTo>
                  <a:lnTo>
                    <a:pt x="258" y="1147"/>
                  </a:lnTo>
                  <a:lnTo>
                    <a:pt x="265" y="1153"/>
                  </a:lnTo>
                  <a:lnTo>
                    <a:pt x="265" y="1197"/>
                  </a:lnTo>
                  <a:lnTo>
                    <a:pt x="271" y="1191"/>
                  </a:lnTo>
                  <a:lnTo>
                    <a:pt x="271" y="1166"/>
                  </a:lnTo>
                  <a:lnTo>
                    <a:pt x="277" y="1159"/>
                  </a:lnTo>
                  <a:lnTo>
                    <a:pt x="277" y="1059"/>
                  </a:lnTo>
                  <a:lnTo>
                    <a:pt x="284" y="1052"/>
                  </a:lnTo>
                  <a:lnTo>
                    <a:pt x="284" y="907"/>
                  </a:lnTo>
                  <a:lnTo>
                    <a:pt x="290" y="901"/>
                  </a:lnTo>
                  <a:lnTo>
                    <a:pt x="290" y="756"/>
                  </a:lnTo>
                  <a:lnTo>
                    <a:pt x="296" y="750"/>
                  </a:lnTo>
                  <a:lnTo>
                    <a:pt x="296" y="643"/>
                  </a:lnTo>
                  <a:lnTo>
                    <a:pt x="302" y="637"/>
                  </a:lnTo>
                  <a:lnTo>
                    <a:pt x="302" y="592"/>
                  </a:lnTo>
                  <a:lnTo>
                    <a:pt x="309" y="599"/>
                  </a:lnTo>
                  <a:lnTo>
                    <a:pt x="309" y="611"/>
                  </a:lnTo>
                  <a:lnTo>
                    <a:pt x="315" y="618"/>
                  </a:lnTo>
                  <a:lnTo>
                    <a:pt x="315" y="700"/>
                  </a:lnTo>
                  <a:lnTo>
                    <a:pt x="321" y="706"/>
                  </a:lnTo>
                  <a:lnTo>
                    <a:pt x="321" y="832"/>
                  </a:lnTo>
                  <a:lnTo>
                    <a:pt x="328" y="838"/>
                  </a:lnTo>
                  <a:lnTo>
                    <a:pt x="328" y="964"/>
                  </a:lnTo>
                  <a:lnTo>
                    <a:pt x="334" y="970"/>
                  </a:lnTo>
                  <a:lnTo>
                    <a:pt x="334" y="1065"/>
                  </a:lnTo>
                  <a:lnTo>
                    <a:pt x="340" y="1071"/>
                  </a:lnTo>
                  <a:lnTo>
                    <a:pt x="340" y="1115"/>
                  </a:lnTo>
                  <a:lnTo>
                    <a:pt x="347" y="1122"/>
                  </a:lnTo>
                  <a:lnTo>
                    <a:pt x="347" y="1103"/>
                  </a:lnTo>
                  <a:lnTo>
                    <a:pt x="353" y="1096"/>
                  </a:lnTo>
                  <a:lnTo>
                    <a:pt x="353" y="1033"/>
                  </a:lnTo>
                  <a:lnTo>
                    <a:pt x="359" y="1027"/>
                  </a:lnTo>
                  <a:lnTo>
                    <a:pt x="359" y="920"/>
                  </a:lnTo>
                  <a:lnTo>
                    <a:pt x="365" y="914"/>
                  </a:lnTo>
                  <a:lnTo>
                    <a:pt x="365" y="807"/>
                  </a:lnTo>
                  <a:lnTo>
                    <a:pt x="372" y="800"/>
                  </a:lnTo>
                  <a:lnTo>
                    <a:pt x="372" y="712"/>
                  </a:lnTo>
                  <a:lnTo>
                    <a:pt x="378" y="706"/>
                  </a:lnTo>
                  <a:lnTo>
                    <a:pt x="378" y="662"/>
                  </a:lnTo>
                  <a:lnTo>
                    <a:pt x="384" y="668"/>
                  </a:lnTo>
                  <a:lnTo>
                    <a:pt x="391" y="67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40" name="Freeform 72">
              <a:extLst>
                <a:ext uri="{FF2B5EF4-FFF2-40B4-BE49-F238E27FC236}">
                  <a16:creationId xmlns:a16="http://schemas.microsoft.com/office/drawing/2014/main" id="{4CD4D761-0B8E-46D4-A568-A26D4E98E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1914"/>
              <a:ext cx="466" cy="378"/>
            </a:xfrm>
            <a:custGeom>
              <a:avLst/>
              <a:gdLst>
                <a:gd name="T0" fmla="*/ 6 w 466"/>
                <a:gd name="T1" fmla="*/ 57 h 378"/>
                <a:gd name="T2" fmla="*/ 12 w 466"/>
                <a:gd name="T3" fmla="*/ 246 h 378"/>
                <a:gd name="T4" fmla="*/ 25 w 466"/>
                <a:gd name="T5" fmla="*/ 341 h 378"/>
                <a:gd name="T6" fmla="*/ 37 w 466"/>
                <a:gd name="T7" fmla="*/ 334 h 378"/>
                <a:gd name="T8" fmla="*/ 50 w 466"/>
                <a:gd name="T9" fmla="*/ 246 h 378"/>
                <a:gd name="T10" fmla="*/ 56 w 466"/>
                <a:gd name="T11" fmla="*/ 89 h 378"/>
                <a:gd name="T12" fmla="*/ 69 w 466"/>
                <a:gd name="T13" fmla="*/ 38 h 378"/>
                <a:gd name="T14" fmla="*/ 82 w 466"/>
                <a:gd name="T15" fmla="*/ 82 h 378"/>
                <a:gd name="T16" fmla="*/ 88 w 466"/>
                <a:gd name="T17" fmla="*/ 221 h 378"/>
                <a:gd name="T18" fmla="*/ 100 w 466"/>
                <a:gd name="T19" fmla="*/ 290 h 378"/>
                <a:gd name="T20" fmla="*/ 107 w 466"/>
                <a:gd name="T21" fmla="*/ 341 h 378"/>
                <a:gd name="T22" fmla="*/ 119 w 466"/>
                <a:gd name="T23" fmla="*/ 303 h 378"/>
                <a:gd name="T24" fmla="*/ 126 w 466"/>
                <a:gd name="T25" fmla="*/ 189 h 378"/>
                <a:gd name="T26" fmla="*/ 138 w 466"/>
                <a:gd name="T27" fmla="*/ 120 h 378"/>
                <a:gd name="T28" fmla="*/ 145 w 466"/>
                <a:gd name="T29" fmla="*/ 76 h 378"/>
                <a:gd name="T30" fmla="*/ 157 w 466"/>
                <a:gd name="T31" fmla="*/ 145 h 378"/>
                <a:gd name="T32" fmla="*/ 170 w 466"/>
                <a:gd name="T33" fmla="*/ 208 h 378"/>
                <a:gd name="T34" fmla="*/ 176 w 466"/>
                <a:gd name="T35" fmla="*/ 290 h 378"/>
                <a:gd name="T36" fmla="*/ 189 w 466"/>
                <a:gd name="T37" fmla="*/ 290 h 378"/>
                <a:gd name="T38" fmla="*/ 201 w 466"/>
                <a:gd name="T39" fmla="*/ 246 h 378"/>
                <a:gd name="T40" fmla="*/ 208 w 466"/>
                <a:gd name="T41" fmla="*/ 152 h 378"/>
                <a:gd name="T42" fmla="*/ 226 w 466"/>
                <a:gd name="T43" fmla="*/ 107 h 378"/>
                <a:gd name="T44" fmla="*/ 233 w 466"/>
                <a:gd name="T45" fmla="*/ 126 h 378"/>
                <a:gd name="T46" fmla="*/ 239 w 466"/>
                <a:gd name="T47" fmla="*/ 189 h 378"/>
                <a:gd name="T48" fmla="*/ 252 w 466"/>
                <a:gd name="T49" fmla="*/ 240 h 378"/>
                <a:gd name="T50" fmla="*/ 258 w 466"/>
                <a:gd name="T51" fmla="*/ 278 h 378"/>
                <a:gd name="T52" fmla="*/ 271 w 466"/>
                <a:gd name="T53" fmla="*/ 246 h 378"/>
                <a:gd name="T54" fmla="*/ 283 w 466"/>
                <a:gd name="T55" fmla="*/ 202 h 378"/>
                <a:gd name="T56" fmla="*/ 289 w 466"/>
                <a:gd name="T57" fmla="*/ 145 h 378"/>
                <a:gd name="T58" fmla="*/ 302 w 466"/>
                <a:gd name="T59" fmla="*/ 133 h 378"/>
                <a:gd name="T60" fmla="*/ 315 w 466"/>
                <a:gd name="T61" fmla="*/ 164 h 378"/>
                <a:gd name="T62" fmla="*/ 321 w 466"/>
                <a:gd name="T63" fmla="*/ 221 h 378"/>
                <a:gd name="T64" fmla="*/ 340 w 466"/>
                <a:gd name="T65" fmla="*/ 259 h 378"/>
                <a:gd name="T66" fmla="*/ 352 w 466"/>
                <a:gd name="T67" fmla="*/ 240 h 378"/>
                <a:gd name="T68" fmla="*/ 359 w 466"/>
                <a:gd name="T69" fmla="*/ 183 h 378"/>
                <a:gd name="T70" fmla="*/ 378 w 466"/>
                <a:gd name="T71" fmla="*/ 145 h 378"/>
                <a:gd name="T72" fmla="*/ 390 w 466"/>
                <a:gd name="T73" fmla="*/ 164 h 378"/>
                <a:gd name="T74" fmla="*/ 397 w 466"/>
                <a:gd name="T75" fmla="*/ 208 h 378"/>
                <a:gd name="T76" fmla="*/ 409 w 466"/>
                <a:gd name="T77" fmla="*/ 240 h 378"/>
                <a:gd name="T78" fmla="*/ 428 w 466"/>
                <a:gd name="T79" fmla="*/ 215 h 378"/>
                <a:gd name="T80" fmla="*/ 441 w 466"/>
                <a:gd name="T81" fmla="*/ 183 h 378"/>
                <a:gd name="T82" fmla="*/ 453 w 466"/>
                <a:gd name="T83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6" h="378">
                  <a:moveTo>
                    <a:pt x="0" y="0"/>
                  </a:moveTo>
                  <a:lnTo>
                    <a:pt x="0" y="51"/>
                  </a:lnTo>
                  <a:lnTo>
                    <a:pt x="6" y="57"/>
                  </a:lnTo>
                  <a:lnTo>
                    <a:pt x="6" y="145"/>
                  </a:lnTo>
                  <a:lnTo>
                    <a:pt x="12" y="152"/>
                  </a:lnTo>
                  <a:lnTo>
                    <a:pt x="12" y="246"/>
                  </a:lnTo>
                  <a:lnTo>
                    <a:pt x="19" y="252"/>
                  </a:lnTo>
                  <a:lnTo>
                    <a:pt x="19" y="334"/>
                  </a:lnTo>
                  <a:lnTo>
                    <a:pt x="25" y="341"/>
                  </a:lnTo>
                  <a:lnTo>
                    <a:pt x="25" y="378"/>
                  </a:lnTo>
                  <a:lnTo>
                    <a:pt x="37" y="378"/>
                  </a:lnTo>
                  <a:lnTo>
                    <a:pt x="37" y="334"/>
                  </a:lnTo>
                  <a:lnTo>
                    <a:pt x="44" y="328"/>
                  </a:lnTo>
                  <a:lnTo>
                    <a:pt x="44" y="252"/>
                  </a:lnTo>
                  <a:lnTo>
                    <a:pt x="50" y="246"/>
                  </a:lnTo>
                  <a:lnTo>
                    <a:pt x="50" y="164"/>
                  </a:lnTo>
                  <a:lnTo>
                    <a:pt x="56" y="158"/>
                  </a:lnTo>
                  <a:lnTo>
                    <a:pt x="56" y="89"/>
                  </a:lnTo>
                  <a:lnTo>
                    <a:pt x="63" y="82"/>
                  </a:lnTo>
                  <a:lnTo>
                    <a:pt x="63" y="44"/>
                  </a:lnTo>
                  <a:lnTo>
                    <a:pt x="69" y="38"/>
                  </a:lnTo>
                  <a:lnTo>
                    <a:pt x="75" y="44"/>
                  </a:lnTo>
                  <a:lnTo>
                    <a:pt x="75" y="76"/>
                  </a:lnTo>
                  <a:lnTo>
                    <a:pt x="82" y="82"/>
                  </a:lnTo>
                  <a:lnTo>
                    <a:pt x="82" y="145"/>
                  </a:lnTo>
                  <a:lnTo>
                    <a:pt x="88" y="152"/>
                  </a:lnTo>
                  <a:lnTo>
                    <a:pt x="88" y="221"/>
                  </a:lnTo>
                  <a:lnTo>
                    <a:pt x="94" y="227"/>
                  </a:lnTo>
                  <a:lnTo>
                    <a:pt x="94" y="284"/>
                  </a:lnTo>
                  <a:lnTo>
                    <a:pt x="100" y="290"/>
                  </a:lnTo>
                  <a:lnTo>
                    <a:pt x="100" y="328"/>
                  </a:lnTo>
                  <a:lnTo>
                    <a:pt x="107" y="334"/>
                  </a:lnTo>
                  <a:lnTo>
                    <a:pt x="107" y="341"/>
                  </a:lnTo>
                  <a:lnTo>
                    <a:pt x="113" y="334"/>
                  </a:lnTo>
                  <a:lnTo>
                    <a:pt x="113" y="309"/>
                  </a:lnTo>
                  <a:lnTo>
                    <a:pt x="119" y="303"/>
                  </a:lnTo>
                  <a:lnTo>
                    <a:pt x="119" y="252"/>
                  </a:lnTo>
                  <a:lnTo>
                    <a:pt x="126" y="246"/>
                  </a:lnTo>
                  <a:lnTo>
                    <a:pt x="126" y="189"/>
                  </a:lnTo>
                  <a:lnTo>
                    <a:pt x="132" y="183"/>
                  </a:lnTo>
                  <a:lnTo>
                    <a:pt x="132" y="126"/>
                  </a:lnTo>
                  <a:lnTo>
                    <a:pt x="138" y="120"/>
                  </a:lnTo>
                  <a:lnTo>
                    <a:pt x="138" y="89"/>
                  </a:lnTo>
                  <a:lnTo>
                    <a:pt x="151" y="76"/>
                  </a:lnTo>
                  <a:lnTo>
                    <a:pt x="145" y="76"/>
                  </a:lnTo>
                  <a:lnTo>
                    <a:pt x="151" y="101"/>
                  </a:lnTo>
                  <a:lnTo>
                    <a:pt x="157" y="107"/>
                  </a:lnTo>
                  <a:lnTo>
                    <a:pt x="157" y="145"/>
                  </a:lnTo>
                  <a:lnTo>
                    <a:pt x="163" y="152"/>
                  </a:lnTo>
                  <a:lnTo>
                    <a:pt x="163" y="202"/>
                  </a:lnTo>
                  <a:lnTo>
                    <a:pt x="170" y="208"/>
                  </a:lnTo>
                  <a:lnTo>
                    <a:pt x="170" y="259"/>
                  </a:lnTo>
                  <a:lnTo>
                    <a:pt x="176" y="265"/>
                  </a:lnTo>
                  <a:lnTo>
                    <a:pt x="176" y="290"/>
                  </a:lnTo>
                  <a:lnTo>
                    <a:pt x="189" y="303"/>
                  </a:lnTo>
                  <a:lnTo>
                    <a:pt x="182" y="303"/>
                  </a:lnTo>
                  <a:lnTo>
                    <a:pt x="189" y="290"/>
                  </a:lnTo>
                  <a:lnTo>
                    <a:pt x="195" y="284"/>
                  </a:lnTo>
                  <a:lnTo>
                    <a:pt x="195" y="252"/>
                  </a:lnTo>
                  <a:lnTo>
                    <a:pt x="201" y="246"/>
                  </a:lnTo>
                  <a:lnTo>
                    <a:pt x="201" y="202"/>
                  </a:lnTo>
                  <a:lnTo>
                    <a:pt x="208" y="196"/>
                  </a:lnTo>
                  <a:lnTo>
                    <a:pt x="208" y="152"/>
                  </a:lnTo>
                  <a:lnTo>
                    <a:pt x="214" y="145"/>
                  </a:lnTo>
                  <a:lnTo>
                    <a:pt x="214" y="120"/>
                  </a:lnTo>
                  <a:lnTo>
                    <a:pt x="226" y="107"/>
                  </a:lnTo>
                  <a:lnTo>
                    <a:pt x="220" y="107"/>
                  </a:lnTo>
                  <a:lnTo>
                    <a:pt x="226" y="120"/>
                  </a:lnTo>
                  <a:lnTo>
                    <a:pt x="233" y="126"/>
                  </a:lnTo>
                  <a:lnTo>
                    <a:pt x="233" y="152"/>
                  </a:lnTo>
                  <a:lnTo>
                    <a:pt x="239" y="158"/>
                  </a:lnTo>
                  <a:lnTo>
                    <a:pt x="239" y="189"/>
                  </a:lnTo>
                  <a:lnTo>
                    <a:pt x="245" y="196"/>
                  </a:lnTo>
                  <a:lnTo>
                    <a:pt x="245" y="233"/>
                  </a:lnTo>
                  <a:lnTo>
                    <a:pt x="252" y="240"/>
                  </a:lnTo>
                  <a:lnTo>
                    <a:pt x="252" y="265"/>
                  </a:lnTo>
                  <a:lnTo>
                    <a:pt x="264" y="278"/>
                  </a:lnTo>
                  <a:lnTo>
                    <a:pt x="258" y="278"/>
                  </a:lnTo>
                  <a:lnTo>
                    <a:pt x="264" y="271"/>
                  </a:lnTo>
                  <a:lnTo>
                    <a:pt x="271" y="265"/>
                  </a:lnTo>
                  <a:lnTo>
                    <a:pt x="271" y="246"/>
                  </a:lnTo>
                  <a:lnTo>
                    <a:pt x="277" y="240"/>
                  </a:lnTo>
                  <a:lnTo>
                    <a:pt x="277" y="208"/>
                  </a:lnTo>
                  <a:lnTo>
                    <a:pt x="283" y="202"/>
                  </a:lnTo>
                  <a:lnTo>
                    <a:pt x="283" y="170"/>
                  </a:lnTo>
                  <a:lnTo>
                    <a:pt x="289" y="164"/>
                  </a:lnTo>
                  <a:lnTo>
                    <a:pt x="289" y="145"/>
                  </a:lnTo>
                  <a:lnTo>
                    <a:pt x="302" y="133"/>
                  </a:lnTo>
                  <a:lnTo>
                    <a:pt x="302" y="126"/>
                  </a:lnTo>
                  <a:lnTo>
                    <a:pt x="302" y="133"/>
                  </a:lnTo>
                  <a:lnTo>
                    <a:pt x="308" y="139"/>
                  </a:lnTo>
                  <a:lnTo>
                    <a:pt x="308" y="158"/>
                  </a:lnTo>
                  <a:lnTo>
                    <a:pt x="315" y="164"/>
                  </a:lnTo>
                  <a:lnTo>
                    <a:pt x="315" y="189"/>
                  </a:lnTo>
                  <a:lnTo>
                    <a:pt x="321" y="196"/>
                  </a:lnTo>
                  <a:lnTo>
                    <a:pt x="321" y="221"/>
                  </a:lnTo>
                  <a:lnTo>
                    <a:pt x="327" y="227"/>
                  </a:lnTo>
                  <a:lnTo>
                    <a:pt x="327" y="246"/>
                  </a:lnTo>
                  <a:lnTo>
                    <a:pt x="340" y="259"/>
                  </a:lnTo>
                  <a:lnTo>
                    <a:pt x="334" y="259"/>
                  </a:lnTo>
                  <a:lnTo>
                    <a:pt x="340" y="252"/>
                  </a:lnTo>
                  <a:lnTo>
                    <a:pt x="352" y="240"/>
                  </a:lnTo>
                  <a:lnTo>
                    <a:pt x="352" y="215"/>
                  </a:lnTo>
                  <a:lnTo>
                    <a:pt x="359" y="208"/>
                  </a:lnTo>
                  <a:lnTo>
                    <a:pt x="359" y="183"/>
                  </a:lnTo>
                  <a:lnTo>
                    <a:pt x="365" y="177"/>
                  </a:lnTo>
                  <a:lnTo>
                    <a:pt x="365" y="158"/>
                  </a:lnTo>
                  <a:lnTo>
                    <a:pt x="378" y="145"/>
                  </a:lnTo>
                  <a:lnTo>
                    <a:pt x="371" y="145"/>
                  </a:lnTo>
                  <a:lnTo>
                    <a:pt x="378" y="152"/>
                  </a:lnTo>
                  <a:lnTo>
                    <a:pt x="390" y="164"/>
                  </a:lnTo>
                  <a:lnTo>
                    <a:pt x="390" y="183"/>
                  </a:lnTo>
                  <a:lnTo>
                    <a:pt x="397" y="189"/>
                  </a:lnTo>
                  <a:lnTo>
                    <a:pt x="397" y="208"/>
                  </a:lnTo>
                  <a:lnTo>
                    <a:pt x="403" y="215"/>
                  </a:lnTo>
                  <a:lnTo>
                    <a:pt x="403" y="233"/>
                  </a:lnTo>
                  <a:lnTo>
                    <a:pt x="409" y="240"/>
                  </a:lnTo>
                  <a:lnTo>
                    <a:pt x="415" y="246"/>
                  </a:lnTo>
                  <a:lnTo>
                    <a:pt x="428" y="233"/>
                  </a:lnTo>
                  <a:lnTo>
                    <a:pt x="428" y="215"/>
                  </a:lnTo>
                  <a:lnTo>
                    <a:pt x="434" y="208"/>
                  </a:lnTo>
                  <a:lnTo>
                    <a:pt x="434" y="189"/>
                  </a:lnTo>
                  <a:lnTo>
                    <a:pt x="441" y="183"/>
                  </a:lnTo>
                  <a:lnTo>
                    <a:pt x="441" y="170"/>
                  </a:lnTo>
                  <a:lnTo>
                    <a:pt x="447" y="164"/>
                  </a:lnTo>
                  <a:lnTo>
                    <a:pt x="453" y="158"/>
                  </a:lnTo>
                  <a:lnTo>
                    <a:pt x="466" y="170"/>
                  </a:lnTo>
                  <a:lnTo>
                    <a:pt x="466" y="18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41" name="Freeform 73">
              <a:extLst>
                <a:ext uri="{FF2B5EF4-FFF2-40B4-BE49-F238E27FC236}">
                  <a16:creationId xmlns:a16="http://schemas.microsoft.com/office/drawing/2014/main" id="{A11491EB-D885-44AB-AA70-7DB974D0E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0" y="2084"/>
              <a:ext cx="750" cy="63"/>
            </a:xfrm>
            <a:custGeom>
              <a:avLst/>
              <a:gdLst>
                <a:gd name="T0" fmla="*/ 6 w 750"/>
                <a:gd name="T1" fmla="*/ 32 h 63"/>
                <a:gd name="T2" fmla="*/ 25 w 750"/>
                <a:gd name="T3" fmla="*/ 63 h 63"/>
                <a:gd name="T4" fmla="*/ 31 w 750"/>
                <a:gd name="T5" fmla="*/ 57 h 63"/>
                <a:gd name="T6" fmla="*/ 57 w 750"/>
                <a:gd name="T7" fmla="*/ 13 h 63"/>
                <a:gd name="T8" fmla="*/ 69 w 750"/>
                <a:gd name="T9" fmla="*/ 7 h 63"/>
                <a:gd name="T10" fmla="*/ 82 w 750"/>
                <a:gd name="T11" fmla="*/ 26 h 63"/>
                <a:gd name="T12" fmla="*/ 94 w 750"/>
                <a:gd name="T13" fmla="*/ 51 h 63"/>
                <a:gd name="T14" fmla="*/ 113 w 750"/>
                <a:gd name="T15" fmla="*/ 45 h 63"/>
                <a:gd name="T16" fmla="*/ 138 w 750"/>
                <a:gd name="T17" fmla="*/ 7 h 63"/>
                <a:gd name="T18" fmla="*/ 145 w 750"/>
                <a:gd name="T19" fmla="*/ 7 h 63"/>
                <a:gd name="T20" fmla="*/ 170 w 750"/>
                <a:gd name="T21" fmla="*/ 38 h 63"/>
                <a:gd name="T22" fmla="*/ 183 w 750"/>
                <a:gd name="T23" fmla="*/ 45 h 63"/>
                <a:gd name="T24" fmla="*/ 201 w 750"/>
                <a:gd name="T25" fmla="*/ 26 h 63"/>
                <a:gd name="T26" fmla="*/ 214 w 750"/>
                <a:gd name="T27" fmla="*/ 13 h 63"/>
                <a:gd name="T28" fmla="*/ 233 w 750"/>
                <a:gd name="T29" fmla="*/ 26 h 63"/>
                <a:gd name="T30" fmla="*/ 252 w 750"/>
                <a:gd name="T31" fmla="*/ 45 h 63"/>
                <a:gd name="T32" fmla="*/ 271 w 750"/>
                <a:gd name="T33" fmla="*/ 32 h 63"/>
                <a:gd name="T34" fmla="*/ 290 w 750"/>
                <a:gd name="T35" fmla="*/ 19 h 63"/>
                <a:gd name="T36" fmla="*/ 302 w 750"/>
                <a:gd name="T37" fmla="*/ 19 h 63"/>
                <a:gd name="T38" fmla="*/ 321 w 750"/>
                <a:gd name="T39" fmla="*/ 38 h 63"/>
                <a:gd name="T40" fmla="*/ 340 w 750"/>
                <a:gd name="T41" fmla="*/ 38 h 63"/>
                <a:gd name="T42" fmla="*/ 359 w 750"/>
                <a:gd name="T43" fmla="*/ 26 h 63"/>
                <a:gd name="T44" fmla="*/ 378 w 750"/>
                <a:gd name="T45" fmla="*/ 19 h 63"/>
                <a:gd name="T46" fmla="*/ 397 w 750"/>
                <a:gd name="T47" fmla="*/ 32 h 63"/>
                <a:gd name="T48" fmla="*/ 416 w 750"/>
                <a:gd name="T49" fmla="*/ 38 h 63"/>
                <a:gd name="T50" fmla="*/ 435 w 750"/>
                <a:gd name="T51" fmla="*/ 26 h 63"/>
                <a:gd name="T52" fmla="*/ 453 w 750"/>
                <a:gd name="T53" fmla="*/ 26 h 63"/>
                <a:gd name="T54" fmla="*/ 472 w 750"/>
                <a:gd name="T55" fmla="*/ 32 h 63"/>
                <a:gd name="T56" fmla="*/ 491 w 750"/>
                <a:gd name="T57" fmla="*/ 32 h 63"/>
                <a:gd name="T58" fmla="*/ 510 w 750"/>
                <a:gd name="T59" fmla="*/ 26 h 63"/>
                <a:gd name="T60" fmla="*/ 529 w 750"/>
                <a:gd name="T61" fmla="*/ 26 h 63"/>
                <a:gd name="T62" fmla="*/ 548 w 750"/>
                <a:gd name="T63" fmla="*/ 32 h 63"/>
                <a:gd name="T64" fmla="*/ 567 w 750"/>
                <a:gd name="T65" fmla="*/ 32 h 63"/>
                <a:gd name="T66" fmla="*/ 586 w 750"/>
                <a:gd name="T67" fmla="*/ 26 h 63"/>
                <a:gd name="T68" fmla="*/ 605 w 750"/>
                <a:gd name="T69" fmla="*/ 26 h 63"/>
                <a:gd name="T70" fmla="*/ 624 w 750"/>
                <a:gd name="T71" fmla="*/ 32 h 63"/>
                <a:gd name="T72" fmla="*/ 642 w 750"/>
                <a:gd name="T73" fmla="*/ 32 h 63"/>
                <a:gd name="T74" fmla="*/ 661 w 750"/>
                <a:gd name="T75" fmla="*/ 26 h 63"/>
                <a:gd name="T76" fmla="*/ 680 w 750"/>
                <a:gd name="T77" fmla="*/ 26 h 63"/>
                <a:gd name="T78" fmla="*/ 699 w 750"/>
                <a:gd name="T79" fmla="*/ 32 h 63"/>
                <a:gd name="T80" fmla="*/ 718 w 750"/>
                <a:gd name="T81" fmla="*/ 32 h 63"/>
                <a:gd name="T82" fmla="*/ 737 w 750"/>
                <a:gd name="T83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0" h="63">
                  <a:moveTo>
                    <a:pt x="0" y="13"/>
                  </a:moveTo>
                  <a:lnTo>
                    <a:pt x="6" y="19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51"/>
                  </a:lnTo>
                  <a:lnTo>
                    <a:pt x="25" y="63"/>
                  </a:lnTo>
                  <a:lnTo>
                    <a:pt x="19" y="63"/>
                  </a:lnTo>
                  <a:lnTo>
                    <a:pt x="25" y="63"/>
                  </a:lnTo>
                  <a:lnTo>
                    <a:pt x="31" y="57"/>
                  </a:lnTo>
                  <a:lnTo>
                    <a:pt x="44" y="45"/>
                  </a:lnTo>
                  <a:lnTo>
                    <a:pt x="44" y="26"/>
                  </a:lnTo>
                  <a:lnTo>
                    <a:pt x="57" y="13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69" y="7"/>
                  </a:lnTo>
                  <a:lnTo>
                    <a:pt x="75" y="13"/>
                  </a:lnTo>
                  <a:lnTo>
                    <a:pt x="82" y="19"/>
                  </a:lnTo>
                  <a:lnTo>
                    <a:pt x="82" y="26"/>
                  </a:lnTo>
                  <a:lnTo>
                    <a:pt x="88" y="32"/>
                  </a:lnTo>
                  <a:lnTo>
                    <a:pt x="88" y="45"/>
                  </a:lnTo>
                  <a:lnTo>
                    <a:pt x="94" y="51"/>
                  </a:lnTo>
                  <a:lnTo>
                    <a:pt x="101" y="57"/>
                  </a:lnTo>
                  <a:lnTo>
                    <a:pt x="107" y="51"/>
                  </a:lnTo>
                  <a:lnTo>
                    <a:pt x="113" y="45"/>
                  </a:lnTo>
                  <a:lnTo>
                    <a:pt x="126" y="32"/>
                  </a:lnTo>
                  <a:lnTo>
                    <a:pt x="126" y="19"/>
                  </a:lnTo>
                  <a:lnTo>
                    <a:pt x="138" y="7"/>
                  </a:lnTo>
                  <a:lnTo>
                    <a:pt x="132" y="7"/>
                  </a:lnTo>
                  <a:lnTo>
                    <a:pt x="138" y="7"/>
                  </a:lnTo>
                  <a:lnTo>
                    <a:pt x="145" y="7"/>
                  </a:lnTo>
                  <a:lnTo>
                    <a:pt x="157" y="19"/>
                  </a:lnTo>
                  <a:lnTo>
                    <a:pt x="157" y="26"/>
                  </a:lnTo>
                  <a:lnTo>
                    <a:pt x="170" y="38"/>
                  </a:lnTo>
                  <a:lnTo>
                    <a:pt x="170" y="45"/>
                  </a:lnTo>
                  <a:lnTo>
                    <a:pt x="176" y="51"/>
                  </a:lnTo>
                  <a:lnTo>
                    <a:pt x="183" y="45"/>
                  </a:lnTo>
                  <a:lnTo>
                    <a:pt x="189" y="38"/>
                  </a:lnTo>
                  <a:lnTo>
                    <a:pt x="195" y="32"/>
                  </a:lnTo>
                  <a:lnTo>
                    <a:pt x="201" y="26"/>
                  </a:lnTo>
                  <a:lnTo>
                    <a:pt x="214" y="13"/>
                  </a:lnTo>
                  <a:lnTo>
                    <a:pt x="208" y="13"/>
                  </a:lnTo>
                  <a:lnTo>
                    <a:pt x="214" y="13"/>
                  </a:lnTo>
                  <a:lnTo>
                    <a:pt x="220" y="13"/>
                  </a:lnTo>
                  <a:lnTo>
                    <a:pt x="227" y="19"/>
                  </a:lnTo>
                  <a:lnTo>
                    <a:pt x="233" y="26"/>
                  </a:lnTo>
                  <a:lnTo>
                    <a:pt x="239" y="32"/>
                  </a:lnTo>
                  <a:lnTo>
                    <a:pt x="246" y="38"/>
                  </a:lnTo>
                  <a:lnTo>
                    <a:pt x="252" y="45"/>
                  </a:lnTo>
                  <a:lnTo>
                    <a:pt x="258" y="45"/>
                  </a:lnTo>
                  <a:lnTo>
                    <a:pt x="264" y="38"/>
                  </a:lnTo>
                  <a:lnTo>
                    <a:pt x="271" y="32"/>
                  </a:lnTo>
                  <a:lnTo>
                    <a:pt x="277" y="26"/>
                  </a:lnTo>
                  <a:lnTo>
                    <a:pt x="283" y="19"/>
                  </a:lnTo>
                  <a:lnTo>
                    <a:pt x="290" y="19"/>
                  </a:lnTo>
                  <a:lnTo>
                    <a:pt x="302" y="19"/>
                  </a:lnTo>
                  <a:lnTo>
                    <a:pt x="296" y="19"/>
                  </a:lnTo>
                  <a:lnTo>
                    <a:pt x="302" y="19"/>
                  </a:lnTo>
                  <a:lnTo>
                    <a:pt x="309" y="26"/>
                  </a:lnTo>
                  <a:lnTo>
                    <a:pt x="315" y="32"/>
                  </a:lnTo>
                  <a:lnTo>
                    <a:pt x="321" y="38"/>
                  </a:lnTo>
                  <a:lnTo>
                    <a:pt x="327" y="38"/>
                  </a:lnTo>
                  <a:lnTo>
                    <a:pt x="334" y="38"/>
                  </a:lnTo>
                  <a:lnTo>
                    <a:pt x="340" y="38"/>
                  </a:lnTo>
                  <a:lnTo>
                    <a:pt x="346" y="32"/>
                  </a:lnTo>
                  <a:lnTo>
                    <a:pt x="353" y="26"/>
                  </a:lnTo>
                  <a:lnTo>
                    <a:pt x="359" y="26"/>
                  </a:lnTo>
                  <a:lnTo>
                    <a:pt x="365" y="19"/>
                  </a:lnTo>
                  <a:lnTo>
                    <a:pt x="372" y="19"/>
                  </a:lnTo>
                  <a:lnTo>
                    <a:pt x="378" y="19"/>
                  </a:lnTo>
                  <a:lnTo>
                    <a:pt x="384" y="26"/>
                  </a:lnTo>
                  <a:lnTo>
                    <a:pt x="390" y="32"/>
                  </a:lnTo>
                  <a:lnTo>
                    <a:pt x="397" y="32"/>
                  </a:lnTo>
                  <a:lnTo>
                    <a:pt x="403" y="38"/>
                  </a:lnTo>
                  <a:lnTo>
                    <a:pt x="409" y="38"/>
                  </a:lnTo>
                  <a:lnTo>
                    <a:pt x="416" y="38"/>
                  </a:lnTo>
                  <a:lnTo>
                    <a:pt x="422" y="32"/>
                  </a:lnTo>
                  <a:lnTo>
                    <a:pt x="428" y="26"/>
                  </a:lnTo>
                  <a:lnTo>
                    <a:pt x="435" y="26"/>
                  </a:lnTo>
                  <a:lnTo>
                    <a:pt x="441" y="19"/>
                  </a:lnTo>
                  <a:lnTo>
                    <a:pt x="447" y="19"/>
                  </a:lnTo>
                  <a:lnTo>
                    <a:pt x="453" y="26"/>
                  </a:lnTo>
                  <a:lnTo>
                    <a:pt x="460" y="26"/>
                  </a:lnTo>
                  <a:lnTo>
                    <a:pt x="466" y="26"/>
                  </a:lnTo>
                  <a:lnTo>
                    <a:pt x="472" y="32"/>
                  </a:lnTo>
                  <a:lnTo>
                    <a:pt x="479" y="32"/>
                  </a:lnTo>
                  <a:lnTo>
                    <a:pt x="485" y="38"/>
                  </a:lnTo>
                  <a:lnTo>
                    <a:pt x="491" y="32"/>
                  </a:lnTo>
                  <a:lnTo>
                    <a:pt x="498" y="32"/>
                  </a:lnTo>
                  <a:lnTo>
                    <a:pt x="504" y="32"/>
                  </a:lnTo>
                  <a:lnTo>
                    <a:pt x="510" y="26"/>
                  </a:lnTo>
                  <a:lnTo>
                    <a:pt x="516" y="26"/>
                  </a:lnTo>
                  <a:lnTo>
                    <a:pt x="523" y="26"/>
                  </a:lnTo>
                  <a:lnTo>
                    <a:pt x="529" y="26"/>
                  </a:lnTo>
                  <a:lnTo>
                    <a:pt x="535" y="26"/>
                  </a:lnTo>
                  <a:lnTo>
                    <a:pt x="542" y="26"/>
                  </a:lnTo>
                  <a:lnTo>
                    <a:pt x="548" y="32"/>
                  </a:lnTo>
                  <a:lnTo>
                    <a:pt x="554" y="32"/>
                  </a:lnTo>
                  <a:lnTo>
                    <a:pt x="561" y="32"/>
                  </a:lnTo>
                  <a:lnTo>
                    <a:pt x="567" y="32"/>
                  </a:lnTo>
                  <a:lnTo>
                    <a:pt x="573" y="32"/>
                  </a:lnTo>
                  <a:lnTo>
                    <a:pt x="579" y="32"/>
                  </a:lnTo>
                  <a:lnTo>
                    <a:pt x="586" y="26"/>
                  </a:lnTo>
                  <a:lnTo>
                    <a:pt x="592" y="26"/>
                  </a:lnTo>
                  <a:lnTo>
                    <a:pt x="598" y="26"/>
                  </a:lnTo>
                  <a:lnTo>
                    <a:pt x="605" y="26"/>
                  </a:lnTo>
                  <a:lnTo>
                    <a:pt x="611" y="26"/>
                  </a:lnTo>
                  <a:lnTo>
                    <a:pt x="617" y="26"/>
                  </a:lnTo>
                  <a:lnTo>
                    <a:pt x="624" y="32"/>
                  </a:lnTo>
                  <a:lnTo>
                    <a:pt x="630" y="32"/>
                  </a:lnTo>
                  <a:lnTo>
                    <a:pt x="636" y="32"/>
                  </a:lnTo>
                  <a:lnTo>
                    <a:pt x="642" y="32"/>
                  </a:lnTo>
                  <a:lnTo>
                    <a:pt x="649" y="32"/>
                  </a:lnTo>
                  <a:lnTo>
                    <a:pt x="655" y="32"/>
                  </a:lnTo>
                  <a:lnTo>
                    <a:pt x="661" y="26"/>
                  </a:lnTo>
                  <a:lnTo>
                    <a:pt x="668" y="26"/>
                  </a:lnTo>
                  <a:lnTo>
                    <a:pt x="674" y="26"/>
                  </a:lnTo>
                  <a:lnTo>
                    <a:pt x="680" y="26"/>
                  </a:lnTo>
                  <a:lnTo>
                    <a:pt x="687" y="26"/>
                  </a:lnTo>
                  <a:lnTo>
                    <a:pt x="693" y="26"/>
                  </a:lnTo>
                  <a:lnTo>
                    <a:pt x="699" y="32"/>
                  </a:lnTo>
                  <a:lnTo>
                    <a:pt x="705" y="32"/>
                  </a:lnTo>
                  <a:lnTo>
                    <a:pt x="712" y="32"/>
                  </a:lnTo>
                  <a:lnTo>
                    <a:pt x="718" y="32"/>
                  </a:lnTo>
                  <a:lnTo>
                    <a:pt x="724" y="32"/>
                  </a:lnTo>
                  <a:lnTo>
                    <a:pt x="731" y="32"/>
                  </a:lnTo>
                  <a:lnTo>
                    <a:pt x="737" y="26"/>
                  </a:lnTo>
                  <a:lnTo>
                    <a:pt x="743" y="26"/>
                  </a:lnTo>
                  <a:lnTo>
                    <a:pt x="750" y="2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42" name="Freeform 74">
              <a:extLst>
                <a:ext uri="{FF2B5EF4-FFF2-40B4-BE49-F238E27FC236}">
                  <a16:creationId xmlns:a16="http://schemas.microsoft.com/office/drawing/2014/main" id="{6F570B50-817E-4966-B9E4-43CC583F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110"/>
              <a:ext cx="396" cy="6"/>
            </a:xfrm>
            <a:custGeom>
              <a:avLst/>
              <a:gdLst>
                <a:gd name="T0" fmla="*/ 6 w 396"/>
                <a:gd name="T1" fmla="*/ 0 h 6"/>
                <a:gd name="T2" fmla="*/ 18 w 396"/>
                <a:gd name="T3" fmla="*/ 0 h 6"/>
                <a:gd name="T4" fmla="*/ 31 w 396"/>
                <a:gd name="T5" fmla="*/ 6 h 6"/>
                <a:gd name="T6" fmla="*/ 44 w 396"/>
                <a:gd name="T7" fmla="*/ 6 h 6"/>
                <a:gd name="T8" fmla="*/ 56 w 396"/>
                <a:gd name="T9" fmla="*/ 6 h 6"/>
                <a:gd name="T10" fmla="*/ 69 w 396"/>
                <a:gd name="T11" fmla="*/ 0 h 6"/>
                <a:gd name="T12" fmla="*/ 81 w 396"/>
                <a:gd name="T13" fmla="*/ 0 h 6"/>
                <a:gd name="T14" fmla="*/ 94 w 396"/>
                <a:gd name="T15" fmla="*/ 0 h 6"/>
                <a:gd name="T16" fmla="*/ 107 w 396"/>
                <a:gd name="T17" fmla="*/ 6 h 6"/>
                <a:gd name="T18" fmla="*/ 119 w 396"/>
                <a:gd name="T19" fmla="*/ 6 h 6"/>
                <a:gd name="T20" fmla="*/ 132 w 396"/>
                <a:gd name="T21" fmla="*/ 6 h 6"/>
                <a:gd name="T22" fmla="*/ 144 w 396"/>
                <a:gd name="T23" fmla="*/ 0 h 6"/>
                <a:gd name="T24" fmla="*/ 157 w 396"/>
                <a:gd name="T25" fmla="*/ 0 h 6"/>
                <a:gd name="T26" fmla="*/ 170 w 396"/>
                <a:gd name="T27" fmla="*/ 0 h 6"/>
                <a:gd name="T28" fmla="*/ 182 w 396"/>
                <a:gd name="T29" fmla="*/ 6 h 6"/>
                <a:gd name="T30" fmla="*/ 195 w 396"/>
                <a:gd name="T31" fmla="*/ 6 h 6"/>
                <a:gd name="T32" fmla="*/ 207 w 396"/>
                <a:gd name="T33" fmla="*/ 6 h 6"/>
                <a:gd name="T34" fmla="*/ 220 w 396"/>
                <a:gd name="T35" fmla="*/ 0 h 6"/>
                <a:gd name="T36" fmla="*/ 233 w 396"/>
                <a:gd name="T37" fmla="*/ 0 h 6"/>
                <a:gd name="T38" fmla="*/ 245 w 396"/>
                <a:gd name="T39" fmla="*/ 0 h 6"/>
                <a:gd name="T40" fmla="*/ 258 w 396"/>
                <a:gd name="T41" fmla="*/ 6 h 6"/>
                <a:gd name="T42" fmla="*/ 270 w 396"/>
                <a:gd name="T43" fmla="*/ 6 h 6"/>
                <a:gd name="T44" fmla="*/ 283 w 396"/>
                <a:gd name="T45" fmla="*/ 6 h 6"/>
                <a:gd name="T46" fmla="*/ 296 w 396"/>
                <a:gd name="T47" fmla="*/ 0 h 6"/>
                <a:gd name="T48" fmla="*/ 308 w 396"/>
                <a:gd name="T49" fmla="*/ 0 h 6"/>
                <a:gd name="T50" fmla="*/ 321 w 396"/>
                <a:gd name="T51" fmla="*/ 0 h 6"/>
                <a:gd name="T52" fmla="*/ 333 w 396"/>
                <a:gd name="T53" fmla="*/ 6 h 6"/>
                <a:gd name="T54" fmla="*/ 346 w 396"/>
                <a:gd name="T55" fmla="*/ 6 h 6"/>
                <a:gd name="T56" fmla="*/ 359 w 396"/>
                <a:gd name="T57" fmla="*/ 6 h 6"/>
                <a:gd name="T58" fmla="*/ 371 w 396"/>
                <a:gd name="T59" fmla="*/ 0 h 6"/>
                <a:gd name="T60" fmla="*/ 384 w 396"/>
                <a:gd name="T61" fmla="*/ 0 h 6"/>
                <a:gd name="T62" fmla="*/ 396 w 396"/>
                <a:gd name="T6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6" h="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7" y="6"/>
                  </a:lnTo>
                  <a:lnTo>
                    <a:pt x="44" y="6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5" y="0"/>
                  </a:lnTo>
                  <a:lnTo>
                    <a:pt x="81" y="0"/>
                  </a:lnTo>
                  <a:lnTo>
                    <a:pt x="88" y="0"/>
                  </a:lnTo>
                  <a:lnTo>
                    <a:pt x="94" y="0"/>
                  </a:lnTo>
                  <a:lnTo>
                    <a:pt x="100" y="0"/>
                  </a:lnTo>
                  <a:lnTo>
                    <a:pt x="107" y="6"/>
                  </a:lnTo>
                  <a:lnTo>
                    <a:pt x="113" y="6"/>
                  </a:lnTo>
                  <a:lnTo>
                    <a:pt x="119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44" y="0"/>
                  </a:lnTo>
                  <a:lnTo>
                    <a:pt x="151" y="0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6" y="0"/>
                  </a:lnTo>
                  <a:lnTo>
                    <a:pt x="182" y="6"/>
                  </a:lnTo>
                  <a:lnTo>
                    <a:pt x="189" y="6"/>
                  </a:lnTo>
                  <a:lnTo>
                    <a:pt x="195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4" y="6"/>
                  </a:lnTo>
                  <a:lnTo>
                    <a:pt x="220" y="0"/>
                  </a:lnTo>
                  <a:lnTo>
                    <a:pt x="226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2" y="0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7" y="6"/>
                  </a:lnTo>
                  <a:lnTo>
                    <a:pt x="283" y="6"/>
                  </a:lnTo>
                  <a:lnTo>
                    <a:pt x="289" y="6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0"/>
                  </a:lnTo>
                  <a:lnTo>
                    <a:pt x="315" y="0"/>
                  </a:lnTo>
                  <a:lnTo>
                    <a:pt x="321" y="0"/>
                  </a:lnTo>
                  <a:lnTo>
                    <a:pt x="327" y="0"/>
                  </a:lnTo>
                  <a:lnTo>
                    <a:pt x="333" y="6"/>
                  </a:lnTo>
                  <a:lnTo>
                    <a:pt x="340" y="6"/>
                  </a:lnTo>
                  <a:lnTo>
                    <a:pt x="346" y="6"/>
                  </a:lnTo>
                  <a:lnTo>
                    <a:pt x="352" y="6"/>
                  </a:lnTo>
                  <a:lnTo>
                    <a:pt x="359" y="6"/>
                  </a:lnTo>
                  <a:lnTo>
                    <a:pt x="365" y="6"/>
                  </a:lnTo>
                  <a:lnTo>
                    <a:pt x="371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43" name="Freeform 75">
              <a:extLst>
                <a:ext uri="{FF2B5EF4-FFF2-40B4-BE49-F238E27FC236}">
                  <a16:creationId xmlns:a16="http://schemas.microsoft.com/office/drawing/2014/main" id="{5258FAB4-7991-48E5-BD52-07566AA3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1247"/>
              <a:ext cx="737" cy="1871"/>
            </a:xfrm>
            <a:custGeom>
              <a:avLst/>
              <a:gdLst>
                <a:gd name="T0" fmla="*/ 6 w 737"/>
                <a:gd name="T1" fmla="*/ 787 h 1871"/>
                <a:gd name="T2" fmla="*/ 25 w 737"/>
                <a:gd name="T3" fmla="*/ 800 h 1871"/>
                <a:gd name="T4" fmla="*/ 44 w 737"/>
                <a:gd name="T5" fmla="*/ 806 h 1871"/>
                <a:gd name="T6" fmla="*/ 63 w 737"/>
                <a:gd name="T7" fmla="*/ 812 h 1871"/>
                <a:gd name="T8" fmla="*/ 82 w 737"/>
                <a:gd name="T9" fmla="*/ 819 h 1871"/>
                <a:gd name="T10" fmla="*/ 101 w 737"/>
                <a:gd name="T11" fmla="*/ 825 h 1871"/>
                <a:gd name="T12" fmla="*/ 120 w 737"/>
                <a:gd name="T13" fmla="*/ 831 h 1871"/>
                <a:gd name="T14" fmla="*/ 139 w 737"/>
                <a:gd name="T15" fmla="*/ 837 h 1871"/>
                <a:gd name="T16" fmla="*/ 157 w 737"/>
                <a:gd name="T17" fmla="*/ 837 h 1871"/>
                <a:gd name="T18" fmla="*/ 176 w 737"/>
                <a:gd name="T19" fmla="*/ 844 h 1871"/>
                <a:gd name="T20" fmla="*/ 195 w 737"/>
                <a:gd name="T21" fmla="*/ 844 h 1871"/>
                <a:gd name="T22" fmla="*/ 214 w 737"/>
                <a:gd name="T23" fmla="*/ 850 h 1871"/>
                <a:gd name="T24" fmla="*/ 233 w 737"/>
                <a:gd name="T25" fmla="*/ 850 h 1871"/>
                <a:gd name="T26" fmla="*/ 252 w 737"/>
                <a:gd name="T27" fmla="*/ 850 h 1871"/>
                <a:gd name="T28" fmla="*/ 271 w 737"/>
                <a:gd name="T29" fmla="*/ 856 h 1871"/>
                <a:gd name="T30" fmla="*/ 290 w 737"/>
                <a:gd name="T31" fmla="*/ 856 h 1871"/>
                <a:gd name="T32" fmla="*/ 309 w 737"/>
                <a:gd name="T33" fmla="*/ 856 h 1871"/>
                <a:gd name="T34" fmla="*/ 328 w 737"/>
                <a:gd name="T35" fmla="*/ 856 h 1871"/>
                <a:gd name="T36" fmla="*/ 346 w 737"/>
                <a:gd name="T37" fmla="*/ 856 h 1871"/>
                <a:gd name="T38" fmla="*/ 365 w 737"/>
                <a:gd name="T39" fmla="*/ 863 h 1871"/>
                <a:gd name="T40" fmla="*/ 384 w 737"/>
                <a:gd name="T41" fmla="*/ 863 h 1871"/>
                <a:gd name="T42" fmla="*/ 403 w 737"/>
                <a:gd name="T43" fmla="*/ 863 h 1871"/>
                <a:gd name="T44" fmla="*/ 422 w 737"/>
                <a:gd name="T45" fmla="*/ 863 h 1871"/>
                <a:gd name="T46" fmla="*/ 441 w 737"/>
                <a:gd name="T47" fmla="*/ 863 h 1871"/>
                <a:gd name="T48" fmla="*/ 460 w 737"/>
                <a:gd name="T49" fmla="*/ 863 h 1871"/>
                <a:gd name="T50" fmla="*/ 479 w 737"/>
                <a:gd name="T51" fmla="*/ 863 h 1871"/>
                <a:gd name="T52" fmla="*/ 498 w 737"/>
                <a:gd name="T53" fmla="*/ 863 h 1871"/>
                <a:gd name="T54" fmla="*/ 517 w 737"/>
                <a:gd name="T55" fmla="*/ 863 h 1871"/>
                <a:gd name="T56" fmla="*/ 535 w 737"/>
                <a:gd name="T57" fmla="*/ 863 h 1871"/>
                <a:gd name="T58" fmla="*/ 554 w 737"/>
                <a:gd name="T59" fmla="*/ 863 h 1871"/>
                <a:gd name="T60" fmla="*/ 573 w 737"/>
                <a:gd name="T61" fmla="*/ 863 h 1871"/>
                <a:gd name="T62" fmla="*/ 592 w 737"/>
                <a:gd name="T63" fmla="*/ 863 h 1871"/>
                <a:gd name="T64" fmla="*/ 611 w 737"/>
                <a:gd name="T65" fmla="*/ 863 h 1871"/>
                <a:gd name="T66" fmla="*/ 630 w 737"/>
                <a:gd name="T67" fmla="*/ 863 h 1871"/>
                <a:gd name="T68" fmla="*/ 649 w 737"/>
                <a:gd name="T69" fmla="*/ 863 h 1871"/>
                <a:gd name="T70" fmla="*/ 668 w 737"/>
                <a:gd name="T71" fmla="*/ 863 h 1871"/>
                <a:gd name="T72" fmla="*/ 680 w 737"/>
                <a:gd name="T73" fmla="*/ 1102 h 1871"/>
                <a:gd name="T74" fmla="*/ 693 w 737"/>
                <a:gd name="T75" fmla="*/ 1587 h 1871"/>
                <a:gd name="T76" fmla="*/ 699 w 737"/>
                <a:gd name="T77" fmla="*/ 1795 h 1871"/>
                <a:gd name="T78" fmla="*/ 712 w 737"/>
                <a:gd name="T79" fmla="*/ 1493 h 1871"/>
                <a:gd name="T80" fmla="*/ 718 w 737"/>
                <a:gd name="T81" fmla="*/ 579 h 1871"/>
                <a:gd name="T82" fmla="*/ 731 w 737"/>
                <a:gd name="T83" fmla="*/ 195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7" h="1871">
                  <a:moveTo>
                    <a:pt x="0" y="869"/>
                  </a:moveTo>
                  <a:lnTo>
                    <a:pt x="0" y="781"/>
                  </a:lnTo>
                  <a:lnTo>
                    <a:pt x="6" y="787"/>
                  </a:lnTo>
                  <a:lnTo>
                    <a:pt x="13" y="793"/>
                  </a:lnTo>
                  <a:lnTo>
                    <a:pt x="19" y="793"/>
                  </a:lnTo>
                  <a:lnTo>
                    <a:pt x="25" y="800"/>
                  </a:lnTo>
                  <a:lnTo>
                    <a:pt x="31" y="800"/>
                  </a:lnTo>
                  <a:lnTo>
                    <a:pt x="38" y="806"/>
                  </a:lnTo>
                  <a:lnTo>
                    <a:pt x="44" y="806"/>
                  </a:lnTo>
                  <a:lnTo>
                    <a:pt x="50" y="806"/>
                  </a:lnTo>
                  <a:lnTo>
                    <a:pt x="57" y="812"/>
                  </a:lnTo>
                  <a:lnTo>
                    <a:pt x="63" y="812"/>
                  </a:lnTo>
                  <a:lnTo>
                    <a:pt x="69" y="819"/>
                  </a:lnTo>
                  <a:lnTo>
                    <a:pt x="76" y="819"/>
                  </a:lnTo>
                  <a:lnTo>
                    <a:pt x="82" y="819"/>
                  </a:lnTo>
                  <a:lnTo>
                    <a:pt x="88" y="825"/>
                  </a:lnTo>
                  <a:lnTo>
                    <a:pt x="94" y="825"/>
                  </a:lnTo>
                  <a:lnTo>
                    <a:pt x="101" y="825"/>
                  </a:lnTo>
                  <a:lnTo>
                    <a:pt x="107" y="825"/>
                  </a:lnTo>
                  <a:lnTo>
                    <a:pt x="113" y="831"/>
                  </a:lnTo>
                  <a:lnTo>
                    <a:pt x="120" y="831"/>
                  </a:lnTo>
                  <a:lnTo>
                    <a:pt x="126" y="831"/>
                  </a:lnTo>
                  <a:lnTo>
                    <a:pt x="132" y="831"/>
                  </a:lnTo>
                  <a:lnTo>
                    <a:pt x="139" y="837"/>
                  </a:lnTo>
                  <a:lnTo>
                    <a:pt x="145" y="837"/>
                  </a:lnTo>
                  <a:lnTo>
                    <a:pt x="151" y="837"/>
                  </a:lnTo>
                  <a:lnTo>
                    <a:pt x="157" y="837"/>
                  </a:lnTo>
                  <a:lnTo>
                    <a:pt x="164" y="837"/>
                  </a:lnTo>
                  <a:lnTo>
                    <a:pt x="170" y="844"/>
                  </a:lnTo>
                  <a:lnTo>
                    <a:pt x="176" y="844"/>
                  </a:lnTo>
                  <a:lnTo>
                    <a:pt x="183" y="844"/>
                  </a:lnTo>
                  <a:lnTo>
                    <a:pt x="189" y="844"/>
                  </a:lnTo>
                  <a:lnTo>
                    <a:pt x="195" y="844"/>
                  </a:lnTo>
                  <a:lnTo>
                    <a:pt x="202" y="844"/>
                  </a:lnTo>
                  <a:lnTo>
                    <a:pt x="208" y="850"/>
                  </a:lnTo>
                  <a:lnTo>
                    <a:pt x="214" y="850"/>
                  </a:lnTo>
                  <a:lnTo>
                    <a:pt x="220" y="850"/>
                  </a:lnTo>
                  <a:lnTo>
                    <a:pt x="227" y="850"/>
                  </a:lnTo>
                  <a:lnTo>
                    <a:pt x="233" y="850"/>
                  </a:lnTo>
                  <a:lnTo>
                    <a:pt x="239" y="850"/>
                  </a:lnTo>
                  <a:lnTo>
                    <a:pt x="246" y="850"/>
                  </a:lnTo>
                  <a:lnTo>
                    <a:pt x="252" y="850"/>
                  </a:lnTo>
                  <a:lnTo>
                    <a:pt x="258" y="856"/>
                  </a:lnTo>
                  <a:lnTo>
                    <a:pt x="265" y="856"/>
                  </a:lnTo>
                  <a:lnTo>
                    <a:pt x="271" y="856"/>
                  </a:lnTo>
                  <a:lnTo>
                    <a:pt x="277" y="856"/>
                  </a:lnTo>
                  <a:lnTo>
                    <a:pt x="283" y="856"/>
                  </a:lnTo>
                  <a:lnTo>
                    <a:pt x="290" y="856"/>
                  </a:lnTo>
                  <a:lnTo>
                    <a:pt x="296" y="856"/>
                  </a:lnTo>
                  <a:lnTo>
                    <a:pt x="302" y="856"/>
                  </a:lnTo>
                  <a:lnTo>
                    <a:pt x="309" y="856"/>
                  </a:lnTo>
                  <a:lnTo>
                    <a:pt x="315" y="856"/>
                  </a:lnTo>
                  <a:lnTo>
                    <a:pt x="321" y="856"/>
                  </a:lnTo>
                  <a:lnTo>
                    <a:pt x="328" y="856"/>
                  </a:lnTo>
                  <a:lnTo>
                    <a:pt x="334" y="856"/>
                  </a:lnTo>
                  <a:lnTo>
                    <a:pt x="340" y="856"/>
                  </a:lnTo>
                  <a:lnTo>
                    <a:pt x="346" y="856"/>
                  </a:lnTo>
                  <a:lnTo>
                    <a:pt x="353" y="863"/>
                  </a:lnTo>
                  <a:lnTo>
                    <a:pt x="359" y="863"/>
                  </a:lnTo>
                  <a:lnTo>
                    <a:pt x="365" y="863"/>
                  </a:lnTo>
                  <a:lnTo>
                    <a:pt x="372" y="863"/>
                  </a:lnTo>
                  <a:lnTo>
                    <a:pt x="378" y="863"/>
                  </a:lnTo>
                  <a:lnTo>
                    <a:pt x="384" y="863"/>
                  </a:lnTo>
                  <a:lnTo>
                    <a:pt x="391" y="863"/>
                  </a:lnTo>
                  <a:lnTo>
                    <a:pt x="397" y="863"/>
                  </a:lnTo>
                  <a:lnTo>
                    <a:pt x="403" y="863"/>
                  </a:lnTo>
                  <a:lnTo>
                    <a:pt x="409" y="863"/>
                  </a:lnTo>
                  <a:lnTo>
                    <a:pt x="416" y="863"/>
                  </a:lnTo>
                  <a:lnTo>
                    <a:pt x="422" y="863"/>
                  </a:lnTo>
                  <a:lnTo>
                    <a:pt x="428" y="863"/>
                  </a:lnTo>
                  <a:lnTo>
                    <a:pt x="435" y="863"/>
                  </a:lnTo>
                  <a:lnTo>
                    <a:pt x="441" y="863"/>
                  </a:lnTo>
                  <a:lnTo>
                    <a:pt x="447" y="863"/>
                  </a:lnTo>
                  <a:lnTo>
                    <a:pt x="454" y="863"/>
                  </a:lnTo>
                  <a:lnTo>
                    <a:pt x="460" y="863"/>
                  </a:lnTo>
                  <a:lnTo>
                    <a:pt x="466" y="863"/>
                  </a:lnTo>
                  <a:lnTo>
                    <a:pt x="472" y="863"/>
                  </a:lnTo>
                  <a:lnTo>
                    <a:pt x="479" y="863"/>
                  </a:lnTo>
                  <a:lnTo>
                    <a:pt x="485" y="863"/>
                  </a:lnTo>
                  <a:lnTo>
                    <a:pt x="491" y="863"/>
                  </a:lnTo>
                  <a:lnTo>
                    <a:pt x="498" y="863"/>
                  </a:lnTo>
                  <a:lnTo>
                    <a:pt x="504" y="863"/>
                  </a:lnTo>
                  <a:lnTo>
                    <a:pt x="510" y="863"/>
                  </a:lnTo>
                  <a:lnTo>
                    <a:pt x="517" y="863"/>
                  </a:lnTo>
                  <a:lnTo>
                    <a:pt x="523" y="863"/>
                  </a:lnTo>
                  <a:lnTo>
                    <a:pt x="529" y="863"/>
                  </a:lnTo>
                  <a:lnTo>
                    <a:pt x="535" y="863"/>
                  </a:lnTo>
                  <a:lnTo>
                    <a:pt x="542" y="863"/>
                  </a:lnTo>
                  <a:lnTo>
                    <a:pt x="548" y="863"/>
                  </a:lnTo>
                  <a:lnTo>
                    <a:pt x="554" y="863"/>
                  </a:lnTo>
                  <a:lnTo>
                    <a:pt x="561" y="863"/>
                  </a:lnTo>
                  <a:lnTo>
                    <a:pt x="567" y="863"/>
                  </a:lnTo>
                  <a:lnTo>
                    <a:pt x="573" y="863"/>
                  </a:lnTo>
                  <a:lnTo>
                    <a:pt x="580" y="863"/>
                  </a:lnTo>
                  <a:lnTo>
                    <a:pt x="586" y="863"/>
                  </a:lnTo>
                  <a:lnTo>
                    <a:pt x="592" y="863"/>
                  </a:lnTo>
                  <a:lnTo>
                    <a:pt x="598" y="863"/>
                  </a:lnTo>
                  <a:lnTo>
                    <a:pt x="605" y="863"/>
                  </a:lnTo>
                  <a:lnTo>
                    <a:pt x="611" y="863"/>
                  </a:lnTo>
                  <a:lnTo>
                    <a:pt x="617" y="863"/>
                  </a:lnTo>
                  <a:lnTo>
                    <a:pt x="624" y="863"/>
                  </a:lnTo>
                  <a:lnTo>
                    <a:pt x="630" y="863"/>
                  </a:lnTo>
                  <a:lnTo>
                    <a:pt x="636" y="863"/>
                  </a:lnTo>
                  <a:lnTo>
                    <a:pt x="643" y="863"/>
                  </a:lnTo>
                  <a:lnTo>
                    <a:pt x="649" y="863"/>
                  </a:lnTo>
                  <a:lnTo>
                    <a:pt x="655" y="863"/>
                  </a:lnTo>
                  <a:lnTo>
                    <a:pt x="661" y="863"/>
                  </a:lnTo>
                  <a:lnTo>
                    <a:pt x="668" y="863"/>
                  </a:lnTo>
                  <a:lnTo>
                    <a:pt x="674" y="863"/>
                  </a:lnTo>
                  <a:lnTo>
                    <a:pt x="680" y="863"/>
                  </a:lnTo>
                  <a:lnTo>
                    <a:pt x="680" y="1102"/>
                  </a:lnTo>
                  <a:lnTo>
                    <a:pt x="687" y="1127"/>
                  </a:lnTo>
                  <a:lnTo>
                    <a:pt x="687" y="1562"/>
                  </a:lnTo>
                  <a:lnTo>
                    <a:pt x="693" y="1587"/>
                  </a:lnTo>
                  <a:lnTo>
                    <a:pt x="693" y="1864"/>
                  </a:lnTo>
                  <a:lnTo>
                    <a:pt x="699" y="1871"/>
                  </a:lnTo>
                  <a:lnTo>
                    <a:pt x="699" y="1795"/>
                  </a:lnTo>
                  <a:lnTo>
                    <a:pt x="706" y="1789"/>
                  </a:lnTo>
                  <a:lnTo>
                    <a:pt x="706" y="1499"/>
                  </a:lnTo>
                  <a:lnTo>
                    <a:pt x="712" y="1493"/>
                  </a:lnTo>
                  <a:lnTo>
                    <a:pt x="712" y="1052"/>
                  </a:lnTo>
                  <a:lnTo>
                    <a:pt x="718" y="1045"/>
                  </a:lnTo>
                  <a:lnTo>
                    <a:pt x="718" y="579"/>
                  </a:lnTo>
                  <a:lnTo>
                    <a:pt x="724" y="573"/>
                  </a:lnTo>
                  <a:lnTo>
                    <a:pt x="724" y="201"/>
                  </a:lnTo>
                  <a:lnTo>
                    <a:pt x="731" y="195"/>
                  </a:lnTo>
                  <a:lnTo>
                    <a:pt x="731" y="6"/>
                  </a:lnTo>
                  <a:lnTo>
                    <a:pt x="73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35244" name="Text Box 76">
            <a:extLst>
              <a:ext uri="{FF2B5EF4-FFF2-40B4-BE49-F238E27FC236}">
                <a16:creationId xmlns:a16="http://schemas.microsoft.com/office/drawing/2014/main" id="{AB7E91BC-297C-4F7D-A630-D052FEF3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58054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0066FF"/>
                </a:solidFill>
              </a:rPr>
              <a:t>L = </a:t>
            </a:r>
            <a:r>
              <a:rPr lang="es-ES" altLang="es-CO">
                <a:solidFill>
                  <a:srgbClr val="0066FF"/>
                </a:solidFill>
                <a:sym typeface="Symbol" panose="05050102010706020507" pitchFamily="18" charset="2"/>
              </a:rPr>
              <a:t>5 mH</a:t>
            </a:r>
          </a:p>
        </p:txBody>
      </p:sp>
      <p:sp>
        <p:nvSpPr>
          <p:cNvPr id="135245" name="Text Box 77">
            <a:extLst>
              <a:ext uri="{FF2B5EF4-FFF2-40B4-BE49-F238E27FC236}">
                <a16:creationId xmlns:a16="http://schemas.microsoft.com/office/drawing/2014/main" id="{2D7C1608-E927-4A26-BC7F-FA4145C75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05488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FF3300"/>
                </a:solidFill>
              </a:rPr>
              <a:t>L = 7.5</a:t>
            </a:r>
            <a:r>
              <a:rPr lang="es-ES" altLang="es-CO">
                <a:solidFill>
                  <a:srgbClr val="FF3300"/>
                </a:solidFill>
                <a:sym typeface="Symbol" panose="05050102010706020507" pitchFamily="18" charset="2"/>
              </a:rPr>
              <a:t>mH</a:t>
            </a:r>
          </a:p>
        </p:txBody>
      </p:sp>
      <p:sp>
        <p:nvSpPr>
          <p:cNvPr id="135246" name="Text Box 78">
            <a:extLst>
              <a:ext uri="{FF2B5EF4-FFF2-40B4-BE49-F238E27FC236}">
                <a16:creationId xmlns:a16="http://schemas.microsoft.com/office/drawing/2014/main" id="{1F374A9B-2BA2-4CFD-A2B9-7157C496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805488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66FF33"/>
                </a:solidFill>
              </a:rPr>
              <a:t>L = 2.5</a:t>
            </a:r>
            <a:r>
              <a:rPr lang="es-ES" altLang="es-CO">
                <a:solidFill>
                  <a:srgbClr val="66FF33"/>
                </a:solidFill>
                <a:sym typeface="Symbol" panose="05050102010706020507" pitchFamily="18" charset="2"/>
              </a:rPr>
              <a:t>mH</a:t>
            </a:r>
          </a:p>
        </p:txBody>
      </p:sp>
      <p:grpSp>
        <p:nvGrpSpPr>
          <p:cNvPr id="135247" name="Group 79">
            <a:extLst>
              <a:ext uri="{FF2B5EF4-FFF2-40B4-BE49-F238E27FC236}">
                <a16:creationId xmlns:a16="http://schemas.microsoft.com/office/drawing/2014/main" id="{AD5FD056-139E-4A2B-9D97-6A2CEB653A2A}"/>
              </a:ext>
            </a:extLst>
          </p:cNvPr>
          <p:cNvGrpSpPr>
            <a:grpSpLocks/>
          </p:cNvGrpSpPr>
          <p:nvPr/>
        </p:nvGrpSpPr>
        <p:grpSpPr bwMode="auto">
          <a:xfrm>
            <a:off x="4006850" y="2489200"/>
            <a:ext cx="4349750" cy="1789113"/>
            <a:chOff x="1576" y="1606"/>
            <a:chExt cx="2740" cy="1127"/>
          </a:xfrm>
        </p:grpSpPr>
        <p:sp>
          <p:nvSpPr>
            <p:cNvPr id="135248" name="Freeform 80">
              <a:extLst>
                <a:ext uri="{FF2B5EF4-FFF2-40B4-BE49-F238E27FC236}">
                  <a16:creationId xmlns:a16="http://schemas.microsoft.com/office/drawing/2014/main" id="{F8D86CD3-1147-45CB-8A08-F00BA9D73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1606"/>
              <a:ext cx="775" cy="1127"/>
            </a:xfrm>
            <a:custGeom>
              <a:avLst/>
              <a:gdLst>
                <a:gd name="T0" fmla="*/ 0 w 775"/>
                <a:gd name="T1" fmla="*/ 428 h 1127"/>
                <a:gd name="T2" fmla="*/ 19 w 775"/>
                <a:gd name="T3" fmla="*/ 447 h 1127"/>
                <a:gd name="T4" fmla="*/ 38 w 775"/>
                <a:gd name="T5" fmla="*/ 460 h 1127"/>
                <a:gd name="T6" fmla="*/ 57 w 775"/>
                <a:gd name="T7" fmla="*/ 472 h 1127"/>
                <a:gd name="T8" fmla="*/ 76 w 775"/>
                <a:gd name="T9" fmla="*/ 478 h 1127"/>
                <a:gd name="T10" fmla="*/ 94 w 775"/>
                <a:gd name="T11" fmla="*/ 485 h 1127"/>
                <a:gd name="T12" fmla="*/ 113 w 775"/>
                <a:gd name="T13" fmla="*/ 491 h 1127"/>
                <a:gd name="T14" fmla="*/ 132 w 775"/>
                <a:gd name="T15" fmla="*/ 497 h 1127"/>
                <a:gd name="T16" fmla="*/ 151 w 775"/>
                <a:gd name="T17" fmla="*/ 497 h 1127"/>
                <a:gd name="T18" fmla="*/ 170 w 775"/>
                <a:gd name="T19" fmla="*/ 497 h 1127"/>
                <a:gd name="T20" fmla="*/ 189 w 775"/>
                <a:gd name="T21" fmla="*/ 504 h 1127"/>
                <a:gd name="T22" fmla="*/ 208 w 775"/>
                <a:gd name="T23" fmla="*/ 504 h 1127"/>
                <a:gd name="T24" fmla="*/ 227 w 775"/>
                <a:gd name="T25" fmla="*/ 504 h 1127"/>
                <a:gd name="T26" fmla="*/ 246 w 775"/>
                <a:gd name="T27" fmla="*/ 504 h 1127"/>
                <a:gd name="T28" fmla="*/ 265 w 775"/>
                <a:gd name="T29" fmla="*/ 504 h 1127"/>
                <a:gd name="T30" fmla="*/ 283 w 775"/>
                <a:gd name="T31" fmla="*/ 504 h 1127"/>
                <a:gd name="T32" fmla="*/ 302 w 775"/>
                <a:gd name="T33" fmla="*/ 504 h 1127"/>
                <a:gd name="T34" fmla="*/ 321 w 775"/>
                <a:gd name="T35" fmla="*/ 504 h 1127"/>
                <a:gd name="T36" fmla="*/ 340 w 775"/>
                <a:gd name="T37" fmla="*/ 504 h 1127"/>
                <a:gd name="T38" fmla="*/ 359 w 775"/>
                <a:gd name="T39" fmla="*/ 504 h 1127"/>
                <a:gd name="T40" fmla="*/ 378 w 775"/>
                <a:gd name="T41" fmla="*/ 504 h 1127"/>
                <a:gd name="T42" fmla="*/ 397 w 775"/>
                <a:gd name="T43" fmla="*/ 504 h 1127"/>
                <a:gd name="T44" fmla="*/ 416 w 775"/>
                <a:gd name="T45" fmla="*/ 504 h 1127"/>
                <a:gd name="T46" fmla="*/ 435 w 775"/>
                <a:gd name="T47" fmla="*/ 504 h 1127"/>
                <a:gd name="T48" fmla="*/ 454 w 775"/>
                <a:gd name="T49" fmla="*/ 504 h 1127"/>
                <a:gd name="T50" fmla="*/ 472 w 775"/>
                <a:gd name="T51" fmla="*/ 504 h 1127"/>
                <a:gd name="T52" fmla="*/ 498 w 775"/>
                <a:gd name="T53" fmla="*/ 504 h 1127"/>
                <a:gd name="T54" fmla="*/ 523 w 775"/>
                <a:gd name="T55" fmla="*/ 504 h 1127"/>
                <a:gd name="T56" fmla="*/ 548 w 775"/>
                <a:gd name="T57" fmla="*/ 504 h 1127"/>
                <a:gd name="T58" fmla="*/ 580 w 775"/>
                <a:gd name="T59" fmla="*/ 504 h 1127"/>
                <a:gd name="T60" fmla="*/ 617 w 775"/>
                <a:gd name="T61" fmla="*/ 504 h 1127"/>
                <a:gd name="T62" fmla="*/ 668 w 775"/>
                <a:gd name="T63" fmla="*/ 504 h 1127"/>
                <a:gd name="T64" fmla="*/ 687 w 775"/>
                <a:gd name="T65" fmla="*/ 749 h 1127"/>
                <a:gd name="T66" fmla="*/ 693 w 775"/>
                <a:gd name="T67" fmla="*/ 1127 h 1127"/>
                <a:gd name="T68" fmla="*/ 699 w 775"/>
                <a:gd name="T69" fmla="*/ 831 h 1127"/>
                <a:gd name="T70" fmla="*/ 712 w 775"/>
                <a:gd name="T71" fmla="*/ 428 h 1127"/>
                <a:gd name="T72" fmla="*/ 718 w 775"/>
                <a:gd name="T73" fmla="*/ 0 h 1127"/>
                <a:gd name="T74" fmla="*/ 731 w 775"/>
                <a:gd name="T75" fmla="*/ 157 h 1127"/>
                <a:gd name="T76" fmla="*/ 737 w 775"/>
                <a:gd name="T77" fmla="*/ 762 h 1127"/>
                <a:gd name="T78" fmla="*/ 750 w 775"/>
                <a:gd name="T79" fmla="*/ 926 h 1127"/>
                <a:gd name="T80" fmla="*/ 756 w 775"/>
                <a:gd name="T81" fmla="*/ 636 h 1127"/>
                <a:gd name="T82" fmla="*/ 769 w 775"/>
                <a:gd name="T83" fmla="*/ 359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5" h="1127">
                  <a:moveTo>
                    <a:pt x="0" y="510"/>
                  </a:moveTo>
                  <a:lnTo>
                    <a:pt x="0" y="422"/>
                  </a:lnTo>
                  <a:lnTo>
                    <a:pt x="0" y="428"/>
                  </a:lnTo>
                  <a:lnTo>
                    <a:pt x="6" y="434"/>
                  </a:lnTo>
                  <a:lnTo>
                    <a:pt x="13" y="441"/>
                  </a:lnTo>
                  <a:lnTo>
                    <a:pt x="19" y="447"/>
                  </a:lnTo>
                  <a:lnTo>
                    <a:pt x="25" y="453"/>
                  </a:lnTo>
                  <a:lnTo>
                    <a:pt x="31" y="460"/>
                  </a:lnTo>
                  <a:lnTo>
                    <a:pt x="38" y="460"/>
                  </a:lnTo>
                  <a:lnTo>
                    <a:pt x="44" y="466"/>
                  </a:lnTo>
                  <a:lnTo>
                    <a:pt x="50" y="472"/>
                  </a:lnTo>
                  <a:lnTo>
                    <a:pt x="57" y="472"/>
                  </a:lnTo>
                  <a:lnTo>
                    <a:pt x="63" y="478"/>
                  </a:lnTo>
                  <a:lnTo>
                    <a:pt x="69" y="478"/>
                  </a:lnTo>
                  <a:lnTo>
                    <a:pt x="76" y="478"/>
                  </a:lnTo>
                  <a:lnTo>
                    <a:pt x="82" y="485"/>
                  </a:lnTo>
                  <a:lnTo>
                    <a:pt x="88" y="485"/>
                  </a:lnTo>
                  <a:lnTo>
                    <a:pt x="94" y="485"/>
                  </a:lnTo>
                  <a:lnTo>
                    <a:pt x="101" y="491"/>
                  </a:lnTo>
                  <a:lnTo>
                    <a:pt x="107" y="491"/>
                  </a:lnTo>
                  <a:lnTo>
                    <a:pt x="113" y="491"/>
                  </a:lnTo>
                  <a:lnTo>
                    <a:pt x="120" y="491"/>
                  </a:lnTo>
                  <a:lnTo>
                    <a:pt x="126" y="497"/>
                  </a:lnTo>
                  <a:lnTo>
                    <a:pt x="132" y="497"/>
                  </a:lnTo>
                  <a:lnTo>
                    <a:pt x="139" y="497"/>
                  </a:lnTo>
                  <a:lnTo>
                    <a:pt x="145" y="497"/>
                  </a:lnTo>
                  <a:lnTo>
                    <a:pt x="151" y="497"/>
                  </a:lnTo>
                  <a:lnTo>
                    <a:pt x="157" y="497"/>
                  </a:lnTo>
                  <a:lnTo>
                    <a:pt x="164" y="497"/>
                  </a:lnTo>
                  <a:lnTo>
                    <a:pt x="170" y="497"/>
                  </a:lnTo>
                  <a:lnTo>
                    <a:pt x="176" y="504"/>
                  </a:lnTo>
                  <a:lnTo>
                    <a:pt x="183" y="504"/>
                  </a:lnTo>
                  <a:lnTo>
                    <a:pt x="189" y="504"/>
                  </a:lnTo>
                  <a:lnTo>
                    <a:pt x="195" y="504"/>
                  </a:lnTo>
                  <a:lnTo>
                    <a:pt x="202" y="504"/>
                  </a:lnTo>
                  <a:lnTo>
                    <a:pt x="208" y="504"/>
                  </a:lnTo>
                  <a:lnTo>
                    <a:pt x="214" y="504"/>
                  </a:lnTo>
                  <a:lnTo>
                    <a:pt x="220" y="504"/>
                  </a:lnTo>
                  <a:lnTo>
                    <a:pt x="227" y="504"/>
                  </a:lnTo>
                  <a:lnTo>
                    <a:pt x="233" y="504"/>
                  </a:lnTo>
                  <a:lnTo>
                    <a:pt x="239" y="504"/>
                  </a:lnTo>
                  <a:lnTo>
                    <a:pt x="246" y="504"/>
                  </a:lnTo>
                  <a:lnTo>
                    <a:pt x="252" y="504"/>
                  </a:lnTo>
                  <a:lnTo>
                    <a:pt x="258" y="504"/>
                  </a:lnTo>
                  <a:lnTo>
                    <a:pt x="265" y="504"/>
                  </a:lnTo>
                  <a:lnTo>
                    <a:pt x="271" y="504"/>
                  </a:lnTo>
                  <a:lnTo>
                    <a:pt x="277" y="504"/>
                  </a:lnTo>
                  <a:lnTo>
                    <a:pt x="283" y="504"/>
                  </a:lnTo>
                  <a:lnTo>
                    <a:pt x="290" y="504"/>
                  </a:lnTo>
                  <a:lnTo>
                    <a:pt x="296" y="504"/>
                  </a:lnTo>
                  <a:lnTo>
                    <a:pt x="302" y="504"/>
                  </a:lnTo>
                  <a:lnTo>
                    <a:pt x="309" y="504"/>
                  </a:lnTo>
                  <a:lnTo>
                    <a:pt x="315" y="504"/>
                  </a:lnTo>
                  <a:lnTo>
                    <a:pt x="321" y="504"/>
                  </a:lnTo>
                  <a:lnTo>
                    <a:pt x="328" y="504"/>
                  </a:lnTo>
                  <a:lnTo>
                    <a:pt x="334" y="504"/>
                  </a:lnTo>
                  <a:lnTo>
                    <a:pt x="340" y="504"/>
                  </a:lnTo>
                  <a:lnTo>
                    <a:pt x="346" y="504"/>
                  </a:lnTo>
                  <a:lnTo>
                    <a:pt x="353" y="504"/>
                  </a:lnTo>
                  <a:lnTo>
                    <a:pt x="359" y="504"/>
                  </a:lnTo>
                  <a:lnTo>
                    <a:pt x="365" y="504"/>
                  </a:lnTo>
                  <a:lnTo>
                    <a:pt x="372" y="504"/>
                  </a:lnTo>
                  <a:lnTo>
                    <a:pt x="378" y="504"/>
                  </a:lnTo>
                  <a:lnTo>
                    <a:pt x="384" y="504"/>
                  </a:lnTo>
                  <a:lnTo>
                    <a:pt x="391" y="504"/>
                  </a:lnTo>
                  <a:lnTo>
                    <a:pt x="397" y="504"/>
                  </a:lnTo>
                  <a:lnTo>
                    <a:pt x="403" y="504"/>
                  </a:lnTo>
                  <a:lnTo>
                    <a:pt x="409" y="504"/>
                  </a:lnTo>
                  <a:lnTo>
                    <a:pt x="416" y="504"/>
                  </a:lnTo>
                  <a:lnTo>
                    <a:pt x="422" y="504"/>
                  </a:lnTo>
                  <a:lnTo>
                    <a:pt x="428" y="504"/>
                  </a:lnTo>
                  <a:lnTo>
                    <a:pt x="435" y="504"/>
                  </a:lnTo>
                  <a:lnTo>
                    <a:pt x="441" y="504"/>
                  </a:lnTo>
                  <a:lnTo>
                    <a:pt x="447" y="504"/>
                  </a:lnTo>
                  <a:lnTo>
                    <a:pt x="454" y="504"/>
                  </a:lnTo>
                  <a:lnTo>
                    <a:pt x="460" y="504"/>
                  </a:lnTo>
                  <a:lnTo>
                    <a:pt x="466" y="504"/>
                  </a:lnTo>
                  <a:lnTo>
                    <a:pt x="472" y="504"/>
                  </a:lnTo>
                  <a:lnTo>
                    <a:pt x="479" y="504"/>
                  </a:lnTo>
                  <a:lnTo>
                    <a:pt x="491" y="504"/>
                  </a:lnTo>
                  <a:lnTo>
                    <a:pt x="498" y="504"/>
                  </a:lnTo>
                  <a:lnTo>
                    <a:pt x="504" y="504"/>
                  </a:lnTo>
                  <a:lnTo>
                    <a:pt x="510" y="504"/>
                  </a:lnTo>
                  <a:lnTo>
                    <a:pt x="523" y="504"/>
                  </a:lnTo>
                  <a:lnTo>
                    <a:pt x="529" y="504"/>
                  </a:lnTo>
                  <a:lnTo>
                    <a:pt x="542" y="504"/>
                  </a:lnTo>
                  <a:lnTo>
                    <a:pt x="548" y="504"/>
                  </a:lnTo>
                  <a:lnTo>
                    <a:pt x="561" y="504"/>
                  </a:lnTo>
                  <a:lnTo>
                    <a:pt x="567" y="504"/>
                  </a:lnTo>
                  <a:lnTo>
                    <a:pt x="580" y="504"/>
                  </a:lnTo>
                  <a:lnTo>
                    <a:pt x="592" y="504"/>
                  </a:lnTo>
                  <a:lnTo>
                    <a:pt x="605" y="504"/>
                  </a:lnTo>
                  <a:lnTo>
                    <a:pt x="617" y="504"/>
                  </a:lnTo>
                  <a:lnTo>
                    <a:pt x="636" y="504"/>
                  </a:lnTo>
                  <a:lnTo>
                    <a:pt x="649" y="504"/>
                  </a:lnTo>
                  <a:lnTo>
                    <a:pt x="668" y="504"/>
                  </a:lnTo>
                  <a:lnTo>
                    <a:pt x="680" y="510"/>
                  </a:lnTo>
                  <a:lnTo>
                    <a:pt x="680" y="743"/>
                  </a:lnTo>
                  <a:lnTo>
                    <a:pt x="687" y="749"/>
                  </a:lnTo>
                  <a:lnTo>
                    <a:pt x="687" y="1071"/>
                  </a:lnTo>
                  <a:lnTo>
                    <a:pt x="693" y="1077"/>
                  </a:lnTo>
                  <a:lnTo>
                    <a:pt x="693" y="1127"/>
                  </a:lnTo>
                  <a:lnTo>
                    <a:pt x="693" y="1096"/>
                  </a:lnTo>
                  <a:lnTo>
                    <a:pt x="699" y="1090"/>
                  </a:lnTo>
                  <a:lnTo>
                    <a:pt x="699" y="831"/>
                  </a:lnTo>
                  <a:lnTo>
                    <a:pt x="706" y="825"/>
                  </a:lnTo>
                  <a:lnTo>
                    <a:pt x="706" y="434"/>
                  </a:lnTo>
                  <a:lnTo>
                    <a:pt x="712" y="428"/>
                  </a:lnTo>
                  <a:lnTo>
                    <a:pt x="712" y="107"/>
                  </a:lnTo>
                  <a:lnTo>
                    <a:pt x="718" y="100"/>
                  </a:lnTo>
                  <a:lnTo>
                    <a:pt x="718" y="0"/>
                  </a:lnTo>
                  <a:lnTo>
                    <a:pt x="724" y="6"/>
                  </a:lnTo>
                  <a:lnTo>
                    <a:pt x="724" y="151"/>
                  </a:lnTo>
                  <a:lnTo>
                    <a:pt x="731" y="157"/>
                  </a:lnTo>
                  <a:lnTo>
                    <a:pt x="731" y="460"/>
                  </a:lnTo>
                  <a:lnTo>
                    <a:pt x="737" y="466"/>
                  </a:lnTo>
                  <a:lnTo>
                    <a:pt x="737" y="762"/>
                  </a:lnTo>
                  <a:lnTo>
                    <a:pt x="743" y="768"/>
                  </a:lnTo>
                  <a:lnTo>
                    <a:pt x="743" y="919"/>
                  </a:lnTo>
                  <a:lnTo>
                    <a:pt x="750" y="926"/>
                  </a:lnTo>
                  <a:lnTo>
                    <a:pt x="750" y="856"/>
                  </a:lnTo>
                  <a:lnTo>
                    <a:pt x="756" y="850"/>
                  </a:lnTo>
                  <a:lnTo>
                    <a:pt x="756" y="636"/>
                  </a:lnTo>
                  <a:lnTo>
                    <a:pt x="762" y="630"/>
                  </a:lnTo>
                  <a:lnTo>
                    <a:pt x="762" y="365"/>
                  </a:lnTo>
                  <a:lnTo>
                    <a:pt x="769" y="359"/>
                  </a:lnTo>
                  <a:lnTo>
                    <a:pt x="769" y="195"/>
                  </a:lnTo>
                  <a:lnTo>
                    <a:pt x="775" y="189"/>
                  </a:lnTo>
                </a:path>
              </a:pathLst>
            </a:custGeom>
            <a:noFill/>
            <a:ln w="6350" cmpd="sng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49" name="Freeform 81">
              <a:extLst>
                <a:ext uri="{FF2B5EF4-FFF2-40B4-BE49-F238E27FC236}">
                  <a16:creationId xmlns:a16="http://schemas.microsoft.com/office/drawing/2014/main" id="{8E5ADB45-A39F-4745-A656-5ACA4925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" y="1769"/>
              <a:ext cx="479" cy="624"/>
            </a:xfrm>
            <a:custGeom>
              <a:avLst/>
              <a:gdLst>
                <a:gd name="T0" fmla="*/ 0 w 479"/>
                <a:gd name="T1" fmla="*/ 19 h 624"/>
                <a:gd name="T2" fmla="*/ 12 w 479"/>
                <a:gd name="T3" fmla="*/ 177 h 624"/>
                <a:gd name="T4" fmla="*/ 19 w 479"/>
                <a:gd name="T5" fmla="*/ 567 h 624"/>
                <a:gd name="T6" fmla="*/ 31 w 479"/>
                <a:gd name="T7" fmla="*/ 618 h 624"/>
                <a:gd name="T8" fmla="*/ 38 w 479"/>
                <a:gd name="T9" fmla="*/ 360 h 624"/>
                <a:gd name="T10" fmla="*/ 50 w 479"/>
                <a:gd name="T11" fmla="*/ 189 h 624"/>
                <a:gd name="T12" fmla="*/ 57 w 479"/>
                <a:gd name="T13" fmla="*/ 152 h 624"/>
                <a:gd name="T14" fmla="*/ 69 w 479"/>
                <a:gd name="T15" fmla="*/ 284 h 624"/>
                <a:gd name="T16" fmla="*/ 75 w 479"/>
                <a:gd name="T17" fmla="*/ 517 h 624"/>
                <a:gd name="T18" fmla="*/ 82 w 479"/>
                <a:gd name="T19" fmla="*/ 517 h 624"/>
                <a:gd name="T20" fmla="*/ 94 w 479"/>
                <a:gd name="T21" fmla="*/ 429 h 624"/>
                <a:gd name="T22" fmla="*/ 101 w 479"/>
                <a:gd name="T23" fmla="*/ 215 h 624"/>
                <a:gd name="T24" fmla="*/ 113 w 479"/>
                <a:gd name="T25" fmla="*/ 196 h 624"/>
                <a:gd name="T26" fmla="*/ 120 w 479"/>
                <a:gd name="T27" fmla="*/ 334 h 624"/>
                <a:gd name="T28" fmla="*/ 132 w 479"/>
                <a:gd name="T29" fmla="*/ 435 h 624"/>
                <a:gd name="T30" fmla="*/ 138 w 479"/>
                <a:gd name="T31" fmla="*/ 448 h 624"/>
                <a:gd name="T32" fmla="*/ 151 w 479"/>
                <a:gd name="T33" fmla="*/ 372 h 624"/>
                <a:gd name="T34" fmla="*/ 157 w 479"/>
                <a:gd name="T35" fmla="*/ 246 h 624"/>
                <a:gd name="T36" fmla="*/ 176 w 479"/>
                <a:gd name="T37" fmla="*/ 303 h 624"/>
                <a:gd name="T38" fmla="*/ 183 w 479"/>
                <a:gd name="T39" fmla="*/ 416 h 624"/>
                <a:gd name="T40" fmla="*/ 195 w 479"/>
                <a:gd name="T41" fmla="*/ 397 h 624"/>
                <a:gd name="T42" fmla="*/ 208 w 479"/>
                <a:gd name="T43" fmla="*/ 341 h 624"/>
                <a:gd name="T44" fmla="*/ 214 w 479"/>
                <a:gd name="T45" fmla="*/ 278 h 624"/>
                <a:gd name="T46" fmla="*/ 227 w 479"/>
                <a:gd name="T47" fmla="*/ 297 h 624"/>
                <a:gd name="T48" fmla="*/ 233 w 479"/>
                <a:gd name="T49" fmla="*/ 372 h 624"/>
                <a:gd name="T50" fmla="*/ 252 w 479"/>
                <a:gd name="T51" fmla="*/ 397 h 624"/>
                <a:gd name="T52" fmla="*/ 258 w 479"/>
                <a:gd name="T53" fmla="*/ 334 h 624"/>
                <a:gd name="T54" fmla="*/ 271 w 479"/>
                <a:gd name="T55" fmla="*/ 297 h 624"/>
                <a:gd name="T56" fmla="*/ 283 w 479"/>
                <a:gd name="T57" fmla="*/ 322 h 624"/>
                <a:gd name="T58" fmla="*/ 290 w 479"/>
                <a:gd name="T59" fmla="*/ 372 h 624"/>
                <a:gd name="T60" fmla="*/ 302 w 479"/>
                <a:gd name="T61" fmla="*/ 372 h 624"/>
                <a:gd name="T62" fmla="*/ 315 w 479"/>
                <a:gd name="T63" fmla="*/ 347 h 624"/>
                <a:gd name="T64" fmla="*/ 321 w 479"/>
                <a:gd name="T65" fmla="*/ 315 h 624"/>
                <a:gd name="T66" fmla="*/ 334 w 479"/>
                <a:gd name="T67" fmla="*/ 328 h 624"/>
                <a:gd name="T68" fmla="*/ 353 w 479"/>
                <a:gd name="T69" fmla="*/ 366 h 624"/>
                <a:gd name="T70" fmla="*/ 359 w 479"/>
                <a:gd name="T71" fmla="*/ 360 h 624"/>
                <a:gd name="T72" fmla="*/ 378 w 479"/>
                <a:gd name="T73" fmla="*/ 328 h 624"/>
                <a:gd name="T74" fmla="*/ 397 w 479"/>
                <a:gd name="T75" fmla="*/ 341 h 624"/>
                <a:gd name="T76" fmla="*/ 409 w 479"/>
                <a:gd name="T77" fmla="*/ 360 h 624"/>
                <a:gd name="T78" fmla="*/ 428 w 479"/>
                <a:gd name="T79" fmla="*/ 334 h 624"/>
                <a:gd name="T80" fmla="*/ 453 w 479"/>
                <a:gd name="T81" fmla="*/ 347 h 624"/>
                <a:gd name="T82" fmla="*/ 466 w 479"/>
                <a:gd name="T83" fmla="*/ 353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9" h="624">
                  <a:moveTo>
                    <a:pt x="0" y="26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6" y="171"/>
                  </a:lnTo>
                  <a:lnTo>
                    <a:pt x="12" y="177"/>
                  </a:lnTo>
                  <a:lnTo>
                    <a:pt x="12" y="391"/>
                  </a:lnTo>
                  <a:lnTo>
                    <a:pt x="19" y="397"/>
                  </a:lnTo>
                  <a:lnTo>
                    <a:pt x="19" y="567"/>
                  </a:lnTo>
                  <a:lnTo>
                    <a:pt x="25" y="574"/>
                  </a:lnTo>
                  <a:lnTo>
                    <a:pt x="25" y="624"/>
                  </a:lnTo>
                  <a:lnTo>
                    <a:pt x="31" y="618"/>
                  </a:lnTo>
                  <a:lnTo>
                    <a:pt x="31" y="536"/>
                  </a:lnTo>
                  <a:lnTo>
                    <a:pt x="38" y="530"/>
                  </a:lnTo>
                  <a:lnTo>
                    <a:pt x="38" y="360"/>
                  </a:lnTo>
                  <a:lnTo>
                    <a:pt x="44" y="353"/>
                  </a:lnTo>
                  <a:lnTo>
                    <a:pt x="44" y="196"/>
                  </a:lnTo>
                  <a:lnTo>
                    <a:pt x="50" y="189"/>
                  </a:lnTo>
                  <a:lnTo>
                    <a:pt x="50" y="114"/>
                  </a:lnTo>
                  <a:lnTo>
                    <a:pt x="57" y="120"/>
                  </a:lnTo>
                  <a:lnTo>
                    <a:pt x="57" y="152"/>
                  </a:lnTo>
                  <a:lnTo>
                    <a:pt x="63" y="158"/>
                  </a:lnTo>
                  <a:lnTo>
                    <a:pt x="63" y="278"/>
                  </a:lnTo>
                  <a:lnTo>
                    <a:pt x="69" y="284"/>
                  </a:lnTo>
                  <a:lnTo>
                    <a:pt x="69" y="423"/>
                  </a:lnTo>
                  <a:lnTo>
                    <a:pt x="75" y="429"/>
                  </a:lnTo>
                  <a:lnTo>
                    <a:pt x="75" y="517"/>
                  </a:lnTo>
                  <a:lnTo>
                    <a:pt x="82" y="523"/>
                  </a:lnTo>
                  <a:lnTo>
                    <a:pt x="82" y="530"/>
                  </a:lnTo>
                  <a:lnTo>
                    <a:pt x="82" y="517"/>
                  </a:lnTo>
                  <a:lnTo>
                    <a:pt x="88" y="511"/>
                  </a:lnTo>
                  <a:lnTo>
                    <a:pt x="88" y="435"/>
                  </a:lnTo>
                  <a:lnTo>
                    <a:pt x="94" y="429"/>
                  </a:lnTo>
                  <a:lnTo>
                    <a:pt x="94" y="315"/>
                  </a:lnTo>
                  <a:lnTo>
                    <a:pt x="101" y="309"/>
                  </a:lnTo>
                  <a:lnTo>
                    <a:pt x="101" y="215"/>
                  </a:lnTo>
                  <a:lnTo>
                    <a:pt x="107" y="208"/>
                  </a:lnTo>
                  <a:lnTo>
                    <a:pt x="107" y="189"/>
                  </a:lnTo>
                  <a:lnTo>
                    <a:pt x="113" y="196"/>
                  </a:lnTo>
                  <a:lnTo>
                    <a:pt x="113" y="240"/>
                  </a:lnTo>
                  <a:lnTo>
                    <a:pt x="120" y="246"/>
                  </a:lnTo>
                  <a:lnTo>
                    <a:pt x="120" y="334"/>
                  </a:lnTo>
                  <a:lnTo>
                    <a:pt x="126" y="341"/>
                  </a:lnTo>
                  <a:lnTo>
                    <a:pt x="126" y="429"/>
                  </a:lnTo>
                  <a:lnTo>
                    <a:pt x="132" y="435"/>
                  </a:lnTo>
                  <a:lnTo>
                    <a:pt x="132" y="467"/>
                  </a:lnTo>
                  <a:lnTo>
                    <a:pt x="138" y="460"/>
                  </a:lnTo>
                  <a:lnTo>
                    <a:pt x="138" y="448"/>
                  </a:lnTo>
                  <a:lnTo>
                    <a:pt x="145" y="441"/>
                  </a:lnTo>
                  <a:lnTo>
                    <a:pt x="145" y="378"/>
                  </a:lnTo>
                  <a:lnTo>
                    <a:pt x="151" y="372"/>
                  </a:lnTo>
                  <a:lnTo>
                    <a:pt x="151" y="297"/>
                  </a:lnTo>
                  <a:lnTo>
                    <a:pt x="157" y="290"/>
                  </a:lnTo>
                  <a:lnTo>
                    <a:pt x="157" y="246"/>
                  </a:lnTo>
                  <a:lnTo>
                    <a:pt x="170" y="246"/>
                  </a:lnTo>
                  <a:lnTo>
                    <a:pt x="170" y="297"/>
                  </a:lnTo>
                  <a:lnTo>
                    <a:pt x="176" y="303"/>
                  </a:lnTo>
                  <a:lnTo>
                    <a:pt x="176" y="366"/>
                  </a:lnTo>
                  <a:lnTo>
                    <a:pt x="183" y="372"/>
                  </a:lnTo>
                  <a:lnTo>
                    <a:pt x="183" y="416"/>
                  </a:lnTo>
                  <a:lnTo>
                    <a:pt x="195" y="429"/>
                  </a:lnTo>
                  <a:lnTo>
                    <a:pt x="189" y="429"/>
                  </a:lnTo>
                  <a:lnTo>
                    <a:pt x="195" y="397"/>
                  </a:lnTo>
                  <a:lnTo>
                    <a:pt x="201" y="391"/>
                  </a:lnTo>
                  <a:lnTo>
                    <a:pt x="201" y="347"/>
                  </a:lnTo>
                  <a:lnTo>
                    <a:pt x="208" y="341"/>
                  </a:lnTo>
                  <a:lnTo>
                    <a:pt x="208" y="297"/>
                  </a:lnTo>
                  <a:lnTo>
                    <a:pt x="214" y="290"/>
                  </a:lnTo>
                  <a:lnTo>
                    <a:pt x="214" y="278"/>
                  </a:lnTo>
                  <a:lnTo>
                    <a:pt x="220" y="271"/>
                  </a:lnTo>
                  <a:lnTo>
                    <a:pt x="220" y="290"/>
                  </a:lnTo>
                  <a:lnTo>
                    <a:pt x="227" y="297"/>
                  </a:lnTo>
                  <a:lnTo>
                    <a:pt x="227" y="328"/>
                  </a:lnTo>
                  <a:lnTo>
                    <a:pt x="233" y="334"/>
                  </a:lnTo>
                  <a:lnTo>
                    <a:pt x="233" y="372"/>
                  </a:lnTo>
                  <a:lnTo>
                    <a:pt x="239" y="378"/>
                  </a:lnTo>
                  <a:lnTo>
                    <a:pt x="239" y="397"/>
                  </a:lnTo>
                  <a:lnTo>
                    <a:pt x="252" y="397"/>
                  </a:lnTo>
                  <a:lnTo>
                    <a:pt x="252" y="366"/>
                  </a:lnTo>
                  <a:lnTo>
                    <a:pt x="258" y="360"/>
                  </a:lnTo>
                  <a:lnTo>
                    <a:pt x="258" y="334"/>
                  </a:lnTo>
                  <a:lnTo>
                    <a:pt x="264" y="328"/>
                  </a:lnTo>
                  <a:lnTo>
                    <a:pt x="264" y="303"/>
                  </a:lnTo>
                  <a:lnTo>
                    <a:pt x="271" y="297"/>
                  </a:lnTo>
                  <a:lnTo>
                    <a:pt x="277" y="303"/>
                  </a:lnTo>
                  <a:lnTo>
                    <a:pt x="277" y="315"/>
                  </a:lnTo>
                  <a:lnTo>
                    <a:pt x="283" y="322"/>
                  </a:lnTo>
                  <a:lnTo>
                    <a:pt x="283" y="347"/>
                  </a:lnTo>
                  <a:lnTo>
                    <a:pt x="290" y="353"/>
                  </a:lnTo>
                  <a:lnTo>
                    <a:pt x="290" y="372"/>
                  </a:lnTo>
                  <a:lnTo>
                    <a:pt x="302" y="385"/>
                  </a:lnTo>
                  <a:lnTo>
                    <a:pt x="296" y="385"/>
                  </a:lnTo>
                  <a:lnTo>
                    <a:pt x="302" y="372"/>
                  </a:lnTo>
                  <a:lnTo>
                    <a:pt x="309" y="366"/>
                  </a:lnTo>
                  <a:lnTo>
                    <a:pt x="309" y="353"/>
                  </a:lnTo>
                  <a:lnTo>
                    <a:pt x="315" y="347"/>
                  </a:lnTo>
                  <a:lnTo>
                    <a:pt x="315" y="328"/>
                  </a:lnTo>
                  <a:lnTo>
                    <a:pt x="327" y="315"/>
                  </a:lnTo>
                  <a:lnTo>
                    <a:pt x="321" y="315"/>
                  </a:lnTo>
                  <a:lnTo>
                    <a:pt x="327" y="315"/>
                  </a:lnTo>
                  <a:lnTo>
                    <a:pt x="334" y="322"/>
                  </a:lnTo>
                  <a:lnTo>
                    <a:pt x="334" y="328"/>
                  </a:lnTo>
                  <a:lnTo>
                    <a:pt x="340" y="334"/>
                  </a:lnTo>
                  <a:lnTo>
                    <a:pt x="340" y="353"/>
                  </a:lnTo>
                  <a:lnTo>
                    <a:pt x="353" y="366"/>
                  </a:lnTo>
                  <a:lnTo>
                    <a:pt x="353" y="372"/>
                  </a:lnTo>
                  <a:lnTo>
                    <a:pt x="353" y="366"/>
                  </a:lnTo>
                  <a:lnTo>
                    <a:pt x="359" y="360"/>
                  </a:lnTo>
                  <a:lnTo>
                    <a:pt x="365" y="353"/>
                  </a:lnTo>
                  <a:lnTo>
                    <a:pt x="365" y="341"/>
                  </a:lnTo>
                  <a:lnTo>
                    <a:pt x="378" y="328"/>
                  </a:lnTo>
                  <a:lnTo>
                    <a:pt x="378" y="322"/>
                  </a:lnTo>
                  <a:lnTo>
                    <a:pt x="384" y="328"/>
                  </a:lnTo>
                  <a:lnTo>
                    <a:pt x="397" y="341"/>
                  </a:lnTo>
                  <a:lnTo>
                    <a:pt x="397" y="353"/>
                  </a:lnTo>
                  <a:lnTo>
                    <a:pt x="403" y="360"/>
                  </a:lnTo>
                  <a:lnTo>
                    <a:pt x="409" y="360"/>
                  </a:lnTo>
                  <a:lnTo>
                    <a:pt x="416" y="353"/>
                  </a:lnTo>
                  <a:lnTo>
                    <a:pt x="428" y="341"/>
                  </a:lnTo>
                  <a:lnTo>
                    <a:pt x="428" y="334"/>
                  </a:lnTo>
                  <a:lnTo>
                    <a:pt x="435" y="328"/>
                  </a:lnTo>
                  <a:lnTo>
                    <a:pt x="441" y="334"/>
                  </a:lnTo>
                  <a:lnTo>
                    <a:pt x="453" y="347"/>
                  </a:lnTo>
                  <a:lnTo>
                    <a:pt x="453" y="353"/>
                  </a:lnTo>
                  <a:lnTo>
                    <a:pt x="460" y="353"/>
                  </a:lnTo>
                  <a:lnTo>
                    <a:pt x="466" y="353"/>
                  </a:lnTo>
                  <a:lnTo>
                    <a:pt x="472" y="347"/>
                  </a:lnTo>
                  <a:lnTo>
                    <a:pt x="479" y="341"/>
                  </a:lnTo>
                </a:path>
              </a:pathLst>
            </a:custGeom>
            <a:noFill/>
            <a:ln w="6350" cmpd="sng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50" name="Freeform 82">
              <a:extLst>
                <a:ext uri="{FF2B5EF4-FFF2-40B4-BE49-F238E27FC236}">
                  <a16:creationId xmlns:a16="http://schemas.microsoft.com/office/drawing/2014/main" id="{DD196F65-8F8F-4469-BD75-0291B9FF8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103"/>
              <a:ext cx="800" cy="19"/>
            </a:xfrm>
            <a:custGeom>
              <a:avLst/>
              <a:gdLst>
                <a:gd name="T0" fmla="*/ 12 w 800"/>
                <a:gd name="T1" fmla="*/ 0 h 19"/>
                <a:gd name="T2" fmla="*/ 31 w 800"/>
                <a:gd name="T3" fmla="*/ 19 h 19"/>
                <a:gd name="T4" fmla="*/ 50 w 800"/>
                <a:gd name="T5" fmla="*/ 7 h 19"/>
                <a:gd name="T6" fmla="*/ 69 w 800"/>
                <a:gd name="T7" fmla="*/ 7 h 19"/>
                <a:gd name="T8" fmla="*/ 88 w 800"/>
                <a:gd name="T9" fmla="*/ 13 h 19"/>
                <a:gd name="T10" fmla="*/ 107 w 800"/>
                <a:gd name="T11" fmla="*/ 7 h 19"/>
                <a:gd name="T12" fmla="*/ 126 w 800"/>
                <a:gd name="T13" fmla="*/ 7 h 19"/>
                <a:gd name="T14" fmla="*/ 145 w 800"/>
                <a:gd name="T15" fmla="*/ 13 h 19"/>
                <a:gd name="T16" fmla="*/ 163 w 800"/>
                <a:gd name="T17" fmla="*/ 7 h 19"/>
                <a:gd name="T18" fmla="*/ 182 w 800"/>
                <a:gd name="T19" fmla="*/ 7 h 19"/>
                <a:gd name="T20" fmla="*/ 201 w 800"/>
                <a:gd name="T21" fmla="*/ 13 h 19"/>
                <a:gd name="T22" fmla="*/ 220 w 800"/>
                <a:gd name="T23" fmla="*/ 7 h 19"/>
                <a:gd name="T24" fmla="*/ 239 w 800"/>
                <a:gd name="T25" fmla="*/ 7 h 19"/>
                <a:gd name="T26" fmla="*/ 258 w 800"/>
                <a:gd name="T27" fmla="*/ 13 h 19"/>
                <a:gd name="T28" fmla="*/ 277 w 800"/>
                <a:gd name="T29" fmla="*/ 7 h 19"/>
                <a:gd name="T30" fmla="*/ 296 w 800"/>
                <a:gd name="T31" fmla="*/ 13 h 19"/>
                <a:gd name="T32" fmla="*/ 315 w 800"/>
                <a:gd name="T33" fmla="*/ 13 h 19"/>
                <a:gd name="T34" fmla="*/ 334 w 800"/>
                <a:gd name="T35" fmla="*/ 7 h 19"/>
                <a:gd name="T36" fmla="*/ 352 w 800"/>
                <a:gd name="T37" fmla="*/ 13 h 19"/>
                <a:gd name="T38" fmla="*/ 371 w 800"/>
                <a:gd name="T39" fmla="*/ 13 h 19"/>
                <a:gd name="T40" fmla="*/ 390 w 800"/>
                <a:gd name="T41" fmla="*/ 7 h 19"/>
                <a:gd name="T42" fmla="*/ 409 w 800"/>
                <a:gd name="T43" fmla="*/ 13 h 19"/>
                <a:gd name="T44" fmla="*/ 428 w 800"/>
                <a:gd name="T45" fmla="*/ 13 h 19"/>
                <a:gd name="T46" fmla="*/ 447 w 800"/>
                <a:gd name="T47" fmla="*/ 7 h 19"/>
                <a:gd name="T48" fmla="*/ 466 w 800"/>
                <a:gd name="T49" fmla="*/ 13 h 19"/>
                <a:gd name="T50" fmla="*/ 485 w 800"/>
                <a:gd name="T51" fmla="*/ 13 h 19"/>
                <a:gd name="T52" fmla="*/ 504 w 800"/>
                <a:gd name="T53" fmla="*/ 7 h 19"/>
                <a:gd name="T54" fmla="*/ 523 w 800"/>
                <a:gd name="T55" fmla="*/ 13 h 19"/>
                <a:gd name="T56" fmla="*/ 541 w 800"/>
                <a:gd name="T57" fmla="*/ 7 h 19"/>
                <a:gd name="T58" fmla="*/ 560 w 800"/>
                <a:gd name="T59" fmla="*/ 7 h 19"/>
                <a:gd name="T60" fmla="*/ 579 w 800"/>
                <a:gd name="T61" fmla="*/ 13 h 19"/>
                <a:gd name="T62" fmla="*/ 598 w 800"/>
                <a:gd name="T63" fmla="*/ 7 h 19"/>
                <a:gd name="T64" fmla="*/ 617 w 800"/>
                <a:gd name="T65" fmla="*/ 7 h 19"/>
                <a:gd name="T66" fmla="*/ 636 w 800"/>
                <a:gd name="T67" fmla="*/ 13 h 19"/>
                <a:gd name="T68" fmla="*/ 655 w 800"/>
                <a:gd name="T69" fmla="*/ 7 h 19"/>
                <a:gd name="T70" fmla="*/ 674 w 800"/>
                <a:gd name="T71" fmla="*/ 7 h 19"/>
                <a:gd name="T72" fmla="*/ 693 w 800"/>
                <a:gd name="T73" fmla="*/ 13 h 19"/>
                <a:gd name="T74" fmla="*/ 712 w 800"/>
                <a:gd name="T75" fmla="*/ 7 h 19"/>
                <a:gd name="T76" fmla="*/ 730 w 800"/>
                <a:gd name="T77" fmla="*/ 7 h 19"/>
                <a:gd name="T78" fmla="*/ 749 w 800"/>
                <a:gd name="T79" fmla="*/ 13 h 19"/>
                <a:gd name="T80" fmla="*/ 768 w 800"/>
                <a:gd name="T81" fmla="*/ 7 h 19"/>
                <a:gd name="T82" fmla="*/ 787 w 800"/>
                <a:gd name="T8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0" h="19">
                  <a:moveTo>
                    <a:pt x="0" y="7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9" y="7"/>
                  </a:lnTo>
                  <a:lnTo>
                    <a:pt x="25" y="13"/>
                  </a:lnTo>
                  <a:lnTo>
                    <a:pt x="31" y="19"/>
                  </a:lnTo>
                  <a:lnTo>
                    <a:pt x="37" y="19"/>
                  </a:lnTo>
                  <a:lnTo>
                    <a:pt x="44" y="13"/>
                  </a:lnTo>
                  <a:lnTo>
                    <a:pt x="50" y="7"/>
                  </a:lnTo>
                  <a:lnTo>
                    <a:pt x="56" y="7"/>
                  </a:lnTo>
                  <a:lnTo>
                    <a:pt x="63" y="0"/>
                  </a:lnTo>
                  <a:lnTo>
                    <a:pt x="69" y="7"/>
                  </a:lnTo>
                  <a:lnTo>
                    <a:pt x="75" y="7"/>
                  </a:lnTo>
                  <a:lnTo>
                    <a:pt x="82" y="13"/>
                  </a:lnTo>
                  <a:lnTo>
                    <a:pt x="88" y="13"/>
                  </a:lnTo>
                  <a:lnTo>
                    <a:pt x="94" y="13"/>
                  </a:lnTo>
                  <a:lnTo>
                    <a:pt x="100" y="13"/>
                  </a:lnTo>
                  <a:lnTo>
                    <a:pt x="107" y="7"/>
                  </a:lnTo>
                  <a:lnTo>
                    <a:pt x="113" y="7"/>
                  </a:lnTo>
                  <a:lnTo>
                    <a:pt x="119" y="7"/>
                  </a:lnTo>
                  <a:lnTo>
                    <a:pt x="126" y="7"/>
                  </a:lnTo>
                  <a:lnTo>
                    <a:pt x="132" y="13"/>
                  </a:lnTo>
                  <a:lnTo>
                    <a:pt x="138" y="13"/>
                  </a:lnTo>
                  <a:lnTo>
                    <a:pt x="145" y="13"/>
                  </a:lnTo>
                  <a:lnTo>
                    <a:pt x="151" y="13"/>
                  </a:lnTo>
                  <a:lnTo>
                    <a:pt x="157" y="13"/>
                  </a:lnTo>
                  <a:lnTo>
                    <a:pt x="163" y="7"/>
                  </a:lnTo>
                  <a:lnTo>
                    <a:pt x="170" y="7"/>
                  </a:lnTo>
                  <a:lnTo>
                    <a:pt x="176" y="7"/>
                  </a:lnTo>
                  <a:lnTo>
                    <a:pt x="182" y="7"/>
                  </a:lnTo>
                  <a:lnTo>
                    <a:pt x="189" y="13"/>
                  </a:lnTo>
                  <a:lnTo>
                    <a:pt x="195" y="13"/>
                  </a:lnTo>
                  <a:lnTo>
                    <a:pt x="201" y="13"/>
                  </a:lnTo>
                  <a:lnTo>
                    <a:pt x="208" y="13"/>
                  </a:lnTo>
                  <a:lnTo>
                    <a:pt x="214" y="7"/>
                  </a:lnTo>
                  <a:lnTo>
                    <a:pt x="220" y="7"/>
                  </a:lnTo>
                  <a:lnTo>
                    <a:pt x="226" y="7"/>
                  </a:lnTo>
                  <a:lnTo>
                    <a:pt x="233" y="7"/>
                  </a:lnTo>
                  <a:lnTo>
                    <a:pt x="239" y="7"/>
                  </a:lnTo>
                  <a:lnTo>
                    <a:pt x="245" y="13"/>
                  </a:lnTo>
                  <a:lnTo>
                    <a:pt x="252" y="13"/>
                  </a:lnTo>
                  <a:lnTo>
                    <a:pt x="258" y="13"/>
                  </a:lnTo>
                  <a:lnTo>
                    <a:pt x="264" y="13"/>
                  </a:lnTo>
                  <a:lnTo>
                    <a:pt x="271" y="7"/>
                  </a:lnTo>
                  <a:lnTo>
                    <a:pt x="277" y="7"/>
                  </a:lnTo>
                  <a:lnTo>
                    <a:pt x="283" y="7"/>
                  </a:lnTo>
                  <a:lnTo>
                    <a:pt x="289" y="7"/>
                  </a:lnTo>
                  <a:lnTo>
                    <a:pt x="296" y="13"/>
                  </a:lnTo>
                  <a:lnTo>
                    <a:pt x="302" y="13"/>
                  </a:lnTo>
                  <a:lnTo>
                    <a:pt x="308" y="13"/>
                  </a:lnTo>
                  <a:lnTo>
                    <a:pt x="315" y="13"/>
                  </a:lnTo>
                  <a:lnTo>
                    <a:pt x="321" y="13"/>
                  </a:lnTo>
                  <a:lnTo>
                    <a:pt x="327" y="7"/>
                  </a:lnTo>
                  <a:lnTo>
                    <a:pt x="334" y="7"/>
                  </a:lnTo>
                  <a:lnTo>
                    <a:pt x="340" y="7"/>
                  </a:lnTo>
                  <a:lnTo>
                    <a:pt x="346" y="7"/>
                  </a:lnTo>
                  <a:lnTo>
                    <a:pt x="352" y="13"/>
                  </a:lnTo>
                  <a:lnTo>
                    <a:pt x="359" y="13"/>
                  </a:lnTo>
                  <a:lnTo>
                    <a:pt x="365" y="13"/>
                  </a:lnTo>
                  <a:lnTo>
                    <a:pt x="371" y="13"/>
                  </a:lnTo>
                  <a:lnTo>
                    <a:pt x="378" y="7"/>
                  </a:lnTo>
                  <a:lnTo>
                    <a:pt x="384" y="7"/>
                  </a:lnTo>
                  <a:lnTo>
                    <a:pt x="390" y="7"/>
                  </a:lnTo>
                  <a:lnTo>
                    <a:pt x="397" y="7"/>
                  </a:lnTo>
                  <a:lnTo>
                    <a:pt x="403" y="7"/>
                  </a:lnTo>
                  <a:lnTo>
                    <a:pt x="409" y="13"/>
                  </a:lnTo>
                  <a:lnTo>
                    <a:pt x="415" y="13"/>
                  </a:lnTo>
                  <a:lnTo>
                    <a:pt x="422" y="13"/>
                  </a:lnTo>
                  <a:lnTo>
                    <a:pt x="428" y="13"/>
                  </a:lnTo>
                  <a:lnTo>
                    <a:pt x="434" y="7"/>
                  </a:lnTo>
                  <a:lnTo>
                    <a:pt x="441" y="7"/>
                  </a:lnTo>
                  <a:lnTo>
                    <a:pt x="447" y="7"/>
                  </a:lnTo>
                  <a:lnTo>
                    <a:pt x="453" y="7"/>
                  </a:lnTo>
                  <a:lnTo>
                    <a:pt x="460" y="13"/>
                  </a:lnTo>
                  <a:lnTo>
                    <a:pt x="466" y="13"/>
                  </a:lnTo>
                  <a:lnTo>
                    <a:pt x="472" y="13"/>
                  </a:lnTo>
                  <a:lnTo>
                    <a:pt x="478" y="13"/>
                  </a:lnTo>
                  <a:lnTo>
                    <a:pt x="485" y="13"/>
                  </a:lnTo>
                  <a:lnTo>
                    <a:pt x="491" y="7"/>
                  </a:lnTo>
                  <a:lnTo>
                    <a:pt x="497" y="7"/>
                  </a:lnTo>
                  <a:lnTo>
                    <a:pt x="504" y="7"/>
                  </a:lnTo>
                  <a:lnTo>
                    <a:pt x="510" y="7"/>
                  </a:lnTo>
                  <a:lnTo>
                    <a:pt x="516" y="13"/>
                  </a:lnTo>
                  <a:lnTo>
                    <a:pt x="523" y="13"/>
                  </a:lnTo>
                  <a:lnTo>
                    <a:pt x="529" y="13"/>
                  </a:lnTo>
                  <a:lnTo>
                    <a:pt x="535" y="13"/>
                  </a:lnTo>
                  <a:lnTo>
                    <a:pt x="541" y="7"/>
                  </a:lnTo>
                  <a:lnTo>
                    <a:pt x="548" y="7"/>
                  </a:lnTo>
                  <a:lnTo>
                    <a:pt x="554" y="7"/>
                  </a:lnTo>
                  <a:lnTo>
                    <a:pt x="560" y="7"/>
                  </a:lnTo>
                  <a:lnTo>
                    <a:pt x="567" y="7"/>
                  </a:lnTo>
                  <a:lnTo>
                    <a:pt x="573" y="13"/>
                  </a:lnTo>
                  <a:lnTo>
                    <a:pt x="579" y="13"/>
                  </a:lnTo>
                  <a:lnTo>
                    <a:pt x="586" y="13"/>
                  </a:lnTo>
                  <a:lnTo>
                    <a:pt x="592" y="13"/>
                  </a:lnTo>
                  <a:lnTo>
                    <a:pt x="598" y="7"/>
                  </a:lnTo>
                  <a:lnTo>
                    <a:pt x="604" y="7"/>
                  </a:lnTo>
                  <a:lnTo>
                    <a:pt x="611" y="7"/>
                  </a:lnTo>
                  <a:lnTo>
                    <a:pt x="617" y="7"/>
                  </a:lnTo>
                  <a:lnTo>
                    <a:pt x="623" y="13"/>
                  </a:lnTo>
                  <a:lnTo>
                    <a:pt x="630" y="13"/>
                  </a:lnTo>
                  <a:lnTo>
                    <a:pt x="636" y="13"/>
                  </a:lnTo>
                  <a:lnTo>
                    <a:pt x="642" y="13"/>
                  </a:lnTo>
                  <a:lnTo>
                    <a:pt x="649" y="13"/>
                  </a:lnTo>
                  <a:lnTo>
                    <a:pt x="655" y="7"/>
                  </a:lnTo>
                  <a:lnTo>
                    <a:pt x="661" y="7"/>
                  </a:lnTo>
                  <a:lnTo>
                    <a:pt x="667" y="7"/>
                  </a:lnTo>
                  <a:lnTo>
                    <a:pt x="674" y="7"/>
                  </a:lnTo>
                  <a:lnTo>
                    <a:pt x="680" y="13"/>
                  </a:lnTo>
                  <a:lnTo>
                    <a:pt x="686" y="13"/>
                  </a:lnTo>
                  <a:lnTo>
                    <a:pt x="693" y="13"/>
                  </a:lnTo>
                  <a:lnTo>
                    <a:pt x="699" y="13"/>
                  </a:lnTo>
                  <a:lnTo>
                    <a:pt x="705" y="7"/>
                  </a:lnTo>
                  <a:lnTo>
                    <a:pt x="712" y="7"/>
                  </a:lnTo>
                  <a:lnTo>
                    <a:pt x="718" y="7"/>
                  </a:lnTo>
                  <a:lnTo>
                    <a:pt x="724" y="7"/>
                  </a:lnTo>
                  <a:lnTo>
                    <a:pt x="730" y="7"/>
                  </a:lnTo>
                  <a:lnTo>
                    <a:pt x="737" y="13"/>
                  </a:lnTo>
                  <a:lnTo>
                    <a:pt x="743" y="13"/>
                  </a:lnTo>
                  <a:lnTo>
                    <a:pt x="749" y="13"/>
                  </a:lnTo>
                  <a:lnTo>
                    <a:pt x="756" y="13"/>
                  </a:lnTo>
                  <a:lnTo>
                    <a:pt x="762" y="7"/>
                  </a:lnTo>
                  <a:lnTo>
                    <a:pt x="768" y="7"/>
                  </a:lnTo>
                  <a:lnTo>
                    <a:pt x="775" y="7"/>
                  </a:lnTo>
                  <a:lnTo>
                    <a:pt x="781" y="7"/>
                  </a:lnTo>
                  <a:lnTo>
                    <a:pt x="787" y="13"/>
                  </a:lnTo>
                  <a:lnTo>
                    <a:pt x="793" y="13"/>
                  </a:lnTo>
                  <a:lnTo>
                    <a:pt x="800" y="13"/>
                  </a:lnTo>
                </a:path>
              </a:pathLst>
            </a:custGeom>
            <a:noFill/>
            <a:ln w="6350" cmpd="sng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51" name="Freeform 83">
              <a:extLst>
                <a:ext uri="{FF2B5EF4-FFF2-40B4-BE49-F238E27FC236}">
                  <a16:creationId xmlns:a16="http://schemas.microsoft.com/office/drawing/2014/main" id="{1719C379-EE7B-4EAF-B55F-5308FBB29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2110"/>
              <a:ext cx="686" cy="6"/>
            </a:xfrm>
            <a:custGeom>
              <a:avLst/>
              <a:gdLst>
                <a:gd name="T0" fmla="*/ 6 w 686"/>
                <a:gd name="T1" fmla="*/ 6 h 6"/>
                <a:gd name="T2" fmla="*/ 19 w 686"/>
                <a:gd name="T3" fmla="*/ 0 h 6"/>
                <a:gd name="T4" fmla="*/ 31 w 686"/>
                <a:gd name="T5" fmla="*/ 0 h 6"/>
                <a:gd name="T6" fmla="*/ 44 w 686"/>
                <a:gd name="T7" fmla="*/ 6 h 6"/>
                <a:gd name="T8" fmla="*/ 56 w 686"/>
                <a:gd name="T9" fmla="*/ 6 h 6"/>
                <a:gd name="T10" fmla="*/ 69 w 686"/>
                <a:gd name="T11" fmla="*/ 0 h 6"/>
                <a:gd name="T12" fmla="*/ 82 w 686"/>
                <a:gd name="T13" fmla="*/ 0 h 6"/>
                <a:gd name="T14" fmla="*/ 94 w 686"/>
                <a:gd name="T15" fmla="*/ 0 h 6"/>
                <a:gd name="T16" fmla="*/ 107 w 686"/>
                <a:gd name="T17" fmla="*/ 6 h 6"/>
                <a:gd name="T18" fmla="*/ 119 w 686"/>
                <a:gd name="T19" fmla="*/ 6 h 6"/>
                <a:gd name="T20" fmla="*/ 132 w 686"/>
                <a:gd name="T21" fmla="*/ 0 h 6"/>
                <a:gd name="T22" fmla="*/ 145 w 686"/>
                <a:gd name="T23" fmla="*/ 0 h 6"/>
                <a:gd name="T24" fmla="*/ 157 w 686"/>
                <a:gd name="T25" fmla="*/ 6 h 6"/>
                <a:gd name="T26" fmla="*/ 170 w 686"/>
                <a:gd name="T27" fmla="*/ 6 h 6"/>
                <a:gd name="T28" fmla="*/ 182 w 686"/>
                <a:gd name="T29" fmla="*/ 0 h 6"/>
                <a:gd name="T30" fmla="*/ 195 w 686"/>
                <a:gd name="T31" fmla="*/ 0 h 6"/>
                <a:gd name="T32" fmla="*/ 208 w 686"/>
                <a:gd name="T33" fmla="*/ 6 h 6"/>
                <a:gd name="T34" fmla="*/ 220 w 686"/>
                <a:gd name="T35" fmla="*/ 6 h 6"/>
                <a:gd name="T36" fmla="*/ 233 w 686"/>
                <a:gd name="T37" fmla="*/ 0 h 6"/>
                <a:gd name="T38" fmla="*/ 245 w 686"/>
                <a:gd name="T39" fmla="*/ 0 h 6"/>
                <a:gd name="T40" fmla="*/ 258 w 686"/>
                <a:gd name="T41" fmla="*/ 0 h 6"/>
                <a:gd name="T42" fmla="*/ 271 w 686"/>
                <a:gd name="T43" fmla="*/ 6 h 6"/>
                <a:gd name="T44" fmla="*/ 283 w 686"/>
                <a:gd name="T45" fmla="*/ 6 h 6"/>
                <a:gd name="T46" fmla="*/ 296 w 686"/>
                <a:gd name="T47" fmla="*/ 0 h 6"/>
                <a:gd name="T48" fmla="*/ 308 w 686"/>
                <a:gd name="T49" fmla="*/ 0 h 6"/>
                <a:gd name="T50" fmla="*/ 321 w 686"/>
                <a:gd name="T51" fmla="*/ 6 h 6"/>
                <a:gd name="T52" fmla="*/ 334 w 686"/>
                <a:gd name="T53" fmla="*/ 6 h 6"/>
                <a:gd name="T54" fmla="*/ 346 w 686"/>
                <a:gd name="T55" fmla="*/ 0 h 6"/>
                <a:gd name="T56" fmla="*/ 359 w 686"/>
                <a:gd name="T57" fmla="*/ 0 h 6"/>
                <a:gd name="T58" fmla="*/ 371 w 686"/>
                <a:gd name="T59" fmla="*/ 6 h 6"/>
                <a:gd name="T60" fmla="*/ 384 w 686"/>
                <a:gd name="T61" fmla="*/ 6 h 6"/>
                <a:gd name="T62" fmla="*/ 397 w 686"/>
                <a:gd name="T63" fmla="*/ 0 h 6"/>
                <a:gd name="T64" fmla="*/ 409 w 686"/>
                <a:gd name="T65" fmla="*/ 0 h 6"/>
                <a:gd name="T66" fmla="*/ 422 w 686"/>
                <a:gd name="T67" fmla="*/ 6 h 6"/>
                <a:gd name="T68" fmla="*/ 434 w 686"/>
                <a:gd name="T69" fmla="*/ 6 h 6"/>
                <a:gd name="T70" fmla="*/ 447 w 686"/>
                <a:gd name="T71" fmla="*/ 6 h 6"/>
                <a:gd name="T72" fmla="*/ 460 w 686"/>
                <a:gd name="T73" fmla="*/ 0 h 6"/>
                <a:gd name="T74" fmla="*/ 472 w 686"/>
                <a:gd name="T75" fmla="*/ 0 h 6"/>
                <a:gd name="T76" fmla="*/ 485 w 686"/>
                <a:gd name="T77" fmla="*/ 6 h 6"/>
                <a:gd name="T78" fmla="*/ 497 w 686"/>
                <a:gd name="T79" fmla="*/ 6 h 6"/>
                <a:gd name="T80" fmla="*/ 510 w 686"/>
                <a:gd name="T81" fmla="*/ 0 h 6"/>
                <a:gd name="T82" fmla="*/ 523 w 686"/>
                <a:gd name="T83" fmla="*/ 0 h 6"/>
                <a:gd name="T84" fmla="*/ 535 w 686"/>
                <a:gd name="T85" fmla="*/ 6 h 6"/>
                <a:gd name="T86" fmla="*/ 548 w 686"/>
                <a:gd name="T87" fmla="*/ 6 h 6"/>
                <a:gd name="T88" fmla="*/ 560 w 686"/>
                <a:gd name="T89" fmla="*/ 6 h 6"/>
                <a:gd name="T90" fmla="*/ 573 w 686"/>
                <a:gd name="T91" fmla="*/ 0 h 6"/>
                <a:gd name="T92" fmla="*/ 586 w 686"/>
                <a:gd name="T93" fmla="*/ 0 h 6"/>
                <a:gd name="T94" fmla="*/ 598 w 686"/>
                <a:gd name="T95" fmla="*/ 6 h 6"/>
                <a:gd name="T96" fmla="*/ 617 w 686"/>
                <a:gd name="T97" fmla="*/ 0 h 6"/>
                <a:gd name="T98" fmla="*/ 630 w 686"/>
                <a:gd name="T99" fmla="*/ 0 h 6"/>
                <a:gd name="T100" fmla="*/ 642 w 686"/>
                <a:gd name="T101" fmla="*/ 0 h 6"/>
                <a:gd name="T102" fmla="*/ 655 w 686"/>
                <a:gd name="T103" fmla="*/ 6 h 6"/>
                <a:gd name="T104" fmla="*/ 668 w 686"/>
                <a:gd name="T105" fmla="*/ 6 h 6"/>
                <a:gd name="T106" fmla="*/ 680 w 686"/>
                <a:gd name="T10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6" h="6">
                  <a:moveTo>
                    <a:pt x="0" y="6"/>
                  </a:moveTo>
                  <a:lnTo>
                    <a:pt x="6" y="6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6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3" y="6"/>
                  </a:lnTo>
                  <a:lnTo>
                    <a:pt x="69" y="0"/>
                  </a:lnTo>
                  <a:lnTo>
                    <a:pt x="75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4" y="0"/>
                  </a:lnTo>
                  <a:lnTo>
                    <a:pt x="101" y="6"/>
                  </a:lnTo>
                  <a:lnTo>
                    <a:pt x="107" y="6"/>
                  </a:lnTo>
                  <a:lnTo>
                    <a:pt x="113" y="6"/>
                  </a:lnTo>
                  <a:lnTo>
                    <a:pt x="119" y="6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1" y="6"/>
                  </a:lnTo>
                  <a:lnTo>
                    <a:pt x="157" y="6"/>
                  </a:lnTo>
                  <a:lnTo>
                    <a:pt x="164" y="6"/>
                  </a:lnTo>
                  <a:lnTo>
                    <a:pt x="170" y="6"/>
                  </a:lnTo>
                  <a:lnTo>
                    <a:pt x="176" y="0"/>
                  </a:lnTo>
                  <a:lnTo>
                    <a:pt x="182" y="0"/>
                  </a:lnTo>
                  <a:lnTo>
                    <a:pt x="189" y="0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08" y="6"/>
                  </a:lnTo>
                  <a:lnTo>
                    <a:pt x="214" y="6"/>
                  </a:lnTo>
                  <a:lnTo>
                    <a:pt x="220" y="6"/>
                  </a:lnTo>
                  <a:lnTo>
                    <a:pt x="227" y="6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6"/>
                  </a:lnTo>
                  <a:lnTo>
                    <a:pt x="271" y="6"/>
                  </a:lnTo>
                  <a:lnTo>
                    <a:pt x="277" y="6"/>
                  </a:lnTo>
                  <a:lnTo>
                    <a:pt x="283" y="6"/>
                  </a:lnTo>
                  <a:lnTo>
                    <a:pt x="290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0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7" y="6"/>
                  </a:lnTo>
                  <a:lnTo>
                    <a:pt x="334" y="6"/>
                  </a:lnTo>
                  <a:lnTo>
                    <a:pt x="340" y="0"/>
                  </a:lnTo>
                  <a:lnTo>
                    <a:pt x="346" y="0"/>
                  </a:lnTo>
                  <a:lnTo>
                    <a:pt x="353" y="0"/>
                  </a:lnTo>
                  <a:lnTo>
                    <a:pt x="359" y="0"/>
                  </a:lnTo>
                  <a:lnTo>
                    <a:pt x="365" y="0"/>
                  </a:lnTo>
                  <a:lnTo>
                    <a:pt x="371" y="6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7" y="0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6" y="0"/>
                  </a:lnTo>
                  <a:lnTo>
                    <a:pt x="422" y="6"/>
                  </a:lnTo>
                  <a:lnTo>
                    <a:pt x="428" y="6"/>
                  </a:lnTo>
                  <a:lnTo>
                    <a:pt x="434" y="6"/>
                  </a:lnTo>
                  <a:lnTo>
                    <a:pt x="441" y="6"/>
                  </a:lnTo>
                  <a:lnTo>
                    <a:pt x="447" y="6"/>
                  </a:lnTo>
                  <a:lnTo>
                    <a:pt x="453" y="0"/>
                  </a:lnTo>
                  <a:lnTo>
                    <a:pt x="460" y="0"/>
                  </a:lnTo>
                  <a:lnTo>
                    <a:pt x="466" y="0"/>
                  </a:lnTo>
                  <a:lnTo>
                    <a:pt x="472" y="0"/>
                  </a:lnTo>
                  <a:lnTo>
                    <a:pt x="479" y="0"/>
                  </a:lnTo>
                  <a:lnTo>
                    <a:pt x="485" y="6"/>
                  </a:lnTo>
                  <a:lnTo>
                    <a:pt x="491" y="6"/>
                  </a:lnTo>
                  <a:lnTo>
                    <a:pt x="497" y="6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3" y="0"/>
                  </a:lnTo>
                  <a:lnTo>
                    <a:pt x="529" y="0"/>
                  </a:lnTo>
                  <a:lnTo>
                    <a:pt x="535" y="6"/>
                  </a:lnTo>
                  <a:lnTo>
                    <a:pt x="542" y="6"/>
                  </a:lnTo>
                  <a:lnTo>
                    <a:pt x="548" y="6"/>
                  </a:lnTo>
                  <a:lnTo>
                    <a:pt x="554" y="6"/>
                  </a:lnTo>
                  <a:lnTo>
                    <a:pt x="560" y="6"/>
                  </a:lnTo>
                  <a:lnTo>
                    <a:pt x="567" y="0"/>
                  </a:lnTo>
                  <a:lnTo>
                    <a:pt x="573" y="0"/>
                  </a:lnTo>
                  <a:lnTo>
                    <a:pt x="579" y="0"/>
                  </a:lnTo>
                  <a:lnTo>
                    <a:pt x="586" y="0"/>
                  </a:lnTo>
                  <a:lnTo>
                    <a:pt x="592" y="6"/>
                  </a:lnTo>
                  <a:lnTo>
                    <a:pt x="598" y="6"/>
                  </a:lnTo>
                  <a:lnTo>
                    <a:pt x="605" y="6"/>
                  </a:lnTo>
                  <a:lnTo>
                    <a:pt x="617" y="0"/>
                  </a:lnTo>
                  <a:lnTo>
                    <a:pt x="623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9" y="6"/>
                  </a:lnTo>
                  <a:lnTo>
                    <a:pt x="655" y="6"/>
                  </a:lnTo>
                  <a:lnTo>
                    <a:pt x="661" y="6"/>
                  </a:lnTo>
                  <a:lnTo>
                    <a:pt x="668" y="6"/>
                  </a:lnTo>
                  <a:lnTo>
                    <a:pt x="674" y="0"/>
                  </a:lnTo>
                  <a:lnTo>
                    <a:pt x="680" y="0"/>
                  </a:lnTo>
                  <a:lnTo>
                    <a:pt x="686" y="0"/>
                  </a:lnTo>
                </a:path>
              </a:pathLst>
            </a:custGeom>
            <a:noFill/>
            <a:ln w="6350" cmpd="sng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35252" name="Group 84">
            <a:extLst>
              <a:ext uri="{FF2B5EF4-FFF2-40B4-BE49-F238E27FC236}">
                <a16:creationId xmlns:a16="http://schemas.microsoft.com/office/drawing/2014/main" id="{5FBA33D9-5B06-49A7-8482-5D6B87F73B45}"/>
              </a:ext>
            </a:extLst>
          </p:cNvPr>
          <p:cNvGrpSpPr>
            <a:grpSpLocks/>
          </p:cNvGrpSpPr>
          <p:nvPr/>
        </p:nvGrpSpPr>
        <p:grpSpPr bwMode="auto">
          <a:xfrm>
            <a:off x="4006850" y="1589088"/>
            <a:ext cx="4349750" cy="3430587"/>
            <a:chOff x="1576" y="1039"/>
            <a:chExt cx="2740" cy="2161"/>
          </a:xfrm>
        </p:grpSpPr>
        <p:sp>
          <p:nvSpPr>
            <p:cNvPr id="135253" name="Freeform 85">
              <a:extLst>
                <a:ext uri="{FF2B5EF4-FFF2-40B4-BE49-F238E27FC236}">
                  <a16:creationId xmlns:a16="http://schemas.microsoft.com/office/drawing/2014/main" id="{A95EDFD2-3AC0-453D-9753-BFA51E74F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1039"/>
              <a:ext cx="31" cy="2161"/>
            </a:xfrm>
            <a:custGeom>
              <a:avLst/>
              <a:gdLst>
                <a:gd name="T0" fmla="*/ 0 w 31"/>
                <a:gd name="T1" fmla="*/ 2161 h 2161"/>
                <a:gd name="T2" fmla="*/ 0 w 31"/>
                <a:gd name="T3" fmla="*/ 1852 h 2161"/>
                <a:gd name="T4" fmla="*/ 6 w 31"/>
                <a:gd name="T5" fmla="*/ 1846 h 2161"/>
                <a:gd name="T6" fmla="*/ 6 w 31"/>
                <a:gd name="T7" fmla="*/ 1411 h 2161"/>
                <a:gd name="T8" fmla="*/ 12 w 31"/>
                <a:gd name="T9" fmla="*/ 1405 h 2161"/>
                <a:gd name="T10" fmla="*/ 12 w 31"/>
                <a:gd name="T11" fmla="*/ 919 h 2161"/>
                <a:gd name="T12" fmla="*/ 19 w 31"/>
                <a:gd name="T13" fmla="*/ 913 h 2161"/>
                <a:gd name="T14" fmla="*/ 19 w 31"/>
                <a:gd name="T15" fmla="*/ 478 h 2161"/>
                <a:gd name="T16" fmla="*/ 25 w 31"/>
                <a:gd name="T17" fmla="*/ 472 h 2161"/>
                <a:gd name="T18" fmla="*/ 25 w 31"/>
                <a:gd name="T19" fmla="*/ 145 h 2161"/>
                <a:gd name="T20" fmla="*/ 31 w 31"/>
                <a:gd name="T21" fmla="*/ 138 h 2161"/>
                <a:gd name="T22" fmla="*/ 31 w 31"/>
                <a:gd name="T23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161">
                  <a:moveTo>
                    <a:pt x="0" y="2161"/>
                  </a:moveTo>
                  <a:lnTo>
                    <a:pt x="0" y="1852"/>
                  </a:lnTo>
                  <a:lnTo>
                    <a:pt x="6" y="1846"/>
                  </a:lnTo>
                  <a:lnTo>
                    <a:pt x="6" y="1411"/>
                  </a:lnTo>
                  <a:lnTo>
                    <a:pt x="12" y="1405"/>
                  </a:lnTo>
                  <a:lnTo>
                    <a:pt x="12" y="919"/>
                  </a:lnTo>
                  <a:lnTo>
                    <a:pt x="19" y="913"/>
                  </a:lnTo>
                  <a:lnTo>
                    <a:pt x="19" y="478"/>
                  </a:lnTo>
                  <a:lnTo>
                    <a:pt x="25" y="472"/>
                  </a:lnTo>
                  <a:lnTo>
                    <a:pt x="25" y="145"/>
                  </a:lnTo>
                  <a:lnTo>
                    <a:pt x="31" y="138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54" name="Freeform 86">
              <a:extLst>
                <a:ext uri="{FF2B5EF4-FFF2-40B4-BE49-F238E27FC236}">
                  <a16:creationId xmlns:a16="http://schemas.microsoft.com/office/drawing/2014/main" id="{DF8F547A-CD47-48AD-9C1C-A749EBB97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2028"/>
              <a:ext cx="693" cy="1172"/>
            </a:xfrm>
            <a:custGeom>
              <a:avLst/>
              <a:gdLst>
                <a:gd name="T0" fmla="*/ 0 w 693"/>
                <a:gd name="T1" fmla="*/ 0 h 1172"/>
                <a:gd name="T2" fmla="*/ 13 w 693"/>
                <a:gd name="T3" fmla="*/ 6 h 1172"/>
                <a:gd name="T4" fmla="*/ 25 w 693"/>
                <a:gd name="T5" fmla="*/ 12 h 1172"/>
                <a:gd name="T6" fmla="*/ 38 w 693"/>
                <a:gd name="T7" fmla="*/ 12 h 1172"/>
                <a:gd name="T8" fmla="*/ 50 w 693"/>
                <a:gd name="T9" fmla="*/ 19 h 1172"/>
                <a:gd name="T10" fmla="*/ 63 w 693"/>
                <a:gd name="T11" fmla="*/ 25 h 1172"/>
                <a:gd name="T12" fmla="*/ 76 w 693"/>
                <a:gd name="T13" fmla="*/ 25 h 1172"/>
                <a:gd name="T14" fmla="*/ 88 w 693"/>
                <a:gd name="T15" fmla="*/ 31 h 1172"/>
                <a:gd name="T16" fmla="*/ 101 w 693"/>
                <a:gd name="T17" fmla="*/ 31 h 1172"/>
                <a:gd name="T18" fmla="*/ 113 w 693"/>
                <a:gd name="T19" fmla="*/ 38 h 1172"/>
                <a:gd name="T20" fmla="*/ 126 w 693"/>
                <a:gd name="T21" fmla="*/ 38 h 1172"/>
                <a:gd name="T22" fmla="*/ 139 w 693"/>
                <a:gd name="T23" fmla="*/ 44 h 1172"/>
                <a:gd name="T24" fmla="*/ 151 w 693"/>
                <a:gd name="T25" fmla="*/ 44 h 1172"/>
                <a:gd name="T26" fmla="*/ 164 w 693"/>
                <a:gd name="T27" fmla="*/ 44 h 1172"/>
                <a:gd name="T28" fmla="*/ 176 w 693"/>
                <a:gd name="T29" fmla="*/ 50 h 1172"/>
                <a:gd name="T30" fmla="*/ 189 w 693"/>
                <a:gd name="T31" fmla="*/ 50 h 1172"/>
                <a:gd name="T32" fmla="*/ 202 w 693"/>
                <a:gd name="T33" fmla="*/ 56 h 1172"/>
                <a:gd name="T34" fmla="*/ 214 w 693"/>
                <a:gd name="T35" fmla="*/ 56 h 1172"/>
                <a:gd name="T36" fmla="*/ 227 w 693"/>
                <a:gd name="T37" fmla="*/ 56 h 1172"/>
                <a:gd name="T38" fmla="*/ 239 w 693"/>
                <a:gd name="T39" fmla="*/ 56 h 1172"/>
                <a:gd name="T40" fmla="*/ 252 w 693"/>
                <a:gd name="T41" fmla="*/ 63 h 1172"/>
                <a:gd name="T42" fmla="*/ 265 w 693"/>
                <a:gd name="T43" fmla="*/ 63 h 1172"/>
                <a:gd name="T44" fmla="*/ 277 w 693"/>
                <a:gd name="T45" fmla="*/ 63 h 1172"/>
                <a:gd name="T46" fmla="*/ 290 w 693"/>
                <a:gd name="T47" fmla="*/ 63 h 1172"/>
                <a:gd name="T48" fmla="*/ 302 w 693"/>
                <a:gd name="T49" fmla="*/ 63 h 1172"/>
                <a:gd name="T50" fmla="*/ 315 w 693"/>
                <a:gd name="T51" fmla="*/ 69 h 1172"/>
                <a:gd name="T52" fmla="*/ 328 w 693"/>
                <a:gd name="T53" fmla="*/ 69 h 1172"/>
                <a:gd name="T54" fmla="*/ 340 w 693"/>
                <a:gd name="T55" fmla="*/ 69 h 1172"/>
                <a:gd name="T56" fmla="*/ 353 w 693"/>
                <a:gd name="T57" fmla="*/ 69 h 1172"/>
                <a:gd name="T58" fmla="*/ 365 w 693"/>
                <a:gd name="T59" fmla="*/ 69 h 1172"/>
                <a:gd name="T60" fmla="*/ 378 w 693"/>
                <a:gd name="T61" fmla="*/ 69 h 1172"/>
                <a:gd name="T62" fmla="*/ 391 w 693"/>
                <a:gd name="T63" fmla="*/ 75 h 1172"/>
                <a:gd name="T64" fmla="*/ 403 w 693"/>
                <a:gd name="T65" fmla="*/ 75 h 1172"/>
                <a:gd name="T66" fmla="*/ 416 w 693"/>
                <a:gd name="T67" fmla="*/ 75 h 1172"/>
                <a:gd name="T68" fmla="*/ 428 w 693"/>
                <a:gd name="T69" fmla="*/ 75 h 1172"/>
                <a:gd name="T70" fmla="*/ 441 w 693"/>
                <a:gd name="T71" fmla="*/ 75 h 1172"/>
                <a:gd name="T72" fmla="*/ 454 w 693"/>
                <a:gd name="T73" fmla="*/ 75 h 1172"/>
                <a:gd name="T74" fmla="*/ 466 w 693"/>
                <a:gd name="T75" fmla="*/ 75 h 1172"/>
                <a:gd name="T76" fmla="*/ 479 w 693"/>
                <a:gd name="T77" fmla="*/ 75 h 1172"/>
                <a:gd name="T78" fmla="*/ 491 w 693"/>
                <a:gd name="T79" fmla="*/ 75 h 1172"/>
                <a:gd name="T80" fmla="*/ 504 w 693"/>
                <a:gd name="T81" fmla="*/ 75 h 1172"/>
                <a:gd name="T82" fmla="*/ 517 w 693"/>
                <a:gd name="T83" fmla="*/ 75 h 1172"/>
                <a:gd name="T84" fmla="*/ 529 w 693"/>
                <a:gd name="T85" fmla="*/ 75 h 1172"/>
                <a:gd name="T86" fmla="*/ 542 w 693"/>
                <a:gd name="T87" fmla="*/ 82 h 1172"/>
                <a:gd name="T88" fmla="*/ 554 w 693"/>
                <a:gd name="T89" fmla="*/ 82 h 1172"/>
                <a:gd name="T90" fmla="*/ 567 w 693"/>
                <a:gd name="T91" fmla="*/ 82 h 1172"/>
                <a:gd name="T92" fmla="*/ 580 w 693"/>
                <a:gd name="T93" fmla="*/ 82 h 1172"/>
                <a:gd name="T94" fmla="*/ 592 w 693"/>
                <a:gd name="T95" fmla="*/ 82 h 1172"/>
                <a:gd name="T96" fmla="*/ 605 w 693"/>
                <a:gd name="T97" fmla="*/ 82 h 1172"/>
                <a:gd name="T98" fmla="*/ 617 w 693"/>
                <a:gd name="T99" fmla="*/ 82 h 1172"/>
                <a:gd name="T100" fmla="*/ 630 w 693"/>
                <a:gd name="T101" fmla="*/ 82 h 1172"/>
                <a:gd name="T102" fmla="*/ 643 w 693"/>
                <a:gd name="T103" fmla="*/ 82 h 1172"/>
                <a:gd name="T104" fmla="*/ 655 w 693"/>
                <a:gd name="T105" fmla="*/ 82 h 1172"/>
                <a:gd name="T106" fmla="*/ 668 w 693"/>
                <a:gd name="T107" fmla="*/ 82 h 1172"/>
                <a:gd name="T108" fmla="*/ 680 w 693"/>
                <a:gd name="T109" fmla="*/ 82 h 1172"/>
                <a:gd name="T110" fmla="*/ 687 w 693"/>
                <a:gd name="T111" fmla="*/ 327 h 1172"/>
                <a:gd name="T112" fmla="*/ 693 w 693"/>
                <a:gd name="T113" fmla="*/ 806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3" h="1172">
                  <a:moveTo>
                    <a:pt x="0" y="88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3" y="6"/>
                  </a:lnTo>
                  <a:lnTo>
                    <a:pt x="19" y="6"/>
                  </a:lnTo>
                  <a:lnTo>
                    <a:pt x="25" y="12"/>
                  </a:lnTo>
                  <a:lnTo>
                    <a:pt x="31" y="12"/>
                  </a:lnTo>
                  <a:lnTo>
                    <a:pt x="38" y="12"/>
                  </a:lnTo>
                  <a:lnTo>
                    <a:pt x="44" y="19"/>
                  </a:lnTo>
                  <a:lnTo>
                    <a:pt x="50" y="19"/>
                  </a:lnTo>
                  <a:lnTo>
                    <a:pt x="57" y="19"/>
                  </a:lnTo>
                  <a:lnTo>
                    <a:pt x="63" y="25"/>
                  </a:lnTo>
                  <a:lnTo>
                    <a:pt x="69" y="25"/>
                  </a:lnTo>
                  <a:lnTo>
                    <a:pt x="76" y="25"/>
                  </a:lnTo>
                  <a:lnTo>
                    <a:pt x="82" y="31"/>
                  </a:lnTo>
                  <a:lnTo>
                    <a:pt x="88" y="31"/>
                  </a:lnTo>
                  <a:lnTo>
                    <a:pt x="94" y="31"/>
                  </a:lnTo>
                  <a:lnTo>
                    <a:pt x="101" y="31"/>
                  </a:lnTo>
                  <a:lnTo>
                    <a:pt x="107" y="38"/>
                  </a:lnTo>
                  <a:lnTo>
                    <a:pt x="113" y="38"/>
                  </a:lnTo>
                  <a:lnTo>
                    <a:pt x="120" y="38"/>
                  </a:lnTo>
                  <a:lnTo>
                    <a:pt x="126" y="38"/>
                  </a:lnTo>
                  <a:lnTo>
                    <a:pt x="132" y="44"/>
                  </a:lnTo>
                  <a:lnTo>
                    <a:pt x="139" y="44"/>
                  </a:lnTo>
                  <a:lnTo>
                    <a:pt x="145" y="44"/>
                  </a:lnTo>
                  <a:lnTo>
                    <a:pt x="151" y="44"/>
                  </a:lnTo>
                  <a:lnTo>
                    <a:pt x="157" y="44"/>
                  </a:lnTo>
                  <a:lnTo>
                    <a:pt x="164" y="44"/>
                  </a:lnTo>
                  <a:lnTo>
                    <a:pt x="170" y="50"/>
                  </a:lnTo>
                  <a:lnTo>
                    <a:pt x="176" y="50"/>
                  </a:lnTo>
                  <a:lnTo>
                    <a:pt x="183" y="50"/>
                  </a:lnTo>
                  <a:lnTo>
                    <a:pt x="189" y="50"/>
                  </a:lnTo>
                  <a:lnTo>
                    <a:pt x="195" y="50"/>
                  </a:lnTo>
                  <a:lnTo>
                    <a:pt x="202" y="56"/>
                  </a:lnTo>
                  <a:lnTo>
                    <a:pt x="208" y="56"/>
                  </a:lnTo>
                  <a:lnTo>
                    <a:pt x="214" y="56"/>
                  </a:lnTo>
                  <a:lnTo>
                    <a:pt x="220" y="56"/>
                  </a:lnTo>
                  <a:lnTo>
                    <a:pt x="227" y="56"/>
                  </a:lnTo>
                  <a:lnTo>
                    <a:pt x="233" y="56"/>
                  </a:lnTo>
                  <a:lnTo>
                    <a:pt x="239" y="56"/>
                  </a:lnTo>
                  <a:lnTo>
                    <a:pt x="246" y="56"/>
                  </a:lnTo>
                  <a:lnTo>
                    <a:pt x="252" y="63"/>
                  </a:lnTo>
                  <a:lnTo>
                    <a:pt x="258" y="63"/>
                  </a:lnTo>
                  <a:lnTo>
                    <a:pt x="265" y="63"/>
                  </a:lnTo>
                  <a:lnTo>
                    <a:pt x="271" y="63"/>
                  </a:lnTo>
                  <a:lnTo>
                    <a:pt x="277" y="63"/>
                  </a:lnTo>
                  <a:lnTo>
                    <a:pt x="283" y="63"/>
                  </a:lnTo>
                  <a:lnTo>
                    <a:pt x="290" y="63"/>
                  </a:lnTo>
                  <a:lnTo>
                    <a:pt x="296" y="63"/>
                  </a:lnTo>
                  <a:lnTo>
                    <a:pt x="302" y="63"/>
                  </a:lnTo>
                  <a:lnTo>
                    <a:pt x="309" y="69"/>
                  </a:lnTo>
                  <a:lnTo>
                    <a:pt x="315" y="69"/>
                  </a:lnTo>
                  <a:lnTo>
                    <a:pt x="321" y="69"/>
                  </a:lnTo>
                  <a:lnTo>
                    <a:pt x="328" y="69"/>
                  </a:lnTo>
                  <a:lnTo>
                    <a:pt x="334" y="69"/>
                  </a:lnTo>
                  <a:lnTo>
                    <a:pt x="340" y="69"/>
                  </a:lnTo>
                  <a:lnTo>
                    <a:pt x="346" y="69"/>
                  </a:lnTo>
                  <a:lnTo>
                    <a:pt x="353" y="69"/>
                  </a:lnTo>
                  <a:lnTo>
                    <a:pt x="359" y="69"/>
                  </a:lnTo>
                  <a:lnTo>
                    <a:pt x="365" y="69"/>
                  </a:lnTo>
                  <a:lnTo>
                    <a:pt x="372" y="69"/>
                  </a:lnTo>
                  <a:lnTo>
                    <a:pt x="378" y="69"/>
                  </a:lnTo>
                  <a:lnTo>
                    <a:pt x="384" y="69"/>
                  </a:lnTo>
                  <a:lnTo>
                    <a:pt x="391" y="75"/>
                  </a:lnTo>
                  <a:lnTo>
                    <a:pt x="397" y="75"/>
                  </a:lnTo>
                  <a:lnTo>
                    <a:pt x="403" y="75"/>
                  </a:lnTo>
                  <a:lnTo>
                    <a:pt x="409" y="75"/>
                  </a:lnTo>
                  <a:lnTo>
                    <a:pt x="416" y="75"/>
                  </a:lnTo>
                  <a:lnTo>
                    <a:pt x="422" y="75"/>
                  </a:lnTo>
                  <a:lnTo>
                    <a:pt x="428" y="75"/>
                  </a:lnTo>
                  <a:lnTo>
                    <a:pt x="435" y="75"/>
                  </a:lnTo>
                  <a:lnTo>
                    <a:pt x="441" y="75"/>
                  </a:lnTo>
                  <a:lnTo>
                    <a:pt x="447" y="75"/>
                  </a:lnTo>
                  <a:lnTo>
                    <a:pt x="454" y="75"/>
                  </a:lnTo>
                  <a:lnTo>
                    <a:pt x="460" y="75"/>
                  </a:lnTo>
                  <a:lnTo>
                    <a:pt x="466" y="75"/>
                  </a:lnTo>
                  <a:lnTo>
                    <a:pt x="472" y="75"/>
                  </a:lnTo>
                  <a:lnTo>
                    <a:pt x="479" y="75"/>
                  </a:lnTo>
                  <a:lnTo>
                    <a:pt x="485" y="75"/>
                  </a:lnTo>
                  <a:lnTo>
                    <a:pt x="491" y="75"/>
                  </a:lnTo>
                  <a:lnTo>
                    <a:pt x="498" y="75"/>
                  </a:lnTo>
                  <a:lnTo>
                    <a:pt x="504" y="75"/>
                  </a:lnTo>
                  <a:lnTo>
                    <a:pt x="510" y="75"/>
                  </a:lnTo>
                  <a:lnTo>
                    <a:pt x="517" y="75"/>
                  </a:lnTo>
                  <a:lnTo>
                    <a:pt x="523" y="75"/>
                  </a:lnTo>
                  <a:lnTo>
                    <a:pt x="529" y="75"/>
                  </a:lnTo>
                  <a:lnTo>
                    <a:pt x="535" y="82"/>
                  </a:lnTo>
                  <a:lnTo>
                    <a:pt x="542" y="82"/>
                  </a:lnTo>
                  <a:lnTo>
                    <a:pt x="548" y="82"/>
                  </a:lnTo>
                  <a:lnTo>
                    <a:pt x="554" y="82"/>
                  </a:lnTo>
                  <a:lnTo>
                    <a:pt x="561" y="82"/>
                  </a:lnTo>
                  <a:lnTo>
                    <a:pt x="567" y="82"/>
                  </a:lnTo>
                  <a:lnTo>
                    <a:pt x="573" y="82"/>
                  </a:lnTo>
                  <a:lnTo>
                    <a:pt x="580" y="82"/>
                  </a:lnTo>
                  <a:lnTo>
                    <a:pt x="586" y="82"/>
                  </a:lnTo>
                  <a:lnTo>
                    <a:pt x="592" y="82"/>
                  </a:lnTo>
                  <a:lnTo>
                    <a:pt x="598" y="82"/>
                  </a:lnTo>
                  <a:lnTo>
                    <a:pt x="605" y="82"/>
                  </a:lnTo>
                  <a:lnTo>
                    <a:pt x="611" y="82"/>
                  </a:lnTo>
                  <a:lnTo>
                    <a:pt x="617" y="82"/>
                  </a:lnTo>
                  <a:lnTo>
                    <a:pt x="624" y="82"/>
                  </a:lnTo>
                  <a:lnTo>
                    <a:pt x="630" y="82"/>
                  </a:lnTo>
                  <a:lnTo>
                    <a:pt x="636" y="82"/>
                  </a:lnTo>
                  <a:lnTo>
                    <a:pt x="643" y="82"/>
                  </a:lnTo>
                  <a:lnTo>
                    <a:pt x="649" y="82"/>
                  </a:lnTo>
                  <a:lnTo>
                    <a:pt x="655" y="82"/>
                  </a:lnTo>
                  <a:lnTo>
                    <a:pt x="661" y="82"/>
                  </a:lnTo>
                  <a:lnTo>
                    <a:pt x="668" y="82"/>
                  </a:lnTo>
                  <a:lnTo>
                    <a:pt x="674" y="82"/>
                  </a:lnTo>
                  <a:lnTo>
                    <a:pt x="680" y="82"/>
                  </a:lnTo>
                  <a:lnTo>
                    <a:pt x="680" y="296"/>
                  </a:lnTo>
                  <a:lnTo>
                    <a:pt x="687" y="327"/>
                  </a:lnTo>
                  <a:lnTo>
                    <a:pt x="687" y="775"/>
                  </a:lnTo>
                  <a:lnTo>
                    <a:pt x="693" y="806"/>
                  </a:lnTo>
                  <a:lnTo>
                    <a:pt x="693" y="117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55" name="Freeform 87">
              <a:extLst>
                <a:ext uri="{FF2B5EF4-FFF2-40B4-BE49-F238E27FC236}">
                  <a16:creationId xmlns:a16="http://schemas.microsoft.com/office/drawing/2014/main" id="{4B3879BE-9284-4B2B-8210-6C59028E1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1039"/>
              <a:ext cx="390" cy="2053"/>
            </a:xfrm>
            <a:custGeom>
              <a:avLst/>
              <a:gdLst>
                <a:gd name="T0" fmla="*/ 6 w 390"/>
                <a:gd name="T1" fmla="*/ 19 h 2053"/>
                <a:gd name="T2" fmla="*/ 12 w 390"/>
                <a:gd name="T3" fmla="*/ 579 h 2053"/>
                <a:gd name="T4" fmla="*/ 25 w 390"/>
                <a:gd name="T5" fmla="*/ 1008 h 2053"/>
                <a:gd name="T6" fmla="*/ 31 w 390"/>
                <a:gd name="T7" fmla="*/ 1776 h 2053"/>
                <a:gd name="T8" fmla="*/ 44 w 390"/>
                <a:gd name="T9" fmla="*/ 2003 h 2053"/>
                <a:gd name="T10" fmla="*/ 50 w 390"/>
                <a:gd name="T11" fmla="*/ 1940 h 2053"/>
                <a:gd name="T12" fmla="*/ 63 w 390"/>
                <a:gd name="T13" fmla="*/ 1669 h 2053"/>
                <a:gd name="T14" fmla="*/ 69 w 390"/>
                <a:gd name="T15" fmla="*/ 932 h 2053"/>
                <a:gd name="T16" fmla="*/ 82 w 390"/>
                <a:gd name="T17" fmla="*/ 573 h 2053"/>
                <a:gd name="T18" fmla="*/ 88 w 390"/>
                <a:gd name="T19" fmla="*/ 208 h 2053"/>
                <a:gd name="T20" fmla="*/ 100 w 390"/>
                <a:gd name="T21" fmla="*/ 245 h 2053"/>
                <a:gd name="T22" fmla="*/ 107 w 390"/>
                <a:gd name="T23" fmla="*/ 699 h 2053"/>
                <a:gd name="T24" fmla="*/ 119 w 390"/>
                <a:gd name="T25" fmla="*/ 1045 h 2053"/>
                <a:gd name="T26" fmla="*/ 126 w 390"/>
                <a:gd name="T27" fmla="*/ 1644 h 2053"/>
                <a:gd name="T28" fmla="*/ 138 w 390"/>
                <a:gd name="T29" fmla="*/ 1820 h 2053"/>
                <a:gd name="T30" fmla="*/ 145 w 390"/>
                <a:gd name="T31" fmla="*/ 1751 h 2053"/>
                <a:gd name="T32" fmla="*/ 157 w 390"/>
                <a:gd name="T33" fmla="*/ 1531 h 2053"/>
                <a:gd name="T34" fmla="*/ 163 w 390"/>
                <a:gd name="T35" fmla="*/ 945 h 2053"/>
                <a:gd name="T36" fmla="*/ 176 w 390"/>
                <a:gd name="T37" fmla="*/ 661 h 2053"/>
                <a:gd name="T38" fmla="*/ 182 w 390"/>
                <a:gd name="T39" fmla="*/ 384 h 2053"/>
                <a:gd name="T40" fmla="*/ 195 w 390"/>
                <a:gd name="T41" fmla="*/ 422 h 2053"/>
                <a:gd name="T42" fmla="*/ 201 w 390"/>
                <a:gd name="T43" fmla="*/ 787 h 2053"/>
                <a:gd name="T44" fmla="*/ 214 w 390"/>
                <a:gd name="T45" fmla="*/ 1064 h 2053"/>
                <a:gd name="T46" fmla="*/ 220 w 390"/>
                <a:gd name="T47" fmla="*/ 1537 h 2053"/>
                <a:gd name="T48" fmla="*/ 233 w 390"/>
                <a:gd name="T49" fmla="*/ 1675 h 2053"/>
                <a:gd name="T50" fmla="*/ 239 w 390"/>
                <a:gd name="T51" fmla="*/ 1682 h 2053"/>
                <a:gd name="T52" fmla="*/ 245 w 390"/>
                <a:gd name="T53" fmla="*/ 1436 h 2053"/>
                <a:gd name="T54" fmla="*/ 258 w 390"/>
                <a:gd name="T55" fmla="*/ 1197 h 2053"/>
                <a:gd name="T56" fmla="*/ 264 w 390"/>
                <a:gd name="T57" fmla="*/ 743 h 2053"/>
                <a:gd name="T58" fmla="*/ 277 w 390"/>
                <a:gd name="T59" fmla="*/ 579 h 2053"/>
                <a:gd name="T60" fmla="*/ 283 w 390"/>
                <a:gd name="T61" fmla="*/ 554 h 2053"/>
                <a:gd name="T62" fmla="*/ 296 w 390"/>
                <a:gd name="T63" fmla="*/ 680 h 2053"/>
                <a:gd name="T64" fmla="*/ 302 w 390"/>
                <a:gd name="T65" fmla="*/ 1077 h 2053"/>
                <a:gd name="T66" fmla="*/ 315 w 390"/>
                <a:gd name="T67" fmla="*/ 1291 h 2053"/>
                <a:gd name="T68" fmla="*/ 321 w 390"/>
                <a:gd name="T69" fmla="*/ 1549 h 2053"/>
                <a:gd name="T70" fmla="*/ 327 w 390"/>
                <a:gd name="T71" fmla="*/ 1562 h 2053"/>
                <a:gd name="T72" fmla="*/ 340 w 390"/>
                <a:gd name="T73" fmla="*/ 1486 h 2053"/>
                <a:gd name="T74" fmla="*/ 346 w 390"/>
                <a:gd name="T75" fmla="*/ 1165 h 2053"/>
                <a:gd name="T76" fmla="*/ 359 w 390"/>
                <a:gd name="T77" fmla="*/ 970 h 2053"/>
                <a:gd name="T78" fmla="*/ 365 w 390"/>
                <a:gd name="T79" fmla="*/ 680 h 2053"/>
                <a:gd name="T80" fmla="*/ 378 w 390"/>
                <a:gd name="T81" fmla="*/ 642 h 2053"/>
                <a:gd name="T82" fmla="*/ 384 w 390"/>
                <a:gd name="T83" fmla="*/ 762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0" h="2053">
                  <a:moveTo>
                    <a:pt x="0" y="0"/>
                  </a:moveTo>
                  <a:lnTo>
                    <a:pt x="0" y="12"/>
                  </a:lnTo>
                  <a:lnTo>
                    <a:pt x="6" y="19"/>
                  </a:lnTo>
                  <a:lnTo>
                    <a:pt x="6" y="226"/>
                  </a:lnTo>
                  <a:lnTo>
                    <a:pt x="12" y="233"/>
                  </a:lnTo>
                  <a:lnTo>
                    <a:pt x="12" y="579"/>
                  </a:lnTo>
                  <a:lnTo>
                    <a:pt x="19" y="586"/>
                  </a:lnTo>
                  <a:lnTo>
                    <a:pt x="19" y="1001"/>
                  </a:lnTo>
                  <a:lnTo>
                    <a:pt x="25" y="1008"/>
                  </a:lnTo>
                  <a:lnTo>
                    <a:pt x="25" y="1430"/>
                  </a:lnTo>
                  <a:lnTo>
                    <a:pt x="31" y="1436"/>
                  </a:lnTo>
                  <a:lnTo>
                    <a:pt x="31" y="1776"/>
                  </a:lnTo>
                  <a:lnTo>
                    <a:pt x="37" y="1783"/>
                  </a:lnTo>
                  <a:lnTo>
                    <a:pt x="37" y="1997"/>
                  </a:lnTo>
                  <a:lnTo>
                    <a:pt x="44" y="2003"/>
                  </a:lnTo>
                  <a:lnTo>
                    <a:pt x="44" y="2053"/>
                  </a:lnTo>
                  <a:lnTo>
                    <a:pt x="50" y="2047"/>
                  </a:lnTo>
                  <a:lnTo>
                    <a:pt x="50" y="1940"/>
                  </a:lnTo>
                  <a:lnTo>
                    <a:pt x="56" y="1934"/>
                  </a:lnTo>
                  <a:lnTo>
                    <a:pt x="56" y="1675"/>
                  </a:lnTo>
                  <a:lnTo>
                    <a:pt x="63" y="1669"/>
                  </a:lnTo>
                  <a:lnTo>
                    <a:pt x="63" y="1323"/>
                  </a:lnTo>
                  <a:lnTo>
                    <a:pt x="69" y="1316"/>
                  </a:lnTo>
                  <a:lnTo>
                    <a:pt x="69" y="932"/>
                  </a:lnTo>
                  <a:lnTo>
                    <a:pt x="75" y="926"/>
                  </a:lnTo>
                  <a:lnTo>
                    <a:pt x="75" y="579"/>
                  </a:lnTo>
                  <a:lnTo>
                    <a:pt x="82" y="573"/>
                  </a:lnTo>
                  <a:lnTo>
                    <a:pt x="82" y="321"/>
                  </a:lnTo>
                  <a:lnTo>
                    <a:pt x="88" y="315"/>
                  </a:lnTo>
                  <a:lnTo>
                    <a:pt x="88" y="208"/>
                  </a:lnTo>
                  <a:lnTo>
                    <a:pt x="94" y="201"/>
                  </a:lnTo>
                  <a:lnTo>
                    <a:pt x="94" y="239"/>
                  </a:lnTo>
                  <a:lnTo>
                    <a:pt x="100" y="245"/>
                  </a:lnTo>
                  <a:lnTo>
                    <a:pt x="100" y="409"/>
                  </a:lnTo>
                  <a:lnTo>
                    <a:pt x="107" y="415"/>
                  </a:lnTo>
                  <a:lnTo>
                    <a:pt x="107" y="699"/>
                  </a:lnTo>
                  <a:lnTo>
                    <a:pt x="113" y="705"/>
                  </a:lnTo>
                  <a:lnTo>
                    <a:pt x="113" y="1039"/>
                  </a:lnTo>
                  <a:lnTo>
                    <a:pt x="119" y="1045"/>
                  </a:lnTo>
                  <a:lnTo>
                    <a:pt x="119" y="1373"/>
                  </a:lnTo>
                  <a:lnTo>
                    <a:pt x="126" y="1379"/>
                  </a:lnTo>
                  <a:lnTo>
                    <a:pt x="126" y="1644"/>
                  </a:lnTo>
                  <a:lnTo>
                    <a:pt x="132" y="1650"/>
                  </a:lnTo>
                  <a:lnTo>
                    <a:pt x="132" y="1814"/>
                  </a:lnTo>
                  <a:lnTo>
                    <a:pt x="138" y="1820"/>
                  </a:lnTo>
                  <a:lnTo>
                    <a:pt x="138" y="1852"/>
                  </a:lnTo>
                  <a:lnTo>
                    <a:pt x="145" y="1846"/>
                  </a:lnTo>
                  <a:lnTo>
                    <a:pt x="145" y="1751"/>
                  </a:lnTo>
                  <a:lnTo>
                    <a:pt x="151" y="1745"/>
                  </a:lnTo>
                  <a:lnTo>
                    <a:pt x="151" y="1537"/>
                  </a:lnTo>
                  <a:lnTo>
                    <a:pt x="157" y="1531"/>
                  </a:lnTo>
                  <a:lnTo>
                    <a:pt x="157" y="1253"/>
                  </a:lnTo>
                  <a:lnTo>
                    <a:pt x="163" y="1247"/>
                  </a:lnTo>
                  <a:lnTo>
                    <a:pt x="163" y="945"/>
                  </a:lnTo>
                  <a:lnTo>
                    <a:pt x="170" y="938"/>
                  </a:lnTo>
                  <a:lnTo>
                    <a:pt x="170" y="667"/>
                  </a:lnTo>
                  <a:lnTo>
                    <a:pt x="176" y="661"/>
                  </a:lnTo>
                  <a:lnTo>
                    <a:pt x="176" y="472"/>
                  </a:lnTo>
                  <a:lnTo>
                    <a:pt x="182" y="466"/>
                  </a:lnTo>
                  <a:lnTo>
                    <a:pt x="182" y="384"/>
                  </a:lnTo>
                  <a:lnTo>
                    <a:pt x="189" y="378"/>
                  </a:lnTo>
                  <a:lnTo>
                    <a:pt x="189" y="415"/>
                  </a:lnTo>
                  <a:lnTo>
                    <a:pt x="195" y="422"/>
                  </a:lnTo>
                  <a:lnTo>
                    <a:pt x="195" y="560"/>
                  </a:lnTo>
                  <a:lnTo>
                    <a:pt x="201" y="567"/>
                  </a:lnTo>
                  <a:lnTo>
                    <a:pt x="201" y="787"/>
                  </a:lnTo>
                  <a:lnTo>
                    <a:pt x="208" y="793"/>
                  </a:lnTo>
                  <a:lnTo>
                    <a:pt x="208" y="1058"/>
                  </a:lnTo>
                  <a:lnTo>
                    <a:pt x="214" y="1064"/>
                  </a:lnTo>
                  <a:lnTo>
                    <a:pt x="214" y="1323"/>
                  </a:lnTo>
                  <a:lnTo>
                    <a:pt x="220" y="1329"/>
                  </a:lnTo>
                  <a:lnTo>
                    <a:pt x="220" y="1537"/>
                  </a:lnTo>
                  <a:lnTo>
                    <a:pt x="226" y="1543"/>
                  </a:lnTo>
                  <a:lnTo>
                    <a:pt x="226" y="1669"/>
                  </a:lnTo>
                  <a:lnTo>
                    <a:pt x="233" y="1675"/>
                  </a:lnTo>
                  <a:lnTo>
                    <a:pt x="233" y="1694"/>
                  </a:lnTo>
                  <a:lnTo>
                    <a:pt x="233" y="1688"/>
                  </a:lnTo>
                  <a:lnTo>
                    <a:pt x="239" y="1682"/>
                  </a:lnTo>
                  <a:lnTo>
                    <a:pt x="239" y="1606"/>
                  </a:lnTo>
                  <a:lnTo>
                    <a:pt x="245" y="1600"/>
                  </a:lnTo>
                  <a:lnTo>
                    <a:pt x="245" y="1436"/>
                  </a:lnTo>
                  <a:lnTo>
                    <a:pt x="252" y="1430"/>
                  </a:lnTo>
                  <a:lnTo>
                    <a:pt x="252" y="1203"/>
                  </a:lnTo>
                  <a:lnTo>
                    <a:pt x="258" y="1197"/>
                  </a:lnTo>
                  <a:lnTo>
                    <a:pt x="258" y="957"/>
                  </a:lnTo>
                  <a:lnTo>
                    <a:pt x="264" y="951"/>
                  </a:lnTo>
                  <a:lnTo>
                    <a:pt x="264" y="743"/>
                  </a:lnTo>
                  <a:lnTo>
                    <a:pt x="271" y="737"/>
                  </a:lnTo>
                  <a:lnTo>
                    <a:pt x="271" y="586"/>
                  </a:lnTo>
                  <a:lnTo>
                    <a:pt x="277" y="579"/>
                  </a:lnTo>
                  <a:lnTo>
                    <a:pt x="277" y="523"/>
                  </a:lnTo>
                  <a:lnTo>
                    <a:pt x="283" y="529"/>
                  </a:lnTo>
                  <a:lnTo>
                    <a:pt x="283" y="554"/>
                  </a:lnTo>
                  <a:lnTo>
                    <a:pt x="289" y="560"/>
                  </a:lnTo>
                  <a:lnTo>
                    <a:pt x="289" y="674"/>
                  </a:lnTo>
                  <a:lnTo>
                    <a:pt x="296" y="680"/>
                  </a:lnTo>
                  <a:lnTo>
                    <a:pt x="296" y="856"/>
                  </a:lnTo>
                  <a:lnTo>
                    <a:pt x="302" y="863"/>
                  </a:lnTo>
                  <a:lnTo>
                    <a:pt x="302" y="1077"/>
                  </a:lnTo>
                  <a:lnTo>
                    <a:pt x="308" y="1083"/>
                  </a:lnTo>
                  <a:lnTo>
                    <a:pt x="308" y="1285"/>
                  </a:lnTo>
                  <a:lnTo>
                    <a:pt x="315" y="1291"/>
                  </a:lnTo>
                  <a:lnTo>
                    <a:pt x="315" y="1449"/>
                  </a:lnTo>
                  <a:lnTo>
                    <a:pt x="321" y="1455"/>
                  </a:lnTo>
                  <a:lnTo>
                    <a:pt x="321" y="1549"/>
                  </a:lnTo>
                  <a:lnTo>
                    <a:pt x="327" y="1556"/>
                  </a:lnTo>
                  <a:lnTo>
                    <a:pt x="327" y="1568"/>
                  </a:lnTo>
                  <a:lnTo>
                    <a:pt x="327" y="1562"/>
                  </a:lnTo>
                  <a:lnTo>
                    <a:pt x="334" y="1556"/>
                  </a:lnTo>
                  <a:lnTo>
                    <a:pt x="334" y="1493"/>
                  </a:lnTo>
                  <a:lnTo>
                    <a:pt x="340" y="1486"/>
                  </a:lnTo>
                  <a:lnTo>
                    <a:pt x="340" y="1348"/>
                  </a:lnTo>
                  <a:lnTo>
                    <a:pt x="346" y="1342"/>
                  </a:lnTo>
                  <a:lnTo>
                    <a:pt x="346" y="1165"/>
                  </a:lnTo>
                  <a:lnTo>
                    <a:pt x="352" y="1159"/>
                  </a:lnTo>
                  <a:lnTo>
                    <a:pt x="352" y="976"/>
                  </a:lnTo>
                  <a:lnTo>
                    <a:pt x="359" y="970"/>
                  </a:lnTo>
                  <a:lnTo>
                    <a:pt x="359" y="800"/>
                  </a:lnTo>
                  <a:lnTo>
                    <a:pt x="365" y="793"/>
                  </a:lnTo>
                  <a:lnTo>
                    <a:pt x="365" y="680"/>
                  </a:lnTo>
                  <a:lnTo>
                    <a:pt x="371" y="674"/>
                  </a:lnTo>
                  <a:lnTo>
                    <a:pt x="371" y="636"/>
                  </a:lnTo>
                  <a:lnTo>
                    <a:pt x="378" y="642"/>
                  </a:lnTo>
                  <a:lnTo>
                    <a:pt x="378" y="661"/>
                  </a:lnTo>
                  <a:lnTo>
                    <a:pt x="384" y="667"/>
                  </a:lnTo>
                  <a:lnTo>
                    <a:pt x="384" y="762"/>
                  </a:lnTo>
                  <a:lnTo>
                    <a:pt x="390" y="768"/>
                  </a:lnTo>
                  <a:lnTo>
                    <a:pt x="390" y="913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56" name="Freeform 88">
              <a:extLst>
                <a:ext uri="{FF2B5EF4-FFF2-40B4-BE49-F238E27FC236}">
                  <a16:creationId xmlns:a16="http://schemas.microsoft.com/office/drawing/2014/main" id="{5875CA21-E95C-4EB1-A76C-8AD364808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763"/>
              <a:ext cx="422" cy="744"/>
            </a:xfrm>
            <a:custGeom>
              <a:avLst/>
              <a:gdLst>
                <a:gd name="T0" fmla="*/ 7 w 422"/>
                <a:gd name="T1" fmla="*/ 359 h 744"/>
                <a:gd name="T2" fmla="*/ 19 w 422"/>
                <a:gd name="T3" fmla="*/ 529 h 744"/>
                <a:gd name="T4" fmla="*/ 25 w 422"/>
                <a:gd name="T5" fmla="*/ 731 h 744"/>
                <a:gd name="T6" fmla="*/ 32 w 422"/>
                <a:gd name="T7" fmla="*/ 737 h 744"/>
                <a:gd name="T8" fmla="*/ 44 w 422"/>
                <a:gd name="T9" fmla="*/ 668 h 744"/>
                <a:gd name="T10" fmla="*/ 51 w 422"/>
                <a:gd name="T11" fmla="*/ 416 h 744"/>
                <a:gd name="T12" fmla="*/ 63 w 422"/>
                <a:gd name="T13" fmla="*/ 252 h 744"/>
                <a:gd name="T14" fmla="*/ 70 w 422"/>
                <a:gd name="T15" fmla="*/ 38 h 744"/>
                <a:gd name="T16" fmla="*/ 82 w 422"/>
                <a:gd name="T17" fmla="*/ 6 h 744"/>
                <a:gd name="T18" fmla="*/ 88 w 422"/>
                <a:gd name="T19" fmla="*/ 107 h 744"/>
                <a:gd name="T20" fmla="*/ 101 w 422"/>
                <a:gd name="T21" fmla="*/ 233 h 744"/>
                <a:gd name="T22" fmla="*/ 107 w 422"/>
                <a:gd name="T23" fmla="*/ 492 h 744"/>
                <a:gd name="T24" fmla="*/ 120 w 422"/>
                <a:gd name="T25" fmla="*/ 605 h 744"/>
                <a:gd name="T26" fmla="*/ 133 w 422"/>
                <a:gd name="T27" fmla="*/ 605 h 744"/>
                <a:gd name="T28" fmla="*/ 145 w 422"/>
                <a:gd name="T29" fmla="*/ 510 h 744"/>
                <a:gd name="T30" fmla="*/ 151 w 422"/>
                <a:gd name="T31" fmla="*/ 271 h 744"/>
                <a:gd name="T32" fmla="*/ 164 w 422"/>
                <a:gd name="T33" fmla="*/ 164 h 744"/>
                <a:gd name="T34" fmla="*/ 170 w 422"/>
                <a:gd name="T35" fmla="*/ 69 h 744"/>
                <a:gd name="T36" fmla="*/ 183 w 422"/>
                <a:gd name="T37" fmla="*/ 101 h 744"/>
                <a:gd name="T38" fmla="*/ 189 w 422"/>
                <a:gd name="T39" fmla="*/ 258 h 744"/>
                <a:gd name="T40" fmla="*/ 202 w 422"/>
                <a:gd name="T41" fmla="*/ 372 h 744"/>
                <a:gd name="T42" fmla="*/ 208 w 422"/>
                <a:gd name="T43" fmla="*/ 548 h 744"/>
                <a:gd name="T44" fmla="*/ 227 w 422"/>
                <a:gd name="T45" fmla="*/ 592 h 744"/>
                <a:gd name="T46" fmla="*/ 233 w 422"/>
                <a:gd name="T47" fmla="*/ 473 h 744"/>
                <a:gd name="T48" fmla="*/ 246 w 422"/>
                <a:gd name="T49" fmla="*/ 372 h 744"/>
                <a:gd name="T50" fmla="*/ 252 w 422"/>
                <a:gd name="T51" fmla="*/ 202 h 744"/>
                <a:gd name="T52" fmla="*/ 265 w 422"/>
                <a:gd name="T53" fmla="*/ 139 h 744"/>
                <a:gd name="T54" fmla="*/ 271 w 422"/>
                <a:gd name="T55" fmla="*/ 151 h 744"/>
                <a:gd name="T56" fmla="*/ 284 w 422"/>
                <a:gd name="T57" fmla="*/ 208 h 744"/>
                <a:gd name="T58" fmla="*/ 290 w 422"/>
                <a:gd name="T59" fmla="*/ 372 h 744"/>
                <a:gd name="T60" fmla="*/ 303 w 422"/>
                <a:gd name="T61" fmla="*/ 454 h 744"/>
                <a:gd name="T62" fmla="*/ 309 w 422"/>
                <a:gd name="T63" fmla="*/ 542 h 744"/>
                <a:gd name="T64" fmla="*/ 328 w 422"/>
                <a:gd name="T65" fmla="*/ 498 h 744"/>
                <a:gd name="T66" fmla="*/ 334 w 422"/>
                <a:gd name="T67" fmla="*/ 372 h 744"/>
                <a:gd name="T68" fmla="*/ 347 w 422"/>
                <a:gd name="T69" fmla="*/ 290 h 744"/>
                <a:gd name="T70" fmla="*/ 353 w 422"/>
                <a:gd name="T71" fmla="*/ 189 h 744"/>
                <a:gd name="T72" fmla="*/ 366 w 422"/>
                <a:gd name="T73" fmla="*/ 195 h 744"/>
                <a:gd name="T74" fmla="*/ 378 w 422"/>
                <a:gd name="T75" fmla="*/ 240 h 744"/>
                <a:gd name="T76" fmla="*/ 385 w 422"/>
                <a:gd name="T77" fmla="*/ 366 h 744"/>
                <a:gd name="T78" fmla="*/ 397 w 422"/>
                <a:gd name="T79" fmla="*/ 441 h 744"/>
                <a:gd name="T80" fmla="*/ 403 w 422"/>
                <a:gd name="T81" fmla="*/ 504 h 744"/>
                <a:gd name="T82" fmla="*/ 416 w 422"/>
                <a:gd name="T83" fmla="*/ 473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2" h="744">
                  <a:moveTo>
                    <a:pt x="0" y="189"/>
                  </a:moveTo>
                  <a:lnTo>
                    <a:pt x="7" y="195"/>
                  </a:lnTo>
                  <a:lnTo>
                    <a:pt x="7" y="359"/>
                  </a:lnTo>
                  <a:lnTo>
                    <a:pt x="13" y="366"/>
                  </a:lnTo>
                  <a:lnTo>
                    <a:pt x="13" y="523"/>
                  </a:lnTo>
                  <a:lnTo>
                    <a:pt x="19" y="529"/>
                  </a:lnTo>
                  <a:lnTo>
                    <a:pt x="19" y="655"/>
                  </a:lnTo>
                  <a:lnTo>
                    <a:pt x="25" y="662"/>
                  </a:lnTo>
                  <a:lnTo>
                    <a:pt x="25" y="731"/>
                  </a:lnTo>
                  <a:lnTo>
                    <a:pt x="32" y="737"/>
                  </a:lnTo>
                  <a:lnTo>
                    <a:pt x="32" y="744"/>
                  </a:lnTo>
                  <a:lnTo>
                    <a:pt x="32" y="737"/>
                  </a:lnTo>
                  <a:lnTo>
                    <a:pt x="38" y="731"/>
                  </a:lnTo>
                  <a:lnTo>
                    <a:pt x="38" y="674"/>
                  </a:lnTo>
                  <a:lnTo>
                    <a:pt x="44" y="668"/>
                  </a:lnTo>
                  <a:lnTo>
                    <a:pt x="44" y="561"/>
                  </a:lnTo>
                  <a:lnTo>
                    <a:pt x="51" y="555"/>
                  </a:lnTo>
                  <a:lnTo>
                    <a:pt x="51" y="416"/>
                  </a:lnTo>
                  <a:lnTo>
                    <a:pt x="57" y="410"/>
                  </a:lnTo>
                  <a:lnTo>
                    <a:pt x="57" y="258"/>
                  </a:lnTo>
                  <a:lnTo>
                    <a:pt x="63" y="252"/>
                  </a:lnTo>
                  <a:lnTo>
                    <a:pt x="63" y="126"/>
                  </a:lnTo>
                  <a:lnTo>
                    <a:pt x="70" y="120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76" y="0"/>
                  </a:lnTo>
                  <a:lnTo>
                    <a:pt x="82" y="6"/>
                  </a:lnTo>
                  <a:lnTo>
                    <a:pt x="82" y="25"/>
                  </a:lnTo>
                  <a:lnTo>
                    <a:pt x="88" y="32"/>
                  </a:lnTo>
                  <a:lnTo>
                    <a:pt x="88" y="107"/>
                  </a:lnTo>
                  <a:lnTo>
                    <a:pt x="95" y="114"/>
                  </a:lnTo>
                  <a:lnTo>
                    <a:pt x="95" y="227"/>
                  </a:lnTo>
                  <a:lnTo>
                    <a:pt x="101" y="233"/>
                  </a:lnTo>
                  <a:lnTo>
                    <a:pt x="101" y="366"/>
                  </a:lnTo>
                  <a:lnTo>
                    <a:pt x="107" y="372"/>
                  </a:lnTo>
                  <a:lnTo>
                    <a:pt x="107" y="492"/>
                  </a:lnTo>
                  <a:lnTo>
                    <a:pt x="114" y="498"/>
                  </a:lnTo>
                  <a:lnTo>
                    <a:pt x="114" y="599"/>
                  </a:lnTo>
                  <a:lnTo>
                    <a:pt x="120" y="605"/>
                  </a:lnTo>
                  <a:lnTo>
                    <a:pt x="120" y="655"/>
                  </a:lnTo>
                  <a:lnTo>
                    <a:pt x="133" y="655"/>
                  </a:lnTo>
                  <a:lnTo>
                    <a:pt x="133" y="605"/>
                  </a:lnTo>
                  <a:lnTo>
                    <a:pt x="139" y="599"/>
                  </a:lnTo>
                  <a:lnTo>
                    <a:pt x="139" y="517"/>
                  </a:lnTo>
                  <a:lnTo>
                    <a:pt x="145" y="510"/>
                  </a:lnTo>
                  <a:lnTo>
                    <a:pt x="145" y="397"/>
                  </a:lnTo>
                  <a:lnTo>
                    <a:pt x="151" y="391"/>
                  </a:lnTo>
                  <a:lnTo>
                    <a:pt x="151" y="271"/>
                  </a:lnTo>
                  <a:lnTo>
                    <a:pt x="158" y="265"/>
                  </a:lnTo>
                  <a:lnTo>
                    <a:pt x="158" y="170"/>
                  </a:lnTo>
                  <a:lnTo>
                    <a:pt x="164" y="164"/>
                  </a:lnTo>
                  <a:lnTo>
                    <a:pt x="164" y="95"/>
                  </a:lnTo>
                  <a:lnTo>
                    <a:pt x="170" y="88"/>
                  </a:lnTo>
                  <a:lnTo>
                    <a:pt x="170" y="69"/>
                  </a:lnTo>
                  <a:lnTo>
                    <a:pt x="177" y="76"/>
                  </a:lnTo>
                  <a:lnTo>
                    <a:pt x="177" y="95"/>
                  </a:lnTo>
                  <a:lnTo>
                    <a:pt x="183" y="101"/>
                  </a:lnTo>
                  <a:lnTo>
                    <a:pt x="183" y="164"/>
                  </a:lnTo>
                  <a:lnTo>
                    <a:pt x="189" y="170"/>
                  </a:lnTo>
                  <a:lnTo>
                    <a:pt x="189" y="258"/>
                  </a:lnTo>
                  <a:lnTo>
                    <a:pt x="196" y="265"/>
                  </a:lnTo>
                  <a:lnTo>
                    <a:pt x="196" y="366"/>
                  </a:lnTo>
                  <a:lnTo>
                    <a:pt x="202" y="372"/>
                  </a:lnTo>
                  <a:lnTo>
                    <a:pt x="202" y="473"/>
                  </a:lnTo>
                  <a:lnTo>
                    <a:pt x="208" y="479"/>
                  </a:lnTo>
                  <a:lnTo>
                    <a:pt x="208" y="548"/>
                  </a:lnTo>
                  <a:lnTo>
                    <a:pt x="214" y="555"/>
                  </a:lnTo>
                  <a:lnTo>
                    <a:pt x="214" y="592"/>
                  </a:lnTo>
                  <a:lnTo>
                    <a:pt x="227" y="592"/>
                  </a:lnTo>
                  <a:lnTo>
                    <a:pt x="227" y="548"/>
                  </a:lnTo>
                  <a:lnTo>
                    <a:pt x="233" y="542"/>
                  </a:lnTo>
                  <a:lnTo>
                    <a:pt x="233" y="473"/>
                  </a:lnTo>
                  <a:lnTo>
                    <a:pt x="240" y="466"/>
                  </a:lnTo>
                  <a:lnTo>
                    <a:pt x="240" y="378"/>
                  </a:lnTo>
                  <a:lnTo>
                    <a:pt x="246" y="372"/>
                  </a:lnTo>
                  <a:lnTo>
                    <a:pt x="246" y="284"/>
                  </a:lnTo>
                  <a:lnTo>
                    <a:pt x="252" y="277"/>
                  </a:lnTo>
                  <a:lnTo>
                    <a:pt x="252" y="202"/>
                  </a:lnTo>
                  <a:lnTo>
                    <a:pt x="259" y="195"/>
                  </a:lnTo>
                  <a:lnTo>
                    <a:pt x="259" y="145"/>
                  </a:lnTo>
                  <a:lnTo>
                    <a:pt x="265" y="139"/>
                  </a:lnTo>
                  <a:lnTo>
                    <a:pt x="265" y="126"/>
                  </a:lnTo>
                  <a:lnTo>
                    <a:pt x="271" y="132"/>
                  </a:lnTo>
                  <a:lnTo>
                    <a:pt x="271" y="151"/>
                  </a:lnTo>
                  <a:lnTo>
                    <a:pt x="277" y="158"/>
                  </a:lnTo>
                  <a:lnTo>
                    <a:pt x="277" y="202"/>
                  </a:lnTo>
                  <a:lnTo>
                    <a:pt x="284" y="208"/>
                  </a:lnTo>
                  <a:lnTo>
                    <a:pt x="284" y="284"/>
                  </a:lnTo>
                  <a:lnTo>
                    <a:pt x="290" y="290"/>
                  </a:lnTo>
                  <a:lnTo>
                    <a:pt x="290" y="372"/>
                  </a:lnTo>
                  <a:lnTo>
                    <a:pt x="296" y="378"/>
                  </a:lnTo>
                  <a:lnTo>
                    <a:pt x="296" y="447"/>
                  </a:lnTo>
                  <a:lnTo>
                    <a:pt x="303" y="454"/>
                  </a:lnTo>
                  <a:lnTo>
                    <a:pt x="303" y="510"/>
                  </a:lnTo>
                  <a:lnTo>
                    <a:pt x="309" y="517"/>
                  </a:lnTo>
                  <a:lnTo>
                    <a:pt x="309" y="542"/>
                  </a:lnTo>
                  <a:lnTo>
                    <a:pt x="322" y="542"/>
                  </a:lnTo>
                  <a:lnTo>
                    <a:pt x="322" y="504"/>
                  </a:lnTo>
                  <a:lnTo>
                    <a:pt x="328" y="498"/>
                  </a:lnTo>
                  <a:lnTo>
                    <a:pt x="328" y="447"/>
                  </a:lnTo>
                  <a:lnTo>
                    <a:pt x="334" y="441"/>
                  </a:lnTo>
                  <a:lnTo>
                    <a:pt x="334" y="372"/>
                  </a:lnTo>
                  <a:lnTo>
                    <a:pt x="340" y="366"/>
                  </a:lnTo>
                  <a:lnTo>
                    <a:pt x="340" y="296"/>
                  </a:lnTo>
                  <a:lnTo>
                    <a:pt x="347" y="290"/>
                  </a:lnTo>
                  <a:lnTo>
                    <a:pt x="347" y="227"/>
                  </a:lnTo>
                  <a:lnTo>
                    <a:pt x="353" y="221"/>
                  </a:lnTo>
                  <a:lnTo>
                    <a:pt x="353" y="189"/>
                  </a:lnTo>
                  <a:lnTo>
                    <a:pt x="366" y="177"/>
                  </a:lnTo>
                  <a:lnTo>
                    <a:pt x="359" y="177"/>
                  </a:lnTo>
                  <a:lnTo>
                    <a:pt x="366" y="195"/>
                  </a:lnTo>
                  <a:lnTo>
                    <a:pt x="372" y="202"/>
                  </a:lnTo>
                  <a:lnTo>
                    <a:pt x="372" y="233"/>
                  </a:lnTo>
                  <a:lnTo>
                    <a:pt x="378" y="240"/>
                  </a:lnTo>
                  <a:lnTo>
                    <a:pt x="378" y="303"/>
                  </a:lnTo>
                  <a:lnTo>
                    <a:pt x="385" y="309"/>
                  </a:lnTo>
                  <a:lnTo>
                    <a:pt x="385" y="366"/>
                  </a:lnTo>
                  <a:lnTo>
                    <a:pt x="391" y="372"/>
                  </a:lnTo>
                  <a:lnTo>
                    <a:pt x="391" y="435"/>
                  </a:lnTo>
                  <a:lnTo>
                    <a:pt x="397" y="441"/>
                  </a:lnTo>
                  <a:lnTo>
                    <a:pt x="397" y="479"/>
                  </a:lnTo>
                  <a:lnTo>
                    <a:pt x="403" y="485"/>
                  </a:lnTo>
                  <a:lnTo>
                    <a:pt x="403" y="504"/>
                  </a:lnTo>
                  <a:lnTo>
                    <a:pt x="410" y="504"/>
                  </a:lnTo>
                  <a:lnTo>
                    <a:pt x="416" y="492"/>
                  </a:lnTo>
                  <a:lnTo>
                    <a:pt x="416" y="473"/>
                  </a:lnTo>
                  <a:lnTo>
                    <a:pt x="422" y="466"/>
                  </a:lnTo>
                  <a:lnTo>
                    <a:pt x="422" y="42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57" name="Freeform 89">
              <a:extLst>
                <a:ext uri="{FF2B5EF4-FFF2-40B4-BE49-F238E27FC236}">
                  <a16:creationId xmlns:a16="http://schemas.microsoft.com/office/drawing/2014/main" id="{E1352CEA-8B0C-45CD-AA83-5A629F99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" y="1971"/>
              <a:ext cx="479" cy="265"/>
            </a:xfrm>
            <a:custGeom>
              <a:avLst/>
              <a:gdLst>
                <a:gd name="T0" fmla="*/ 7 w 479"/>
                <a:gd name="T1" fmla="*/ 151 h 265"/>
                <a:gd name="T2" fmla="*/ 19 w 479"/>
                <a:gd name="T3" fmla="*/ 88 h 265"/>
                <a:gd name="T4" fmla="*/ 26 w 479"/>
                <a:gd name="T5" fmla="*/ 13 h 265"/>
                <a:gd name="T6" fmla="*/ 38 w 479"/>
                <a:gd name="T7" fmla="*/ 19 h 265"/>
                <a:gd name="T8" fmla="*/ 51 w 479"/>
                <a:gd name="T9" fmla="*/ 63 h 265"/>
                <a:gd name="T10" fmla="*/ 57 w 479"/>
                <a:gd name="T11" fmla="*/ 158 h 265"/>
                <a:gd name="T12" fmla="*/ 70 w 479"/>
                <a:gd name="T13" fmla="*/ 214 h 265"/>
                <a:gd name="T14" fmla="*/ 76 w 479"/>
                <a:gd name="T15" fmla="*/ 265 h 265"/>
                <a:gd name="T16" fmla="*/ 89 w 479"/>
                <a:gd name="T17" fmla="*/ 239 h 265"/>
                <a:gd name="T18" fmla="*/ 101 w 479"/>
                <a:gd name="T19" fmla="*/ 189 h 265"/>
                <a:gd name="T20" fmla="*/ 107 w 479"/>
                <a:gd name="T21" fmla="*/ 101 h 265"/>
                <a:gd name="T22" fmla="*/ 120 w 479"/>
                <a:gd name="T23" fmla="*/ 57 h 265"/>
                <a:gd name="T24" fmla="*/ 139 w 479"/>
                <a:gd name="T25" fmla="*/ 44 h 265"/>
                <a:gd name="T26" fmla="*/ 145 w 479"/>
                <a:gd name="T27" fmla="*/ 113 h 265"/>
                <a:gd name="T28" fmla="*/ 158 w 479"/>
                <a:gd name="T29" fmla="*/ 164 h 265"/>
                <a:gd name="T30" fmla="*/ 164 w 479"/>
                <a:gd name="T31" fmla="*/ 227 h 265"/>
                <a:gd name="T32" fmla="*/ 177 w 479"/>
                <a:gd name="T33" fmla="*/ 239 h 265"/>
                <a:gd name="T34" fmla="*/ 189 w 479"/>
                <a:gd name="T35" fmla="*/ 208 h 265"/>
                <a:gd name="T36" fmla="*/ 196 w 479"/>
                <a:gd name="T37" fmla="*/ 145 h 265"/>
                <a:gd name="T38" fmla="*/ 208 w 479"/>
                <a:gd name="T39" fmla="*/ 101 h 265"/>
                <a:gd name="T40" fmla="*/ 215 w 479"/>
                <a:gd name="T41" fmla="*/ 57 h 265"/>
                <a:gd name="T42" fmla="*/ 233 w 479"/>
                <a:gd name="T43" fmla="*/ 69 h 265"/>
                <a:gd name="T44" fmla="*/ 240 w 479"/>
                <a:gd name="T45" fmla="*/ 120 h 265"/>
                <a:gd name="T46" fmla="*/ 252 w 479"/>
                <a:gd name="T47" fmla="*/ 164 h 265"/>
                <a:gd name="T48" fmla="*/ 259 w 479"/>
                <a:gd name="T49" fmla="*/ 208 h 265"/>
                <a:gd name="T50" fmla="*/ 271 w 479"/>
                <a:gd name="T51" fmla="*/ 214 h 265"/>
                <a:gd name="T52" fmla="*/ 290 w 479"/>
                <a:gd name="T53" fmla="*/ 170 h 265"/>
                <a:gd name="T54" fmla="*/ 296 w 479"/>
                <a:gd name="T55" fmla="*/ 113 h 265"/>
                <a:gd name="T56" fmla="*/ 315 w 479"/>
                <a:gd name="T57" fmla="*/ 76 h 265"/>
                <a:gd name="T58" fmla="*/ 328 w 479"/>
                <a:gd name="T59" fmla="*/ 101 h 265"/>
                <a:gd name="T60" fmla="*/ 341 w 479"/>
                <a:gd name="T61" fmla="*/ 132 h 265"/>
                <a:gd name="T62" fmla="*/ 347 w 479"/>
                <a:gd name="T63" fmla="*/ 176 h 265"/>
                <a:gd name="T64" fmla="*/ 359 w 479"/>
                <a:gd name="T65" fmla="*/ 202 h 265"/>
                <a:gd name="T66" fmla="*/ 378 w 479"/>
                <a:gd name="T67" fmla="*/ 164 h 265"/>
                <a:gd name="T68" fmla="*/ 391 w 479"/>
                <a:gd name="T69" fmla="*/ 139 h 265"/>
                <a:gd name="T70" fmla="*/ 397 w 479"/>
                <a:gd name="T71" fmla="*/ 101 h 265"/>
                <a:gd name="T72" fmla="*/ 410 w 479"/>
                <a:gd name="T73" fmla="*/ 88 h 265"/>
                <a:gd name="T74" fmla="*/ 422 w 479"/>
                <a:gd name="T75" fmla="*/ 113 h 265"/>
                <a:gd name="T76" fmla="*/ 435 w 479"/>
                <a:gd name="T77" fmla="*/ 139 h 265"/>
                <a:gd name="T78" fmla="*/ 441 w 479"/>
                <a:gd name="T79" fmla="*/ 170 h 265"/>
                <a:gd name="T80" fmla="*/ 454 w 479"/>
                <a:gd name="T81" fmla="*/ 189 h 265"/>
                <a:gd name="T82" fmla="*/ 473 w 479"/>
                <a:gd name="T83" fmla="*/ 15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9" h="265">
                  <a:moveTo>
                    <a:pt x="0" y="214"/>
                  </a:moveTo>
                  <a:lnTo>
                    <a:pt x="7" y="208"/>
                  </a:lnTo>
                  <a:lnTo>
                    <a:pt x="7" y="151"/>
                  </a:lnTo>
                  <a:lnTo>
                    <a:pt x="13" y="145"/>
                  </a:lnTo>
                  <a:lnTo>
                    <a:pt x="13" y="95"/>
                  </a:lnTo>
                  <a:lnTo>
                    <a:pt x="19" y="88"/>
                  </a:lnTo>
                  <a:lnTo>
                    <a:pt x="19" y="44"/>
                  </a:lnTo>
                  <a:lnTo>
                    <a:pt x="26" y="38"/>
                  </a:lnTo>
                  <a:lnTo>
                    <a:pt x="26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8" y="19"/>
                  </a:lnTo>
                  <a:lnTo>
                    <a:pt x="44" y="25"/>
                  </a:lnTo>
                  <a:lnTo>
                    <a:pt x="44" y="57"/>
                  </a:lnTo>
                  <a:lnTo>
                    <a:pt x="51" y="63"/>
                  </a:lnTo>
                  <a:lnTo>
                    <a:pt x="51" y="107"/>
                  </a:lnTo>
                  <a:lnTo>
                    <a:pt x="57" y="113"/>
                  </a:lnTo>
                  <a:lnTo>
                    <a:pt x="57" y="158"/>
                  </a:lnTo>
                  <a:lnTo>
                    <a:pt x="63" y="164"/>
                  </a:lnTo>
                  <a:lnTo>
                    <a:pt x="63" y="208"/>
                  </a:lnTo>
                  <a:lnTo>
                    <a:pt x="70" y="214"/>
                  </a:lnTo>
                  <a:lnTo>
                    <a:pt x="70" y="246"/>
                  </a:lnTo>
                  <a:lnTo>
                    <a:pt x="76" y="252"/>
                  </a:lnTo>
                  <a:lnTo>
                    <a:pt x="76" y="265"/>
                  </a:lnTo>
                  <a:lnTo>
                    <a:pt x="82" y="265"/>
                  </a:lnTo>
                  <a:lnTo>
                    <a:pt x="89" y="252"/>
                  </a:lnTo>
                  <a:lnTo>
                    <a:pt x="89" y="239"/>
                  </a:lnTo>
                  <a:lnTo>
                    <a:pt x="95" y="233"/>
                  </a:lnTo>
                  <a:lnTo>
                    <a:pt x="95" y="195"/>
                  </a:lnTo>
                  <a:lnTo>
                    <a:pt x="101" y="189"/>
                  </a:lnTo>
                  <a:lnTo>
                    <a:pt x="101" y="151"/>
                  </a:lnTo>
                  <a:lnTo>
                    <a:pt x="107" y="145"/>
                  </a:lnTo>
                  <a:lnTo>
                    <a:pt x="107" y="101"/>
                  </a:lnTo>
                  <a:lnTo>
                    <a:pt x="114" y="95"/>
                  </a:lnTo>
                  <a:lnTo>
                    <a:pt x="114" y="63"/>
                  </a:lnTo>
                  <a:lnTo>
                    <a:pt x="120" y="57"/>
                  </a:lnTo>
                  <a:lnTo>
                    <a:pt x="120" y="38"/>
                  </a:lnTo>
                  <a:lnTo>
                    <a:pt x="126" y="32"/>
                  </a:lnTo>
                  <a:lnTo>
                    <a:pt x="139" y="44"/>
                  </a:lnTo>
                  <a:lnTo>
                    <a:pt x="139" y="76"/>
                  </a:lnTo>
                  <a:lnTo>
                    <a:pt x="145" y="82"/>
                  </a:lnTo>
                  <a:lnTo>
                    <a:pt x="145" y="113"/>
                  </a:lnTo>
                  <a:lnTo>
                    <a:pt x="152" y="120"/>
                  </a:lnTo>
                  <a:lnTo>
                    <a:pt x="152" y="158"/>
                  </a:lnTo>
                  <a:lnTo>
                    <a:pt x="158" y="164"/>
                  </a:lnTo>
                  <a:lnTo>
                    <a:pt x="158" y="195"/>
                  </a:lnTo>
                  <a:lnTo>
                    <a:pt x="164" y="202"/>
                  </a:lnTo>
                  <a:lnTo>
                    <a:pt x="164" y="227"/>
                  </a:lnTo>
                  <a:lnTo>
                    <a:pt x="177" y="239"/>
                  </a:lnTo>
                  <a:lnTo>
                    <a:pt x="170" y="239"/>
                  </a:lnTo>
                  <a:lnTo>
                    <a:pt x="177" y="239"/>
                  </a:lnTo>
                  <a:lnTo>
                    <a:pt x="183" y="233"/>
                  </a:lnTo>
                  <a:lnTo>
                    <a:pt x="183" y="214"/>
                  </a:lnTo>
                  <a:lnTo>
                    <a:pt x="189" y="208"/>
                  </a:lnTo>
                  <a:lnTo>
                    <a:pt x="189" y="183"/>
                  </a:lnTo>
                  <a:lnTo>
                    <a:pt x="196" y="176"/>
                  </a:lnTo>
                  <a:lnTo>
                    <a:pt x="196" y="145"/>
                  </a:lnTo>
                  <a:lnTo>
                    <a:pt x="202" y="139"/>
                  </a:lnTo>
                  <a:lnTo>
                    <a:pt x="202" y="107"/>
                  </a:lnTo>
                  <a:lnTo>
                    <a:pt x="208" y="101"/>
                  </a:lnTo>
                  <a:lnTo>
                    <a:pt x="208" y="76"/>
                  </a:lnTo>
                  <a:lnTo>
                    <a:pt x="215" y="69"/>
                  </a:lnTo>
                  <a:lnTo>
                    <a:pt x="215" y="57"/>
                  </a:lnTo>
                  <a:lnTo>
                    <a:pt x="221" y="57"/>
                  </a:lnTo>
                  <a:lnTo>
                    <a:pt x="227" y="63"/>
                  </a:lnTo>
                  <a:lnTo>
                    <a:pt x="233" y="69"/>
                  </a:lnTo>
                  <a:lnTo>
                    <a:pt x="233" y="88"/>
                  </a:lnTo>
                  <a:lnTo>
                    <a:pt x="240" y="95"/>
                  </a:lnTo>
                  <a:lnTo>
                    <a:pt x="240" y="120"/>
                  </a:lnTo>
                  <a:lnTo>
                    <a:pt x="246" y="126"/>
                  </a:lnTo>
                  <a:lnTo>
                    <a:pt x="246" y="158"/>
                  </a:lnTo>
                  <a:lnTo>
                    <a:pt x="252" y="164"/>
                  </a:lnTo>
                  <a:lnTo>
                    <a:pt x="252" y="189"/>
                  </a:lnTo>
                  <a:lnTo>
                    <a:pt x="259" y="195"/>
                  </a:lnTo>
                  <a:lnTo>
                    <a:pt x="259" y="208"/>
                  </a:lnTo>
                  <a:lnTo>
                    <a:pt x="271" y="221"/>
                  </a:lnTo>
                  <a:lnTo>
                    <a:pt x="265" y="221"/>
                  </a:lnTo>
                  <a:lnTo>
                    <a:pt x="271" y="214"/>
                  </a:lnTo>
                  <a:lnTo>
                    <a:pt x="284" y="202"/>
                  </a:lnTo>
                  <a:lnTo>
                    <a:pt x="284" y="176"/>
                  </a:lnTo>
                  <a:lnTo>
                    <a:pt x="290" y="170"/>
                  </a:lnTo>
                  <a:lnTo>
                    <a:pt x="290" y="145"/>
                  </a:lnTo>
                  <a:lnTo>
                    <a:pt x="296" y="139"/>
                  </a:lnTo>
                  <a:lnTo>
                    <a:pt x="296" y="113"/>
                  </a:lnTo>
                  <a:lnTo>
                    <a:pt x="303" y="107"/>
                  </a:lnTo>
                  <a:lnTo>
                    <a:pt x="303" y="88"/>
                  </a:lnTo>
                  <a:lnTo>
                    <a:pt x="315" y="76"/>
                  </a:lnTo>
                  <a:lnTo>
                    <a:pt x="315" y="69"/>
                  </a:lnTo>
                  <a:lnTo>
                    <a:pt x="328" y="82"/>
                  </a:lnTo>
                  <a:lnTo>
                    <a:pt x="328" y="101"/>
                  </a:lnTo>
                  <a:lnTo>
                    <a:pt x="334" y="107"/>
                  </a:lnTo>
                  <a:lnTo>
                    <a:pt x="334" y="126"/>
                  </a:lnTo>
                  <a:lnTo>
                    <a:pt x="341" y="132"/>
                  </a:lnTo>
                  <a:lnTo>
                    <a:pt x="341" y="158"/>
                  </a:lnTo>
                  <a:lnTo>
                    <a:pt x="347" y="164"/>
                  </a:lnTo>
                  <a:lnTo>
                    <a:pt x="347" y="176"/>
                  </a:lnTo>
                  <a:lnTo>
                    <a:pt x="353" y="183"/>
                  </a:lnTo>
                  <a:lnTo>
                    <a:pt x="353" y="195"/>
                  </a:lnTo>
                  <a:lnTo>
                    <a:pt x="359" y="202"/>
                  </a:lnTo>
                  <a:lnTo>
                    <a:pt x="366" y="202"/>
                  </a:lnTo>
                  <a:lnTo>
                    <a:pt x="378" y="189"/>
                  </a:lnTo>
                  <a:lnTo>
                    <a:pt x="378" y="164"/>
                  </a:lnTo>
                  <a:lnTo>
                    <a:pt x="385" y="158"/>
                  </a:lnTo>
                  <a:lnTo>
                    <a:pt x="385" y="145"/>
                  </a:lnTo>
                  <a:lnTo>
                    <a:pt x="391" y="139"/>
                  </a:lnTo>
                  <a:lnTo>
                    <a:pt x="391" y="120"/>
                  </a:lnTo>
                  <a:lnTo>
                    <a:pt x="397" y="113"/>
                  </a:lnTo>
                  <a:lnTo>
                    <a:pt x="397" y="101"/>
                  </a:lnTo>
                  <a:lnTo>
                    <a:pt x="410" y="88"/>
                  </a:lnTo>
                  <a:lnTo>
                    <a:pt x="404" y="88"/>
                  </a:lnTo>
                  <a:lnTo>
                    <a:pt x="410" y="88"/>
                  </a:lnTo>
                  <a:lnTo>
                    <a:pt x="416" y="95"/>
                  </a:lnTo>
                  <a:lnTo>
                    <a:pt x="422" y="101"/>
                  </a:lnTo>
                  <a:lnTo>
                    <a:pt x="422" y="113"/>
                  </a:lnTo>
                  <a:lnTo>
                    <a:pt x="429" y="120"/>
                  </a:lnTo>
                  <a:lnTo>
                    <a:pt x="429" y="132"/>
                  </a:lnTo>
                  <a:lnTo>
                    <a:pt x="435" y="139"/>
                  </a:lnTo>
                  <a:lnTo>
                    <a:pt x="435" y="151"/>
                  </a:lnTo>
                  <a:lnTo>
                    <a:pt x="441" y="158"/>
                  </a:lnTo>
                  <a:lnTo>
                    <a:pt x="441" y="170"/>
                  </a:lnTo>
                  <a:lnTo>
                    <a:pt x="448" y="176"/>
                  </a:lnTo>
                  <a:lnTo>
                    <a:pt x="448" y="189"/>
                  </a:lnTo>
                  <a:lnTo>
                    <a:pt x="454" y="189"/>
                  </a:lnTo>
                  <a:lnTo>
                    <a:pt x="460" y="189"/>
                  </a:lnTo>
                  <a:lnTo>
                    <a:pt x="473" y="176"/>
                  </a:lnTo>
                  <a:lnTo>
                    <a:pt x="473" y="158"/>
                  </a:lnTo>
                  <a:lnTo>
                    <a:pt x="479" y="151"/>
                  </a:lnTo>
                  <a:lnTo>
                    <a:pt x="479" y="13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58" name="Freeform 90">
              <a:extLst>
                <a:ext uri="{FF2B5EF4-FFF2-40B4-BE49-F238E27FC236}">
                  <a16:creationId xmlns:a16="http://schemas.microsoft.com/office/drawing/2014/main" id="{B770CDB1-5BAC-4B2C-BDC6-342581554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2072"/>
              <a:ext cx="699" cy="82"/>
            </a:xfrm>
            <a:custGeom>
              <a:avLst/>
              <a:gdLst>
                <a:gd name="T0" fmla="*/ 6 w 699"/>
                <a:gd name="T1" fmla="*/ 31 h 82"/>
                <a:gd name="T2" fmla="*/ 19 w 699"/>
                <a:gd name="T3" fmla="*/ 6 h 82"/>
                <a:gd name="T4" fmla="*/ 32 w 699"/>
                <a:gd name="T5" fmla="*/ 0 h 82"/>
                <a:gd name="T6" fmla="*/ 44 w 699"/>
                <a:gd name="T7" fmla="*/ 19 h 82"/>
                <a:gd name="T8" fmla="*/ 51 w 699"/>
                <a:gd name="T9" fmla="*/ 38 h 82"/>
                <a:gd name="T10" fmla="*/ 57 w 699"/>
                <a:gd name="T11" fmla="*/ 57 h 82"/>
                <a:gd name="T12" fmla="*/ 69 w 699"/>
                <a:gd name="T13" fmla="*/ 75 h 82"/>
                <a:gd name="T14" fmla="*/ 76 w 699"/>
                <a:gd name="T15" fmla="*/ 75 h 82"/>
                <a:gd name="T16" fmla="*/ 95 w 699"/>
                <a:gd name="T17" fmla="*/ 57 h 82"/>
                <a:gd name="T18" fmla="*/ 107 w 699"/>
                <a:gd name="T19" fmla="*/ 25 h 82"/>
                <a:gd name="T20" fmla="*/ 114 w 699"/>
                <a:gd name="T21" fmla="*/ 6 h 82"/>
                <a:gd name="T22" fmla="*/ 126 w 699"/>
                <a:gd name="T23" fmla="*/ 12 h 82"/>
                <a:gd name="T24" fmla="*/ 139 w 699"/>
                <a:gd name="T25" fmla="*/ 38 h 82"/>
                <a:gd name="T26" fmla="*/ 151 w 699"/>
                <a:gd name="T27" fmla="*/ 63 h 82"/>
                <a:gd name="T28" fmla="*/ 164 w 699"/>
                <a:gd name="T29" fmla="*/ 69 h 82"/>
                <a:gd name="T30" fmla="*/ 177 w 699"/>
                <a:gd name="T31" fmla="*/ 63 h 82"/>
                <a:gd name="T32" fmla="*/ 189 w 699"/>
                <a:gd name="T33" fmla="*/ 38 h 82"/>
                <a:gd name="T34" fmla="*/ 202 w 699"/>
                <a:gd name="T35" fmla="*/ 19 h 82"/>
                <a:gd name="T36" fmla="*/ 214 w 699"/>
                <a:gd name="T37" fmla="*/ 12 h 82"/>
                <a:gd name="T38" fmla="*/ 227 w 699"/>
                <a:gd name="T39" fmla="*/ 25 h 82"/>
                <a:gd name="T40" fmla="*/ 240 w 699"/>
                <a:gd name="T41" fmla="*/ 50 h 82"/>
                <a:gd name="T42" fmla="*/ 252 w 699"/>
                <a:gd name="T43" fmla="*/ 63 h 82"/>
                <a:gd name="T44" fmla="*/ 265 w 699"/>
                <a:gd name="T45" fmla="*/ 63 h 82"/>
                <a:gd name="T46" fmla="*/ 277 w 699"/>
                <a:gd name="T47" fmla="*/ 50 h 82"/>
                <a:gd name="T48" fmla="*/ 290 w 699"/>
                <a:gd name="T49" fmla="*/ 31 h 82"/>
                <a:gd name="T50" fmla="*/ 303 w 699"/>
                <a:gd name="T51" fmla="*/ 19 h 82"/>
                <a:gd name="T52" fmla="*/ 315 w 699"/>
                <a:gd name="T53" fmla="*/ 25 h 82"/>
                <a:gd name="T54" fmla="*/ 328 w 699"/>
                <a:gd name="T55" fmla="*/ 38 h 82"/>
                <a:gd name="T56" fmla="*/ 347 w 699"/>
                <a:gd name="T57" fmla="*/ 57 h 82"/>
                <a:gd name="T58" fmla="*/ 347 w 699"/>
                <a:gd name="T59" fmla="*/ 57 h 82"/>
                <a:gd name="T60" fmla="*/ 359 w 699"/>
                <a:gd name="T61" fmla="*/ 57 h 82"/>
                <a:gd name="T62" fmla="*/ 378 w 699"/>
                <a:gd name="T63" fmla="*/ 44 h 82"/>
                <a:gd name="T64" fmla="*/ 384 w 699"/>
                <a:gd name="T65" fmla="*/ 31 h 82"/>
                <a:gd name="T66" fmla="*/ 397 w 699"/>
                <a:gd name="T67" fmla="*/ 25 h 82"/>
                <a:gd name="T68" fmla="*/ 410 w 699"/>
                <a:gd name="T69" fmla="*/ 25 h 82"/>
                <a:gd name="T70" fmla="*/ 422 w 699"/>
                <a:gd name="T71" fmla="*/ 38 h 82"/>
                <a:gd name="T72" fmla="*/ 435 w 699"/>
                <a:gd name="T73" fmla="*/ 50 h 82"/>
                <a:gd name="T74" fmla="*/ 447 w 699"/>
                <a:gd name="T75" fmla="*/ 57 h 82"/>
                <a:gd name="T76" fmla="*/ 460 w 699"/>
                <a:gd name="T77" fmla="*/ 50 h 82"/>
                <a:gd name="T78" fmla="*/ 473 w 699"/>
                <a:gd name="T79" fmla="*/ 38 h 82"/>
                <a:gd name="T80" fmla="*/ 485 w 699"/>
                <a:gd name="T81" fmla="*/ 31 h 82"/>
                <a:gd name="T82" fmla="*/ 498 w 699"/>
                <a:gd name="T83" fmla="*/ 25 h 82"/>
                <a:gd name="T84" fmla="*/ 510 w 699"/>
                <a:gd name="T85" fmla="*/ 31 h 82"/>
                <a:gd name="T86" fmla="*/ 523 w 699"/>
                <a:gd name="T87" fmla="*/ 44 h 82"/>
                <a:gd name="T88" fmla="*/ 536 w 699"/>
                <a:gd name="T89" fmla="*/ 50 h 82"/>
                <a:gd name="T90" fmla="*/ 548 w 699"/>
                <a:gd name="T91" fmla="*/ 50 h 82"/>
                <a:gd name="T92" fmla="*/ 561 w 699"/>
                <a:gd name="T93" fmla="*/ 44 h 82"/>
                <a:gd name="T94" fmla="*/ 573 w 699"/>
                <a:gd name="T95" fmla="*/ 31 h 82"/>
                <a:gd name="T96" fmla="*/ 586 w 699"/>
                <a:gd name="T97" fmla="*/ 31 h 82"/>
                <a:gd name="T98" fmla="*/ 599 w 699"/>
                <a:gd name="T99" fmla="*/ 31 h 82"/>
                <a:gd name="T100" fmla="*/ 611 w 699"/>
                <a:gd name="T101" fmla="*/ 38 h 82"/>
                <a:gd name="T102" fmla="*/ 624 w 699"/>
                <a:gd name="T103" fmla="*/ 50 h 82"/>
                <a:gd name="T104" fmla="*/ 636 w 699"/>
                <a:gd name="T105" fmla="*/ 50 h 82"/>
                <a:gd name="T106" fmla="*/ 649 w 699"/>
                <a:gd name="T107" fmla="*/ 44 h 82"/>
                <a:gd name="T108" fmla="*/ 662 w 699"/>
                <a:gd name="T109" fmla="*/ 38 h 82"/>
                <a:gd name="T110" fmla="*/ 674 w 699"/>
                <a:gd name="T111" fmla="*/ 31 h 82"/>
                <a:gd name="T112" fmla="*/ 687 w 699"/>
                <a:gd name="T113" fmla="*/ 31 h 82"/>
                <a:gd name="T114" fmla="*/ 699 w 699"/>
                <a:gd name="T115" fmla="*/ 3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99" h="82">
                  <a:moveTo>
                    <a:pt x="0" y="38"/>
                  </a:moveTo>
                  <a:lnTo>
                    <a:pt x="6" y="31"/>
                  </a:lnTo>
                  <a:lnTo>
                    <a:pt x="6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32" y="0"/>
                  </a:lnTo>
                  <a:lnTo>
                    <a:pt x="32" y="6"/>
                  </a:lnTo>
                  <a:lnTo>
                    <a:pt x="44" y="19"/>
                  </a:lnTo>
                  <a:lnTo>
                    <a:pt x="44" y="31"/>
                  </a:lnTo>
                  <a:lnTo>
                    <a:pt x="51" y="38"/>
                  </a:lnTo>
                  <a:lnTo>
                    <a:pt x="51" y="50"/>
                  </a:lnTo>
                  <a:lnTo>
                    <a:pt x="57" y="57"/>
                  </a:lnTo>
                  <a:lnTo>
                    <a:pt x="57" y="63"/>
                  </a:lnTo>
                  <a:lnTo>
                    <a:pt x="69" y="75"/>
                  </a:lnTo>
                  <a:lnTo>
                    <a:pt x="69" y="82"/>
                  </a:lnTo>
                  <a:lnTo>
                    <a:pt x="76" y="75"/>
                  </a:lnTo>
                  <a:lnTo>
                    <a:pt x="82" y="69"/>
                  </a:lnTo>
                  <a:lnTo>
                    <a:pt x="95" y="57"/>
                  </a:lnTo>
                  <a:lnTo>
                    <a:pt x="95" y="38"/>
                  </a:lnTo>
                  <a:lnTo>
                    <a:pt x="107" y="25"/>
                  </a:lnTo>
                  <a:lnTo>
                    <a:pt x="107" y="12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12"/>
                  </a:lnTo>
                  <a:lnTo>
                    <a:pt x="139" y="25"/>
                  </a:lnTo>
                  <a:lnTo>
                    <a:pt x="139" y="38"/>
                  </a:lnTo>
                  <a:lnTo>
                    <a:pt x="151" y="50"/>
                  </a:lnTo>
                  <a:lnTo>
                    <a:pt x="151" y="63"/>
                  </a:lnTo>
                  <a:lnTo>
                    <a:pt x="158" y="69"/>
                  </a:lnTo>
                  <a:lnTo>
                    <a:pt x="164" y="69"/>
                  </a:lnTo>
                  <a:lnTo>
                    <a:pt x="170" y="69"/>
                  </a:lnTo>
                  <a:lnTo>
                    <a:pt x="177" y="63"/>
                  </a:lnTo>
                  <a:lnTo>
                    <a:pt x="189" y="50"/>
                  </a:lnTo>
                  <a:lnTo>
                    <a:pt x="189" y="38"/>
                  </a:lnTo>
                  <a:lnTo>
                    <a:pt x="202" y="25"/>
                  </a:lnTo>
                  <a:lnTo>
                    <a:pt x="202" y="19"/>
                  </a:lnTo>
                  <a:lnTo>
                    <a:pt x="208" y="12"/>
                  </a:lnTo>
                  <a:lnTo>
                    <a:pt x="214" y="12"/>
                  </a:lnTo>
                  <a:lnTo>
                    <a:pt x="221" y="19"/>
                  </a:lnTo>
                  <a:lnTo>
                    <a:pt x="227" y="25"/>
                  </a:lnTo>
                  <a:lnTo>
                    <a:pt x="240" y="38"/>
                  </a:lnTo>
                  <a:lnTo>
                    <a:pt x="240" y="50"/>
                  </a:lnTo>
                  <a:lnTo>
                    <a:pt x="246" y="57"/>
                  </a:lnTo>
                  <a:lnTo>
                    <a:pt x="252" y="63"/>
                  </a:lnTo>
                  <a:lnTo>
                    <a:pt x="258" y="63"/>
                  </a:lnTo>
                  <a:lnTo>
                    <a:pt x="265" y="63"/>
                  </a:lnTo>
                  <a:lnTo>
                    <a:pt x="271" y="57"/>
                  </a:lnTo>
                  <a:lnTo>
                    <a:pt x="277" y="50"/>
                  </a:lnTo>
                  <a:lnTo>
                    <a:pt x="290" y="38"/>
                  </a:lnTo>
                  <a:lnTo>
                    <a:pt x="290" y="31"/>
                  </a:lnTo>
                  <a:lnTo>
                    <a:pt x="296" y="25"/>
                  </a:lnTo>
                  <a:lnTo>
                    <a:pt x="303" y="19"/>
                  </a:lnTo>
                  <a:lnTo>
                    <a:pt x="309" y="19"/>
                  </a:lnTo>
                  <a:lnTo>
                    <a:pt x="315" y="25"/>
                  </a:lnTo>
                  <a:lnTo>
                    <a:pt x="321" y="31"/>
                  </a:lnTo>
                  <a:lnTo>
                    <a:pt x="328" y="38"/>
                  </a:lnTo>
                  <a:lnTo>
                    <a:pt x="334" y="44"/>
                  </a:lnTo>
                  <a:lnTo>
                    <a:pt x="347" y="57"/>
                  </a:lnTo>
                  <a:lnTo>
                    <a:pt x="340" y="57"/>
                  </a:lnTo>
                  <a:lnTo>
                    <a:pt x="347" y="57"/>
                  </a:lnTo>
                  <a:lnTo>
                    <a:pt x="353" y="63"/>
                  </a:lnTo>
                  <a:lnTo>
                    <a:pt x="359" y="57"/>
                  </a:lnTo>
                  <a:lnTo>
                    <a:pt x="366" y="57"/>
                  </a:lnTo>
                  <a:lnTo>
                    <a:pt x="378" y="44"/>
                  </a:lnTo>
                  <a:lnTo>
                    <a:pt x="378" y="38"/>
                  </a:lnTo>
                  <a:lnTo>
                    <a:pt x="384" y="31"/>
                  </a:lnTo>
                  <a:lnTo>
                    <a:pt x="391" y="25"/>
                  </a:lnTo>
                  <a:lnTo>
                    <a:pt x="397" y="25"/>
                  </a:lnTo>
                  <a:lnTo>
                    <a:pt x="403" y="25"/>
                  </a:lnTo>
                  <a:lnTo>
                    <a:pt x="410" y="25"/>
                  </a:lnTo>
                  <a:lnTo>
                    <a:pt x="416" y="31"/>
                  </a:lnTo>
                  <a:lnTo>
                    <a:pt x="422" y="38"/>
                  </a:lnTo>
                  <a:lnTo>
                    <a:pt x="429" y="44"/>
                  </a:lnTo>
                  <a:lnTo>
                    <a:pt x="435" y="50"/>
                  </a:lnTo>
                  <a:lnTo>
                    <a:pt x="441" y="57"/>
                  </a:lnTo>
                  <a:lnTo>
                    <a:pt x="447" y="57"/>
                  </a:lnTo>
                  <a:lnTo>
                    <a:pt x="454" y="57"/>
                  </a:lnTo>
                  <a:lnTo>
                    <a:pt x="460" y="50"/>
                  </a:lnTo>
                  <a:lnTo>
                    <a:pt x="466" y="44"/>
                  </a:lnTo>
                  <a:lnTo>
                    <a:pt x="473" y="38"/>
                  </a:lnTo>
                  <a:lnTo>
                    <a:pt x="479" y="31"/>
                  </a:lnTo>
                  <a:lnTo>
                    <a:pt x="485" y="31"/>
                  </a:lnTo>
                  <a:lnTo>
                    <a:pt x="492" y="25"/>
                  </a:lnTo>
                  <a:lnTo>
                    <a:pt x="498" y="25"/>
                  </a:lnTo>
                  <a:lnTo>
                    <a:pt x="504" y="31"/>
                  </a:lnTo>
                  <a:lnTo>
                    <a:pt x="510" y="31"/>
                  </a:lnTo>
                  <a:lnTo>
                    <a:pt x="517" y="38"/>
                  </a:lnTo>
                  <a:lnTo>
                    <a:pt x="523" y="44"/>
                  </a:lnTo>
                  <a:lnTo>
                    <a:pt x="529" y="50"/>
                  </a:lnTo>
                  <a:lnTo>
                    <a:pt x="536" y="50"/>
                  </a:lnTo>
                  <a:lnTo>
                    <a:pt x="542" y="50"/>
                  </a:lnTo>
                  <a:lnTo>
                    <a:pt x="548" y="50"/>
                  </a:lnTo>
                  <a:lnTo>
                    <a:pt x="555" y="50"/>
                  </a:lnTo>
                  <a:lnTo>
                    <a:pt x="561" y="44"/>
                  </a:lnTo>
                  <a:lnTo>
                    <a:pt x="567" y="38"/>
                  </a:lnTo>
                  <a:lnTo>
                    <a:pt x="573" y="31"/>
                  </a:lnTo>
                  <a:lnTo>
                    <a:pt x="580" y="31"/>
                  </a:lnTo>
                  <a:lnTo>
                    <a:pt x="586" y="31"/>
                  </a:lnTo>
                  <a:lnTo>
                    <a:pt x="592" y="31"/>
                  </a:lnTo>
                  <a:lnTo>
                    <a:pt x="599" y="31"/>
                  </a:lnTo>
                  <a:lnTo>
                    <a:pt x="605" y="38"/>
                  </a:lnTo>
                  <a:lnTo>
                    <a:pt x="611" y="38"/>
                  </a:lnTo>
                  <a:lnTo>
                    <a:pt x="618" y="44"/>
                  </a:lnTo>
                  <a:lnTo>
                    <a:pt x="624" y="50"/>
                  </a:lnTo>
                  <a:lnTo>
                    <a:pt x="630" y="50"/>
                  </a:lnTo>
                  <a:lnTo>
                    <a:pt x="636" y="50"/>
                  </a:lnTo>
                  <a:lnTo>
                    <a:pt x="643" y="50"/>
                  </a:lnTo>
                  <a:lnTo>
                    <a:pt x="649" y="44"/>
                  </a:lnTo>
                  <a:lnTo>
                    <a:pt x="655" y="44"/>
                  </a:lnTo>
                  <a:lnTo>
                    <a:pt x="662" y="38"/>
                  </a:lnTo>
                  <a:lnTo>
                    <a:pt x="668" y="38"/>
                  </a:lnTo>
                  <a:lnTo>
                    <a:pt x="674" y="31"/>
                  </a:lnTo>
                  <a:lnTo>
                    <a:pt x="681" y="31"/>
                  </a:lnTo>
                  <a:lnTo>
                    <a:pt x="687" y="31"/>
                  </a:lnTo>
                  <a:lnTo>
                    <a:pt x="693" y="31"/>
                  </a:lnTo>
                  <a:lnTo>
                    <a:pt x="699" y="31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35265" name="Group 97">
            <a:extLst>
              <a:ext uri="{FF2B5EF4-FFF2-40B4-BE49-F238E27FC236}">
                <a16:creationId xmlns:a16="http://schemas.microsoft.com/office/drawing/2014/main" id="{33CA2D47-0D56-4B1D-BE36-855643D57CC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889375"/>
            <a:ext cx="3300413" cy="2651125"/>
            <a:chOff x="68" y="2450"/>
            <a:chExt cx="2079" cy="1670"/>
          </a:xfrm>
        </p:grpSpPr>
        <p:graphicFrame>
          <p:nvGraphicFramePr>
            <p:cNvPr id="135266" name="Object 98">
              <a:extLst>
                <a:ext uri="{FF2B5EF4-FFF2-40B4-BE49-F238E27FC236}">
                  <a16:creationId xmlns:a16="http://schemas.microsoft.com/office/drawing/2014/main" id="{07B420F9-8AAE-4BA3-BD67-B4921D1B82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" y="2614"/>
            <a:ext cx="1459" cy="1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89" name="Visio" r:id="rId3" imgW="1811884" imgH="1843773" progId="Visio.Drawing.11">
                    <p:embed/>
                  </p:oleObj>
                </mc:Choice>
                <mc:Fallback>
                  <p:oleObj name="Visio" r:id="rId3" imgW="1811884" imgH="1843773" progId="Visio.Drawing.11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2614"/>
                          <a:ext cx="1459" cy="1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267" name="Text Box 99">
              <a:extLst>
                <a:ext uri="{FF2B5EF4-FFF2-40B4-BE49-F238E27FC236}">
                  <a16:creationId xmlns:a16="http://schemas.microsoft.com/office/drawing/2014/main" id="{593CB37C-2723-4DAC-BAF1-DCCC84369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5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 R</a:t>
              </a:r>
              <a:endParaRPr lang="es-ES_tradnl" altLang="es-CO" sz="16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5268" name="Text Box 100">
              <a:extLst>
                <a:ext uri="{FF2B5EF4-FFF2-40B4-BE49-F238E27FC236}">
                  <a16:creationId xmlns:a16="http://schemas.microsoft.com/office/drawing/2014/main" id="{3FC948E1-1228-48B9-B16C-581F5FCB0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3158"/>
              <a:ext cx="3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12 V</a:t>
              </a:r>
            </a:p>
          </p:txBody>
        </p:sp>
        <p:sp>
          <p:nvSpPr>
            <p:cNvPr id="135269" name="Text Box 101">
              <a:extLst>
                <a:ext uri="{FF2B5EF4-FFF2-40B4-BE49-F238E27FC236}">
                  <a16:creationId xmlns:a16="http://schemas.microsoft.com/office/drawing/2014/main" id="{3141FD62-E1B0-491D-8149-1B0768125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294"/>
              <a:ext cx="6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Interruptor</a:t>
              </a:r>
            </a:p>
          </p:txBody>
        </p:sp>
        <p:sp>
          <p:nvSpPr>
            <p:cNvPr id="135270" name="Text Box 102">
              <a:extLst>
                <a:ext uri="{FF2B5EF4-FFF2-40B4-BE49-F238E27FC236}">
                  <a16:creationId xmlns:a16="http://schemas.microsoft.com/office/drawing/2014/main" id="{E4935576-815D-45B4-8B8F-465DAEA13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249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    C</a:t>
              </a:r>
              <a:endParaRPr lang="es-ES_tradnl" altLang="es-CO" sz="16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5271" name="Text Box 103">
              <a:extLst>
                <a:ext uri="{FF2B5EF4-FFF2-40B4-BE49-F238E27FC236}">
                  <a16:creationId xmlns:a16="http://schemas.microsoft.com/office/drawing/2014/main" id="{A3BC41D2-D901-4130-8017-D6F62E7BE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75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5272" name="Text Box 104">
              <a:extLst>
                <a:ext uri="{FF2B5EF4-FFF2-40B4-BE49-F238E27FC236}">
                  <a16:creationId xmlns:a16="http://schemas.microsoft.com/office/drawing/2014/main" id="{CC57BD39-F316-4706-8AB1-851715B71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275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35273" name="Text Box 105">
              <a:extLst>
                <a:ext uri="{FF2B5EF4-FFF2-40B4-BE49-F238E27FC236}">
                  <a16:creationId xmlns:a16="http://schemas.microsoft.com/office/drawing/2014/main" id="{F8A27F67-9A5E-48B2-BA99-7709224B6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" y="2492"/>
              <a:ext cx="3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     L</a:t>
              </a:r>
              <a:endParaRPr lang="es-ES" altLang="es-CO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35280" name="Text Box 112">
            <a:extLst>
              <a:ext uri="{FF2B5EF4-FFF2-40B4-BE49-F238E27FC236}">
                <a16:creationId xmlns:a16="http://schemas.microsoft.com/office/drawing/2014/main" id="{95DAD7BA-2144-4AC7-B948-042307AFD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3097213" cy="14922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sz="1400" b="1">
                <a:sym typeface="Symbol" panose="05050102010706020507" pitchFamily="18" charset="2"/>
              </a:rPr>
              <a:t>Interruptor abierto: </a:t>
            </a:r>
          </a:p>
          <a:p>
            <a:r>
              <a:rPr lang="es-ES" altLang="es-CO" sz="1400" b="1">
                <a:sym typeface="Symbol" panose="05050102010706020507" pitchFamily="18" charset="2"/>
              </a:rPr>
              <a:t>2º orden subamortiguado</a:t>
            </a:r>
          </a:p>
          <a:p>
            <a:pPr>
              <a:buFont typeface="Symbol" panose="05050102010706020507" pitchFamily="18" charset="2"/>
              <a:buChar char="a"/>
            </a:pPr>
            <a:r>
              <a:rPr lang="es-ES" altLang="es-CO" sz="2000">
                <a:sym typeface="Symbol" panose="05050102010706020507" pitchFamily="18" charset="2"/>
              </a:rPr>
              <a:t> R/2L </a:t>
            </a:r>
          </a:p>
          <a:p>
            <a:pPr>
              <a:buFont typeface="Symbol" panose="05050102010706020507" pitchFamily="18" charset="2"/>
              <a:buNone/>
            </a:pPr>
            <a:r>
              <a:rPr lang="es-ES" altLang="es-CO" sz="2000">
                <a:sym typeface="Symbol" panose="05050102010706020507" pitchFamily="18" charset="2"/>
              </a:rPr>
              <a:t></a:t>
            </a:r>
            <a:r>
              <a:rPr lang="es-ES" altLang="es-CO" sz="2000" baseline="-25000">
                <a:sym typeface="Symbol" panose="05050102010706020507" pitchFamily="18" charset="2"/>
              </a:rPr>
              <a:t>0</a:t>
            </a:r>
            <a:r>
              <a:rPr lang="es-ES" altLang="es-CO" sz="2000">
                <a:sym typeface="Symbol" panose="05050102010706020507" pitchFamily="18" charset="2"/>
              </a:rPr>
              <a:t>  1/LC 	</a:t>
            </a:r>
            <a:r>
              <a:rPr lang="el-GR" altLang="es-CO" sz="2000">
                <a:sym typeface="Symbol" panose="05050102010706020507" pitchFamily="18" charset="2"/>
              </a:rPr>
              <a:t>α</a:t>
            </a:r>
            <a:r>
              <a:rPr lang="es-ES" altLang="es-CO">
                <a:sym typeface="Symbol" panose="05050102010706020507" pitchFamily="18" charset="2"/>
              </a:rPr>
              <a:t>&lt;&lt; </a:t>
            </a:r>
            <a:r>
              <a:rPr lang="es-ES" altLang="es-CO" baseline="-25000">
                <a:sym typeface="Symbol" panose="05050102010706020507" pitchFamily="18" charset="2"/>
              </a:rPr>
              <a:t>0</a:t>
            </a:r>
          </a:p>
          <a:p>
            <a:pPr>
              <a:buFont typeface="Symbol" panose="05050102010706020507" pitchFamily="18" charset="2"/>
              <a:buNone/>
            </a:pPr>
            <a:endParaRPr lang="es-ES" altLang="es-CO" baseline="-25000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endParaRPr lang="es-ES" altLang="es-CO" baseline="-25000">
              <a:sym typeface="Symbol" panose="05050102010706020507" pitchFamily="18" charset="2"/>
            </a:endParaRPr>
          </a:p>
        </p:txBody>
      </p:sp>
      <p:graphicFrame>
        <p:nvGraphicFramePr>
          <p:cNvPr id="135281" name="Object 113">
            <a:extLst>
              <a:ext uri="{FF2B5EF4-FFF2-40B4-BE49-F238E27FC236}">
                <a16:creationId xmlns:a16="http://schemas.microsoft.com/office/drawing/2014/main" id="{9E93BD7F-DE74-41E4-92FC-ED5CD1837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8" y="3284538"/>
          <a:ext cx="1763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0" name="Equation" r:id="rId5" imgW="1257120" imgH="291960" progId="Equation.DSMT4">
                  <p:embed/>
                </p:oleObj>
              </mc:Choice>
              <mc:Fallback>
                <p:oleObj name="Equation" r:id="rId5" imgW="1257120" imgH="29196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3284538"/>
                        <a:ext cx="1763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82" name="Text Box 114">
            <a:extLst>
              <a:ext uri="{FF2B5EF4-FFF2-40B4-BE49-F238E27FC236}">
                <a16:creationId xmlns:a16="http://schemas.microsoft.com/office/drawing/2014/main" id="{3B0B8AAF-26D0-415C-B536-5F9BBADD3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22388"/>
            <a:ext cx="2736850" cy="7016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sz="1400" b="1">
                <a:sym typeface="Symbol" panose="05050102010706020507" pitchFamily="18" charset="2"/>
              </a:rPr>
              <a:t>Interruptor abierto:</a:t>
            </a:r>
            <a:r>
              <a:rPr lang="es-ES" altLang="es-CO" sz="2000" b="1">
                <a:sym typeface="Symbol" panose="05050102010706020507" pitchFamily="18" charset="2"/>
              </a:rPr>
              <a:t> </a:t>
            </a:r>
            <a:r>
              <a:rPr lang="es-ES" altLang="es-CO" sz="1400" b="1">
                <a:sym typeface="Symbol" panose="05050102010706020507" pitchFamily="18" charset="2"/>
              </a:rPr>
              <a:t>1</a:t>
            </a:r>
            <a:r>
              <a:rPr lang="es-ES" altLang="es-CO" sz="1400" b="1" baseline="30000">
                <a:sym typeface="Symbol" panose="05050102010706020507" pitchFamily="18" charset="2"/>
              </a:rPr>
              <a:t>er</a:t>
            </a:r>
            <a:r>
              <a:rPr lang="es-ES" altLang="es-CO" sz="1400" b="1">
                <a:sym typeface="Symbol" panose="05050102010706020507" pitchFamily="18" charset="2"/>
              </a:rPr>
              <a:t> orden</a:t>
            </a:r>
            <a:r>
              <a:rPr lang="es-ES" altLang="es-CO" sz="1400">
                <a:sym typeface="Symbol" panose="05050102010706020507" pitchFamily="18" charset="2"/>
              </a:rPr>
              <a:t> </a:t>
            </a:r>
          </a:p>
          <a:p>
            <a:r>
              <a:rPr lang="el-GR" altLang="es-CO" sz="2000">
                <a:latin typeface="Bradley Hand ITC" panose="03070402050302030203" pitchFamily="66" charset="0"/>
                <a:sym typeface="Symbol" panose="05050102010706020507" pitchFamily="18" charset="2"/>
              </a:rPr>
              <a:t>τ</a:t>
            </a:r>
            <a:r>
              <a:rPr lang="es-ES" altLang="es-CO" sz="2000">
                <a:latin typeface="Bradley Hand ITC" panose="03070402050302030203" pitchFamily="66" charset="0"/>
                <a:sym typeface="Symbol" panose="05050102010706020507" pitchFamily="18" charset="2"/>
              </a:rPr>
              <a:t>=</a:t>
            </a:r>
            <a:r>
              <a:rPr lang="es-ES" altLang="es-CO" sz="2000">
                <a:sym typeface="Symbol" panose="05050102010706020507" pitchFamily="18" charset="2"/>
              </a:rPr>
              <a:t>L/R</a:t>
            </a:r>
            <a:endParaRPr lang="el-GR" altLang="es-CO" sz="2000">
              <a:latin typeface="Bradley Hand ITC" panose="03070402050302030203" pitchFamily="66" charset="0"/>
              <a:ea typeface="MS Mincho" panose="02020609040205080304" pitchFamily="49" charset="-128"/>
              <a:sym typeface="Symbol" panose="05050102010706020507" pitchFamily="18" charset="2"/>
            </a:endParaRPr>
          </a:p>
        </p:txBody>
      </p:sp>
      <p:pic>
        <p:nvPicPr>
          <p:cNvPr id="135283" name="Picture 115">
            <a:extLst>
              <a:ext uri="{FF2B5EF4-FFF2-40B4-BE49-F238E27FC236}">
                <a16:creationId xmlns:a16="http://schemas.microsoft.com/office/drawing/2014/main" id="{0284BFEB-883A-4D46-9E17-9AD158BF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41438"/>
            <a:ext cx="56007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284" name="Text Box 116">
            <a:extLst>
              <a:ext uri="{FF2B5EF4-FFF2-40B4-BE49-F238E27FC236}">
                <a16:creationId xmlns:a16="http://schemas.microsoft.com/office/drawing/2014/main" id="{DC628C00-4A39-435B-8655-AA6916D21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445125"/>
            <a:ext cx="316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b="1"/>
              <a:t>Influencia de la bobina:</a:t>
            </a:r>
          </a:p>
        </p:txBody>
      </p:sp>
      <p:grpSp>
        <p:nvGrpSpPr>
          <p:cNvPr id="135285" name="Group 117">
            <a:extLst>
              <a:ext uri="{FF2B5EF4-FFF2-40B4-BE49-F238E27FC236}">
                <a16:creationId xmlns:a16="http://schemas.microsoft.com/office/drawing/2014/main" id="{A9F58E99-2E53-46E5-A2D1-F52A407598C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35286" name="Picture 118" descr="cabecera copia">
              <a:extLst>
                <a:ext uri="{FF2B5EF4-FFF2-40B4-BE49-F238E27FC236}">
                  <a16:creationId xmlns:a16="http://schemas.microsoft.com/office/drawing/2014/main" id="{30672C52-36AB-45A0-A446-538BE2DC3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287" name="Line 119">
              <a:extLst>
                <a:ext uri="{FF2B5EF4-FFF2-40B4-BE49-F238E27FC236}">
                  <a16:creationId xmlns:a16="http://schemas.microsoft.com/office/drawing/2014/main" id="{52EFAE44-0C42-4507-B7F3-C6B83B13C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5288" name="Rectangle 120">
              <a:extLst>
                <a:ext uri="{FF2B5EF4-FFF2-40B4-BE49-F238E27FC236}">
                  <a16:creationId xmlns:a16="http://schemas.microsoft.com/office/drawing/2014/main" id="{A4A509E2-A2D1-4B5F-93BD-22DFB49F9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" altLang="es-CO" sz="1300" b="1">
                  <a:solidFill>
                    <a:srgbClr val="0000FF"/>
                  </a:solidFill>
                </a:rPr>
                <a:t>Circuito de encendido de un automóvil. Transitorio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1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1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3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44" grpId="0"/>
      <p:bldP spid="135245" grpId="0"/>
      <p:bldP spid="135246" grpId="0"/>
      <p:bldP spid="1352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2" name="Group 2">
            <a:extLst>
              <a:ext uri="{FF2B5EF4-FFF2-40B4-BE49-F238E27FC236}">
                <a16:creationId xmlns:a16="http://schemas.microsoft.com/office/drawing/2014/main" id="{91AE032F-55AF-4A47-9D18-B88CF8F1F8DB}"/>
              </a:ext>
            </a:extLst>
          </p:cNvPr>
          <p:cNvGrpSpPr>
            <a:grpSpLocks/>
          </p:cNvGrpSpPr>
          <p:nvPr/>
        </p:nvGrpSpPr>
        <p:grpSpPr bwMode="auto">
          <a:xfrm>
            <a:off x="3195638" y="1335088"/>
            <a:ext cx="5621337" cy="4221162"/>
            <a:chOff x="1269" y="561"/>
            <a:chExt cx="3541" cy="2659"/>
          </a:xfrm>
        </p:grpSpPr>
        <p:sp>
          <p:nvSpPr>
            <p:cNvPr id="138243" name="AutoShape 3">
              <a:extLst>
                <a:ext uri="{FF2B5EF4-FFF2-40B4-BE49-F238E27FC236}">
                  <a16:creationId xmlns:a16="http://schemas.microsoft.com/office/drawing/2014/main" id="{B6ACB6B3-E502-4107-80B7-993B1B504A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61"/>
              <a:ext cx="3528" cy="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44" name="Rectangle 4">
              <a:extLst>
                <a:ext uri="{FF2B5EF4-FFF2-40B4-BE49-F238E27FC236}">
                  <a16:creationId xmlns:a16="http://schemas.microsoft.com/office/drawing/2014/main" id="{C8F8F0DC-C861-44CC-8D94-3189B941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561"/>
              <a:ext cx="3541" cy="26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DC48A7DD-A549-4DBA-84B0-F5FDF4BC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763"/>
              <a:ext cx="2734" cy="2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9AA9BEB6-A206-47FE-9545-36A971792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763"/>
              <a:ext cx="2734" cy="215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47" name="Line 7">
              <a:extLst>
                <a:ext uri="{FF2B5EF4-FFF2-40B4-BE49-F238E27FC236}">
                  <a16:creationId xmlns:a16="http://schemas.microsoft.com/office/drawing/2014/main" id="{FBE4CDE2-55BE-47B4-83A5-4A990EAF7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763"/>
              <a:ext cx="27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48" name="Freeform 8">
              <a:extLst>
                <a:ext uri="{FF2B5EF4-FFF2-40B4-BE49-F238E27FC236}">
                  <a16:creationId xmlns:a16="http://schemas.microsoft.com/office/drawing/2014/main" id="{CB31EEC5-F2FE-47DE-94CC-2D534D4AF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" y="763"/>
              <a:ext cx="2734" cy="2154"/>
            </a:xfrm>
            <a:custGeom>
              <a:avLst/>
              <a:gdLst>
                <a:gd name="T0" fmla="*/ 0 w 434"/>
                <a:gd name="T1" fmla="*/ 342 h 342"/>
                <a:gd name="T2" fmla="*/ 434 w 434"/>
                <a:gd name="T3" fmla="*/ 342 h 342"/>
                <a:gd name="T4" fmla="*/ 434 w 434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342">
                  <a:moveTo>
                    <a:pt x="0" y="342"/>
                  </a:moveTo>
                  <a:lnTo>
                    <a:pt x="434" y="342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49" name="Line 9">
              <a:extLst>
                <a:ext uri="{FF2B5EF4-FFF2-40B4-BE49-F238E27FC236}">
                  <a16:creationId xmlns:a16="http://schemas.microsoft.com/office/drawing/2014/main" id="{FECCF994-EE79-4ACB-94B8-ADD805CAD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9" y="763"/>
              <a:ext cx="1" cy="2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50" name="Line 10">
              <a:extLst>
                <a:ext uri="{FF2B5EF4-FFF2-40B4-BE49-F238E27FC236}">
                  <a16:creationId xmlns:a16="http://schemas.microsoft.com/office/drawing/2014/main" id="{1003D472-5C90-44A5-8C1D-A24252FE2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2917"/>
              <a:ext cx="27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51" name="Line 11">
              <a:extLst>
                <a:ext uri="{FF2B5EF4-FFF2-40B4-BE49-F238E27FC236}">
                  <a16:creationId xmlns:a16="http://schemas.microsoft.com/office/drawing/2014/main" id="{949E4E57-6B11-4A0A-8205-6385EF1DA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9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52" name="Line 12">
              <a:extLst>
                <a:ext uri="{FF2B5EF4-FFF2-40B4-BE49-F238E27FC236}">
                  <a16:creationId xmlns:a16="http://schemas.microsoft.com/office/drawing/2014/main" id="{C742441F-BA7A-4835-9981-E7ED180D0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53" name="Rectangle 13">
              <a:extLst>
                <a:ext uri="{FF2B5EF4-FFF2-40B4-BE49-F238E27FC236}">
                  <a16:creationId xmlns:a16="http://schemas.microsoft.com/office/drawing/2014/main" id="{994414AC-1DBE-4190-B9F8-CCFF26BB6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2936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s-ES" altLang="es-CO"/>
            </a:p>
          </p:txBody>
        </p:sp>
        <p:sp>
          <p:nvSpPr>
            <p:cNvPr id="138254" name="Line 14">
              <a:extLst>
                <a:ext uri="{FF2B5EF4-FFF2-40B4-BE49-F238E27FC236}">
                  <a16:creationId xmlns:a16="http://schemas.microsoft.com/office/drawing/2014/main" id="{91D63F38-3C71-4A20-BB00-457AFC12E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0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55" name="Line 15">
              <a:extLst>
                <a:ext uri="{FF2B5EF4-FFF2-40B4-BE49-F238E27FC236}">
                  <a16:creationId xmlns:a16="http://schemas.microsoft.com/office/drawing/2014/main" id="{B0AF255A-8C76-44CA-9CE0-90D3A743D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56" name="Rectangle 16">
              <a:extLst>
                <a:ext uri="{FF2B5EF4-FFF2-40B4-BE49-F238E27FC236}">
                  <a16:creationId xmlns:a16="http://schemas.microsoft.com/office/drawing/2014/main" id="{793E8DCE-D70C-4906-9B2B-E3C9DB2D7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2936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0.005</a:t>
              </a:r>
              <a:endParaRPr lang="es-ES" altLang="es-CO"/>
            </a:p>
          </p:txBody>
        </p:sp>
        <p:sp>
          <p:nvSpPr>
            <p:cNvPr id="138257" name="Line 17">
              <a:extLst>
                <a:ext uri="{FF2B5EF4-FFF2-40B4-BE49-F238E27FC236}">
                  <a16:creationId xmlns:a16="http://schemas.microsoft.com/office/drawing/2014/main" id="{4A70DB32-E8D5-4EE7-8D4C-EAC056767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58" name="Line 18">
              <a:extLst>
                <a:ext uri="{FF2B5EF4-FFF2-40B4-BE49-F238E27FC236}">
                  <a16:creationId xmlns:a16="http://schemas.microsoft.com/office/drawing/2014/main" id="{73F748FA-E5B7-42E3-80C9-B6C064C50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1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59" name="Rectangle 19">
              <a:extLst>
                <a:ext uri="{FF2B5EF4-FFF2-40B4-BE49-F238E27FC236}">
                  <a16:creationId xmlns:a16="http://schemas.microsoft.com/office/drawing/2014/main" id="{E09B1232-6887-4CF6-ADAA-15859409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936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0.01</a:t>
              </a:r>
              <a:endParaRPr lang="es-ES" altLang="es-CO"/>
            </a:p>
          </p:txBody>
        </p:sp>
        <p:sp>
          <p:nvSpPr>
            <p:cNvPr id="138260" name="Line 20">
              <a:extLst>
                <a:ext uri="{FF2B5EF4-FFF2-40B4-BE49-F238E27FC236}">
                  <a16:creationId xmlns:a16="http://schemas.microsoft.com/office/drawing/2014/main" id="{16235D1B-EFBB-4AF9-BEDD-BFCE23576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8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61" name="Line 21">
              <a:extLst>
                <a:ext uri="{FF2B5EF4-FFF2-40B4-BE49-F238E27FC236}">
                  <a16:creationId xmlns:a16="http://schemas.microsoft.com/office/drawing/2014/main" id="{426EB3AD-F774-4C98-BD53-D7FB06771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8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62" name="Rectangle 22">
              <a:extLst>
                <a:ext uri="{FF2B5EF4-FFF2-40B4-BE49-F238E27FC236}">
                  <a16:creationId xmlns:a16="http://schemas.microsoft.com/office/drawing/2014/main" id="{D42BEED1-E69C-4243-B850-665944108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2936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0.015</a:t>
              </a:r>
              <a:endParaRPr lang="es-ES" altLang="es-CO"/>
            </a:p>
          </p:txBody>
        </p:sp>
        <p:sp>
          <p:nvSpPr>
            <p:cNvPr id="138263" name="Line 23">
              <a:extLst>
                <a:ext uri="{FF2B5EF4-FFF2-40B4-BE49-F238E27FC236}">
                  <a16:creationId xmlns:a16="http://schemas.microsoft.com/office/drawing/2014/main" id="{4393CE81-EE53-4E51-8B31-1EB43FCAA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9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64" name="Line 24">
              <a:extLst>
                <a:ext uri="{FF2B5EF4-FFF2-40B4-BE49-F238E27FC236}">
                  <a16:creationId xmlns:a16="http://schemas.microsoft.com/office/drawing/2014/main" id="{12C272AE-B346-49EF-A203-BBFCF7BAC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65" name="Rectangle 25">
              <a:extLst>
                <a:ext uri="{FF2B5EF4-FFF2-40B4-BE49-F238E27FC236}">
                  <a16:creationId xmlns:a16="http://schemas.microsoft.com/office/drawing/2014/main" id="{DDD8BC3D-F9F4-47E6-8E53-CF351BEC8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2936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0.02</a:t>
              </a:r>
              <a:endParaRPr lang="es-ES" altLang="es-CO"/>
            </a:p>
          </p:txBody>
        </p:sp>
        <p:sp>
          <p:nvSpPr>
            <p:cNvPr id="138266" name="Line 26">
              <a:extLst>
                <a:ext uri="{FF2B5EF4-FFF2-40B4-BE49-F238E27FC236}">
                  <a16:creationId xmlns:a16="http://schemas.microsoft.com/office/drawing/2014/main" id="{30B500ED-82EE-4869-8DBE-CB9A94CFB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6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67" name="Line 27">
              <a:extLst>
                <a:ext uri="{FF2B5EF4-FFF2-40B4-BE49-F238E27FC236}">
                  <a16:creationId xmlns:a16="http://schemas.microsoft.com/office/drawing/2014/main" id="{E46623ED-311D-4734-A03E-759911F11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6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68" name="Rectangle 28">
              <a:extLst>
                <a:ext uri="{FF2B5EF4-FFF2-40B4-BE49-F238E27FC236}">
                  <a16:creationId xmlns:a16="http://schemas.microsoft.com/office/drawing/2014/main" id="{EE02EEE3-E3BD-4DF8-B199-35CD24B9C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936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0.025</a:t>
              </a:r>
              <a:endParaRPr lang="es-ES" altLang="es-CO"/>
            </a:p>
          </p:txBody>
        </p:sp>
        <p:sp>
          <p:nvSpPr>
            <p:cNvPr id="138269" name="Line 29">
              <a:extLst>
                <a:ext uri="{FF2B5EF4-FFF2-40B4-BE49-F238E27FC236}">
                  <a16:creationId xmlns:a16="http://schemas.microsoft.com/office/drawing/2014/main" id="{57F399F8-71A7-44DA-84C8-558782F2C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7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70" name="Line 30">
              <a:extLst>
                <a:ext uri="{FF2B5EF4-FFF2-40B4-BE49-F238E27FC236}">
                  <a16:creationId xmlns:a16="http://schemas.microsoft.com/office/drawing/2014/main" id="{ACCF7236-739F-4A93-99B9-CB05F915F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71" name="Rectangle 31">
              <a:extLst>
                <a:ext uri="{FF2B5EF4-FFF2-40B4-BE49-F238E27FC236}">
                  <a16:creationId xmlns:a16="http://schemas.microsoft.com/office/drawing/2014/main" id="{44A81CFD-7502-434A-9C2A-5C80673F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2936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0.03</a:t>
              </a:r>
              <a:endParaRPr lang="es-ES" altLang="es-CO"/>
            </a:p>
          </p:txBody>
        </p:sp>
        <p:sp>
          <p:nvSpPr>
            <p:cNvPr id="138272" name="Line 32">
              <a:extLst>
                <a:ext uri="{FF2B5EF4-FFF2-40B4-BE49-F238E27FC236}">
                  <a16:creationId xmlns:a16="http://schemas.microsoft.com/office/drawing/2014/main" id="{16A7721B-3B8D-4D3B-A973-78E615D74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8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73" name="Line 33">
              <a:extLst>
                <a:ext uri="{FF2B5EF4-FFF2-40B4-BE49-F238E27FC236}">
                  <a16:creationId xmlns:a16="http://schemas.microsoft.com/office/drawing/2014/main" id="{87118789-6998-42D4-89EA-4D7873A4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74" name="Rectangle 34">
              <a:extLst>
                <a:ext uri="{FF2B5EF4-FFF2-40B4-BE49-F238E27FC236}">
                  <a16:creationId xmlns:a16="http://schemas.microsoft.com/office/drawing/2014/main" id="{0769F7E0-C61B-4F33-811B-FF5250C6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2936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0.035</a:t>
              </a:r>
              <a:endParaRPr lang="es-ES" altLang="es-CO"/>
            </a:p>
          </p:txBody>
        </p:sp>
        <p:sp>
          <p:nvSpPr>
            <p:cNvPr id="138275" name="Line 35">
              <a:extLst>
                <a:ext uri="{FF2B5EF4-FFF2-40B4-BE49-F238E27FC236}">
                  <a16:creationId xmlns:a16="http://schemas.microsoft.com/office/drawing/2014/main" id="{63AEA68E-66D5-42C9-9B26-2465B4ED9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5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76" name="Line 36">
              <a:extLst>
                <a:ext uri="{FF2B5EF4-FFF2-40B4-BE49-F238E27FC236}">
                  <a16:creationId xmlns:a16="http://schemas.microsoft.com/office/drawing/2014/main" id="{78E38F06-EC7C-4F95-94D9-04D929037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77" name="Rectangle 37">
              <a:extLst>
                <a:ext uri="{FF2B5EF4-FFF2-40B4-BE49-F238E27FC236}">
                  <a16:creationId xmlns:a16="http://schemas.microsoft.com/office/drawing/2014/main" id="{74862412-4822-4E48-A2CB-07A13EF4A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936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0.04</a:t>
              </a:r>
              <a:endParaRPr lang="es-ES" altLang="es-CO"/>
            </a:p>
          </p:txBody>
        </p:sp>
        <p:sp>
          <p:nvSpPr>
            <p:cNvPr id="138278" name="Line 38">
              <a:extLst>
                <a:ext uri="{FF2B5EF4-FFF2-40B4-BE49-F238E27FC236}">
                  <a16:creationId xmlns:a16="http://schemas.microsoft.com/office/drawing/2014/main" id="{8200B753-3796-41A1-AAD8-42316FCC7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6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79" name="Line 39">
              <a:extLst>
                <a:ext uri="{FF2B5EF4-FFF2-40B4-BE49-F238E27FC236}">
                  <a16:creationId xmlns:a16="http://schemas.microsoft.com/office/drawing/2014/main" id="{BC183909-C01C-44CA-842D-759FF47E3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80" name="Rectangle 40">
              <a:extLst>
                <a:ext uri="{FF2B5EF4-FFF2-40B4-BE49-F238E27FC236}">
                  <a16:creationId xmlns:a16="http://schemas.microsoft.com/office/drawing/2014/main" id="{119DC0E8-80C7-42B3-A0D7-9A67A79CD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2936"/>
              <a:ext cx="1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0.045</a:t>
              </a:r>
              <a:endParaRPr lang="es-ES" altLang="es-CO"/>
            </a:p>
          </p:txBody>
        </p:sp>
        <p:sp>
          <p:nvSpPr>
            <p:cNvPr id="138281" name="Line 41">
              <a:extLst>
                <a:ext uri="{FF2B5EF4-FFF2-40B4-BE49-F238E27FC236}">
                  <a16:creationId xmlns:a16="http://schemas.microsoft.com/office/drawing/2014/main" id="{80D09422-6087-4B37-B9F2-8ECD1FE8C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3" y="2886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82" name="Line 42">
              <a:extLst>
                <a:ext uri="{FF2B5EF4-FFF2-40B4-BE49-F238E27FC236}">
                  <a16:creationId xmlns:a16="http://schemas.microsoft.com/office/drawing/2014/main" id="{AB4C1210-E66C-403B-AC13-C0FF42083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3" y="76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83" name="Rectangle 43">
              <a:extLst>
                <a:ext uri="{FF2B5EF4-FFF2-40B4-BE49-F238E27FC236}">
                  <a16:creationId xmlns:a16="http://schemas.microsoft.com/office/drawing/2014/main" id="{25138360-78A3-49A0-A5CB-685EC4D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2936"/>
              <a:ext cx="15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0.05</a:t>
              </a:r>
              <a:endParaRPr lang="es-ES" altLang="es-CO"/>
            </a:p>
          </p:txBody>
        </p:sp>
        <p:sp>
          <p:nvSpPr>
            <p:cNvPr id="138284" name="Line 44">
              <a:extLst>
                <a:ext uri="{FF2B5EF4-FFF2-40B4-BE49-F238E27FC236}">
                  <a16:creationId xmlns:a16="http://schemas.microsoft.com/office/drawing/2014/main" id="{1A36A233-6AF0-45AF-A8EF-1F05990D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2917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85" name="Line 45">
              <a:extLst>
                <a:ext uri="{FF2B5EF4-FFF2-40B4-BE49-F238E27FC236}">
                  <a16:creationId xmlns:a16="http://schemas.microsoft.com/office/drawing/2014/main" id="{642AF00E-4CF0-461F-9619-99C640CB7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2917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86" name="Rectangle 46">
              <a:extLst>
                <a:ext uri="{FF2B5EF4-FFF2-40B4-BE49-F238E27FC236}">
                  <a16:creationId xmlns:a16="http://schemas.microsoft.com/office/drawing/2014/main" id="{A2E935F6-9BDB-4AA7-B849-85CE500A7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" y="2867"/>
              <a:ext cx="7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-6</a:t>
              </a:r>
              <a:endParaRPr lang="es-ES" altLang="es-CO"/>
            </a:p>
          </p:txBody>
        </p:sp>
        <p:sp>
          <p:nvSpPr>
            <p:cNvPr id="138287" name="Line 47">
              <a:extLst>
                <a:ext uri="{FF2B5EF4-FFF2-40B4-BE49-F238E27FC236}">
                  <a16:creationId xmlns:a16="http://schemas.microsoft.com/office/drawing/2014/main" id="{F4F1486E-5C6C-48B5-A1FB-5FD3483AD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2558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88" name="Line 48">
              <a:extLst>
                <a:ext uri="{FF2B5EF4-FFF2-40B4-BE49-F238E27FC236}">
                  <a16:creationId xmlns:a16="http://schemas.microsoft.com/office/drawing/2014/main" id="{A9AF6FF8-F552-4835-8F29-345F010F8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2558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89" name="Rectangle 49">
              <a:extLst>
                <a:ext uri="{FF2B5EF4-FFF2-40B4-BE49-F238E27FC236}">
                  <a16:creationId xmlns:a16="http://schemas.microsoft.com/office/drawing/2014/main" id="{B96A9384-0F60-4624-8F96-0101123AB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" y="2508"/>
              <a:ext cx="7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-4</a:t>
              </a:r>
              <a:endParaRPr lang="es-ES" altLang="es-CO"/>
            </a:p>
          </p:txBody>
        </p:sp>
        <p:sp>
          <p:nvSpPr>
            <p:cNvPr id="138290" name="Line 50">
              <a:extLst>
                <a:ext uri="{FF2B5EF4-FFF2-40B4-BE49-F238E27FC236}">
                  <a16:creationId xmlns:a16="http://schemas.microsoft.com/office/drawing/2014/main" id="{2A165194-EE64-4C99-BF00-F684E8403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2199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91" name="Line 51">
              <a:extLst>
                <a:ext uri="{FF2B5EF4-FFF2-40B4-BE49-F238E27FC236}">
                  <a16:creationId xmlns:a16="http://schemas.microsoft.com/office/drawing/2014/main" id="{56D38B71-D974-46A3-BBF0-D27FBCAF8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2199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92" name="Rectangle 52">
              <a:extLst>
                <a:ext uri="{FF2B5EF4-FFF2-40B4-BE49-F238E27FC236}">
                  <a16:creationId xmlns:a16="http://schemas.microsoft.com/office/drawing/2014/main" id="{37281F76-0525-486C-8B92-FB1323D7D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" y="2149"/>
              <a:ext cx="7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-2</a:t>
              </a:r>
              <a:endParaRPr lang="es-ES" altLang="es-CO"/>
            </a:p>
          </p:txBody>
        </p:sp>
        <p:sp>
          <p:nvSpPr>
            <p:cNvPr id="138293" name="Line 53">
              <a:extLst>
                <a:ext uri="{FF2B5EF4-FFF2-40B4-BE49-F238E27FC236}">
                  <a16:creationId xmlns:a16="http://schemas.microsoft.com/office/drawing/2014/main" id="{A956BA25-D153-42D3-A8F1-F9C1ADE49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1840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94" name="Line 54">
              <a:extLst>
                <a:ext uri="{FF2B5EF4-FFF2-40B4-BE49-F238E27FC236}">
                  <a16:creationId xmlns:a16="http://schemas.microsoft.com/office/drawing/2014/main" id="{5B0DA86D-FA49-4B62-90DB-B62E3AC73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1840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95" name="Rectangle 55">
              <a:extLst>
                <a:ext uri="{FF2B5EF4-FFF2-40B4-BE49-F238E27FC236}">
                  <a16:creationId xmlns:a16="http://schemas.microsoft.com/office/drawing/2014/main" id="{B74270F0-A36C-417A-9F32-B05579CCD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79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s-ES" altLang="es-CO"/>
            </a:p>
          </p:txBody>
        </p:sp>
        <p:sp>
          <p:nvSpPr>
            <p:cNvPr id="138296" name="Line 56">
              <a:extLst>
                <a:ext uri="{FF2B5EF4-FFF2-40B4-BE49-F238E27FC236}">
                  <a16:creationId xmlns:a16="http://schemas.microsoft.com/office/drawing/2014/main" id="{276F2539-FAB0-49DF-BC75-6898DF217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1481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97" name="Line 57">
              <a:extLst>
                <a:ext uri="{FF2B5EF4-FFF2-40B4-BE49-F238E27FC236}">
                  <a16:creationId xmlns:a16="http://schemas.microsoft.com/office/drawing/2014/main" id="{620EC49E-8D8E-41D3-9123-6499B62C4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1481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298" name="Rectangle 58">
              <a:extLst>
                <a:ext uri="{FF2B5EF4-FFF2-40B4-BE49-F238E27FC236}">
                  <a16:creationId xmlns:a16="http://schemas.microsoft.com/office/drawing/2014/main" id="{604B2AFC-1C84-4CC3-B131-E05D02E04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43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s-ES" altLang="es-CO"/>
            </a:p>
          </p:txBody>
        </p:sp>
        <p:sp>
          <p:nvSpPr>
            <p:cNvPr id="138299" name="Line 59">
              <a:extLst>
                <a:ext uri="{FF2B5EF4-FFF2-40B4-BE49-F238E27FC236}">
                  <a16:creationId xmlns:a16="http://schemas.microsoft.com/office/drawing/2014/main" id="{D820CCD3-5762-4CB6-857A-0FA961B54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112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00" name="Line 60">
              <a:extLst>
                <a:ext uri="{FF2B5EF4-FFF2-40B4-BE49-F238E27FC236}">
                  <a16:creationId xmlns:a16="http://schemas.microsoft.com/office/drawing/2014/main" id="{BA225B72-FE82-4D03-BB39-D104B1DFF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1122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01" name="Rectangle 61">
              <a:extLst>
                <a:ext uri="{FF2B5EF4-FFF2-40B4-BE49-F238E27FC236}">
                  <a16:creationId xmlns:a16="http://schemas.microsoft.com/office/drawing/2014/main" id="{9FD8C3F0-DF50-463C-9BC8-7806FEA6E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07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s-ES" altLang="es-CO"/>
            </a:p>
          </p:txBody>
        </p:sp>
        <p:sp>
          <p:nvSpPr>
            <p:cNvPr id="138302" name="Line 62">
              <a:extLst>
                <a:ext uri="{FF2B5EF4-FFF2-40B4-BE49-F238E27FC236}">
                  <a16:creationId xmlns:a16="http://schemas.microsoft.com/office/drawing/2014/main" id="{789A51C4-AD27-4A5C-B74D-7594F3A53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763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03" name="Line 63">
              <a:extLst>
                <a:ext uri="{FF2B5EF4-FFF2-40B4-BE49-F238E27FC236}">
                  <a16:creationId xmlns:a16="http://schemas.microsoft.com/office/drawing/2014/main" id="{589D86A2-C9A8-4532-8DA1-4C9B426E5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" y="763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04" name="Rectangle 64">
              <a:extLst>
                <a:ext uri="{FF2B5EF4-FFF2-40B4-BE49-F238E27FC236}">
                  <a16:creationId xmlns:a16="http://schemas.microsoft.com/office/drawing/2014/main" id="{33F626CF-6E44-40C4-B924-D929C2CBE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71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000">
                  <a:solidFill>
                    <a:srgbClr val="000000"/>
                  </a:solidFill>
                  <a:latin typeface="Helvetica" panose="020B0604020202020204" pitchFamily="34" charset="0"/>
                </a:rPr>
                <a:t>6</a:t>
              </a:r>
              <a:endParaRPr lang="es-ES" altLang="es-CO"/>
            </a:p>
          </p:txBody>
        </p:sp>
        <p:sp>
          <p:nvSpPr>
            <p:cNvPr id="138305" name="Rectangle 65">
              <a:extLst>
                <a:ext uri="{FF2B5EF4-FFF2-40B4-BE49-F238E27FC236}">
                  <a16:creationId xmlns:a16="http://schemas.microsoft.com/office/drawing/2014/main" id="{E925F77B-85CB-4F35-A2AD-B02EBAD4B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3050"/>
              <a:ext cx="4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300">
                  <a:solidFill>
                    <a:srgbClr val="000000"/>
                  </a:solidFill>
                  <a:latin typeface="Helvetica" panose="020B0604020202020204" pitchFamily="34" charset="0"/>
                </a:rPr>
                <a:t>Tiempo (s)</a:t>
              </a:r>
              <a:endParaRPr lang="es-ES" altLang="es-CO"/>
            </a:p>
          </p:txBody>
        </p:sp>
        <p:sp>
          <p:nvSpPr>
            <p:cNvPr id="138306" name="Rectangle 66">
              <a:extLst>
                <a:ext uri="{FF2B5EF4-FFF2-40B4-BE49-F238E27FC236}">
                  <a16:creationId xmlns:a16="http://schemas.microsoft.com/office/drawing/2014/main" id="{9B0FC08F-5DC4-4E1D-8A93-9CAD829858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55" y="1757"/>
              <a:ext cx="117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altLang="es-CO" sz="1300">
                  <a:solidFill>
                    <a:srgbClr val="000000"/>
                  </a:solidFill>
                  <a:latin typeface="Helvetica" panose="020B0604020202020204" pitchFamily="34" charset="0"/>
                </a:rPr>
                <a:t>Corriente del primario (A)</a:t>
              </a:r>
              <a:endParaRPr lang="es-ES" altLang="es-CO"/>
            </a:p>
          </p:txBody>
        </p:sp>
      </p:grpSp>
      <p:grpSp>
        <p:nvGrpSpPr>
          <p:cNvPr id="138307" name="Group 67">
            <a:extLst>
              <a:ext uri="{FF2B5EF4-FFF2-40B4-BE49-F238E27FC236}">
                <a16:creationId xmlns:a16="http://schemas.microsoft.com/office/drawing/2014/main" id="{DCF04C69-871C-45DA-942B-691D1AF20D1C}"/>
              </a:ext>
            </a:extLst>
          </p:cNvPr>
          <p:cNvGrpSpPr>
            <a:grpSpLocks/>
          </p:cNvGrpSpPr>
          <p:nvPr/>
        </p:nvGrpSpPr>
        <p:grpSpPr bwMode="auto">
          <a:xfrm>
            <a:off x="3925888" y="1665288"/>
            <a:ext cx="4349750" cy="3349625"/>
            <a:chOff x="1865" y="905"/>
            <a:chExt cx="2740" cy="2110"/>
          </a:xfrm>
        </p:grpSpPr>
        <p:sp>
          <p:nvSpPr>
            <p:cNvPr id="138308" name="Freeform 68">
              <a:extLst>
                <a:ext uri="{FF2B5EF4-FFF2-40B4-BE49-F238E27FC236}">
                  <a16:creationId xmlns:a16="http://schemas.microsoft.com/office/drawing/2014/main" id="{16B42F9E-6D54-455C-B6FC-282171CB4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5" y="911"/>
              <a:ext cx="598" cy="1065"/>
            </a:xfrm>
            <a:custGeom>
              <a:avLst/>
              <a:gdLst>
                <a:gd name="T0" fmla="*/ 6 w 598"/>
                <a:gd name="T1" fmla="*/ 1015 h 1065"/>
                <a:gd name="T2" fmla="*/ 13 w 598"/>
                <a:gd name="T3" fmla="*/ 926 h 1065"/>
                <a:gd name="T4" fmla="*/ 25 w 598"/>
                <a:gd name="T5" fmla="*/ 876 h 1065"/>
                <a:gd name="T6" fmla="*/ 31 w 598"/>
                <a:gd name="T7" fmla="*/ 807 h 1065"/>
                <a:gd name="T8" fmla="*/ 44 w 598"/>
                <a:gd name="T9" fmla="*/ 763 h 1065"/>
                <a:gd name="T10" fmla="*/ 50 w 598"/>
                <a:gd name="T11" fmla="*/ 700 h 1065"/>
                <a:gd name="T12" fmla="*/ 63 w 598"/>
                <a:gd name="T13" fmla="*/ 655 h 1065"/>
                <a:gd name="T14" fmla="*/ 69 w 598"/>
                <a:gd name="T15" fmla="*/ 605 h 1065"/>
                <a:gd name="T16" fmla="*/ 82 w 598"/>
                <a:gd name="T17" fmla="*/ 574 h 1065"/>
                <a:gd name="T18" fmla="*/ 88 w 598"/>
                <a:gd name="T19" fmla="*/ 529 h 1065"/>
                <a:gd name="T20" fmla="*/ 101 w 598"/>
                <a:gd name="T21" fmla="*/ 492 h 1065"/>
                <a:gd name="T22" fmla="*/ 107 w 598"/>
                <a:gd name="T23" fmla="*/ 460 h 1065"/>
                <a:gd name="T24" fmla="*/ 120 w 598"/>
                <a:gd name="T25" fmla="*/ 429 h 1065"/>
                <a:gd name="T26" fmla="*/ 126 w 598"/>
                <a:gd name="T27" fmla="*/ 397 h 1065"/>
                <a:gd name="T28" fmla="*/ 139 w 598"/>
                <a:gd name="T29" fmla="*/ 372 h 1065"/>
                <a:gd name="T30" fmla="*/ 145 w 598"/>
                <a:gd name="T31" fmla="*/ 340 h 1065"/>
                <a:gd name="T32" fmla="*/ 157 w 598"/>
                <a:gd name="T33" fmla="*/ 322 h 1065"/>
                <a:gd name="T34" fmla="*/ 170 w 598"/>
                <a:gd name="T35" fmla="*/ 296 h 1065"/>
                <a:gd name="T36" fmla="*/ 176 w 598"/>
                <a:gd name="T37" fmla="*/ 271 h 1065"/>
                <a:gd name="T38" fmla="*/ 189 w 598"/>
                <a:gd name="T39" fmla="*/ 252 h 1065"/>
                <a:gd name="T40" fmla="*/ 195 w 598"/>
                <a:gd name="T41" fmla="*/ 233 h 1065"/>
                <a:gd name="T42" fmla="*/ 214 w 598"/>
                <a:gd name="T43" fmla="*/ 208 h 1065"/>
                <a:gd name="T44" fmla="*/ 227 w 598"/>
                <a:gd name="T45" fmla="*/ 183 h 1065"/>
                <a:gd name="T46" fmla="*/ 246 w 598"/>
                <a:gd name="T47" fmla="*/ 158 h 1065"/>
                <a:gd name="T48" fmla="*/ 265 w 598"/>
                <a:gd name="T49" fmla="*/ 133 h 1065"/>
                <a:gd name="T50" fmla="*/ 283 w 598"/>
                <a:gd name="T51" fmla="*/ 114 h 1065"/>
                <a:gd name="T52" fmla="*/ 302 w 598"/>
                <a:gd name="T53" fmla="*/ 95 h 1065"/>
                <a:gd name="T54" fmla="*/ 321 w 598"/>
                <a:gd name="T55" fmla="*/ 82 h 1065"/>
                <a:gd name="T56" fmla="*/ 340 w 598"/>
                <a:gd name="T57" fmla="*/ 70 h 1065"/>
                <a:gd name="T58" fmla="*/ 359 w 598"/>
                <a:gd name="T59" fmla="*/ 57 h 1065"/>
                <a:gd name="T60" fmla="*/ 378 w 598"/>
                <a:gd name="T61" fmla="*/ 51 h 1065"/>
                <a:gd name="T62" fmla="*/ 397 w 598"/>
                <a:gd name="T63" fmla="*/ 44 h 1065"/>
                <a:gd name="T64" fmla="*/ 416 w 598"/>
                <a:gd name="T65" fmla="*/ 32 h 1065"/>
                <a:gd name="T66" fmla="*/ 435 w 598"/>
                <a:gd name="T67" fmla="*/ 25 h 1065"/>
                <a:gd name="T68" fmla="*/ 454 w 598"/>
                <a:gd name="T69" fmla="*/ 19 h 1065"/>
                <a:gd name="T70" fmla="*/ 472 w 598"/>
                <a:gd name="T71" fmla="*/ 19 h 1065"/>
                <a:gd name="T72" fmla="*/ 491 w 598"/>
                <a:gd name="T73" fmla="*/ 13 h 1065"/>
                <a:gd name="T74" fmla="*/ 510 w 598"/>
                <a:gd name="T75" fmla="*/ 7 h 1065"/>
                <a:gd name="T76" fmla="*/ 529 w 598"/>
                <a:gd name="T77" fmla="*/ 7 h 1065"/>
                <a:gd name="T78" fmla="*/ 548 w 598"/>
                <a:gd name="T79" fmla="*/ 7 h 1065"/>
                <a:gd name="T80" fmla="*/ 567 w 598"/>
                <a:gd name="T81" fmla="*/ 0 h 1065"/>
                <a:gd name="T82" fmla="*/ 586 w 598"/>
                <a:gd name="T83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8" h="1065">
                  <a:moveTo>
                    <a:pt x="0" y="1065"/>
                  </a:moveTo>
                  <a:lnTo>
                    <a:pt x="0" y="1021"/>
                  </a:lnTo>
                  <a:lnTo>
                    <a:pt x="6" y="1015"/>
                  </a:lnTo>
                  <a:lnTo>
                    <a:pt x="6" y="970"/>
                  </a:lnTo>
                  <a:lnTo>
                    <a:pt x="13" y="958"/>
                  </a:lnTo>
                  <a:lnTo>
                    <a:pt x="13" y="926"/>
                  </a:lnTo>
                  <a:lnTo>
                    <a:pt x="19" y="914"/>
                  </a:lnTo>
                  <a:lnTo>
                    <a:pt x="19" y="882"/>
                  </a:lnTo>
                  <a:lnTo>
                    <a:pt x="25" y="876"/>
                  </a:lnTo>
                  <a:lnTo>
                    <a:pt x="25" y="844"/>
                  </a:lnTo>
                  <a:lnTo>
                    <a:pt x="31" y="838"/>
                  </a:lnTo>
                  <a:lnTo>
                    <a:pt x="31" y="807"/>
                  </a:lnTo>
                  <a:lnTo>
                    <a:pt x="38" y="800"/>
                  </a:lnTo>
                  <a:lnTo>
                    <a:pt x="38" y="769"/>
                  </a:lnTo>
                  <a:lnTo>
                    <a:pt x="44" y="763"/>
                  </a:lnTo>
                  <a:lnTo>
                    <a:pt x="44" y="737"/>
                  </a:lnTo>
                  <a:lnTo>
                    <a:pt x="50" y="731"/>
                  </a:lnTo>
                  <a:lnTo>
                    <a:pt x="50" y="700"/>
                  </a:lnTo>
                  <a:lnTo>
                    <a:pt x="57" y="687"/>
                  </a:lnTo>
                  <a:lnTo>
                    <a:pt x="57" y="668"/>
                  </a:lnTo>
                  <a:lnTo>
                    <a:pt x="63" y="655"/>
                  </a:lnTo>
                  <a:lnTo>
                    <a:pt x="63" y="637"/>
                  </a:lnTo>
                  <a:lnTo>
                    <a:pt x="69" y="630"/>
                  </a:lnTo>
                  <a:lnTo>
                    <a:pt x="69" y="605"/>
                  </a:lnTo>
                  <a:lnTo>
                    <a:pt x="76" y="599"/>
                  </a:lnTo>
                  <a:lnTo>
                    <a:pt x="76" y="580"/>
                  </a:lnTo>
                  <a:lnTo>
                    <a:pt x="82" y="574"/>
                  </a:lnTo>
                  <a:lnTo>
                    <a:pt x="82" y="548"/>
                  </a:lnTo>
                  <a:lnTo>
                    <a:pt x="88" y="542"/>
                  </a:lnTo>
                  <a:lnTo>
                    <a:pt x="88" y="529"/>
                  </a:lnTo>
                  <a:lnTo>
                    <a:pt x="94" y="523"/>
                  </a:lnTo>
                  <a:lnTo>
                    <a:pt x="94" y="498"/>
                  </a:lnTo>
                  <a:lnTo>
                    <a:pt x="101" y="492"/>
                  </a:lnTo>
                  <a:lnTo>
                    <a:pt x="101" y="479"/>
                  </a:lnTo>
                  <a:lnTo>
                    <a:pt x="107" y="473"/>
                  </a:lnTo>
                  <a:lnTo>
                    <a:pt x="107" y="460"/>
                  </a:lnTo>
                  <a:lnTo>
                    <a:pt x="113" y="454"/>
                  </a:lnTo>
                  <a:lnTo>
                    <a:pt x="113" y="435"/>
                  </a:lnTo>
                  <a:lnTo>
                    <a:pt x="120" y="429"/>
                  </a:lnTo>
                  <a:lnTo>
                    <a:pt x="120" y="416"/>
                  </a:lnTo>
                  <a:lnTo>
                    <a:pt x="126" y="410"/>
                  </a:lnTo>
                  <a:lnTo>
                    <a:pt x="126" y="397"/>
                  </a:lnTo>
                  <a:lnTo>
                    <a:pt x="132" y="391"/>
                  </a:lnTo>
                  <a:lnTo>
                    <a:pt x="132" y="378"/>
                  </a:lnTo>
                  <a:lnTo>
                    <a:pt x="139" y="372"/>
                  </a:lnTo>
                  <a:lnTo>
                    <a:pt x="139" y="359"/>
                  </a:lnTo>
                  <a:lnTo>
                    <a:pt x="145" y="353"/>
                  </a:lnTo>
                  <a:lnTo>
                    <a:pt x="145" y="340"/>
                  </a:lnTo>
                  <a:lnTo>
                    <a:pt x="151" y="334"/>
                  </a:lnTo>
                  <a:lnTo>
                    <a:pt x="151" y="328"/>
                  </a:lnTo>
                  <a:lnTo>
                    <a:pt x="157" y="322"/>
                  </a:lnTo>
                  <a:lnTo>
                    <a:pt x="157" y="309"/>
                  </a:lnTo>
                  <a:lnTo>
                    <a:pt x="164" y="303"/>
                  </a:lnTo>
                  <a:lnTo>
                    <a:pt x="170" y="296"/>
                  </a:lnTo>
                  <a:lnTo>
                    <a:pt x="170" y="284"/>
                  </a:lnTo>
                  <a:lnTo>
                    <a:pt x="176" y="277"/>
                  </a:lnTo>
                  <a:lnTo>
                    <a:pt x="176" y="271"/>
                  </a:lnTo>
                  <a:lnTo>
                    <a:pt x="183" y="265"/>
                  </a:lnTo>
                  <a:lnTo>
                    <a:pt x="183" y="259"/>
                  </a:lnTo>
                  <a:lnTo>
                    <a:pt x="189" y="252"/>
                  </a:lnTo>
                  <a:lnTo>
                    <a:pt x="189" y="246"/>
                  </a:lnTo>
                  <a:lnTo>
                    <a:pt x="195" y="240"/>
                  </a:lnTo>
                  <a:lnTo>
                    <a:pt x="195" y="233"/>
                  </a:lnTo>
                  <a:lnTo>
                    <a:pt x="202" y="227"/>
                  </a:lnTo>
                  <a:lnTo>
                    <a:pt x="202" y="221"/>
                  </a:lnTo>
                  <a:lnTo>
                    <a:pt x="214" y="208"/>
                  </a:lnTo>
                  <a:lnTo>
                    <a:pt x="214" y="202"/>
                  </a:lnTo>
                  <a:lnTo>
                    <a:pt x="227" y="189"/>
                  </a:lnTo>
                  <a:lnTo>
                    <a:pt x="227" y="183"/>
                  </a:lnTo>
                  <a:lnTo>
                    <a:pt x="239" y="170"/>
                  </a:lnTo>
                  <a:lnTo>
                    <a:pt x="239" y="164"/>
                  </a:lnTo>
                  <a:lnTo>
                    <a:pt x="246" y="158"/>
                  </a:lnTo>
                  <a:lnTo>
                    <a:pt x="252" y="151"/>
                  </a:lnTo>
                  <a:lnTo>
                    <a:pt x="265" y="139"/>
                  </a:lnTo>
                  <a:lnTo>
                    <a:pt x="265" y="133"/>
                  </a:lnTo>
                  <a:lnTo>
                    <a:pt x="271" y="126"/>
                  </a:lnTo>
                  <a:lnTo>
                    <a:pt x="277" y="120"/>
                  </a:lnTo>
                  <a:lnTo>
                    <a:pt x="283" y="114"/>
                  </a:lnTo>
                  <a:lnTo>
                    <a:pt x="290" y="107"/>
                  </a:lnTo>
                  <a:lnTo>
                    <a:pt x="296" y="101"/>
                  </a:lnTo>
                  <a:lnTo>
                    <a:pt x="302" y="95"/>
                  </a:lnTo>
                  <a:lnTo>
                    <a:pt x="309" y="95"/>
                  </a:lnTo>
                  <a:lnTo>
                    <a:pt x="315" y="88"/>
                  </a:lnTo>
                  <a:lnTo>
                    <a:pt x="321" y="82"/>
                  </a:lnTo>
                  <a:lnTo>
                    <a:pt x="328" y="76"/>
                  </a:lnTo>
                  <a:lnTo>
                    <a:pt x="334" y="76"/>
                  </a:lnTo>
                  <a:lnTo>
                    <a:pt x="340" y="70"/>
                  </a:lnTo>
                  <a:lnTo>
                    <a:pt x="346" y="63"/>
                  </a:lnTo>
                  <a:lnTo>
                    <a:pt x="353" y="63"/>
                  </a:lnTo>
                  <a:lnTo>
                    <a:pt x="359" y="57"/>
                  </a:lnTo>
                  <a:lnTo>
                    <a:pt x="365" y="57"/>
                  </a:lnTo>
                  <a:lnTo>
                    <a:pt x="372" y="57"/>
                  </a:lnTo>
                  <a:lnTo>
                    <a:pt x="378" y="51"/>
                  </a:lnTo>
                  <a:lnTo>
                    <a:pt x="384" y="44"/>
                  </a:lnTo>
                  <a:lnTo>
                    <a:pt x="391" y="44"/>
                  </a:lnTo>
                  <a:lnTo>
                    <a:pt x="397" y="44"/>
                  </a:lnTo>
                  <a:lnTo>
                    <a:pt x="403" y="38"/>
                  </a:lnTo>
                  <a:lnTo>
                    <a:pt x="409" y="38"/>
                  </a:lnTo>
                  <a:lnTo>
                    <a:pt x="416" y="32"/>
                  </a:lnTo>
                  <a:lnTo>
                    <a:pt x="422" y="32"/>
                  </a:lnTo>
                  <a:lnTo>
                    <a:pt x="428" y="32"/>
                  </a:lnTo>
                  <a:lnTo>
                    <a:pt x="435" y="25"/>
                  </a:lnTo>
                  <a:lnTo>
                    <a:pt x="441" y="25"/>
                  </a:lnTo>
                  <a:lnTo>
                    <a:pt x="447" y="25"/>
                  </a:lnTo>
                  <a:lnTo>
                    <a:pt x="454" y="19"/>
                  </a:lnTo>
                  <a:lnTo>
                    <a:pt x="460" y="19"/>
                  </a:lnTo>
                  <a:lnTo>
                    <a:pt x="466" y="19"/>
                  </a:lnTo>
                  <a:lnTo>
                    <a:pt x="472" y="19"/>
                  </a:lnTo>
                  <a:lnTo>
                    <a:pt x="479" y="19"/>
                  </a:lnTo>
                  <a:lnTo>
                    <a:pt x="485" y="13"/>
                  </a:lnTo>
                  <a:lnTo>
                    <a:pt x="491" y="13"/>
                  </a:lnTo>
                  <a:lnTo>
                    <a:pt x="498" y="13"/>
                  </a:lnTo>
                  <a:lnTo>
                    <a:pt x="504" y="13"/>
                  </a:lnTo>
                  <a:lnTo>
                    <a:pt x="510" y="7"/>
                  </a:lnTo>
                  <a:lnTo>
                    <a:pt x="517" y="7"/>
                  </a:lnTo>
                  <a:lnTo>
                    <a:pt x="523" y="7"/>
                  </a:lnTo>
                  <a:lnTo>
                    <a:pt x="529" y="7"/>
                  </a:lnTo>
                  <a:lnTo>
                    <a:pt x="535" y="7"/>
                  </a:lnTo>
                  <a:lnTo>
                    <a:pt x="542" y="7"/>
                  </a:lnTo>
                  <a:lnTo>
                    <a:pt x="548" y="7"/>
                  </a:lnTo>
                  <a:lnTo>
                    <a:pt x="554" y="0"/>
                  </a:lnTo>
                  <a:lnTo>
                    <a:pt x="561" y="0"/>
                  </a:lnTo>
                  <a:lnTo>
                    <a:pt x="567" y="0"/>
                  </a:lnTo>
                  <a:lnTo>
                    <a:pt x="573" y="0"/>
                  </a:lnTo>
                  <a:lnTo>
                    <a:pt x="580" y="0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grpSp>
          <p:nvGrpSpPr>
            <p:cNvPr id="138309" name="Group 69">
              <a:extLst>
                <a:ext uri="{FF2B5EF4-FFF2-40B4-BE49-F238E27FC236}">
                  <a16:creationId xmlns:a16="http://schemas.microsoft.com/office/drawing/2014/main" id="{DABB1419-6EBC-42E5-94CC-03CA4F9CB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3" y="905"/>
              <a:ext cx="2142" cy="2110"/>
              <a:chOff x="2327" y="769"/>
              <a:chExt cx="2142" cy="2110"/>
            </a:xfrm>
          </p:grpSpPr>
          <p:sp>
            <p:nvSpPr>
              <p:cNvPr id="138310" name="Freeform 70">
                <a:extLst>
                  <a:ext uri="{FF2B5EF4-FFF2-40B4-BE49-F238E27FC236}">
                    <a16:creationId xmlns:a16="http://schemas.microsoft.com/office/drawing/2014/main" id="{4F1D2EF6-74A8-4A31-87C4-D832AABD1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7" y="769"/>
                <a:ext cx="423" cy="2110"/>
              </a:xfrm>
              <a:custGeom>
                <a:avLst/>
                <a:gdLst>
                  <a:gd name="T0" fmla="*/ 13 w 423"/>
                  <a:gd name="T1" fmla="*/ 0 h 2110"/>
                  <a:gd name="T2" fmla="*/ 32 w 423"/>
                  <a:gd name="T3" fmla="*/ 0 h 2110"/>
                  <a:gd name="T4" fmla="*/ 51 w 423"/>
                  <a:gd name="T5" fmla="*/ 0 h 2110"/>
                  <a:gd name="T6" fmla="*/ 70 w 423"/>
                  <a:gd name="T7" fmla="*/ 0 h 2110"/>
                  <a:gd name="T8" fmla="*/ 82 w 423"/>
                  <a:gd name="T9" fmla="*/ 31 h 2110"/>
                  <a:gd name="T10" fmla="*/ 95 w 423"/>
                  <a:gd name="T11" fmla="*/ 315 h 2110"/>
                  <a:gd name="T12" fmla="*/ 101 w 423"/>
                  <a:gd name="T13" fmla="*/ 1392 h 2110"/>
                  <a:gd name="T14" fmla="*/ 114 w 423"/>
                  <a:gd name="T15" fmla="*/ 1858 h 2110"/>
                  <a:gd name="T16" fmla="*/ 120 w 423"/>
                  <a:gd name="T17" fmla="*/ 2110 h 2110"/>
                  <a:gd name="T18" fmla="*/ 126 w 423"/>
                  <a:gd name="T19" fmla="*/ 1777 h 2110"/>
                  <a:gd name="T20" fmla="*/ 139 w 423"/>
                  <a:gd name="T21" fmla="*/ 1323 h 2110"/>
                  <a:gd name="T22" fmla="*/ 145 w 423"/>
                  <a:gd name="T23" fmla="*/ 422 h 2110"/>
                  <a:gd name="T24" fmla="*/ 158 w 423"/>
                  <a:gd name="T25" fmla="*/ 183 h 2110"/>
                  <a:gd name="T26" fmla="*/ 164 w 423"/>
                  <a:gd name="T27" fmla="*/ 195 h 2110"/>
                  <a:gd name="T28" fmla="*/ 171 w 423"/>
                  <a:gd name="T29" fmla="*/ 800 h 2110"/>
                  <a:gd name="T30" fmla="*/ 183 w 423"/>
                  <a:gd name="T31" fmla="*/ 1235 h 2110"/>
                  <a:gd name="T32" fmla="*/ 189 w 423"/>
                  <a:gd name="T33" fmla="*/ 1821 h 2110"/>
                  <a:gd name="T34" fmla="*/ 196 w 423"/>
                  <a:gd name="T35" fmla="*/ 1840 h 2110"/>
                  <a:gd name="T36" fmla="*/ 208 w 423"/>
                  <a:gd name="T37" fmla="*/ 1657 h 2110"/>
                  <a:gd name="T38" fmla="*/ 215 w 423"/>
                  <a:gd name="T39" fmla="*/ 970 h 2110"/>
                  <a:gd name="T40" fmla="*/ 227 w 423"/>
                  <a:gd name="T41" fmla="*/ 630 h 2110"/>
                  <a:gd name="T42" fmla="*/ 234 w 423"/>
                  <a:gd name="T43" fmla="*/ 384 h 2110"/>
                  <a:gd name="T44" fmla="*/ 240 w 423"/>
                  <a:gd name="T45" fmla="*/ 529 h 2110"/>
                  <a:gd name="T46" fmla="*/ 252 w 423"/>
                  <a:gd name="T47" fmla="*/ 800 h 2110"/>
                  <a:gd name="T48" fmla="*/ 259 w 423"/>
                  <a:gd name="T49" fmla="*/ 1417 h 2110"/>
                  <a:gd name="T50" fmla="*/ 271 w 423"/>
                  <a:gd name="T51" fmla="*/ 1619 h 2110"/>
                  <a:gd name="T52" fmla="*/ 278 w 423"/>
                  <a:gd name="T53" fmla="*/ 1651 h 2110"/>
                  <a:gd name="T54" fmla="*/ 284 w 423"/>
                  <a:gd name="T55" fmla="*/ 1329 h 2110"/>
                  <a:gd name="T56" fmla="*/ 297 w 423"/>
                  <a:gd name="T57" fmla="*/ 1046 h 2110"/>
                  <a:gd name="T58" fmla="*/ 303 w 423"/>
                  <a:gd name="T59" fmla="*/ 605 h 2110"/>
                  <a:gd name="T60" fmla="*/ 309 w 423"/>
                  <a:gd name="T61" fmla="*/ 554 h 2110"/>
                  <a:gd name="T62" fmla="*/ 322 w 423"/>
                  <a:gd name="T63" fmla="*/ 636 h 2110"/>
                  <a:gd name="T64" fmla="*/ 328 w 423"/>
                  <a:gd name="T65" fmla="*/ 1052 h 2110"/>
                  <a:gd name="T66" fmla="*/ 341 w 423"/>
                  <a:gd name="T67" fmla="*/ 1298 h 2110"/>
                  <a:gd name="T68" fmla="*/ 347 w 423"/>
                  <a:gd name="T69" fmla="*/ 1518 h 2110"/>
                  <a:gd name="T70" fmla="*/ 360 w 423"/>
                  <a:gd name="T71" fmla="*/ 1455 h 2110"/>
                  <a:gd name="T72" fmla="*/ 366 w 423"/>
                  <a:gd name="T73" fmla="*/ 1102 h 2110"/>
                  <a:gd name="T74" fmla="*/ 378 w 423"/>
                  <a:gd name="T75" fmla="*/ 888 h 2110"/>
                  <a:gd name="T76" fmla="*/ 385 w 423"/>
                  <a:gd name="T77" fmla="*/ 680 h 2110"/>
                  <a:gd name="T78" fmla="*/ 397 w 423"/>
                  <a:gd name="T79" fmla="*/ 724 h 2110"/>
                  <a:gd name="T80" fmla="*/ 404 w 423"/>
                  <a:gd name="T81" fmla="*/ 1021 h 2110"/>
                  <a:gd name="T82" fmla="*/ 416 w 423"/>
                  <a:gd name="T83" fmla="*/ 1210 h 2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3" h="2110">
                    <a:moveTo>
                      <a:pt x="0" y="6"/>
                    </a:moveTo>
                    <a:lnTo>
                      <a:pt x="7" y="6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63" y="0"/>
                    </a:lnTo>
                    <a:lnTo>
                      <a:pt x="70" y="0"/>
                    </a:lnTo>
                    <a:lnTo>
                      <a:pt x="76" y="0"/>
                    </a:lnTo>
                    <a:lnTo>
                      <a:pt x="82" y="6"/>
                    </a:lnTo>
                    <a:lnTo>
                      <a:pt x="82" y="31"/>
                    </a:lnTo>
                    <a:lnTo>
                      <a:pt x="89" y="38"/>
                    </a:lnTo>
                    <a:lnTo>
                      <a:pt x="89" y="296"/>
                    </a:lnTo>
                    <a:lnTo>
                      <a:pt x="95" y="315"/>
                    </a:lnTo>
                    <a:lnTo>
                      <a:pt x="95" y="825"/>
                    </a:lnTo>
                    <a:lnTo>
                      <a:pt x="101" y="838"/>
                    </a:lnTo>
                    <a:lnTo>
                      <a:pt x="101" y="1392"/>
                    </a:lnTo>
                    <a:lnTo>
                      <a:pt x="108" y="1399"/>
                    </a:lnTo>
                    <a:lnTo>
                      <a:pt x="108" y="1852"/>
                    </a:lnTo>
                    <a:lnTo>
                      <a:pt x="114" y="1858"/>
                    </a:lnTo>
                    <a:lnTo>
                      <a:pt x="114" y="2092"/>
                    </a:lnTo>
                    <a:lnTo>
                      <a:pt x="120" y="2098"/>
                    </a:lnTo>
                    <a:lnTo>
                      <a:pt x="120" y="2110"/>
                    </a:lnTo>
                    <a:lnTo>
                      <a:pt x="120" y="2060"/>
                    </a:lnTo>
                    <a:lnTo>
                      <a:pt x="126" y="2054"/>
                    </a:lnTo>
                    <a:lnTo>
                      <a:pt x="126" y="1777"/>
                    </a:lnTo>
                    <a:lnTo>
                      <a:pt x="133" y="1770"/>
                    </a:lnTo>
                    <a:lnTo>
                      <a:pt x="133" y="1329"/>
                    </a:lnTo>
                    <a:lnTo>
                      <a:pt x="139" y="1323"/>
                    </a:lnTo>
                    <a:lnTo>
                      <a:pt x="139" y="832"/>
                    </a:lnTo>
                    <a:lnTo>
                      <a:pt x="145" y="825"/>
                    </a:lnTo>
                    <a:lnTo>
                      <a:pt x="145" y="422"/>
                    </a:lnTo>
                    <a:lnTo>
                      <a:pt x="152" y="416"/>
                    </a:lnTo>
                    <a:lnTo>
                      <a:pt x="152" y="189"/>
                    </a:lnTo>
                    <a:lnTo>
                      <a:pt x="158" y="183"/>
                    </a:lnTo>
                    <a:lnTo>
                      <a:pt x="158" y="157"/>
                    </a:lnTo>
                    <a:lnTo>
                      <a:pt x="158" y="189"/>
                    </a:lnTo>
                    <a:lnTo>
                      <a:pt x="164" y="195"/>
                    </a:lnTo>
                    <a:lnTo>
                      <a:pt x="164" y="416"/>
                    </a:lnTo>
                    <a:lnTo>
                      <a:pt x="171" y="422"/>
                    </a:lnTo>
                    <a:lnTo>
                      <a:pt x="171" y="800"/>
                    </a:lnTo>
                    <a:lnTo>
                      <a:pt x="177" y="806"/>
                    </a:lnTo>
                    <a:lnTo>
                      <a:pt x="177" y="1228"/>
                    </a:lnTo>
                    <a:lnTo>
                      <a:pt x="183" y="1235"/>
                    </a:lnTo>
                    <a:lnTo>
                      <a:pt x="183" y="1600"/>
                    </a:lnTo>
                    <a:lnTo>
                      <a:pt x="189" y="1606"/>
                    </a:lnTo>
                    <a:lnTo>
                      <a:pt x="189" y="1821"/>
                    </a:lnTo>
                    <a:lnTo>
                      <a:pt x="196" y="1827"/>
                    </a:lnTo>
                    <a:lnTo>
                      <a:pt x="196" y="1858"/>
                    </a:lnTo>
                    <a:lnTo>
                      <a:pt x="196" y="1840"/>
                    </a:lnTo>
                    <a:lnTo>
                      <a:pt x="202" y="1833"/>
                    </a:lnTo>
                    <a:lnTo>
                      <a:pt x="202" y="1663"/>
                    </a:lnTo>
                    <a:lnTo>
                      <a:pt x="208" y="1657"/>
                    </a:lnTo>
                    <a:lnTo>
                      <a:pt x="208" y="1342"/>
                    </a:lnTo>
                    <a:lnTo>
                      <a:pt x="215" y="1336"/>
                    </a:lnTo>
                    <a:lnTo>
                      <a:pt x="215" y="970"/>
                    </a:lnTo>
                    <a:lnTo>
                      <a:pt x="221" y="964"/>
                    </a:lnTo>
                    <a:lnTo>
                      <a:pt x="221" y="636"/>
                    </a:lnTo>
                    <a:lnTo>
                      <a:pt x="227" y="630"/>
                    </a:lnTo>
                    <a:lnTo>
                      <a:pt x="227" y="428"/>
                    </a:lnTo>
                    <a:lnTo>
                      <a:pt x="234" y="422"/>
                    </a:lnTo>
                    <a:lnTo>
                      <a:pt x="234" y="384"/>
                    </a:lnTo>
                    <a:lnTo>
                      <a:pt x="234" y="391"/>
                    </a:lnTo>
                    <a:lnTo>
                      <a:pt x="240" y="397"/>
                    </a:lnTo>
                    <a:lnTo>
                      <a:pt x="240" y="529"/>
                    </a:lnTo>
                    <a:lnTo>
                      <a:pt x="246" y="535"/>
                    </a:lnTo>
                    <a:lnTo>
                      <a:pt x="246" y="794"/>
                    </a:lnTo>
                    <a:lnTo>
                      <a:pt x="252" y="800"/>
                    </a:lnTo>
                    <a:lnTo>
                      <a:pt x="252" y="1121"/>
                    </a:lnTo>
                    <a:lnTo>
                      <a:pt x="259" y="1128"/>
                    </a:lnTo>
                    <a:lnTo>
                      <a:pt x="259" y="1417"/>
                    </a:lnTo>
                    <a:lnTo>
                      <a:pt x="265" y="1424"/>
                    </a:lnTo>
                    <a:lnTo>
                      <a:pt x="265" y="1613"/>
                    </a:lnTo>
                    <a:lnTo>
                      <a:pt x="271" y="1619"/>
                    </a:lnTo>
                    <a:lnTo>
                      <a:pt x="271" y="1663"/>
                    </a:lnTo>
                    <a:lnTo>
                      <a:pt x="271" y="1657"/>
                    </a:lnTo>
                    <a:lnTo>
                      <a:pt x="278" y="1651"/>
                    </a:lnTo>
                    <a:lnTo>
                      <a:pt x="278" y="1556"/>
                    </a:lnTo>
                    <a:lnTo>
                      <a:pt x="284" y="1550"/>
                    </a:lnTo>
                    <a:lnTo>
                      <a:pt x="284" y="1329"/>
                    </a:lnTo>
                    <a:lnTo>
                      <a:pt x="290" y="1323"/>
                    </a:lnTo>
                    <a:lnTo>
                      <a:pt x="290" y="1052"/>
                    </a:lnTo>
                    <a:lnTo>
                      <a:pt x="297" y="1046"/>
                    </a:lnTo>
                    <a:lnTo>
                      <a:pt x="297" y="787"/>
                    </a:lnTo>
                    <a:lnTo>
                      <a:pt x="303" y="781"/>
                    </a:lnTo>
                    <a:lnTo>
                      <a:pt x="303" y="605"/>
                    </a:lnTo>
                    <a:lnTo>
                      <a:pt x="309" y="598"/>
                    </a:lnTo>
                    <a:lnTo>
                      <a:pt x="309" y="548"/>
                    </a:lnTo>
                    <a:lnTo>
                      <a:pt x="309" y="554"/>
                    </a:lnTo>
                    <a:lnTo>
                      <a:pt x="315" y="561"/>
                    </a:lnTo>
                    <a:lnTo>
                      <a:pt x="315" y="630"/>
                    </a:lnTo>
                    <a:lnTo>
                      <a:pt x="322" y="636"/>
                    </a:lnTo>
                    <a:lnTo>
                      <a:pt x="322" y="813"/>
                    </a:lnTo>
                    <a:lnTo>
                      <a:pt x="328" y="819"/>
                    </a:lnTo>
                    <a:lnTo>
                      <a:pt x="328" y="1052"/>
                    </a:lnTo>
                    <a:lnTo>
                      <a:pt x="334" y="1058"/>
                    </a:lnTo>
                    <a:lnTo>
                      <a:pt x="334" y="1291"/>
                    </a:lnTo>
                    <a:lnTo>
                      <a:pt x="341" y="1298"/>
                    </a:lnTo>
                    <a:lnTo>
                      <a:pt x="341" y="1455"/>
                    </a:lnTo>
                    <a:lnTo>
                      <a:pt x="347" y="1462"/>
                    </a:lnTo>
                    <a:lnTo>
                      <a:pt x="347" y="1518"/>
                    </a:lnTo>
                    <a:lnTo>
                      <a:pt x="353" y="1512"/>
                    </a:lnTo>
                    <a:lnTo>
                      <a:pt x="353" y="1462"/>
                    </a:lnTo>
                    <a:lnTo>
                      <a:pt x="360" y="1455"/>
                    </a:lnTo>
                    <a:lnTo>
                      <a:pt x="360" y="1310"/>
                    </a:lnTo>
                    <a:lnTo>
                      <a:pt x="366" y="1304"/>
                    </a:lnTo>
                    <a:lnTo>
                      <a:pt x="366" y="1102"/>
                    </a:lnTo>
                    <a:lnTo>
                      <a:pt x="372" y="1096"/>
                    </a:lnTo>
                    <a:lnTo>
                      <a:pt x="372" y="895"/>
                    </a:lnTo>
                    <a:lnTo>
                      <a:pt x="378" y="888"/>
                    </a:lnTo>
                    <a:lnTo>
                      <a:pt x="378" y="743"/>
                    </a:lnTo>
                    <a:lnTo>
                      <a:pt x="385" y="737"/>
                    </a:lnTo>
                    <a:lnTo>
                      <a:pt x="385" y="680"/>
                    </a:lnTo>
                    <a:lnTo>
                      <a:pt x="391" y="687"/>
                    </a:lnTo>
                    <a:lnTo>
                      <a:pt x="391" y="718"/>
                    </a:lnTo>
                    <a:lnTo>
                      <a:pt x="397" y="724"/>
                    </a:lnTo>
                    <a:lnTo>
                      <a:pt x="397" y="844"/>
                    </a:lnTo>
                    <a:lnTo>
                      <a:pt x="404" y="850"/>
                    </a:lnTo>
                    <a:lnTo>
                      <a:pt x="404" y="1021"/>
                    </a:lnTo>
                    <a:lnTo>
                      <a:pt x="410" y="1027"/>
                    </a:lnTo>
                    <a:lnTo>
                      <a:pt x="410" y="1203"/>
                    </a:lnTo>
                    <a:lnTo>
                      <a:pt x="416" y="1210"/>
                    </a:lnTo>
                    <a:lnTo>
                      <a:pt x="416" y="1342"/>
                    </a:lnTo>
                    <a:lnTo>
                      <a:pt x="423" y="134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8311" name="Freeform 71">
                <a:extLst>
                  <a:ext uri="{FF2B5EF4-FFF2-40B4-BE49-F238E27FC236}">
                    <a16:creationId xmlns:a16="http://schemas.microsoft.com/office/drawing/2014/main" id="{7D520725-6189-48AD-AD6E-9F1DC4AF3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1544"/>
                <a:ext cx="415" cy="630"/>
              </a:xfrm>
              <a:custGeom>
                <a:avLst/>
                <a:gdLst>
                  <a:gd name="T0" fmla="*/ 6 w 415"/>
                  <a:gd name="T1" fmla="*/ 624 h 630"/>
                  <a:gd name="T2" fmla="*/ 12 w 415"/>
                  <a:gd name="T3" fmla="*/ 504 h 630"/>
                  <a:gd name="T4" fmla="*/ 25 w 415"/>
                  <a:gd name="T5" fmla="*/ 346 h 630"/>
                  <a:gd name="T6" fmla="*/ 31 w 415"/>
                  <a:gd name="T7" fmla="*/ 63 h 630"/>
                  <a:gd name="T8" fmla="*/ 44 w 415"/>
                  <a:gd name="T9" fmla="*/ 6 h 630"/>
                  <a:gd name="T10" fmla="*/ 50 w 415"/>
                  <a:gd name="T11" fmla="*/ 101 h 630"/>
                  <a:gd name="T12" fmla="*/ 63 w 415"/>
                  <a:gd name="T13" fmla="*/ 233 h 630"/>
                  <a:gd name="T14" fmla="*/ 69 w 415"/>
                  <a:gd name="T15" fmla="*/ 479 h 630"/>
                  <a:gd name="T16" fmla="*/ 81 w 415"/>
                  <a:gd name="T17" fmla="*/ 548 h 630"/>
                  <a:gd name="T18" fmla="*/ 88 w 415"/>
                  <a:gd name="T19" fmla="*/ 472 h 630"/>
                  <a:gd name="T20" fmla="*/ 100 w 415"/>
                  <a:gd name="T21" fmla="*/ 359 h 630"/>
                  <a:gd name="T22" fmla="*/ 107 w 415"/>
                  <a:gd name="T23" fmla="*/ 138 h 630"/>
                  <a:gd name="T24" fmla="*/ 119 w 415"/>
                  <a:gd name="T25" fmla="*/ 75 h 630"/>
                  <a:gd name="T26" fmla="*/ 126 w 415"/>
                  <a:gd name="T27" fmla="*/ 82 h 630"/>
                  <a:gd name="T28" fmla="*/ 132 w 415"/>
                  <a:gd name="T29" fmla="*/ 220 h 630"/>
                  <a:gd name="T30" fmla="*/ 144 w 415"/>
                  <a:gd name="T31" fmla="*/ 334 h 630"/>
                  <a:gd name="T32" fmla="*/ 151 w 415"/>
                  <a:gd name="T33" fmla="*/ 479 h 630"/>
                  <a:gd name="T34" fmla="*/ 163 w 415"/>
                  <a:gd name="T35" fmla="*/ 441 h 630"/>
                  <a:gd name="T36" fmla="*/ 176 w 415"/>
                  <a:gd name="T37" fmla="*/ 359 h 630"/>
                  <a:gd name="T38" fmla="*/ 182 w 415"/>
                  <a:gd name="T39" fmla="*/ 189 h 630"/>
                  <a:gd name="T40" fmla="*/ 201 w 415"/>
                  <a:gd name="T41" fmla="*/ 126 h 630"/>
                  <a:gd name="T42" fmla="*/ 207 w 415"/>
                  <a:gd name="T43" fmla="*/ 164 h 630"/>
                  <a:gd name="T44" fmla="*/ 214 w 415"/>
                  <a:gd name="T45" fmla="*/ 302 h 630"/>
                  <a:gd name="T46" fmla="*/ 226 w 415"/>
                  <a:gd name="T47" fmla="*/ 384 h 630"/>
                  <a:gd name="T48" fmla="*/ 233 w 415"/>
                  <a:gd name="T49" fmla="*/ 441 h 630"/>
                  <a:gd name="T50" fmla="*/ 245 w 415"/>
                  <a:gd name="T51" fmla="*/ 409 h 630"/>
                  <a:gd name="T52" fmla="*/ 252 w 415"/>
                  <a:gd name="T53" fmla="*/ 296 h 630"/>
                  <a:gd name="T54" fmla="*/ 264 w 415"/>
                  <a:gd name="T55" fmla="*/ 220 h 630"/>
                  <a:gd name="T56" fmla="*/ 270 w 415"/>
                  <a:gd name="T57" fmla="*/ 164 h 630"/>
                  <a:gd name="T58" fmla="*/ 283 w 415"/>
                  <a:gd name="T59" fmla="*/ 189 h 630"/>
                  <a:gd name="T60" fmla="*/ 289 w 415"/>
                  <a:gd name="T61" fmla="*/ 283 h 630"/>
                  <a:gd name="T62" fmla="*/ 302 w 415"/>
                  <a:gd name="T63" fmla="*/ 353 h 630"/>
                  <a:gd name="T64" fmla="*/ 308 w 415"/>
                  <a:gd name="T65" fmla="*/ 403 h 630"/>
                  <a:gd name="T66" fmla="*/ 327 w 415"/>
                  <a:gd name="T67" fmla="*/ 346 h 630"/>
                  <a:gd name="T68" fmla="*/ 333 w 415"/>
                  <a:gd name="T69" fmla="*/ 252 h 630"/>
                  <a:gd name="T70" fmla="*/ 346 w 415"/>
                  <a:gd name="T71" fmla="*/ 208 h 630"/>
                  <a:gd name="T72" fmla="*/ 359 w 415"/>
                  <a:gd name="T73" fmla="*/ 239 h 630"/>
                  <a:gd name="T74" fmla="*/ 371 w 415"/>
                  <a:gd name="T75" fmla="*/ 283 h 630"/>
                  <a:gd name="T76" fmla="*/ 378 w 415"/>
                  <a:gd name="T77" fmla="*/ 359 h 630"/>
                  <a:gd name="T78" fmla="*/ 390 w 415"/>
                  <a:gd name="T79" fmla="*/ 372 h 630"/>
                  <a:gd name="T80" fmla="*/ 403 w 415"/>
                  <a:gd name="T81" fmla="*/ 340 h 630"/>
                  <a:gd name="T82" fmla="*/ 409 w 415"/>
                  <a:gd name="T83" fmla="*/ 27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5" h="630">
                    <a:moveTo>
                      <a:pt x="0" y="573"/>
                    </a:moveTo>
                    <a:lnTo>
                      <a:pt x="0" y="630"/>
                    </a:lnTo>
                    <a:lnTo>
                      <a:pt x="6" y="624"/>
                    </a:lnTo>
                    <a:lnTo>
                      <a:pt x="6" y="605"/>
                    </a:lnTo>
                    <a:lnTo>
                      <a:pt x="12" y="598"/>
                    </a:lnTo>
                    <a:lnTo>
                      <a:pt x="12" y="504"/>
                    </a:lnTo>
                    <a:lnTo>
                      <a:pt x="18" y="498"/>
                    </a:lnTo>
                    <a:lnTo>
                      <a:pt x="18" y="353"/>
                    </a:lnTo>
                    <a:lnTo>
                      <a:pt x="25" y="346"/>
                    </a:lnTo>
                    <a:lnTo>
                      <a:pt x="25" y="189"/>
                    </a:lnTo>
                    <a:lnTo>
                      <a:pt x="31" y="183"/>
                    </a:lnTo>
                    <a:lnTo>
                      <a:pt x="31" y="63"/>
                    </a:lnTo>
                    <a:lnTo>
                      <a:pt x="37" y="57"/>
                    </a:lnTo>
                    <a:lnTo>
                      <a:pt x="37" y="0"/>
                    </a:lnTo>
                    <a:lnTo>
                      <a:pt x="44" y="6"/>
                    </a:lnTo>
                    <a:lnTo>
                      <a:pt x="44" y="19"/>
                    </a:lnTo>
                    <a:lnTo>
                      <a:pt x="50" y="25"/>
                    </a:lnTo>
                    <a:lnTo>
                      <a:pt x="50" y="101"/>
                    </a:lnTo>
                    <a:lnTo>
                      <a:pt x="56" y="107"/>
                    </a:lnTo>
                    <a:lnTo>
                      <a:pt x="56" y="227"/>
                    </a:lnTo>
                    <a:lnTo>
                      <a:pt x="63" y="233"/>
                    </a:lnTo>
                    <a:lnTo>
                      <a:pt x="63" y="365"/>
                    </a:lnTo>
                    <a:lnTo>
                      <a:pt x="69" y="372"/>
                    </a:lnTo>
                    <a:lnTo>
                      <a:pt x="69" y="479"/>
                    </a:lnTo>
                    <a:lnTo>
                      <a:pt x="75" y="485"/>
                    </a:lnTo>
                    <a:lnTo>
                      <a:pt x="75" y="542"/>
                    </a:lnTo>
                    <a:lnTo>
                      <a:pt x="81" y="548"/>
                    </a:lnTo>
                    <a:lnTo>
                      <a:pt x="81" y="535"/>
                    </a:lnTo>
                    <a:lnTo>
                      <a:pt x="88" y="529"/>
                    </a:lnTo>
                    <a:lnTo>
                      <a:pt x="88" y="472"/>
                    </a:lnTo>
                    <a:lnTo>
                      <a:pt x="94" y="466"/>
                    </a:lnTo>
                    <a:lnTo>
                      <a:pt x="94" y="365"/>
                    </a:lnTo>
                    <a:lnTo>
                      <a:pt x="100" y="359"/>
                    </a:lnTo>
                    <a:lnTo>
                      <a:pt x="100" y="239"/>
                    </a:lnTo>
                    <a:lnTo>
                      <a:pt x="107" y="233"/>
                    </a:lnTo>
                    <a:lnTo>
                      <a:pt x="107" y="138"/>
                    </a:lnTo>
                    <a:lnTo>
                      <a:pt x="113" y="132"/>
                    </a:lnTo>
                    <a:lnTo>
                      <a:pt x="113" y="82"/>
                    </a:lnTo>
                    <a:lnTo>
                      <a:pt x="119" y="75"/>
                    </a:lnTo>
                    <a:lnTo>
                      <a:pt x="119" y="69"/>
                    </a:lnTo>
                    <a:lnTo>
                      <a:pt x="119" y="75"/>
                    </a:lnTo>
                    <a:lnTo>
                      <a:pt x="126" y="82"/>
                    </a:lnTo>
                    <a:lnTo>
                      <a:pt x="126" y="132"/>
                    </a:lnTo>
                    <a:lnTo>
                      <a:pt x="132" y="138"/>
                    </a:lnTo>
                    <a:lnTo>
                      <a:pt x="132" y="220"/>
                    </a:lnTo>
                    <a:lnTo>
                      <a:pt x="138" y="227"/>
                    </a:lnTo>
                    <a:lnTo>
                      <a:pt x="138" y="327"/>
                    </a:lnTo>
                    <a:lnTo>
                      <a:pt x="144" y="334"/>
                    </a:lnTo>
                    <a:lnTo>
                      <a:pt x="144" y="422"/>
                    </a:lnTo>
                    <a:lnTo>
                      <a:pt x="151" y="428"/>
                    </a:lnTo>
                    <a:lnTo>
                      <a:pt x="151" y="479"/>
                    </a:lnTo>
                    <a:lnTo>
                      <a:pt x="157" y="485"/>
                    </a:lnTo>
                    <a:lnTo>
                      <a:pt x="163" y="479"/>
                    </a:lnTo>
                    <a:lnTo>
                      <a:pt x="163" y="441"/>
                    </a:lnTo>
                    <a:lnTo>
                      <a:pt x="170" y="435"/>
                    </a:lnTo>
                    <a:lnTo>
                      <a:pt x="170" y="365"/>
                    </a:lnTo>
                    <a:lnTo>
                      <a:pt x="176" y="359"/>
                    </a:lnTo>
                    <a:lnTo>
                      <a:pt x="176" y="271"/>
                    </a:lnTo>
                    <a:lnTo>
                      <a:pt x="182" y="264"/>
                    </a:lnTo>
                    <a:lnTo>
                      <a:pt x="182" y="189"/>
                    </a:lnTo>
                    <a:lnTo>
                      <a:pt x="189" y="183"/>
                    </a:lnTo>
                    <a:lnTo>
                      <a:pt x="189" y="138"/>
                    </a:lnTo>
                    <a:lnTo>
                      <a:pt x="201" y="126"/>
                    </a:lnTo>
                    <a:lnTo>
                      <a:pt x="195" y="126"/>
                    </a:lnTo>
                    <a:lnTo>
                      <a:pt x="201" y="157"/>
                    </a:lnTo>
                    <a:lnTo>
                      <a:pt x="207" y="164"/>
                    </a:lnTo>
                    <a:lnTo>
                      <a:pt x="207" y="227"/>
                    </a:lnTo>
                    <a:lnTo>
                      <a:pt x="214" y="233"/>
                    </a:lnTo>
                    <a:lnTo>
                      <a:pt x="214" y="302"/>
                    </a:lnTo>
                    <a:lnTo>
                      <a:pt x="220" y="309"/>
                    </a:lnTo>
                    <a:lnTo>
                      <a:pt x="220" y="378"/>
                    </a:lnTo>
                    <a:lnTo>
                      <a:pt x="226" y="384"/>
                    </a:lnTo>
                    <a:lnTo>
                      <a:pt x="226" y="422"/>
                    </a:lnTo>
                    <a:lnTo>
                      <a:pt x="233" y="428"/>
                    </a:lnTo>
                    <a:lnTo>
                      <a:pt x="233" y="441"/>
                    </a:lnTo>
                    <a:lnTo>
                      <a:pt x="239" y="435"/>
                    </a:lnTo>
                    <a:lnTo>
                      <a:pt x="239" y="416"/>
                    </a:lnTo>
                    <a:lnTo>
                      <a:pt x="245" y="409"/>
                    </a:lnTo>
                    <a:lnTo>
                      <a:pt x="245" y="359"/>
                    </a:lnTo>
                    <a:lnTo>
                      <a:pt x="252" y="353"/>
                    </a:lnTo>
                    <a:lnTo>
                      <a:pt x="252" y="296"/>
                    </a:lnTo>
                    <a:lnTo>
                      <a:pt x="258" y="290"/>
                    </a:lnTo>
                    <a:lnTo>
                      <a:pt x="258" y="227"/>
                    </a:lnTo>
                    <a:lnTo>
                      <a:pt x="264" y="220"/>
                    </a:lnTo>
                    <a:lnTo>
                      <a:pt x="264" y="183"/>
                    </a:lnTo>
                    <a:lnTo>
                      <a:pt x="270" y="176"/>
                    </a:lnTo>
                    <a:lnTo>
                      <a:pt x="270" y="164"/>
                    </a:lnTo>
                    <a:lnTo>
                      <a:pt x="277" y="170"/>
                    </a:lnTo>
                    <a:lnTo>
                      <a:pt x="277" y="183"/>
                    </a:lnTo>
                    <a:lnTo>
                      <a:pt x="283" y="189"/>
                    </a:lnTo>
                    <a:lnTo>
                      <a:pt x="283" y="227"/>
                    </a:lnTo>
                    <a:lnTo>
                      <a:pt x="289" y="233"/>
                    </a:lnTo>
                    <a:lnTo>
                      <a:pt x="289" y="283"/>
                    </a:lnTo>
                    <a:lnTo>
                      <a:pt x="296" y="290"/>
                    </a:lnTo>
                    <a:lnTo>
                      <a:pt x="296" y="346"/>
                    </a:lnTo>
                    <a:lnTo>
                      <a:pt x="302" y="353"/>
                    </a:lnTo>
                    <a:lnTo>
                      <a:pt x="302" y="384"/>
                    </a:lnTo>
                    <a:lnTo>
                      <a:pt x="308" y="390"/>
                    </a:lnTo>
                    <a:lnTo>
                      <a:pt x="308" y="403"/>
                    </a:lnTo>
                    <a:lnTo>
                      <a:pt x="321" y="390"/>
                    </a:lnTo>
                    <a:lnTo>
                      <a:pt x="321" y="353"/>
                    </a:lnTo>
                    <a:lnTo>
                      <a:pt x="327" y="346"/>
                    </a:lnTo>
                    <a:lnTo>
                      <a:pt x="327" y="302"/>
                    </a:lnTo>
                    <a:lnTo>
                      <a:pt x="333" y="296"/>
                    </a:lnTo>
                    <a:lnTo>
                      <a:pt x="333" y="252"/>
                    </a:lnTo>
                    <a:lnTo>
                      <a:pt x="340" y="246"/>
                    </a:lnTo>
                    <a:lnTo>
                      <a:pt x="340" y="214"/>
                    </a:lnTo>
                    <a:lnTo>
                      <a:pt x="346" y="208"/>
                    </a:lnTo>
                    <a:lnTo>
                      <a:pt x="346" y="195"/>
                    </a:lnTo>
                    <a:lnTo>
                      <a:pt x="359" y="208"/>
                    </a:lnTo>
                    <a:lnTo>
                      <a:pt x="359" y="239"/>
                    </a:lnTo>
                    <a:lnTo>
                      <a:pt x="365" y="246"/>
                    </a:lnTo>
                    <a:lnTo>
                      <a:pt x="365" y="277"/>
                    </a:lnTo>
                    <a:lnTo>
                      <a:pt x="371" y="283"/>
                    </a:lnTo>
                    <a:lnTo>
                      <a:pt x="371" y="321"/>
                    </a:lnTo>
                    <a:lnTo>
                      <a:pt x="378" y="327"/>
                    </a:lnTo>
                    <a:lnTo>
                      <a:pt x="378" y="359"/>
                    </a:lnTo>
                    <a:lnTo>
                      <a:pt x="384" y="365"/>
                    </a:lnTo>
                    <a:lnTo>
                      <a:pt x="384" y="378"/>
                    </a:lnTo>
                    <a:lnTo>
                      <a:pt x="390" y="372"/>
                    </a:lnTo>
                    <a:lnTo>
                      <a:pt x="396" y="365"/>
                    </a:lnTo>
                    <a:lnTo>
                      <a:pt x="396" y="346"/>
                    </a:lnTo>
                    <a:lnTo>
                      <a:pt x="403" y="340"/>
                    </a:lnTo>
                    <a:lnTo>
                      <a:pt x="403" y="309"/>
                    </a:lnTo>
                    <a:lnTo>
                      <a:pt x="409" y="302"/>
                    </a:lnTo>
                    <a:lnTo>
                      <a:pt x="409" y="271"/>
                    </a:lnTo>
                    <a:lnTo>
                      <a:pt x="415" y="264"/>
                    </a:lnTo>
                    <a:lnTo>
                      <a:pt x="415" y="23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8312" name="Freeform 72">
                <a:extLst>
                  <a:ext uri="{FF2B5EF4-FFF2-40B4-BE49-F238E27FC236}">
                    <a16:creationId xmlns:a16="http://schemas.microsoft.com/office/drawing/2014/main" id="{405F93E5-DDD8-453B-B5A0-BD73831CF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5" y="1764"/>
                <a:ext cx="662" cy="133"/>
              </a:xfrm>
              <a:custGeom>
                <a:avLst/>
                <a:gdLst>
                  <a:gd name="T0" fmla="*/ 7 w 662"/>
                  <a:gd name="T1" fmla="*/ 0 h 133"/>
                  <a:gd name="T2" fmla="*/ 19 w 662"/>
                  <a:gd name="T3" fmla="*/ 26 h 133"/>
                  <a:gd name="T4" fmla="*/ 32 w 662"/>
                  <a:gd name="T5" fmla="*/ 63 h 133"/>
                  <a:gd name="T6" fmla="*/ 38 w 662"/>
                  <a:gd name="T7" fmla="*/ 120 h 133"/>
                  <a:gd name="T8" fmla="*/ 51 w 662"/>
                  <a:gd name="T9" fmla="*/ 133 h 133"/>
                  <a:gd name="T10" fmla="*/ 70 w 662"/>
                  <a:gd name="T11" fmla="*/ 82 h 133"/>
                  <a:gd name="T12" fmla="*/ 76 w 662"/>
                  <a:gd name="T13" fmla="*/ 38 h 133"/>
                  <a:gd name="T14" fmla="*/ 89 w 662"/>
                  <a:gd name="T15" fmla="*/ 19 h 133"/>
                  <a:gd name="T16" fmla="*/ 107 w 662"/>
                  <a:gd name="T17" fmla="*/ 63 h 133"/>
                  <a:gd name="T18" fmla="*/ 114 w 662"/>
                  <a:gd name="T19" fmla="*/ 101 h 133"/>
                  <a:gd name="T20" fmla="*/ 126 w 662"/>
                  <a:gd name="T21" fmla="*/ 120 h 133"/>
                  <a:gd name="T22" fmla="*/ 145 w 662"/>
                  <a:gd name="T23" fmla="*/ 82 h 133"/>
                  <a:gd name="T24" fmla="*/ 152 w 662"/>
                  <a:gd name="T25" fmla="*/ 51 h 133"/>
                  <a:gd name="T26" fmla="*/ 177 w 662"/>
                  <a:gd name="T27" fmla="*/ 38 h 133"/>
                  <a:gd name="T28" fmla="*/ 183 w 662"/>
                  <a:gd name="T29" fmla="*/ 76 h 133"/>
                  <a:gd name="T30" fmla="*/ 202 w 662"/>
                  <a:gd name="T31" fmla="*/ 107 h 133"/>
                  <a:gd name="T32" fmla="*/ 208 w 662"/>
                  <a:gd name="T33" fmla="*/ 101 h 133"/>
                  <a:gd name="T34" fmla="*/ 227 w 662"/>
                  <a:gd name="T35" fmla="*/ 70 h 133"/>
                  <a:gd name="T36" fmla="*/ 233 w 662"/>
                  <a:gd name="T37" fmla="*/ 44 h 133"/>
                  <a:gd name="T38" fmla="*/ 259 w 662"/>
                  <a:gd name="T39" fmla="*/ 57 h 133"/>
                  <a:gd name="T40" fmla="*/ 265 w 662"/>
                  <a:gd name="T41" fmla="*/ 82 h 133"/>
                  <a:gd name="T42" fmla="*/ 284 w 662"/>
                  <a:gd name="T43" fmla="*/ 95 h 133"/>
                  <a:gd name="T44" fmla="*/ 303 w 662"/>
                  <a:gd name="T45" fmla="*/ 63 h 133"/>
                  <a:gd name="T46" fmla="*/ 315 w 662"/>
                  <a:gd name="T47" fmla="*/ 51 h 133"/>
                  <a:gd name="T48" fmla="*/ 341 w 662"/>
                  <a:gd name="T49" fmla="*/ 70 h 133"/>
                  <a:gd name="T50" fmla="*/ 353 w 662"/>
                  <a:gd name="T51" fmla="*/ 95 h 133"/>
                  <a:gd name="T52" fmla="*/ 378 w 662"/>
                  <a:gd name="T53" fmla="*/ 76 h 133"/>
                  <a:gd name="T54" fmla="*/ 385 w 662"/>
                  <a:gd name="T55" fmla="*/ 57 h 133"/>
                  <a:gd name="T56" fmla="*/ 404 w 662"/>
                  <a:gd name="T57" fmla="*/ 63 h 133"/>
                  <a:gd name="T58" fmla="*/ 422 w 662"/>
                  <a:gd name="T59" fmla="*/ 82 h 133"/>
                  <a:gd name="T60" fmla="*/ 441 w 662"/>
                  <a:gd name="T61" fmla="*/ 82 h 133"/>
                  <a:gd name="T62" fmla="*/ 460 w 662"/>
                  <a:gd name="T63" fmla="*/ 63 h 133"/>
                  <a:gd name="T64" fmla="*/ 479 w 662"/>
                  <a:gd name="T65" fmla="*/ 63 h 133"/>
                  <a:gd name="T66" fmla="*/ 498 w 662"/>
                  <a:gd name="T67" fmla="*/ 82 h 133"/>
                  <a:gd name="T68" fmla="*/ 517 w 662"/>
                  <a:gd name="T69" fmla="*/ 82 h 133"/>
                  <a:gd name="T70" fmla="*/ 536 w 662"/>
                  <a:gd name="T71" fmla="*/ 70 h 133"/>
                  <a:gd name="T72" fmla="*/ 555 w 662"/>
                  <a:gd name="T73" fmla="*/ 63 h 133"/>
                  <a:gd name="T74" fmla="*/ 574 w 662"/>
                  <a:gd name="T75" fmla="*/ 76 h 133"/>
                  <a:gd name="T76" fmla="*/ 593 w 662"/>
                  <a:gd name="T77" fmla="*/ 82 h 133"/>
                  <a:gd name="T78" fmla="*/ 611 w 662"/>
                  <a:gd name="T79" fmla="*/ 70 h 133"/>
                  <a:gd name="T80" fmla="*/ 630 w 662"/>
                  <a:gd name="T81" fmla="*/ 63 h 133"/>
                  <a:gd name="T82" fmla="*/ 649 w 662"/>
                  <a:gd name="T83" fmla="*/ 7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2" h="133">
                    <a:moveTo>
                      <a:pt x="0" y="19"/>
                    </a:moveTo>
                    <a:lnTo>
                      <a:pt x="7" y="13"/>
                    </a:lnTo>
                    <a:lnTo>
                      <a:pt x="7" y="0"/>
                    </a:lnTo>
                    <a:lnTo>
                      <a:pt x="13" y="7"/>
                    </a:lnTo>
                    <a:lnTo>
                      <a:pt x="19" y="13"/>
                    </a:lnTo>
                    <a:lnTo>
                      <a:pt x="19" y="26"/>
                    </a:lnTo>
                    <a:lnTo>
                      <a:pt x="26" y="32"/>
                    </a:lnTo>
                    <a:lnTo>
                      <a:pt x="26" y="57"/>
                    </a:lnTo>
                    <a:lnTo>
                      <a:pt x="32" y="63"/>
                    </a:lnTo>
                    <a:lnTo>
                      <a:pt x="32" y="89"/>
                    </a:lnTo>
                    <a:lnTo>
                      <a:pt x="38" y="95"/>
                    </a:lnTo>
                    <a:lnTo>
                      <a:pt x="38" y="120"/>
                    </a:lnTo>
                    <a:lnTo>
                      <a:pt x="51" y="133"/>
                    </a:lnTo>
                    <a:lnTo>
                      <a:pt x="44" y="133"/>
                    </a:lnTo>
                    <a:lnTo>
                      <a:pt x="51" y="133"/>
                    </a:lnTo>
                    <a:lnTo>
                      <a:pt x="63" y="120"/>
                    </a:lnTo>
                    <a:lnTo>
                      <a:pt x="63" y="89"/>
                    </a:lnTo>
                    <a:lnTo>
                      <a:pt x="70" y="82"/>
                    </a:lnTo>
                    <a:lnTo>
                      <a:pt x="70" y="63"/>
                    </a:lnTo>
                    <a:lnTo>
                      <a:pt x="76" y="57"/>
                    </a:lnTo>
                    <a:lnTo>
                      <a:pt x="76" y="38"/>
                    </a:lnTo>
                    <a:lnTo>
                      <a:pt x="82" y="32"/>
                    </a:lnTo>
                    <a:lnTo>
                      <a:pt x="82" y="19"/>
                    </a:lnTo>
                    <a:lnTo>
                      <a:pt x="89" y="19"/>
                    </a:lnTo>
                    <a:lnTo>
                      <a:pt x="101" y="32"/>
                    </a:lnTo>
                    <a:lnTo>
                      <a:pt x="101" y="57"/>
                    </a:lnTo>
                    <a:lnTo>
                      <a:pt x="107" y="63"/>
                    </a:lnTo>
                    <a:lnTo>
                      <a:pt x="107" y="82"/>
                    </a:lnTo>
                    <a:lnTo>
                      <a:pt x="114" y="89"/>
                    </a:lnTo>
                    <a:lnTo>
                      <a:pt x="114" y="101"/>
                    </a:lnTo>
                    <a:lnTo>
                      <a:pt x="120" y="107"/>
                    </a:lnTo>
                    <a:lnTo>
                      <a:pt x="120" y="120"/>
                    </a:lnTo>
                    <a:lnTo>
                      <a:pt x="126" y="120"/>
                    </a:lnTo>
                    <a:lnTo>
                      <a:pt x="139" y="107"/>
                    </a:lnTo>
                    <a:lnTo>
                      <a:pt x="139" y="89"/>
                    </a:lnTo>
                    <a:lnTo>
                      <a:pt x="145" y="82"/>
                    </a:lnTo>
                    <a:lnTo>
                      <a:pt x="145" y="70"/>
                    </a:lnTo>
                    <a:lnTo>
                      <a:pt x="152" y="63"/>
                    </a:lnTo>
                    <a:lnTo>
                      <a:pt x="152" y="51"/>
                    </a:lnTo>
                    <a:lnTo>
                      <a:pt x="158" y="44"/>
                    </a:lnTo>
                    <a:lnTo>
                      <a:pt x="158" y="38"/>
                    </a:lnTo>
                    <a:lnTo>
                      <a:pt x="177" y="38"/>
                    </a:lnTo>
                    <a:lnTo>
                      <a:pt x="177" y="57"/>
                    </a:lnTo>
                    <a:lnTo>
                      <a:pt x="183" y="63"/>
                    </a:lnTo>
                    <a:lnTo>
                      <a:pt x="183" y="76"/>
                    </a:lnTo>
                    <a:lnTo>
                      <a:pt x="189" y="82"/>
                    </a:lnTo>
                    <a:lnTo>
                      <a:pt x="189" y="95"/>
                    </a:lnTo>
                    <a:lnTo>
                      <a:pt x="202" y="107"/>
                    </a:lnTo>
                    <a:lnTo>
                      <a:pt x="196" y="107"/>
                    </a:lnTo>
                    <a:lnTo>
                      <a:pt x="202" y="107"/>
                    </a:lnTo>
                    <a:lnTo>
                      <a:pt x="208" y="101"/>
                    </a:lnTo>
                    <a:lnTo>
                      <a:pt x="221" y="89"/>
                    </a:lnTo>
                    <a:lnTo>
                      <a:pt x="221" y="76"/>
                    </a:lnTo>
                    <a:lnTo>
                      <a:pt x="227" y="70"/>
                    </a:lnTo>
                    <a:lnTo>
                      <a:pt x="227" y="57"/>
                    </a:lnTo>
                    <a:lnTo>
                      <a:pt x="240" y="44"/>
                    </a:lnTo>
                    <a:lnTo>
                      <a:pt x="233" y="44"/>
                    </a:lnTo>
                    <a:lnTo>
                      <a:pt x="240" y="44"/>
                    </a:lnTo>
                    <a:lnTo>
                      <a:pt x="246" y="44"/>
                    </a:lnTo>
                    <a:lnTo>
                      <a:pt x="259" y="57"/>
                    </a:lnTo>
                    <a:lnTo>
                      <a:pt x="259" y="70"/>
                    </a:lnTo>
                    <a:lnTo>
                      <a:pt x="265" y="76"/>
                    </a:lnTo>
                    <a:lnTo>
                      <a:pt x="265" y="82"/>
                    </a:lnTo>
                    <a:lnTo>
                      <a:pt x="278" y="95"/>
                    </a:lnTo>
                    <a:lnTo>
                      <a:pt x="278" y="101"/>
                    </a:lnTo>
                    <a:lnTo>
                      <a:pt x="284" y="95"/>
                    </a:lnTo>
                    <a:lnTo>
                      <a:pt x="290" y="89"/>
                    </a:lnTo>
                    <a:lnTo>
                      <a:pt x="303" y="76"/>
                    </a:lnTo>
                    <a:lnTo>
                      <a:pt x="303" y="63"/>
                    </a:lnTo>
                    <a:lnTo>
                      <a:pt x="315" y="51"/>
                    </a:lnTo>
                    <a:lnTo>
                      <a:pt x="309" y="51"/>
                    </a:lnTo>
                    <a:lnTo>
                      <a:pt x="315" y="51"/>
                    </a:lnTo>
                    <a:lnTo>
                      <a:pt x="322" y="51"/>
                    </a:lnTo>
                    <a:lnTo>
                      <a:pt x="328" y="57"/>
                    </a:lnTo>
                    <a:lnTo>
                      <a:pt x="341" y="70"/>
                    </a:lnTo>
                    <a:lnTo>
                      <a:pt x="341" y="82"/>
                    </a:lnTo>
                    <a:lnTo>
                      <a:pt x="347" y="89"/>
                    </a:lnTo>
                    <a:lnTo>
                      <a:pt x="353" y="95"/>
                    </a:lnTo>
                    <a:lnTo>
                      <a:pt x="359" y="95"/>
                    </a:lnTo>
                    <a:lnTo>
                      <a:pt x="366" y="89"/>
                    </a:lnTo>
                    <a:lnTo>
                      <a:pt x="378" y="76"/>
                    </a:lnTo>
                    <a:lnTo>
                      <a:pt x="378" y="70"/>
                    </a:lnTo>
                    <a:lnTo>
                      <a:pt x="391" y="57"/>
                    </a:lnTo>
                    <a:lnTo>
                      <a:pt x="385" y="57"/>
                    </a:lnTo>
                    <a:lnTo>
                      <a:pt x="391" y="57"/>
                    </a:lnTo>
                    <a:lnTo>
                      <a:pt x="397" y="57"/>
                    </a:lnTo>
                    <a:lnTo>
                      <a:pt x="404" y="63"/>
                    </a:lnTo>
                    <a:lnTo>
                      <a:pt x="410" y="70"/>
                    </a:lnTo>
                    <a:lnTo>
                      <a:pt x="416" y="76"/>
                    </a:lnTo>
                    <a:lnTo>
                      <a:pt x="422" y="82"/>
                    </a:lnTo>
                    <a:lnTo>
                      <a:pt x="429" y="89"/>
                    </a:lnTo>
                    <a:lnTo>
                      <a:pt x="435" y="89"/>
                    </a:lnTo>
                    <a:lnTo>
                      <a:pt x="441" y="82"/>
                    </a:lnTo>
                    <a:lnTo>
                      <a:pt x="448" y="76"/>
                    </a:lnTo>
                    <a:lnTo>
                      <a:pt x="454" y="70"/>
                    </a:lnTo>
                    <a:lnTo>
                      <a:pt x="460" y="63"/>
                    </a:lnTo>
                    <a:lnTo>
                      <a:pt x="467" y="57"/>
                    </a:lnTo>
                    <a:lnTo>
                      <a:pt x="473" y="57"/>
                    </a:lnTo>
                    <a:lnTo>
                      <a:pt x="479" y="63"/>
                    </a:lnTo>
                    <a:lnTo>
                      <a:pt x="485" y="70"/>
                    </a:lnTo>
                    <a:lnTo>
                      <a:pt x="492" y="76"/>
                    </a:lnTo>
                    <a:lnTo>
                      <a:pt x="498" y="82"/>
                    </a:lnTo>
                    <a:lnTo>
                      <a:pt x="504" y="82"/>
                    </a:lnTo>
                    <a:lnTo>
                      <a:pt x="511" y="82"/>
                    </a:lnTo>
                    <a:lnTo>
                      <a:pt x="517" y="82"/>
                    </a:lnTo>
                    <a:lnTo>
                      <a:pt x="523" y="76"/>
                    </a:lnTo>
                    <a:lnTo>
                      <a:pt x="530" y="70"/>
                    </a:lnTo>
                    <a:lnTo>
                      <a:pt x="536" y="70"/>
                    </a:lnTo>
                    <a:lnTo>
                      <a:pt x="542" y="63"/>
                    </a:lnTo>
                    <a:lnTo>
                      <a:pt x="548" y="63"/>
                    </a:lnTo>
                    <a:lnTo>
                      <a:pt x="555" y="63"/>
                    </a:lnTo>
                    <a:lnTo>
                      <a:pt x="561" y="70"/>
                    </a:lnTo>
                    <a:lnTo>
                      <a:pt x="567" y="70"/>
                    </a:lnTo>
                    <a:lnTo>
                      <a:pt x="574" y="76"/>
                    </a:lnTo>
                    <a:lnTo>
                      <a:pt x="580" y="82"/>
                    </a:lnTo>
                    <a:lnTo>
                      <a:pt x="586" y="82"/>
                    </a:lnTo>
                    <a:lnTo>
                      <a:pt x="593" y="82"/>
                    </a:lnTo>
                    <a:lnTo>
                      <a:pt x="599" y="76"/>
                    </a:lnTo>
                    <a:lnTo>
                      <a:pt x="605" y="76"/>
                    </a:lnTo>
                    <a:lnTo>
                      <a:pt x="611" y="70"/>
                    </a:lnTo>
                    <a:lnTo>
                      <a:pt x="618" y="63"/>
                    </a:lnTo>
                    <a:lnTo>
                      <a:pt x="624" y="63"/>
                    </a:lnTo>
                    <a:lnTo>
                      <a:pt x="630" y="63"/>
                    </a:lnTo>
                    <a:lnTo>
                      <a:pt x="637" y="70"/>
                    </a:lnTo>
                    <a:lnTo>
                      <a:pt x="643" y="70"/>
                    </a:lnTo>
                    <a:lnTo>
                      <a:pt x="649" y="76"/>
                    </a:lnTo>
                    <a:lnTo>
                      <a:pt x="656" y="76"/>
                    </a:lnTo>
                    <a:lnTo>
                      <a:pt x="662" y="8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8313" name="Freeform 73">
                <a:extLst>
                  <a:ext uri="{FF2B5EF4-FFF2-40B4-BE49-F238E27FC236}">
                    <a16:creationId xmlns:a16="http://schemas.microsoft.com/office/drawing/2014/main" id="{7B6195B5-7338-4F8C-8D39-D0DBCCBF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1834"/>
                <a:ext cx="642" cy="12"/>
              </a:xfrm>
              <a:custGeom>
                <a:avLst/>
                <a:gdLst>
                  <a:gd name="T0" fmla="*/ 6 w 642"/>
                  <a:gd name="T1" fmla="*/ 6 h 12"/>
                  <a:gd name="T2" fmla="*/ 19 w 642"/>
                  <a:gd name="T3" fmla="*/ 6 h 12"/>
                  <a:gd name="T4" fmla="*/ 31 w 642"/>
                  <a:gd name="T5" fmla="*/ 0 h 12"/>
                  <a:gd name="T6" fmla="*/ 44 w 642"/>
                  <a:gd name="T7" fmla="*/ 0 h 12"/>
                  <a:gd name="T8" fmla="*/ 57 w 642"/>
                  <a:gd name="T9" fmla="*/ 0 h 12"/>
                  <a:gd name="T10" fmla="*/ 69 w 642"/>
                  <a:gd name="T11" fmla="*/ 6 h 12"/>
                  <a:gd name="T12" fmla="*/ 82 w 642"/>
                  <a:gd name="T13" fmla="*/ 6 h 12"/>
                  <a:gd name="T14" fmla="*/ 94 w 642"/>
                  <a:gd name="T15" fmla="*/ 6 h 12"/>
                  <a:gd name="T16" fmla="*/ 107 w 642"/>
                  <a:gd name="T17" fmla="*/ 0 h 12"/>
                  <a:gd name="T18" fmla="*/ 120 w 642"/>
                  <a:gd name="T19" fmla="*/ 0 h 12"/>
                  <a:gd name="T20" fmla="*/ 132 w 642"/>
                  <a:gd name="T21" fmla="*/ 0 h 12"/>
                  <a:gd name="T22" fmla="*/ 145 w 642"/>
                  <a:gd name="T23" fmla="*/ 6 h 12"/>
                  <a:gd name="T24" fmla="*/ 157 w 642"/>
                  <a:gd name="T25" fmla="*/ 6 h 12"/>
                  <a:gd name="T26" fmla="*/ 170 w 642"/>
                  <a:gd name="T27" fmla="*/ 6 h 12"/>
                  <a:gd name="T28" fmla="*/ 183 w 642"/>
                  <a:gd name="T29" fmla="*/ 0 h 12"/>
                  <a:gd name="T30" fmla="*/ 195 w 642"/>
                  <a:gd name="T31" fmla="*/ 0 h 12"/>
                  <a:gd name="T32" fmla="*/ 208 w 642"/>
                  <a:gd name="T33" fmla="*/ 0 h 12"/>
                  <a:gd name="T34" fmla="*/ 220 w 642"/>
                  <a:gd name="T35" fmla="*/ 6 h 12"/>
                  <a:gd name="T36" fmla="*/ 233 w 642"/>
                  <a:gd name="T37" fmla="*/ 6 h 12"/>
                  <a:gd name="T38" fmla="*/ 246 w 642"/>
                  <a:gd name="T39" fmla="*/ 6 h 12"/>
                  <a:gd name="T40" fmla="*/ 258 w 642"/>
                  <a:gd name="T41" fmla="*/ 0 h 12"/>
                  <a:gd name="T42" fmla="*/ 271 w 642"/>
                  <a:gd name="T43" fmla="*/ 0 h 12"/>
                  <a:gd name="T44" fmla="*/ 283 w 642"/>
                  <a:gd name="T45" fmla="*/ 0 h 12"/>
                  <a:gd name="T46" fmla="*/ 296 w 642"/>
                  <a:gd name="T47" fmla="*/ 6 h 12"/>
                  <a:gd name="T48" fmla="*/ 309 w 642"/>
                  <a:gd name="T49" fmla="*/ 6 h 12"/>
                  <a:gd name="T50" fmla="*/ 321 w 642"/>
                  <a:gd name="T51" fmla="*/ 6 h 12"/>
                  <a:gd name="T52" fmla="*/ 334 w 642"/>
                  <a:gd name="T53" fmla="*/ 0 h 12"/>
                  <a:gd name="T54" fmla="*/ 346 w 642"/>
                  <a:gd name="T55" fmla="*/ 0 h 12"/>
                  <a:gd name="T56" fmla="*/ 359 w 642"/>
                  <a:gd name="T57" fmla="*/ 0 h 12"/>
                  <a:gd name="T58" fmla="*/ 372 w 642"/>
                  <a:gd name="T59" fmla="*/ 6 h 12"/>
                  <a:gd name="T60" fmla="*/ 384 w 642"/>
                  <a:gd name="T61" fmla="*/ 6 h 12"/>
                  <a:gd name="T62" fmla="*/ 397 w 642"/>
                  <a:gd name="T63" fmla="*/ 6 h 12"/>
                  <a:gd name="T64" fmla="*/ 409 w 642"/>
                  <a:gd name="T65" fmla="*/ 0 h 12"/>
                  <a:gd name="T66" fmla="*/ 422 w 642"/>
                  <a:gd name="T67" fmla="*/ 0 h 12"/>
                  <a:gd name="T68" fmla="*/ 435 w 642"/>
                  <a:gd name="T69" fmla="*/ 0 h 12"/>
                  <a:gd name="T70" fmla="*/ 447 w 642"/>
                  <a:gd name="T71" fmla="*/ 6 h 12"/>
                  <a:gd name="T72" fmla="*/ 460 w 642"/>
                  <a:gd name="T73" fmla="*/ 6 h 12"/>
                  <a:gd name="T74" fmla="*/ 472 w 642"/>
                  <a:gd name="T75" fmla="*/ 6 h 12"/>
                  <a:gd name="T76" fmla="*/ 485 w 642"/>
                  <a:gd name="T77" fmla="*/ 0 h 12"/>
                  <a:gd name="T78" fmla="*/ 498 w 642"/>
                  <a:gd name="T79" fmla="*/ 0 h 12"/>
                  <a:gd name="T80" fmla="*/ 510 w 642"/>
                  <a:gd name="T81" fmla="*/ 0 h 12"/>
                  <a:gd name="T82" fmla="*/ 523 w 642"/>
                  <a:gd name="T83" fmla="*/ 6 h 12"/>
                  <a:gd name="T84" fmla="*/ 535 w 642"/>
                  <a:gd name="T85" fmla="*/ 6 h 12"/>
                  <a:gd name="T86" fmla="*/ 548 w 642"/>
                  <a:gd name="T87" fmla="*/ 6 h 12"/>
                  <a:gd name="T88" fmla="*/ 561 w 642"/>
                  <a:gd name="T89" fmla="*/ 0 h 12"/>
                  <a:gd name="T90" fmla="*/ 573 w 642"/>
                  <a:gd name="T91" fmla="*/ 0 h 12"/>
                  <a:gd name="T92" fmla="*/ 586 w 642"/>
                  <a:gd name="T93" fmla="*/ 0 h 12"/>
                  <a:gd name="T94" fmla="*/ 598 w 642"/>
                  <a:gd name="T95" fmla="*/ 6 h 12"/>
                  <a:gd name="T96" fmla="*/ 611 w 642"/>
                  <a:gd name="T97" fmla="*/ 6 h 12"/>
                  <a:gd name="T98" fmla="*/ 624 w 642"/>
                  <a:gd name="T99" fmla="*/ 6 h 12"/>
                  <a:gd name="T100" fmla="*/ 636 w 642"/>
                  <a:gd name="T10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2" h="12">
                    <a:moveTo>
                      <a:pt x="0" y="12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9" y="6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44" y="0"/>
                    </a:lnTo>
                    <a:lnTo>
                      <a:pt x="50" y="0"/>
                    </a:lnTo>
                    <a:lnTo>
                      <a:pt x="57" y="0"/>
                    </a:lnTo>
                    <a:lnTo>
                      <a:pt x="63" y="6"/>
                    </a:lnTo>
                    <a:lnTo>
                      <a:pt x="69" y="6"/>
                    </a:lnTo>
                    <a:lnTo>
                      <a:pt x="75" y="6"/>
                    </a:lnTo>
                    <a:lnTo>
                      <a:pt x="82" y="6"/>
                    </a:lnTo>
                    <a:lnTo>
                      <a:pt x="88" y="6"/>
                    </a:lnTo>
                    <a:lnTo>
                      <a:pt x="94" y="6"/>
                    </a:lnTo>
                    <a:lnTo>
                      <a:pt x="101" y="0"/>
                    </a:lnTo>
                    <a:lnTo>
                      <a:pt x="107" y="0"/>
                    </a:lnTo>
                    <a:lnTo>
                      <a:pt x="113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6"/>
                    </a:lnTo>
                    <a:lnTo>
                      <a:pt x="145" y="6"/>
                    </a:lnTo>
                    <a:lnTo>
                      <a:pt x="151" y="6"/>
                    </a:lnTo>
                    <a:lnTo>
                      <a:pt x="157" y="6"/>
                    </a:lnTo>
                    <a:lnTo>
                      <a:pt x="164" y="6"/>
                    </a:lnTo>
                    <a:lnTo>
                      <a:pt x="170" y="6"/>
                    </a:lnTo>
                    <a:lnTo>
                      <a:pt x="176" y="0"/>
                    </a:lnTo>
                    <a:lnTo>
                      <a:pt x="183" y="0"/>
                    </a:lnTo>
                    <a:lnTo>
                      <a:pt x="189" y="0"/>
                    </a:lnTo>
                    <a:lnTo>
                      <a:pt x="195" y="0"/>
                    </a:lnTo>
                    <a:lnTo>
                      <a:pt x="201" y="0"/>
                    </a:lnTo>
                    <a:lnTo>
                      <a:pt x="208" y="0"/>
                    </a:lnTo>
                    <a:lnTo>
                      <a:pt x="214" y="6"/>
                    </a:lnTo>
                    <a:lnTo>
                      <a:pt x="220" y="6"/>
                    </a:lnTo>
                    <a:lnTo>
                      <a:pt x="227" y="6"/>
                    </a:lnTo>
                    <a:lnTo>
                      <a:pt x="233" y="6"/>
                    </a:lnTo>
                    <a:lnTo>
                      <a:pt x="239" y="6"/>
                    </a:lnTo>
                    <a:lnTo>
                      <a:pt x="246" y="6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1" y="0"/>
                    </a:lnTo>
                    <a:lnTo>
                      <a:pt x="277" y="0"/>
                    </a:lnTo>
                    <a:lnTo>
                      <a:pt x="283" y="0"/>
                    </a:lnTo>
                    <a:lnTo>
                      <a:pt x="290" y="0"/>
                    </a:lnTo>
                    <a:lnTo>
                      <a:pt x="296" y="6"/>
                    </a:lnTo>
                    <a:lnTo>
                      <a:pt x="302" y="6"/>
                    </a:lnTo>
                    <a:lnTo>
                      <a:pt x="309" y="6"/>
                    </a:lnTo>
                    <a:lnTo>
                      <a:pt x="315" y="6"/>
                    </a:lnTo>
                    <a:lnTo>
                      <a:pt x="321" y="6"/>
                    </a:lnTo>
                    <a:lnTo>
                      <a:pt x="327" y="6"/>
                    </a:lnTo>
                    <a:lnTo>
                      <a:pt x="334" y="0"/>
                    </a:lnTo>
                    <a:lnTo>
                      <a:pt x="340" y="0"/>
                    </a:lnTo>
                    <a:lnTo>
                      <a:pt x="346" y="0"/>
                    </a:lnTo>
                    <a:lnTo>
                      <a:pt x="353" y="0"/>
                    </a:lnTo>
                    <a:lnTo>
                      <a:pt x="359" y="0"/>
                    </a:lnTo>
                    <a:lnTo>
                      <a:pt x="365" y="0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7" y="6"/>
                    </a:lnTo>
                    <a:lnTo>
                      <a:pt x="403" y="6"/>
                    </a:lnTo>
                    <a:lnTo>
                      <a:pt x="409" y="0"/>
                    </a:lnTo>
                    <a:lnTo>
                      <a:pt x="416" y="0"/>
                    </a:lnTo>
                    <a:lnTo>
                      <a:pt x="422" y="0"/>
                    </a:lnTo>
                    <a:lnTo>
                      <a:pt x="428" y="0"/>
                    </a:lnTo>
                    <a:lnTo>
                      <a:pt x="435" y="0"/>
                    </a:lnTo>
                    <a:lnTo>
                      <a:pt x="441" y="0"/>
                    </a:lnTo>
                    <a:lnTo>
                      <a:pt x="447" y="6"/>
                    </a:lnTo>
                    <a:lnTo>
                      <a:pt x="453" y="6"/>
                    </a:lnTo>
                    <a:lnTo>
                      <a:pt x="460" y="6"/>
                    </a:lnTo>
                    <a:lnTo>
                      <a:pt x="466" y="6"/>
                    </a:lnTo>
                    <a:lnTo>
                      <a:pt x="472" y="6"/>
                    </a:lnTo>
                    <a:lnTo>
                      <a:pt x="479" y="6"/>
                    </a:lnTo>
                    <a:lnTo>
                      <a:pt x="485" y="0"/>
                    </a:lnTo>
                    <a:lnTo>
                      <a:pt x="491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3" y="6"/>
                    </a:lnTo>
                    <a:lnTo>
                      <a:pt x="529" y="6"/>
                    </a:lnTo>
                    <a:lnTo>
                      <a:pt x="535" y="6"/>
                    </a:lnTo>
                    <a:lnTo>
                      <a:pt x="542" y="6"/>
                    </a:lnTo>
                    <a:lnTo>
                      <a:pt x="548" y="6"/>
                    </a:lnTo>
                    <a:lnTo>
                      <a:pt x="554" y="6"/>
                    </a:lnTo>
                    <a:lnTo>
                      <a:pt x="561" y="0"/>
                    </a:lnTo>
                    <a:lnTo>
                      <a:pt x="567" y="0"/>
                    </a:lnTo>
                    <a:lnTo>
                      <a:pt x="573" y="0"/>
                    </a:lnTo>
                    <a:lnTo>
                      <a:pt x="579" y="0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8" y="6"/>
                    </a:lnTo>
                    <a:lnTo>
                      <a:pt x="605" y="6"/>
                    </a:lnTo>
                    <a:lnTo>
                      <a:pt x="611" y="6"/>
                    </a:lnTo>
                    <a:lnTo>
                      <a:pt x="617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0"/>
                    </a:lnTo>
                    <a:lnTo>
                      <a:pt x="64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grpSp>
        <p:nvGrpSpPr>
          <p:cNvPr id="138314" name="Group 74">
            <a:extLst>
              <a:ext uri="{FF2B5EF4-FFF2-40B4-BE49-F238E27FC236}">
                <a16:creationId xmlns:a16="http://schemas.microsoft.com/office/drawing/2014/main" id="{F1DB9F66-B8FB-48A8-A65C-6882AC420BDE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1652588"/>
            <a:ext cx="4349750" cy="3109912"/>
            <a:chOff x="1576" y="1039"/>
            <a:chExt cx="2740" cy="1959"/>
          </a:xfrm>
        </p:grpSpPr>
        <p:sp>
          <p:nvSpPr>
            <p:cNvPr id="138315" name="Freeform 75">
              <a:extLst>
                <a:ext uri="{FF2B5EF4-FFF2-40B4-BE49-F238E27FC236}">
                  <a16:creationId xmlns:a16="http://schemas.microsoft.com/office/drawing/2014/main" id="{7BCEA41B-528C-4881-A64D-317266BAD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110"/>
              <a:ext cx="88" cy="6"/>
            </a:xfrm>
            <a:custGeom>
              <a:avLst/>
              <a:gdLst>
                <a:gd name="T0" fmla="*/ 0 w 88"/>
                <a:gd name="T1" fmla="*/ 0 h 6"/>
                <a:gd name="T2" fmla="*/ 7 w 88"/>
                <a:gd name="T3" fmla="*/ 6 h 6"/>
                <a:gd name="T4" fmla="*/ 19 w 88"/>
                <a:gd name="T5" fmla="*/ 6 h 6"/>
                <a:gd name="T6" fmla="*/ 25 w 88"/>
                <a:gd name="T7" fmla="*/ 6 h 6"/>
                <a:gd name="T8" fmla="*/ 32 w 88"/>
                <a:gd name="T9" fmla="*/ 6 h 6"/>
                <a:gd name="T10" fmla="*/ 38 w 88"/>
                <a:gd name="T11" fmla="*/ 0 h 6"/>
                <a:gd name="T12" fmla="*/ 44 w 88"/>
                <a:gd name="T13" fmla="*/ 0 h 6"/>
                <a:gd name="T14" fmla="*/ 51 w 88"/>
                <a:gd name="T15" fmla="*/ 0 h 6"/>
                <a:gd name="T16" fmla="*/ 57 w 88"/>
                <a:gd name="T17" fmla="*/ 0 h 6"/>
                <a:gd name="T18" fmla="*/ 63 w 88"/>
                <a:gd name="T19" fmla="*/ 6 h 6"/>
                <a:gd name="T20" fmla="*/ 70 w 88"/>
                <a:gd name="T21" fmla="*/ 6 h 6"/>
                <a:gd name="T22" fmla="*/ 76 w 88"/>
                <a:gd name="T23" fmla="*/ 6 h 6"/>
                <a:gd name="T24" fmla="*/ 82 w 88"/>
                <a:gd name="T25" fmla="*/ 6 h 6"/>
                <a:gd name="T26" fmla="*/ 88 w 88"/>
                <a:gd name="T2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6">
                  <a:moveTo>
                    <a:pt x="0" y="0"/>
                  </a:moveTo>
                  <a:lnTo>
                    <a:pt x="7" y="6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32" y="6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6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2" y="6"/>
                  </a:lnTo>
                  <a:lnTo>
                    <a:pt x="88" y="6"/>
                  </a:lnTo>
                </a:path>
              </a:pathLst>
            </a:custGeom>
            <a:noFill/>
            <a:ln w="0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16" name="Freeform 76">
              <a:extLst>
                <a:ext uri="{FF2B5EF4-FFF2-40B4-BE49-F238E27FC236}">
                  <a16:creationId xmlns:a16="http://schemas.microsoft.com/office/drawing/2014/main" id="{3244CAD9-0EAE-4511-9229-6C9486726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1039"/>
              <a:ext cx="712" cy="1959"/>
            </a:xfrm>
            <a:custGeom>
              <a:avLst/>
              <a:gdLst>
                <a:gd name="T0" fmla="*/ 6 w 712"/>
                <a:gd name="T1" fmla="*/ 976 h 1959"/>
                <a:gd name="T2" fmla="*/ 13 w 712"/>
                <a:gd name="T3" fmla="*/ 812 h 1959"/>
                <a:gd name="T4" fmla="*/ 25 w 712"/>
                <a:gd name="T5" fmla="*/ 737 h 1959"/>
                <a:gd name="T6" fmla="*/ 31 w 712"/>
                <a:gd name="T7" fmla="*/ 623 h 1959"/>
                <a:gd name="T8" fmla="*/ 44 w 712"/>
                <a:gd name="T9" fmla="*/ 560 h 1959"/>
                <a:gd name="T10" fmla="*/ 50 w 712"/>
                <a:gd name="T11" fmla="*/ 466 h 1959"/>
                <a:gd name="T12" fmla="*/ 63 w 712"/>
                <a:gd name="T13" fmla="*/ 422 h 1959"/>
                <a:gd name="T14" fmla="*/ 69 w 712"/>
                <a:gd name="T15" fmla="*/ 359 h 1959"/>
                <a:gd name="T16" fmla="*/ 82 w 712"/>
                <a:gd name="T17" fmla="*/ 321 h 1959"/>
                <a:gd name="T18" fmla="*/ 88 w 712"/>
                <a:gd name="T19" fmla="*/ 264 h 1959"/>
                <a:gd name="T20" fmla="*/ 101 w 712"/>
                <a:gd name="T21" fmla="*/ 239 h 1959"/>
                <a:gd name="T22" fmla="*/ 107 w 712"/>
                <a:gd name="T23" fmla="*/ 201 h 1959"/>
                <a:gd name="T24" fmla="*/ 120 w 712"/>
                <a:gd name="T25" fmla="*/ 182 h 1959"/>
                <a:gd name="T26" fmla="*/ 126 w 712"/>
                <a:gd name="T27" fmla="*/ 151 h 1959"/>
                <a:gd name="T28" fmla="*/ 151 w 712"/>
                <a:gd name="T29" fmla="*/ 113 h 1959"/>
                <a:gd name="T30" fmla="*/ 164 w 712"/>
                <a:gd name="T31" fmla="*/ 88 h 1959"/>
                <a:gd name="T32" fmla="*/ 183 w 712"/>
                <a:gd name="T33" fmla="*/ 63 h 1959"/>
                <a:gd name="T34" fmla="*/ 202 w 712"/>
                <a:gd name="T35" fmla="*/ 50 h 1959"/>
                <a:gd name="T36" fmla="*/ 220 w 712"/>
                <a:gd name="T37" fmla="*/ 37 h 1959"/>
                <a:gd name="T38" fmla="*/ 239 w 712"/>
                <a:gd name="T39" fmla="*/ 25 h 1959"/>
                <a:gd name="T40" fmla="*/ 258 w 712"/>
                <a:gd name="T41" fmla="*/ 19 h 1959"/>
                <a:gd name="T42" fmla="*/ 277 w 712"/>
                <a:gd name="T43" fmla="*/ 12 h 1959"/>
                <a:gd name="T44" fmla="*/ 296 w 712"/>
                <a:gd name="T45" fmla="*/ 12 h 1959"/>
                <a:gd name="T46" fmla="*/ 315 w 712"/>
                <a:gd name="T47" fmla="*/ 6 h 1959"/>
                <a:gd name="T48" fmla="*/ 334 w 712"/>
                <a:gd name="T49" fmla="*/ 6 h 1959"/>
                <a:gd name="T50" fmla="*/ 353 w 712"/>
                <a:gd name="T51" fmla="*/ 0 h 1959"/>
                <a:gd name="T52" fmla="*/ 372 w 712"/>
                <a:gd name="T53" fmla="*/ 0 h 1959"/>
                <a:gd name="T54" fmla="*/ 391 w 712"/>
                <a:gd name="T55" fmla="*/ 0 h 1959"/>
                <a:gd name="T56" fmla="*/ 409 w 712"/>
                <a:gd name="T57" fmla="*/ 0 h 1959"/>
                <a:gd name="T58" fmla="*/ 428 w 712"/>
                <a:gd name="T59" fmla="*/ 0 h 1959"/>
                <a:gd name="T60" fmla="*/ 447 w 712"/>
                <a:gd name="T61" fmla="*/ 0 h 1959"/>
                <a:gd name="T62" fmla="*/ 466 w 712"/>
                <a:gd name="T63" fmla="*/ 0 h 1959"/>
                <a:gd name="T64" fmla="*/ 491 w 712"/>
                <a:gd name="T65" fmla="*/ 0 h 1959"/>
                <a:gd name="T66" fmla="*/ 510 w 712"/>
                <a:gd name="T67" fmla="*/ 0 h 1959"/>
                <a:gd name="T68" fmla="*/ 542 w 712"/>
                <a:gd name="T69" fmla="*/ 0 h 1959"/>
                <a:gd name="T70" fmla="*/ 567 w 712"/>
                <a:gd name="T71" fmla="*/ 0 h 1959"/>
                <a:gd name="T72" fmla="*/ 605 w 712"/>
                <a:gd name="T73" fmla="*/ 0 h 1959"/>
                <a:gd name="T74" fmla="*/ 649 w 712"/>
                <a:gd name="T75" fmla="*/ 0 h 1959"/>
                <a:gd name="T76" fmla="*/ 680 w 712"/>
                <a:gd name="T77" fmla="*/ 63 h 1959"/>
                <a:gd name="T78" fmla="*/ 693 w 712"/>
                <a:gd name="T79" fmla="*/ 554 h 1959"/>
                <a:gd name="T80" fmla="*/ 699 w 712"/>
                <a:gd name="T81" fmla="*/ 1801 h 1959"/>
                <a:gd name="T82" fmla="*/ 706 w 712"/>
                <a:gd name="T83" fmla="*/ 1953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12" h="1959">
                  <a:moveTo>
                    <a:pt x="0" y="1077"/>
                  </a:moveTo>
                  <a:lnTo>
                    <a:pt x="0" y="989"/>
                  </a:lnTo>
                  <a:lnTo>
                    <a:pt x="6" y="976"/>
                  </a:lnTo>
                  <a:lnTo>
                    <a:pt x="6" y="901"/>
                  </a:lnTo>
                  <a:lnTo>
                    <a:pt x="13" y="894"/>
                  </a:lnTo>
                  <a:lnTo>
                    <a:pt x="13" y="812"/>
                  </a:lnTo>
                  <a:lnTo>
                    <a:pt x="19" y="806"/>
                  </a:lnTo>
                  <a:lnTo>
                    <a:pt x="19" y="743"/>
                  </a:lnTo>
                  <a:lnTo>
                    <a:pt x="25" y="737"/>
                  </a:lnTo>
                  <a:lnTo>
                    <a:pt x="25" y="680"/>
                  </a:lnTo>
                  <a:lnTo>
                    <a:pt x="31" y="674"/>
                  </a:lnTo>
                  <a:lnTo>
                    <a:pt x="31" y="623"/>
                  </a:lnTo>
                  <a:lnTo>
                    <a:pt x="38" y="617"/>
                  </a:lnTo>
                  <a:lnTo>
                    <a:pt x="38" y="567"/>
                  </a:lnTo>
                  <a:lnTo>
                    <a:pt x="44" y="560"/>
                  </a:lnTo>
                  <a:lnTo>
                    <a:pt x="44" y="516"/>
                  </a:lnTo>
                  <a:lnTo>
                    <a:pt x="50" y="510"/>
                  </a:lnTo>
                  <a:lnTo>
                    <a:pt x="50" y="466"/>
                  </a:lnTo>
                  <a:lnTo>
                    <a:pt x="57" y="460"/>
                  </a:lnTo>
                  <a:lnTo>
                    <a:pt x="57" y="428"/>
                  </a:lnTo>
                  <a:lnTo>
                    <a:pt x="63" y="422"/>
                  </a:lnTo>
                  <a:lnTo>
                    <a:pt x="63" y="390"/>
                  </a:lnTo>
                  <a:lnTo>
                    <a:pt x="69" y="384"/>
                  </a:lnTo>
                  <a:lnTo>
                    <a:pt x="69" y="359"/>
                  </a:lnTo>
                  <a:lnTo>
                    <a:pt x="76" y="352"/>
                  </a:lnTo>
                  <a:lnTo>
                    <a:pt x="76" y="327"/>
                  </a:lnTo>
                  <a:lnTo>
                    <a:pt x="82" y="321"/>
                  </a:lnTo>
                  <a:lnTo>
                    <a:pt x="82" y="296"/>
                  </a:lnTo>
                  <a:lnTo>
                    <a:pt x="88" y="289"/>
                  </a:lnTo>
                  <a:lnTo>
                    <a:pt x="88" y="264"/>
                  </a:lnTo>
                  <a:lnTo>
                    <a:pt x="94" y="258"/>
                  </a:lnTo>
                  <a:lnTo>
                    <a:pt x="94" y="245"/>
                  </a:lnTo>
                  <a:lnTo>
                    <a:pt x="101" y="239"/>
                  </a:lnTo>
                  <a:lnTo>
                    <a:pt x="101" y="220"/>
                  </a:lnTo>
                  <a:lnTo>
                    <a:pt x="107" y="214"/>
                  </a:lnTo>
                  <a:lnTo>
                    <a:pt x="107" y="201"/>
                  </a:lnTo>
                  <a:lnTo>
                    <a:pt x="113" y="195"/>
                  </a:lnTo>
                  <a:lnTo>
                    <a:pt x="113" y="189"/>
                  </a:lnTo>
                  <a:lnTo>
                    <a:pt x="120" y="182"/>
                  </a:lnTo>
                  <a:lnTo>
                    <a:pt x="120" y="170"/>
                  </a:lnTo>
                  <a:lnTo>
                    <a:pt x="126" y="163"/>
                  </a:lnTo>
                  <a:lnTo>
                    <a:pt x="126" y="151"/>
                  </a:lnTo>
                  <a:lnTo>
                    <a:pt x="139" y="138"/>
                  </a:lnTo>
                  <a:lnTo>
                    <a:pt x="139" y="126"/>
                  </a:lnTo>
                  <a:lnTo>
                    <a:pt x="151" y="113"/>
                  </a:lnTo>
                  <a:lnTo>
                    <a:pt x="151" y="107"/>
                  </a:lnTo>
                  <a:lnTo>
                    <a:pt x="164" y="94"/>
                  </a:lnTo>
                  <a:lnTo>
                    <a:pt x="164" y="88"/>
                  </a:lnTo>
                  <a:lnTo>
                    <a:pt x="170" y="82"/>
                  </a:lnTo>
                  <a:lnTo>
                    <a:pt x="183" y="69"/>
                  </a:lnTo>
                  <a:lnTo>
                    <a:pt x="183" y="63"/>
                  </a:lnTo>
                  <a:lnTo>
                    <a:pt x="189" y="63"/>
                  </a:lnTo>
                  <a:lnTo>
                    <a:pt x="195" y="50"/>
                  </a:lnTo>
                  <a:lnTo>
                    <a:pt x="202" y="50"/>
                  </a:lnTo>
                  <a:lnTo>
                    <a:pt x="208" y="44"/>
                  </a:lnTo>
                  <a:lnTo>
                    <a:pt x="214" y="37"/>
                  </a:lnTo>
                  <a:lnTo>
                    <a:pt x="220" y="37"/>
                  </a:lnTo>
                  <a:lnTo>
                    <a:pt x="227" y="31"/>
                  </a:lnTo>
                  <a:lnTo>
                    <a:pt x="233" y="31"/>
                  </a:lnTo>
                  <a:lnTo>
                    <a:pt x="239" y="25"/>
                  </a:lnTo>
                  <a:lnTo>
                    <a:pt x="246" y="25"/>
                  </a:lnTo>
                  <a:lnTo>
                    <a:pt x="252" y="25"/>
                  </a:lnTo>
                  <a:lnTo>
                    <a:pt x="258" y="19"/>
                  </a:lnTo>
                  <a:lnTo>
                    <a:pt x="265" y="19"/>
                  </a:lnTo>
                  <a:lnTo>
                    <a:pt x="271" y="12"/>
                  </a:lnTo>
                  <a:lnTo>
                    <a:pt x="277" y="12"/>
                  </a:lnTo>
                  <a:lnTo>
                    <a:pt x="283" y="12"/>
                  </a:lnTo>
                  <a:lnTo>
                    <a:pt x="290" y="12"/>
                  </a:lnTo>
                  <a:lnTo>
                    <a:pt x="296" y="12"/>
                  </a:lnTo>
                  <a:lnTo>
                    <a:pt x="302" y="6"/>
                  </a:lnTo>
                  <a:lnTo>
                    <a:pt x="309" y="6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0" y="6"/>
                  </a:lnTo>
                  <a:lnTo>
                    <a:pt x="346" y="6"/>
                  </a:lnTo>
                  <a:lnTo>
                    <a:pt x="353" y="0"/>
                  </a:lnTo>
                  <a:lnTo>
                    <a:pt x="359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1" y="0"/>
                  </a:lnTo>
                  <a:lnTo>
                    <a:pt x="397" y="0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6" y="0"/>
                  </a:lnTo>
                  <a:lnTo>
                    <a:pt x="422" y="0"/>
                  </a:lnTo>
                  <a:lnTo>
                    <a:pt x="428" y="0"/>
                  </a:lnTo>
                  <a:lnTo>
                    <a:pt x="435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0" y="0"/>
                  </a:lnTo>
                  <a:lnTo>
                    <a:pt x="466" y="0"/>
                  </a:lnTo>
                  <a:lnTo>
                    <a:pt x="472" y="0"/>
                  </a:lnTo>
                  <a:lnTo>
                    <a:pt x="479" y="0"/>
                  </a:lnTo>
                  <a:lnTo>
                    <a:pt x="491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23" y="0"/>
                  </a:lnTo>
                  <a:lnTo>
                    <a:pt x="529" y="0"/>
                  </a:lnTo>
                  <a:lnTo>
                    <a:pt x="542" y="0"/>
                  </a:lnTo>
                  <a:lnTo>
                    <a:pt x="548" y="0"/>
                  </a:lnTo>
                  <a:lnTo>
                    <a:pt x="561" y="0"/>
                  </a:lnTo>
                  <a:lnTo>
                    <a:pt x="567" y="0"/>
                  </a:lnTo>
                  <a:lnTo>
                    <a:pt x="580" y="0"/>
                  </a:lnTo>
                  <a:lnTo>
                    <a:pt x="592" y="0"/>
                  </a:lnTo>
                  <a:lnTo>
                    <a:pt x="605" y="0"/>
                  </a:lnTo>
                  <a:lnTo>
                    <a:pt x="617" y="0"/>
                  </a:lnTo>
                  <a:lnTo>
                    <a:pt x="636" y="0"/>
                  </a:lnTo>
                  <a:lnTo>
                    <a:pt x="649" y="0"/>
                  </a:lnTo>
                  <a:lnTo>
                    <a:pt x="668" y="0"/>
                  </a:lnTo>
                  <a:lnTo>
                    <a:pt x="680" y="6"/>
                  </a:lnTo>
                  <a:lnTo>
                    <a:pt x="680" y="63"/>
                  </a:lnTo>
                  <a:lnTo>
                    <a:pt x="687" y="69"/>
                  </a:lnTo>
                  <a:lnTo>
                    <a:pt x="687" y="548"/>
                  </a:lnTo>
                  <a:lnTo>
                    <a:pt x="693" y="554"/>
                  </a:lnTo>
                  <a:lnTo>
                    <a:pt x="693" y="1247"/>
                  </a:lnTo>
                  <a:lnTo>
                    <a:pt x="699" y="1253"/>
                  </a:lnTo>
                  <a:lnTo>
                    <a:pt x="699" y="1801"/>
                  </a:lnTo>
                  <a:lnTo>
                    <a:pt x="706" y="1808"/>
                  </a:lnTo>
                  <a:lnTo>
                    <a:pt x="706" y="1959"/>
                  </a:lnTo>
                  <a:lnTo>
                    <a:pt x="706" y="1953"/>
                  </a:lnTo>
                  <a:lnTo>
                    <a:pt x="712" y="1946"/>
                  </a:lnTo>
                  <a:lnTo>
                    <a:pt x="712" y="1663"/>
                  </a:lnTo>
                </a:path>
              </a:pathLst>
            </a:custGeom>
            <a:noFill/>
            <a:ln w="0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17" name="Freeform 77">
              <a:extLst>
                <a:ext uri="{FF2B5EF4-FFF2-40B4-BE49-F238E27FC236}">
                  <a16:creationId xmlns:a16="http://schemas.microsoft.com/office/drawing/2014/main" id="{285DFAE8-502D-457A-93C2-7AD32133D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1391"/>
              <a:ext cx="397" cy="1317"/>
            </a:xfrm>
            <a:custGeom>
              <a:avLst/>
              <a:gdLst>
                <a:gd name="T0" fmla="*/ 6 w 397"/>
                <a:gd name="T1" fmla="*/ 763 h 1317"/>
                <a:gd name="T2" fmla="*/ 19 w 397"/>
                <a:gd name="T3" fmla="*/ 234 h 1317"/>
                <a:gd name="T4" fmla="*/ 25 w 397"/>
                <a:gd name="T5" fmla="*/ 133 h 1317"/>
                <a:gd name="T6" fmla="*/ 38 w 397"/>
                <a:gd name="T7" fmla="*/ 542 h 1317"/>
                <a:gd name="T8" fmla="*/ 44 w 397"/>
                <a:gd name="T9" fmla="*/ 1279 h 1317"/>
                <a:gd name="T10" fmla="*/ 50 w 397"/>
                <a:gd name="T11" fmla="*/ 1273 h 1317"/>
                <a:gd name="T12" fmla="*/ 63 w 397"/>
                <a:gd name="T13" fmla="*/ 990 h 1317"/>
                <a:gd name="T14" fmla="*/ 69 w 397"/>
                <a:gd name="T15" fmla="*/ 315 h 1317"/>
                <a:gd name="T16" fmla="*/ 75 w 397"/>
                <a:gd name="T17" fmla="*/ 240 h 1317"/>
                <a:gd name="T18" fmla="*/ 88 w 397"/>
                <a:gd name="T19" fmla="*/ 416 h 1317"/>
                <a:gd name="T20" fmla="*/ 94 w 397"/>
                <a:gd name="T21" fmla="*/ 996 h 1317"/>
                <a:gd name="T22" fmla="*/ 107 w 397"/>
                <a:gd name="T23" fmla="*/ 1116 h 1317"/>
                <a:gd name="T24" fmla="*/ 113 w 397"/>
                <a:gd name="T25" fmla="*/ 813 h 1317"/>
                <a:gd name="T26" fmla="*/ 126 w 397"/>
                <a:gd name="T27" fmla="*/ 561 h 1317"/>
                <a:gd name="T28" fmla="*/ 132 w 397"/>
                <a:gd name="T29" fmla="*/ 397 h 1317"/>
                <a:gd name="T30" fmla="*/ 138 w 397"/>
                <a:gd name="T31" fmla="*/ 580 h 1317"/>
                <a:gd name="T32" fmla="*/ 151 w 397"/>
                <a:gd name="T33" fmla="*/ 794 h 1317"/>
                <a:gd name="T34" fmla="*/ 157 w 397"/>
                <a:gd name="T35" fmla="*/ 990 h 1317"/>
                <a:gd name="T36" fmla="*/ 164 w 397"/>
                <a:gd name="T37" fmla="*/ 889 h 1317"/>
                <a:gd name="T38" fmla="*/ 176 w 397"/>
                <a:gd name="T39" fmla="*/ 712 h 1317"/>
                <a:gd name="T40" fmla="*/ 183 w 397"/>
                <a:gd name="T41" fmla="*/ 504 h 1317"/>
                <a:gd name="T42" fmla="*/ 195 w 397"/>
                <a:gd name="T43" fmla="*/ 555 h 1317"/>
                <a:gd name="T44" fmla="*/ 201 w 397"/>
                <a:gd name="T45" fmla="*/ 813 h 1317"/>
                <a:gd name="T46" fmla="*/ 214 w 397"/>
                <a:gd name="T47" fmla="*/ 901 h 1317"/>
                <a:gd name="T48" fmla="*/ 220 w 397"/>
                <a:gd name="T49" fmla="*/ 794 h 1317"/>
                <a:gd name="T50" fmla="*/ 233 w 397"/>
                <a:gd name="T51" fmla="*/ 675 h 1317"/>
                <a:gd name="T52" fmla="*/ 239 w 397"/>
                <a:gd name="T53" fmla="*/ 574 h 1317"/>
                <a:gd name="T54" fmla="*/ 246 w 397"/>
                <a:gd name="T55" fmla="*/ 630 h 1317"/>
                <a:gd name="T56" fmla="*/ 258 w 397"/>
                <a:gd name="T57" fmla="*/ 731 h 1317"/>
                <a:gd name="T58" fmla="*/ 264 w 397"/>
                <a:gd name="T59" fmla="*/ 845 h 1317"/>
                <a:gd name="T60" fmla="*/ 277 w 397"/>
                <a:gd name="T61" fmla="*/ 807 h 1317"/>
                <a:gd name="T62" fmla="*/ 283 w 397"/>
                <a:gd name="T63" fmla="*/ 668 h 1317"/>
                <a:gd name="T64" fmla="*/ 302 w 397"/>
                <a:gd name="T65" fmla="*/ 637 h 1317"/>
                <a:gd name="T66" fmla="*/ 309 w 397"/>
                <a:gd name="T67" fmla="*/ 744 h 1317"/>
                <a:gd name="T68" fmla="*/ 321 w 397"/>
                <a:gd name="T69" fmla="*/ 801 h 1317"/>
                <a:gd name="T70" fmla="*/ 334 w 397"/>
                <a:gd name="T71" fmla="*/ 763 h 1317"/>
                <a:gd name="T72" fmla="*/ 340 w 397"/>
                <a:gd name="T73" fmla="*/ 675 h 1317"/>
                <a:gd name="T74" fmla="*/ 353 w 397"/>
                <a:gd name="T75" fmla="*/ 662 h 1317"/>
                <a:gd name="T76" fmla="*/ 359 w 397"/>
                <a:gd name="T77" fmla="*/ 712 h 1317"/>
                <a:gd name="T78" fmla="*/ 372 w 397"/>
                <a:gd name="T79" fmla="*/ 756 h 1317"/>
                <a:gd name="T80" fmla="*/ 384 w 397"/>
                <a:gd name="T81" fmla="*/ 763 h 1317"/>
                <a:gd name="T82" fmla="*/ 390 w 397"/>
                <a:gd name="T83" fmla="*/ 706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7" h="1317">
                  <a:moveTo>
                    <a:pt x="0" y="1311"/>
                  </a:moveTo>
                  <a:lnTo>
                    <a:pt x="6" y="1305"/>
                  </a:lnTo>
                  <a:lnTo>
                    <a:pt x="6" y="763"/>
                  </a:lnTo>
                  <a:lnTo>
                    <a:pt x="12" y="750"/>
                  </a:lnTo>
                  <a:lnTo>
                    <a:pt x="12" y="240"/>
                  </a:lnTo>
                  <a:lnTo>
                    <a:pt x="19" y="234"/>
                  </a:lnTo>
                  <a:lnTo>
                    <a:pt x="19" y="0"/>
                  </a:lnTo>
                  <a:lnTo>
                    <a:pt x="25" y="7"/>
                  </a:lnTo>
                  <a:lnTo>
                    <a:pt x="25" y="133"/>
                  </a:lnTo>
                  <a:lnTo>
                    <a:pt x="31" y="139"/>
                  </a:lnTo>
                  <a:lnTo>
                    <a:pt x="31" y="536"/>
                  </a:lnTo>
                  <a:lnTo>
                    <a:pt x="38" y="542"/>
                  </a:lnTo>
                  <a:lnTo>
                    <a:pt x="38" y="996"/>
                  </a:lnTo>
                  <a:lnTo>
                    <a:pt x="44" y="1002"/>
                  </a:lnTo>
                  <a:lnTo>
                    <a:pt x="44" y="1279"/>
                  </a:lnTo>
                  <a:lnTo>
                    <a:pt x="50" y="1286"/>
                  </a:lnTo>
                  <a:lnTo>
                    <a:pt x="50" y="1317"/>
                  </a:lnTo>
                  <a:lnTo>
                    <a:pt x="50" y="1273"/>
                  </a:lnTo>
                  <a:lnTo>
                    <a:pt x="57" y="1267"/>
                  </a:lnTo>
                  <a:lnTo>
                    <a:pt x="57" y="996"/>
                  </a:lnTo>
                  <a:lnTo>
                    <a:pt x="63" y="990"/>
                  </a:lnTo>
                  <a:lnTo>
                    <a:pt x="63" y="612"/>
                  </a:lnTo>
                  <a:lnTo>
                    <a:pt x="69" y="605"/>
                  </a:lnTo>
                  <a:lnTo>
                    <a:pt x="69" y="315"/>
                  </a:lnTo>
                  <a:lnTo>
                    <a:pt x="75" y="309"/>
                  </a:lnTo>
                  <a:lnTo>
                    <a:pt x="75" y="234"/>
                  </a:lnTo>
                  <a:lnTo>
                    <a:pt x="75" y="240"/>
                  </a:lnTo>
                  <a:lnTo>
                    <a:pt x="82" y="246"/>
                  </a:lnTo>
                  <a:lnTo>
                    <a:pt x="82" y="410"/>
                  </a:lnTo>
                  <a:lnTo>
                    <a:pt x="88" y="416"/>
                  </a:lnTo>
                  <a:lnTo>
                    <a:pt x="88" y="706"/>
                  </a:lnTo>
                  <a:lnTo>
                    <a:pt x="94" y="712"/>
                  </a:lnTo>
                  <a:lnTo>
                    <a:pt x="94" y="996"/>
                  </a:lnTo>
                  <a:lnTo>
                    <a:pt x="101" y="1002"/>
                  </a:lnTo>
                  <a:lnTo>
                    <a:pt x="101" y="1122"/>
                  </a:lnTo>
                  <a:lnTo>
                    <a:pt x="107" y="1116"/>
                  </a:lnTo>
                  <a:lnTo>
                    <a:pt x="107" y="1040"/>
                  </a:lnTo>
                  <a:lnTo>
                    <a:pt x="113" y="1034"/>
                  </a:lnTo>
                  <a:lnTo>
                    <a:pt x="113" y="813"/>
                  </a:lnTo>
                  <a:lnTo>
                    <a:pt x="120" y="807"/>
                  </a:lnTo>
                  <a:lnTo>
                    <a:pt x="120" y="567"/>
                  </a:lnTo>
                  <a:lnTo>
                    <a:pt x="126" y="561"/>
                  </a:lnTo>
                  <a:lnTo>
                    <a:pt x="126" y="410"/>
                  </a:lnTo>
                  <a:lnTo>
                    <a:pt x="132" y="404"/>
                  </a:lnTo>
                  <a:lnTo>
                    <a:pt x="132" y="397"/>
                  </a:lnTo>
                  <a:lnTo>
                    <a:pt x="132" y="423"/>
                  </a:lnTo>
                  <a:lnTo>
                    <a:pt x="138" y="429"/>
                  </a:lnTo>
                  <a:lnTo>
                    <a:pt x="138" y="580"/>
                  </a:lnTo>
                  <a:lnTo>
                    <a:pt x="145" y="586"/>
                  </a:lnTo>
                  <a:lnTo>
                    <a:pt x="145" y="788"/>
                  </a:lnTo>
                  <a:lnTo>
                    <a:pt x="151" y="794"/>
                  </a:lnTo>
                  <a:lnTo>
                    <a:pt x="151" y="952"/>
                  </a:lnTo>
                  <a:lnTo>
                    <a:pt x="157" y="958"/>
                  </a:lnTo>
                  <a:lnTo>
                    <a:pt x="157" y="990"/>
                  </a:lnTo>
                  <a:lnTo>
                    <a:pt x="157" y="983"/>
                  </a:lnTo>
                  <a:lnTo>
                    <a:pt x="164" y="977"/>
                  </a:lnTo>
                  <a:lnTo>
                    <a:pt x="164" y="889"/>
                  </a:lnTo>
                  <a:lnTo>
                    <a:pt x="170" y="882"/>
                  </a:lnTo>
                  <a:lnTo>
                    <a:pt x="170" y="719"/>
                  </a:lnTo>
                  <a:lnTo>
                    <a:pt x="176" y="712"/>
                  </a:lnTo>
                  <a:lnTo>
                    <a:pt x="176" y="567"/>
                  </a:lnTo>
                  <a:lnTo>
                    <a:pt x="183" y="561"/>
                  </a:lnTo>
                  <a:lnTo>
                    <a:pt x="183" y="504"/>
                  </a:lnTo>
                  <a:lnTo>
                    <a:pt x="189" y="511"/>
                  </a:lnTo>
                  <a:lnTo>
                    <a:pt x="189" y="549"/>
                  </a:lnTo>
                  <a:lnTo>
                    <a:pt x="195" y="555"/>
                  </a:lnTo>
                  <a:lnTo>
                    <a:pt x="195" y="675"/>
                  </a:lnTo>
                  <a:lnTo>
                    <a:pt x="201" y="681"/>
                  </a:lnTo>
                  <a:lnTo>
                    <a:pt x="201" y="813"/>
                  </a:lnTo>
                  <a:lnTo>
                    <a:pt x="208" y="819"/>
                  </a:lnTo>
                  <a:lnTo>
                    <a:pt x="208" y="895"/>
                  </a:lnTo>
                  <a:lnTo>
                    <a:pt x="214" y="901"/>
                  </a:lnTo>
                  <a:lnTo>
                    <a:pt x="214" y="882"/>
                  </a:lnTo>
                  <a:lnTo>
                    <a:pt x="220" y="876"/>
                  </a:lnTo>
                  <a:lnTo>
                    <a:pt x="220" y="794"/>
                  </a:lnTo>
                  <a:lnTo>
                    <a:pt x="227" y="788"/>
                  </a:lnTo>
                  <a:lnTo>
                    <a:pt x="227" y="681"/>
                  </a:lnTo>
                  <a:lnTo>
                    <a:pt x="233" y="675"/>
                  </a:lnTo>
                  <a:lnTo>
                    <a:pt x="233" y="593"/>
                  </a:lnTo>
                  <a:lnTo>
                    <a:pt x="239" y="586"/>
                  </a:lnTo>
                  <a:lnTo>
                    <a:pt x="239" y="574"/>
                  </a:lnTo>
                  <a:lnTo>
                    <a:pt x="239" y="580"/>
                  </a:lnTo>
                  <a:lnTo>
                    <a:pt x="246" y="586"/>
                  </a:lnTo>
                  <a:lnTo>
                    <a:pt x="246" y="630"/>
                  </a:lnTo>
                  <a:lnTo>
                    <a:pt x="252" y="637"/>
                  </a:lnTo>
                  <a:lnTo>
                    <a:pt x="252" y="725"/>
                  </a:lnTo>
                  <a:lnTo>
                    <a:pt x="258" y="731"/>
                  </a:lnTo>
                  <a:lnTo>
                    <a:pt x="258" y="807"/>
                  </a:lnTo>
                  <a:lnTo>
                    <a:pt x="264" y="813"/>
                  </a:lnTo>
                  <a:lnTo>
                    <a:pt x="264" y="845"/>
                  </a:lnTo>
                  <a:lnTo>
                    <a:pt x="271" y="838"/>
                  </a:lnTo>
                  <a:lnTo>
                    <a:pt x="271" y="813"/>
                  </a:lnTo>
                  <a:lnTo>
                    <a:pt x="277" y="807"/>
                  </a:lnTo>
                  <a:lnTo>
                    <a:pt x="277" y="744"/>
                  </a:lnTo>
                  <a:lnTo>
                    <a:pt x="283" y="738"/>
                  </a:lnTo>
                  <a:lnTo>
                    <a:pt x="283" y="668"/>
                  </a:lnTo>
                  <a:lnTo>
                    <a:pt x="290" y="662"/>
                  </a:lnTo>
                  <a:lnTo>
                    <a:pt x="290" y="624"/>
                  </a:lnTo>
                  <a:lnTo>
                    <a:pt x="302" y="637"/>
                  </a:lnTo>
                  <a:lnTo>
                    <a:pt x="302" y="681"/>
                  </a:lnTo>
                  <a:lnTo>
                    <a:pt x="309" y="687"/>
                  </a:lnTo>
                  <a:lnTo>
                    <a:pt x="309" y="744"/>
                  </a:lnTo>
                  <a:lnTo>
                    <a:pt x="315" y="750"/>
                  </a:lnTo>
                  <a:lnTo>
                    <a:pt x="315" y="794"/>
                  </a:lnTo>
                  <a:lnTo>
                    <a:pt x="321" y="801"/>
                  </a:lnTo>
                  <a:lnTo>
                    <a:pt x="327" y="794"/>
                  </a:lnTo>
                  <a:lnTo>
                    <a:pt x="327" y="769"/>
                  </a:lnTo>
                  <a:lnTo>
                    <a:pt x="334" y="763"/>
                  </a:lnTo>
                  <a:lnTo>
                    <a:pt x="334" y="719"/>
                  </a:lnTo>
                  <a:lnTo>
                    <a:pt x="340" y="712"/>
                  </a:lnTo>
                  <a:lnTo>
                    <a:pt x="340" y="675"/>
                  </a:lnTo>
                  <a:lnTo>
                    <a:pt x="346" y="668"/>
                  </a:lnTo>
                  <a:lnTo>
                    <a:pt x="346" y="656"/>
                  </a:lnTo>
                  <a:lnTo>
                    <a:pt x="353" y="662"/>
                  </a:lnTo>
                  <a:lnTo>
                    <a:pt x="353" y="675"/>
                  </a:lnTo>
                  <a:lnTo>
                    <a:pt x="359" y="681"/>
                  </a:lnTo>
                  <a:lnTo>
                    <a:pt x="359" y="712"/>
                  </a:lnTo>
                  <a:lnTo>
                    <a:pt x="365" y="719"/>
                  </a:lnTo>
                  <a:lnTo>
                    <a:pt x="365" y="750"/>
                  </a:lnTo>
                  <a:lnTo>
                    <a:pt x="372" y="756"/>
                  </a:lnTo>
                  <a:lnTo>
                    <a:pt x="372" y="775"/>
                  </a:lnTo>
                  <a:lnTo>
                    <a:pt x="378" y="769"/>
                  </a:lnTo>
                  <a:lnTo>
                    <a:pt x="384" y="763"/>
                  </a:lnTo>
                  <a:lnTo>
                    <a:pt x="384" y="744"/>
                  </a:lnTo>
                  <a:lnTo>
                    <a:pt x="390" y="738"/>
                  </a:lnTo>
                  <a:lnTo>
                    <a:pt x="390" y="706"/>
                  </a:lnTo>
                  <a:lnTo>
                    <a:pt x="397" y="700"/>
                  </a:lnTo>
                  <a:lnTo>
                    <a:pt x="397" y="681"/>
                  </a:lnTo>
                </a:path>
              </a:pathLst>
            </a:custGeom>
            <a:noFill/>
            <a:ln w="0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18" name="Freeform 78">
              <a:extLst>
                <a:ext uri="{FF2B5EF4-FFF2-40B4-BE49-F238E27FC236}">
                  <a16:creationId xmlns:a16="http://schemas.microsoft.com/office/drawing/2014/main" id="{65CB3183-88B3-41E5-8766-FCF39D757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" y="2072"/>
              <a:ext cx="743" cy="75"/>
            </a:xfrm>
            <a:custGeom>
              <a:avLst/>
              <a:gdLst>
                <a:gd name="T0" fmla="*/ 12 w 743"/>
                <a:gd name="T1" fmla="*/ 19 h 75"/>
                <a:gd name="T2" fmla="*/ 25 w 743"/>
                <a:gd name="T3" fmla="*/ 50 h 75"/>
                <a:gd name="T4" fmla="*/ 38 w 743"/>
                <a:gd name="T5" fmla="*/ 69 h 75"/>
                <a:gd name="T6" fmla="*/ 50 w 743"/>
                <a:gd name="T7" fmla="*/ 38 h 75"/>
                <a:gd name="T8" fmla="*/ 56 w 743"/>
                <a:gd name="T9" fmla="*/ 12 h 75"/>
                <a:gd name="T10" fmla="*/ 69 w 743"/>
                <a:gd name="T11" fmla="*/ 31 h 75"/>
                <a:gd name="T12" fmla="*/ 88 w 743"/>
                <a:gd name="T13" fmla="*/ 63 h 75"/>
                <a:gd name="T14" fmla="*/ 94 w 743"/>
                <a:gd name="T15" fmla="*/ 57 h 75"/>
                <a:gd name="T16" fmla="*/ 113 w 743"/>
                <a:gd name="T17" fmla="*/ 25 h 75"/>
                <a:gd name="T18" fmla="*/ 132 w 743"/>
                <a:gd name="T19" fmla="*/ 38 h 75"/>
                <a:gd name="T20" fmla="*/ 145 w 743"/>
                <a:gd name="T21" fmla="*/ 57 h 75"/>
                <a:gd name="T22" fmla="*/ 164 w 743"/>
                <a:gd name="T23" fmla="*/ 31 h 75"/>
                <a:gd name="T24" fmla="*/ 189 w 743"/>
                <a:gd name="T25" fmla="*/ 44 h 75"/>
                <a:gd name="T26" fmla="*/ 201 w 743"/>
                <a:gd name="T27" fmla="*/ 50 h 75"/>
                <a:gd name="T28" fmla="*/ 220 w 743"/>
                <a:gd name="T29" fmla="*/ 31 h 75"/>
                <a:gd name="T30" fmla="*/ 239 w 743"/>
                <a:gd name="T31" fmla="*/ 44 h 75"/>
                <a:gd name="T32" fmla="*/ 258 w 743"/>
                <a:gd name="T33" fmla="*/ 44 h 75"/>
                <a:gd name="T34" fmla="*/ 277 w 743"/>
                <a:gd name="T35" fmla="*/ 38 h 75"/>
                <a:gd name="T36" fmla="*/ 296 w 743"/>
                <a:gd name="T37" fmla="*/ 44 h 75"/>
                <a:gd name="T38" fmla="*/ 315 w 743"/>
                <a:gd name="T39" fmla="*/ 44 h 75"/>
                <a:gd name="T40" fmla="*/ 334 w 743"/>
                <a:gd name="T41" fmla="*/ 38 h 75"/>
                <a:gd name="T42" fmla="*/ 353 w 743"/>
                <a:gd name="T43" fmla="*/ 44 h 75"/>
                <a:gd name="T44" fmla="*/ 371 w 743"/>
                <a:gd name="T45" fmla="*/ 44 h 75"/>
                <a:gd name="T46" fmla="*/ 390 w 743"/>
                <a:gd name="T47" fmla="*/ 38 h 75"/>
                <a:gd name="T48" fmla="*/ 409 w 743"/>
                <a:gd name="T49" fmla="*/ 44 h 75"/>
                <a:gd name="T50" fmla="*/ 428 w 743"/>
                <a:gd name="T51" fmla="*/ 38 h 75"/>
                <a:gd name="T52" fmla="*/ 447 w 743"/>
                <a:gd name="T53" fmla="*/ 38 h 75"/>
                <a:gd name="T54" fmla="*/ 466 w 743"/>
                <a:gd name="T55" fmla="*/ 44 h 75"/>
                <a:gd name="T56" fmla="*/ 485 w 743"/>
                <a:gd name="T57" fmla="*/ 38 h 75"/>
                <a:gd name="T58" fmla="*/ 504 w 743"/>
                <a:gd name="T59" fmla="*/ 38 h 75"/>
                <a:gd name="T60" fmla="*/ 523 w 743"/>
                <a:gd name="T61" fmla="*/ 44 h 75"/>
                <a:gd name="T62" fmla="*/ 542 w 743"/>
                <a:gd name="T63" fmla="*/ 38 h 75"/>
                <a:gd name="T64" fmla="*/ 560 w 743"/>
                <a:gd name="T65" fmla="*/ 38 h 75"/>
                <a:gd name="T66" fmla="*/ 579 w 743"/>
                <a:gd name="T67" fmla="*/ 44 h 75"/>
                <a:gd name="T68" fmla="*/ 598 w 743"/>
                <a:gd name="T69" fmla="*/ 38 h 75"/>
                <a:gd name="T70" fmla="*/ 617 w 743"/>
                <a:gd name="T71" fmla="*/ 38 h 75"/>
                <a:gd name="T72" fmla="*/ 636 w 743"/>
                <a:gd name="T73" fmla="*/ 44 h 75"/>
                <a:gd name="T74" fmla="*/ 655 w 743"/>
                <a:gd name="T75" fmla="*/ 38 h 75"/>
                <a:gd name="T76" fmla="*/ 674 w 743"/>
                <a:gd name="T77" fmla="*/ 44 h 75"/>
                <a:gd name="T78" fmla="*/ 693 w 743"/>
                <a:gd name="T79" fmla="*/ 44 h 75"/>
                <a:gd name="T80" fmla="*/ 712 w 743"/>
                <a:gd name="T81" fmla="*/ 38 h 75"/>
                <a:gd name="T82" fmla="*/ 731 w 743"/>
                <a:gd name="T83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3" h="75">
                  <a:moveTo>
                    <a:pt x="0" y="0"/>
                  </a:moveTo>
                  <a:lnTo>
                    <a:pt x="12" y="0"/>
                  </a:lnTo>
                  <a:lnTo>
                    <a:pt x="12" y="19"/>
                  </a:lnTo>
                  <a:lnTo>
                    <a:pt x="19" y="25"/>
                  </a:lnTo>
                  <a:lnTo>
                    <a:pt x="19" y="44"/>
                  </a:lnTo>
                  <a:lnTo>
                    <a:pt x="25" y="50"/>
                  </a:lnTo>
                  <a:lnTo>
                    <a:pt x="25" y="69"/>
                  </a:lnTo>
                  <a:lnTo>
                    <a:pt x="31" y="75"/>
                  </a:lnTo>
                  <a:lnTo>
                    <a:pt x="38" y="69"/>
                  </a:lnTo>
                  <a:lnTo>
                    <a:pt x="44" y="63"/>
                  </a:lnTo>
                  <a:lnTo>
                    <a:pt x="44" y="44"/>
                  </a:lnTo>
                  <a:lnTo>
                    <a:pt x="50" y="38"/>
                  </a:lnTo>
                  <a:lnTo>
                    <a:pt x="50" y="25"/>
                  </a:lnTo>
                  <a:lnTo>
                    <a:pt x="63" y="12"/>
                  </a:lnTo>
                  <a:lnTo>
                    <a:pt x="56" y="12"/>
                  </a:lnTo>
                  <a:lnTo>
                    <a:pt x="63" y="12"/>
                  </a:lnTo>
                  <a:lnTo>
                    <a:pt x="69" y="19"/>
                  </a:lnTo>
                  <a:lnTo>
                    <a:pt x="69" y="31"/>
                  </a:lnTo>
                  <a:lnTo>
                    <a:pt x="75" y="38"/>
                  </a:lnTo>
                  <a:lnTo>
                    <a:pt x="75" y="50"/>
                  </a:lnTo>
                  <a:lnTo>
                    <a:pt x="88" y="63"/>
                  </a:lnTo>
                  <a:lnTo>
                    <a:pt x="82" y="63"/>
                  </a:lnTo>
                  <a:lnTo>
                    <a:pt x="88" y="63"/>
                  </a:lnTo>
                  <a:lnTo>
                    <a:pt x="94" y="57"/>
                  </a:lnTo>
                  <a:lnTo>
                    <a:pt x="101" y="50"/>
                  </a:lnTo>
                  <a:lnTo>
                    <a:pt x="101" y="38"/>
                  </a:lnTo>
                  <a:lnTo>
                    <a:pt x="113" y="25"/>
                  </a:lnTo>
                  <a:lnTo>
                    <a:pt x="113" y="19"/>
                  </a:lnTo>
                  <a:lnTo>
                    <a:pt x="119" y="25"/>
                  </a:lnTo>
                  <a:lnTo>
                    <a:pt x="132" y="38"/>
                  </a:lnTo>
                  <a:lnTo>
                    <a:pt x="132" y="50"/>
                  </a:lnTo>
                  <a:lnTo>
                    <a:pt x="138" y="57"/>
                  </a:lnTo>
                  <a:lnTo>
                    <a:pt x="145" y="57"/>
                  </a:lnTo>
                  <a:lnTo>
                    <a:pt x="157" y="44"/>
                  </a:lnTo>
                  <a:lnTo>
                    <a:pt x="157" y="38"/>
                  </a:lnTo>
                  <a:lnTo>
                    <a:pt x="164" y="31"/>
                  </a:lnTo>
                  <a:lnTo>
                    <a:pt x="170" y="25"/>
                  </a:lnTo>
                  <a:lnTo>
                    <a:pt x="176" y="31"/>
                  </a:lnTo>
                  <a:lnTo>
                    <a:pt x="189" y="44"/>
                  </a:lnTo>
                  <a:lnTo>
                    <a:pt x="189" y="50"/>
                  </a:lnTo>
                  <a:lnTo>
                    <a:pt x="195" y="50"/>
                  </a:lnTo>
                  <a:lnTo>
                    <a:pt x="201" y="50"/>
                  </a:lnTo>
                  <a:lnTo>
                    <a:pt x="208" y="44"/>
                  </a:lnTo>
                  <a:lnTo>
                    <a:pt x="214" y="38"/>
                  </a:lnTo>
                  <a:lnTo>
                    <a:pt x="220" y="31"/>
                  </a:lnTo>
                  <a:lnTo>
                    <a:pt x="227" y="31"/>
                  </a:lnTo>
                  <a:lnTo>
                    <a:pt x="233" y="38"/>
                  </a:lnTo>
                  <a:lnTo>
                    <a:pt x="239" y="44"/>
                  </a:lnTo>
                  <a:lnTo>
                    <a:pt x="245" y="50"/>
                  </a:lnTo>
                  <a:lnTo>
                    <a:pt x="252" y="50"/>
                  </a:lnTo>
                  <a:lnTo>
                    <a:pt x="258" y="44"/>
                  </a:lnTo>
                  <a:lnTo>
                    <a:pt x="264" y="38"/>
                  </a:lnTo>
                  <a:lnTo>
                    <a:pt x="271" y="38"/>
                  </a:lnTo>
                  <a:lnTo>
                    <a:pt x="277" y="38"/>
                  </a:lnTo>
                  <a:lnTo>
                    <a:pt x="283" y="38"/>
                  </a:lnTo>
                  <a:lnTo>
                    <a:pt x="290" y="38"/>
                  </a:lnTo>
                  <a:lnTo>
                    <a:pt x="296" y="44"/>
                  </a:lnTo>
                  <a:lnTo>
                    <a:pt x="302" y="44"/>
                  </a:lnTo>
                  <a:lnTo>
                    <a:pt x="308" y="44"/>
                  </a:lnTo>
                  <a:lnTo>
                    <a:pt x="315" y="44"/>
                  </a:lnTo>
                  <a:lnTo>
                    <a:pt x="321" y="38"/>
                  </a:lnTo>
                  <a:lnTo>
                    <a:pt x="327" y="38"/>
                  </a:lnTo>
                  <a:lnTo>
                    <a:pt x="334" y="38"/>
                  </a:lnTo>
                  <a:lnTo>
                    <a:pt x="340" y="38"/>
                  </a:lnTo>
                  <a:lnTo>
                    <a:pt x="346" y="44"/>
                  </a:lnTo>
                  <a:lnTo>
                    <a:pt x="353" y="44"/>
                  </a:lnTo>
                  <a:lnTo>
                    <a:pt x="359" y="44"/>
                  </a:lnTo>
                  <a:lnTo>
                    <a:pt x="365" y="44"/>
                  </a:lnTo>
                  <a:lnTo>
                    <a:pt x="371" y="44"/>
                  </a:lnTo>
                  <a:lnTo>
                    <a:pt x="378" y="38"/>
                  </a:lnTo>
                  <a:lnTo>
                    <a:pt x="384" y="38"/>
                  </a:lnTo>
                  <a:lnTo>
                    <a:pt x="390" y="38"/>
                  </a:lnTo>
                  <a:lnTo>
                    <a:pt x="397" y="38"/>
                  </a:lnTo>
                  <a:lnTo>
                    <a:pt x="403" y="44"/>
                  </a:lnTo>
                  <a:lnTo>
                    <a:pt x="409" y="44"/>
                  </a:lnTo>
                  <a:lnTo>
                    <a:pt x="416" y="44"/>
                  </a:lnTo>
                  <a:lnTo>
                    <a:pt x="422" y="44"/>
                  </a:lnTo>
                  <a:lnTo>
                    <a:pt x="428" y="38"/>
                  </a:lnTo>
                  <a:lnTo>
                    <a:pt x="434" y="38"/>
                  </a:lnTo>
                  <a:lnTo>
                    <a:pt x="441" y="38"/>
                  </a:lnTo>
                  <a:lnTo>
                    <a:pt x="447" y="38"/>
                  </a:lnTo>
                  <a:lnTo>
                    <a:pt x="453" y="38"/>
                  </a:lnTo>
                  <a:lnTo>
                    <a:pt x="460" y="44"/>
                  </a:lnTo>
                  <a:lnTo>
                    <a:pt x="466" y="44"/>
                  </a:lnTo>
                  <a:lnTo>
                    <a:pt x="472" y="44"/>
                  </a:lnTo>
                  <a:lnTo>
                    <a:pt x="479" y="44"/>
                  </a:lnTo>
                  <a:lnTo>
                    <a:pt x="485" y="38"/>
                  </a:lnTo>
                  <a:lnTo>
                    <a:pt x="491" y="38"/>
                  </a:lnTo>
                  <a:lnTo>
                    <a:pt x="497" y="38"/>
                  </a:lnTo>
                  <a:lnTo>
                    <a:pt x="504" y="38"/>
                  </a:lnTo>
                  <a:lnTo>
                    <a:pt x="510" y="44"/>
                  </a:lnTo>
                  <a:lnTo>
                    <a:pt x="516" y="44"/>
                  </a:lnTo>
                  <a:lnTo>
                    <a:pt x="523" y="44"/>
                  </a:lnTo>
                  <a:lnTo>
                    <a:pt x="529" y="44"/>
                  </a:lnTo>
                  <a:lnTo>
                    <a:pt x="535" y="44"/>
                  </a:lnTo>
                  <a:lnTo>
                    <a:pt x="542" y="38"/>
                  </a:lnTo>
                  <a:lnTo>
                    <a:pt x="548" y="38"/>
                  </a:lnTo>
                  <a:lnTo>
                    <a:pt x="554" y="38"/>
                  </a:lnTo>
                  <a:lnTo>
                    <a:pt x="560" y="38"/>
                  </a:lnTo>
                  <a:lnTo>
                    <a:pt x="567" y="44"/>
                  </a:lnTo>
                  <a:lnTo>
                    <a:pt x="573" y="44"/>
                  </a:lnTo>
                  <a:lnTo>
                    <a:pt x="579" y="44"/>
                  </a:lnTo>
                  <a:lnTo>
                    <a:pt x="586" y="44"/>
                  </a:lnTo>
                  <a:lnTo>
                    <a:pt x="592" y="38"/>
                  </a:lnTo>
                  <a:lnTo>
                    <a:pt x="598" y="38"/>
                  </a:lnTo>
                  <a:lnTo>
                    <a:pt x="605" y="38"/>
                  </a:lnTo>
                  <a:lnTo>
                    <a:pt x="611" y="38"/>
                  </a:lnTo>
                  <a:lnTo>
                    <a:pt x="617" y="38"/>
                  </a:lnTo>
                  <a:lnTo>
                    <a:pt x="623" y="44"/>
                  </a:lnTo>
                  <a:lnTo>
                    <a:pt x="630" y="44"/>
                  </a:lnTo>
                  <a:lnTo>
                    <a:pt x="636" y="44"/>
                  </a:lnTo>
                  <a:lnTo>
                    <a:pt x="642" y="44"/>
                  </a:lnTo>
                  <a:lnTo>
                    <a:pt x="649" y="38"/>
                  </a:lnTo>
                  <a:lnTo>
                    <a:pt x="655" y="38"/>
                  </a:lnTo>
                  <a:lnTo>
                    <a:pt x="661" y="38"/>
                  </a:lnTo>
                  <a:lnTo>
                    <a:pt x="668" y="38"/>
                  </a:lnTo>
                  <a:lnTo>
                    <a:pt x="674" y="44"/>
                  </a:lnTo>
                  <a:lnTo>
                    <a:pt x="680" y="44"/>
                  </a:lnTo>
                  <a:lnTo>
                    <a:pt x="686" y="44"/>
                  </a:lnTo>
                  <a:lnTo>
                    <a:pt x="693" y="44"/>
                  </a:lnTo>
                  <a:lnTo>
                    <a:pt x="699" y="44"/>
                  </a:lnTo>
                  <a:lnTo>
                    <a:pt x="705" y="38"/>
                  </a:lnTo>
                  <a:lnTo>
                    <a:pt x="712" y="38"/>
                  </a:lnTo>
                  <a:lnTo>
                    <a:pt x="718" y="38"/>
                  </a:lnTo>
                  <a:lnTo>
                    <a:pt x="724" y="38"/>
                  </a:lnTo>
                  <a:lnTo>
                    <a:pt x="731" y="44"/>
                  </a:lnTo>
                  <a:lnTo>
                    <a:pt x="737" y="44"/>
                  </a:lnTo>
                  <a:lnTo>
                    <a:pt x="743" y="44"/>
                  </a:lnTo>
                </a:path>
              </a:pathLst>
            </a:custGeom>
            <a:noFill/>
            <a:ln w="0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19" name="Freeform 79">
              <a:extLst>
                <a:ext uri="{FF2B5EF4-FFF2-40B4-BE49-F238E27FC236}">
                  <a16:creationId xmlns:a16="http://schemas.microsoft.com/office/drawing/2014/main" id="{C6E62C09-6E6F-47BB-8230-47A57A18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2110"/>
              <a:ext cx="800" cy="6"/>
            </a:xfrm>
            <a:custGeom>
              <a:avLst/>
              <a:gdLst>
                <a:gd name="T0" fmla="*/ 13 w 800"/>
                <a:gd name="T1" fmla="*/ 0 h 6"/>
                <a:gd name="T2" fmla="*/ 32 w 800"/>
                <a:gd name="T3" fmla="*/ 0 h 6"/>
                <a:gd name="T4" fmla="*/ 51 w 800"/>
                <a:gd name="T5" fmla="*/ 6 h 6"/>
                <a:gd name="T6" fmla="*/ 69 w 800"/>
                <a:gd name="T7" fmla="*/ 0 h 6"/>
                <a:gd name="T8" fmla="*/ 88 w 800"/>
                <a:gd name="T9" fmla="*/ 0 h 6"/>
                <a:gd name="T10" fmla="*/ 107 w 800"/>
                <a:gd name="T11" fmla="*/ 6 h 6"/>
                <a:gd name="T12" fmla="*/ 126 w 800"/>
                <a:gd name="T13" fmla="*/ 0 h 6"/>
                <a:gd name="T14" fmla="*/ 145 w 800"/>
                <a:gd name="T15" fmla="*/ 0 h 6"/>
                <a:gd name="T16" fmla="*/ 164 w 800"/>
                <a:gd name="T17" fmla="*/ 6 h 6"/>
                <a:gd name="T18" fmla="*/ 183 w 800"/>
                <a:gd name="T19" fmla="*/ 0 h 6"/>
                <a:gd name="T20" fmla="*/ 202 w 800"/>
                <a:gd name="T21" fmla="*/ 6 h 6"/>
                <a:gd name="T22" fmla="*/ 221 w 800"/>
                <a:gd name="T23" fmla="*/ 6 h 6"/>
                <a:gd name="T24" fmla="*/ 240 w 800"/>
                <a:gd name="T25" fmla="*/ 0 h 6"/>
                <a:gd name="T26" fmla="*/ 258 w 800"/>
                <a:gd name="T27" fmla="*/ 6 h 6"/>
                <a:gd name="T28" fmla="*/ 277 w 800"/>
                <a:gd name="T29" fmla="*/ 6 h 6"/>
                <a:gd name="T30" fmla="*/ 296 w 800"/>
                <a:gd name="T31" fmla="*/ 0 h 6"/>
                <a:gd name="T32" fmla="*/ 315 w 800"/>
                <a:gd name="T33" fmla="*/ 6 h 6"/>
                <a:gd name="T34" fmla="*/ 334 w 800"/>
                <a:gd name="T35" fmla="*/ 6 h 6"/>
                <a:gd name="T36" fmla="*/ 353 w 800"/>
                <a:gd name="T37" fmla="*/ 0 h 6"/>
                <a:gd name="T38" fmla="*/ 372 w 800"/>
                <a:gd name="T39" fmla="*/ 6 h 6"/>
                <a:gd name="T40" fmla="*/ 391 w 800"/>
                <a:gd name="T41" fmla="*/ 6 h 6"/>
                <a:gd name="T42" fmla="*/ 410 w 800"/>
                <a:gd name="T43" fmla="*/ 0 h 6"/>
                <a:gd name="T44" fmla="*/ 429 w 800"/>
                <a:gd name="T45" fmla="*/ 6 h 6"/>
                <a:gd name="T46" fmla="*/ 447 w 800"/>
                <a:gd name="T47" fmla="*/ 6 h 6"/>
                <a:gd name="T48" fmla="*/ 466 w 800"/>
                <a:gd name="T49" fmla="*/ 0 h 6"/>
                <a:gd name="T50" fmla="*/ 485 w 800"/>
                <a:gd name="T51" fmla="*/ 6 h 6"/>
                <a:gd name="T52" fmla="*/ 504 w 800"/>
                <a:gd name="T53" fmla="*/ 0 h 6"/>
                <a:gd name="T54" fmla="*/ 523 w 800"/>
                <a:gd name="T55" fmla="*/ 0 h 6"/>
                <a:gd name="T56" fmla="*/ 542 w 800"/>
                <a:gd name="T57" fmla="*/ 6 h 6"/>
                <a:gd name="T58" fmla="*/ 561 w 800"/>
                <a:gd name="T59" fmla="*/ 0 h 6"/>
                <a:gd name="T60" fmla="*/ 580 w 800"/>
                <a:gd name="T61" fmla="*/ 0 h 6"/>
                <a:gd name="T62" fmla="*/ 599 w 800"/>
                <a:gd name="T63" fmla="*/ 6 h 6"/>
                <a:gd name="T64" fmla="*/ 618 w 800"/>
                <a:gd name="T65" fmla="*/ 0 h 6"/>
                <a:gd name="T66" fmla="*/ 636 w 800"/>
                <a:gd name="T67" fmla="*/ 0 h 6"/>
                <a:gd name="T68" fmla="*/ 655 w 800"/>
                <a:gd name="T69" fmla="*/ 6 h 6"/>
                <a:gd name="T70" fmla="*/ 674 w 800"/>
                <a:gd name="T71" fmla="*/ 0 h 6"/>
                <a:gd name="T72" fmla="*/ 693 w 800"/>
                <a:gd name="T73" fmla="*/ 0 h 6"/>
                <a:gd name="T74" fmla="*/ 712 w 800"/>
                <a:gd name="T75" fmla="*/ 6 h 6"/>
                <a:gd name="T76" fmla="*/ 731 w 800"/>
                <a:gd name="T77" fmla="*/ 0 h 6"/>
                <a:gd name="T78" fmla="*/ 750 w 800"/>
                <a:gd name="T79" fmla="*/ 0 h 6"/>
                <a:gd name="T80" fmla="*/ 769 w 800"/>
                <a:gd name="T81" fmla="*/ 6 h 6"/>
                <a:gd name="T82" fmla="*/ 788 w 800"/>
                <a:gd name="T8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0" h="6">
                  <a:moveTo>
                    <a:pt x="0" y="6"/>
                  </a:moveTo>
                  <a:lnTo>
                    <a:pt x="6" y="6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4" y="6"/>
                  </a:lnTo>
                  <a:lnTo>
                    <a:pt x="51" y="6"/>
                  </a:lnTo>
                  <a:lnTo>
                    <a:pt x="57" y="6"/>
                  </a:lnTo>
                  <a:lnTo>
                    <a:pt x="63" y="6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6"/>
                  </a:lnTo>
                  <a:lnTo>
                    <a:pt x="101" y="6"/>
                  </a:lnTo>
                  <a:lnTo>
                    <a:pt x="107" y="6"/>
                  </a:lnTo>
                  <a:lnTo>
                    <a:pt x="114" y="6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9" y="0"/>
                  </a:lnTo>
                  <a:lnTo>
                    <a:pt x="145" y="0"/>
                  </a:lnTo>
                  <a:lnTo>
                    <a:pt x="151" y="6"/>
                  </a:lnTo>
                  <a:lnTo>
                    <a:pt x="158" y="6"/>
                  </a:lnTo>
                  <a:lnTo>
                    <a:pt x="164" y="6"/>
                  </a:lnTo>
                  <a:lnTo>
                    <a:pt x="170" y="6"/>
                  </a:lnTo>
                  <a:lnTo>
                    <a:pt x="177" y="0"/>
                  </a:lnTo>
                  <a:lnTo>
                    <a:pt x="183" y="0"/>
                  </a:lnTo>
                  <a:lnTo>
                    <a:pt x="189" y="0"/>
                  </a:lnTo>
                  <a:lnTo>
                    <a:pt x="195" y="0"/>
                  </a:lnTo>
                  <a:lnTo>
                    <a:pt x="202" y="6"/>
                  </a:lnTo>
                  <a:lnTo>
                    <a:pt x="208" y="6"/>
                  </a:lnTo>
                  <a:lnTo>
                    <a:pt x="214" y="6"/>
                  </a:lnTo>
                  <a:lnTo>
                    <a:pt x="221" y="6"/>
                  </a:lnTo>
                  <a:lnTo>
                    <a:pt x="227" y="6"/>
                  </a:lnTo>
                  <a:lnTo>
                    <a:pt x="233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6"/>
                  </a:lnTo>
                  <a:lnTo>
                    <a:pt x="265" y="6"/>
                  </a:lnTo>
                  <a:lnTo>
                    <a:pt x="271" y="6"/>
                  </a:lnTo>
                  <a:lnTo>
                    <a:pt x="277" y="6"/>
                  </a:lnTo>
                  <a:lnTo>
                    <a:pt x="284" y="0"/>
                  </a:lnTo>
                  <a:lnTo>
                    <a:pt x="290" y="0"/>
                  </a:lnTo>
                  <a:lnTo>
                    <a:pt x="296" y="0"/>
                  </a:lnTo>
                  <a:lnTo>
                    <a:pt x="303" y="0"/>
                  </a:lnTo>
                  <a:lnTo>
                    <a:pt x="309" y="0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0" y="0"/>
                  </a:lnTo>
                  <a:lnTo>
                    <a:pt x="347" y="0"/>
                  </a:lnTo>
                  <a:lnTo>
                    <a:pt x="353" y="0"/>
                  </a:lnTo>
                  <a:lnTo>
                    <a:pt x="359" y="0"/>
                  </a:lnTo>
                  <a:lnTo>
                    <a:pt x="366" y="6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1" y="6"/>
                  </a:lnTo>
                  <a:lnTo>
                    <a:pt x="397" y="0"/>
                  </a:lnTo>
                  <a:lnTo>
                    <a:pt x="403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22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7" y="6"/>
                  </a:lnTo>
                  <a:lnTo>
                    <a:pt x="454" y="0"/>
                  </a:lnTo>
                  <a:lnTo>
                    <a:pt x="460" y="0"/>
                  </a:lnTo>
                  <a:lnTo>
                    <a:pt x="466" y="0"/>
                  </a:lnTo>
                  <a:lnTo>
                    <a:pt x="473" y="0"/>
                  </a:lnTo>
                  <a:lnTo>
                    <a:pt x="479" y="6"/>
                  </a:lnTo>
                  <a:lnTo>
                    <a:pt x="485" y="6"/>
                  </a:lnTo>
                  <a:lnTo>
                    <a:pt x="492" y="6"/>
                  </a:lnTo>
                  <a:lnTo>
                    <a:pt x="498" y="6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3" y="0"/>
                  </a:lnTo>
                  <a:lnTo>
                    <a:pt x="529" y="6"/>
                  </a:lnTo>
                  <a:lnTo>
                    <a:pt x="536" y="6"/>
                  </a:lnTo>
                  <a:lnTo>
                    <a:pt x="542" y="6"/>
                  </a:lnTo>
                  <a:lnTo>
                    <a:pt x="548" y="6"/>
                  </a:lnTo>
                  <a:lnTo>
                    <a:pt x="555" y="6"/>
                  </a:lnTo>
                  <a:lnTo>
                    <a:pt x="561" y="0"/>
                  </a:lnTo>
                  <a:lnTo>
                    <a:pt x="567" y="0"/>
                  </a:lnTo>
                  <a:lnTo>
                    <a:pt x="573" y="0"/>
                  </a:lnTo>
                  <a:lnTo>
                    <a:pt x="580" y="0"/>
                  </a:lnTo>
                  <a:lnTo>
                    <a:pt x="586" y="6"/>
                  </a:lnTo>
                  <a:lnTo>
                    <a:pt x="592" y="6"/>
                  </a:lnTo>
                  <a:lnTo>
                    <a:pt x="599" y="6"/>
                  </a:lnTo>
                  <a:lnTo>
                    <a:pt x="605" y="6"/>
                  </a:lnTo>
                  <a:lnTo>
                    <a:pt x="611" y="6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3" y="6"/>
                  </a:lnTo>
                  <a:lnTo>
                    <a:pt x="649" y="6"/>
                  </a:lnTo>
                  <a:lnTo>
                    <a:pt x="655" y="6"/>
                  </a:lnTo>
                  <a:lnTo>
                    <a:pt x="662" y="6"/>
                  </a:lnTo>
                  <a:lnTo>
                    <a:pt x="668" y="0"/>
                  </a:lnTo>
                  <a:lnTo>
                    <a:pt x="674" y="0"/>
                  </a:lnTo>
                  <a:lnTo>
                    <a:pt x="681" y="0"/>
                  </a:lnTo>
                  <a:lnTo>
                    <a:pt x="687" y="0"/>
                  </a:lnTo>
                  <a:lnTo>
                    <a:pt x="693" y="0"/>
                  </a:lnTo>
                  <a:lnTo>
                    <a:pt x="699" y="6"/>
                  </a:lnTo>
                  <a:lnTo>
                    <a:pt x="706" y="6"/>
                  </a:lnTo>
                  <a:lnTo>
                    <a:pt x="712" y="6"/>
                  </a:lnTo>
                  <a:lnTo>
                    <a:pt x="718" y="6"/>
                  </a:lnTo>
                  <a:lnTo>
                    <a:pt x="725" y="0"/>
                  </a:lnTo>
                  <a:lnTo>
                    <a:pt x="731" y="0"/>
                  </a:lnTo>
                  <a:lnTo>
                    <a:pt x="737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6"/>
                  </a:lnTo>
                  <a:lnTo>
                    <a:pt x="762" y="6"/>
                  </a:lnTo>
                  <a:lnTo>
                    <a:pt x="769" y="6"/>
                  </a:lnTo>
                  <a:lnTo>
                    <a:pt x="775" y="6"/>
                  </a:lnTo>
                  <a:lnTo>
                    <a:pt x="781" y="0"/>
                  </a:lnTo>
                  <a:lnTo>
                    <a:pt x="788" y="0"/>
                  </a:lnTo>
                  <a:lnTo>
                    <a:pt x="794" y="0"/>
                  </a:lnTo>
                  <a:lnTo>
                    <a:pt x="800" y="0"/>
                  </a:lnTo>
                </a:path>
              </a:pathLst>
            </a:custGeom>
            <a:noFill/>
            <a:ln w="0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38320" name="Text Box 80">
            <a:extLst>
              <a:ext uri="{FF2B5EF4-FFF2-40B4-BE49-F238E27FC236}">
                <a16:creationId xmlns:a16="http://schemas.microsoft.com/office/drawing/2014/main" id="{565D5888-7D8F-4430-A86B-FBF4CF703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6092825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66FF33"/>
                </a:solidFill>
              </a:rPr>
              <a:t>L = 2.5</a:t>
            </a:r>
            <a:r>
              <a:rPr lang="es-ES" altLang="es-CO">
                <a:solidFill>
                  <a:srgbClr val="66FF33"/>
                </a:solidFill>
                <a:sym typeface="Symbol" panose="05050102010706020507" pitchFamily="18" charset="2"/>
              </a:rPr>
              <a:t>mH</a:t>
            </a:r>
          </a:p>
        </p:txBody>
      </p:sp>
      <p:sp>
        <p:nvSpPr>
          <p:cNvPr id="138321" name="Text Box 81">
            <a:extLst>
              <a:ext uri="{FF2B5EF4-FFF2-40B4-BE49-F238E27FC236}">
                <a16:creationId xmlns:a16="http://schemas.microsoft.com/office/drawing/2014/main" id="{CA33A4D1-EDE8-437D-B98A-A6F0BDBD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092825"/>
            <a:ext cx="96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>
                <a:solidFill>
                  <a:srgbClr val="FF3300"/>
                </a:solidFill>
              </a:rPr>
              <a:t>R = 4</a:t>
            </a:r>
            <a:r>
              <a:rPr lang="es-ES" altLang="es-CO">
                <a:solidFill>
                  <a:srgbClr val="FF3300"/>
                </a:solidFill>
                <a:sym typeface="Symbol" panose="05050102010706020507" pitchFamily="18" charset="2"/>
              </a:rPr>
              <a:t></a:t>
            </a:r>
          </a:p>
        </p:txBody>
      </p:sp>
      <p:sp>
        <p:nvSpPr>
          <p:cNvPr id="138322" name="Text Box 82">
            <a:extLst>
              <a:ext uri="{FF2B5EF4-FFF2-40B4-BE49-F238E27FC236}">
                <a16:creationId xmlns:a16="http://schemas.microsoft.com/office/drawing/2014/main" id="{D5643ECE-EF3D-4E90-BD1B-169CB9BA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6092825"/>
            <a:ext cx="1255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CO"/>
              <a:t>C = 0.5</a:t>
            </a:r>
            <a:r>
              <a:rPr lang="es-ES" altLang="es-CO">
                <a:sym typeface="Symbol" panose="05050102010706020507" pitchFamily="18" charset="2"/>
              </a:rPr>
              <a:t>F</a:t>
            </a:r>
          </a:p>
        </p:txBody>
      </p:sp>
      <p:grpSp>
        <p:nvGrpSpPr>
          <p:cNvPr id="138323" name="Group 83">
            <a:extLst>
              <a:ext uri="{FF2B5EF4-FFF2-40B4-BE49-F238E27FC236}">
                <a16:creationId xmlns:a16="http://schemas.microsoft.com/office/drawing/2014/main" id="{CF2054EE-9E62-4AA3-A91D-1311EADD8E33}"/>
              </a:ext>
            </a:extLst>
          </p:cNvPr>
          <p:cNvGrpSpPr>
            <a:grpSpLocks/>
          </p:cNvGrpSpPr>
          <p:nvPr/>
        </p:nvGrpSpPr>
        <p:grpSpPr bwMode="auto">
          <a:xfrm>
            <a:off x="3927475" y="1647825"/>
            <a:ext cx="4349750" cy="2989263"/>
            <a:chOff x="1576" y="1039"/>
            <a:chExt cx="2740" cy="1883"/>
          </a:xfrm>
        </p:grpSpPr>
        <p:sp>
          <p:nvSpPr>
            <p:cNvPr id="138324" name="Freeform 84">
              <a:extLst>
                <a:ext uri="{FF2B5EF4-FFF2-40B4-BE49-F238E27FC236}">
                  <a16:creationId xmlns:a16="http://schemas.microsoft.com/office/drawing/2014/main" id="{72B8A5FD-991D-487E-8A0C-7ECFA8372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1039"/>
              <a:ext cx="724" cy="1883"/>
            </a:xfrm>
            <a:custGeom>
              <a:avLst/>
              <a:gdLst>
                <a:gd name="T0" fmla="*/ 6 w 724"/>
                <a:gd name="T1" fmla="*/ 970 h 1883"/>
                <a:gd name="T2" fmla="*/ 13 w 724"/>
                <a:gd name="T3" fmla="*/ 812 h 1883"/>
                <a:gd name="T4" fmla="*/ 25 w 724"/>
                <a:gd name="T5" fmla="*/ 737 h 1883"/>
                <a:gd name="T6" fmla="*/ 31 w 724"/>
                <a:gd name="T7" fmla="*/ 623 h 1883"/>
                <a:gd name="T8" fmla="*/ 44 w 724"/>
                <a:gd name="T9" fmla="*/ 554 h 1883"/>
                <a:gd name="T10" fmla="*/ 50 w 724"/>
                <a:gd name="T11" fmla="*/ 466 h 1883"/>
                <a:gd name="T12" fmla="*/ 63 w 724"/>
                <a:gd name="T13" fmla="*/ 422 h 1883"/>
                <a:gd name="T14" fmla="*/ 69 w 724"/>
                <a:gd name="T15" fmla="*/ 352 h 1883"/>
                <a:gd name="T16" fmla="*/ 82 w 724"/>
                <a:gd name="T17" fmla="*/ 315 h 1883"/>
                <a:gd name="T18" fmla="*/ 88 w 724"/>
                <a:gd name="T19" fmla="*/ 264 h 1883"/>
                <a:gd name="T20" fmla="*/ 101 w 724"/>
                <a:gd name="T21" fmla="*/ 239 h 1883"/>
                <a:gd name="T22" fmla="*/ 107 w 724"/>
                <a:gd name="T23" fmla="*/ 201 h 1883"/>
                <a:gd name="T24" fmla="*/ 120 w 724"/>
                <a:gd name="T25" fmla="*/ 182 h 1883"/>
                <a:gd name="T26" fmla="*/ 126 w 724"/>
                <a:gd name="T27" fmla="*/ 157 h 1883"/>
                <a:gd name="T28" fmla="*/ 145 w 724"/>
                <a:gd name="T29" fmla="*/ 126 h 1883"/>
                <a:gd name="T30" fmla="*/ 164 w 724"/>
                <a:gd name="T31" fmla="*/ 94 h 1883"/>
                <a:gd name="T32" fmla="*/ 176 w 724"/>
                <a:gd name="T33" fmla="*/ 75 h 1883"/>
                <a:gd name="T34" fmla="*/ 189 w 724"/>
                <a:gd name="T35" fmla="*/ 63 h 1883"/>
                <a:gd name="T36" fmla="*/ 208 w 724"/>
                <a:gd name="T37" fmla="*/ 44 h 1883"/>
                <a:gd name="T38" fmla="*/ 227 w 724"/>
                <a:gd name="T39" fmla="*/ 31 h 1883"/>
                <a:gd name="T40" fmla="*/ 246 w 724"/>
                <a:gd name="T41" fmla="*/ 25 h 1883"/>
                <a:gd name="T42" fmla="*/ 265 w 724"/>
                <a:gd name="T43" fmla="*/ 19 h 1883"/>
                <a:gd name="T44" fmla="*/ 283 w 724"/>
                <a:gd name="T45" fmla="*/ 12 h 1883"/>
                <a:gd name="T46" fmla="*/ 302 w 724"/>
                <a:gd name="T47" fmla="*/ 6 h 1883"/>
                <a:gd name="T48" fmla="*/ 321 w 724"/>
                <a:gd name="T49" fmla="*/ 6 h 1883"/>
                <a:gd name="T50" fmla="*/ 340 w 724"/>
                <a:gd name="T51" fmla="*/ 6 h 1883"/>
                <a:gd name="T52" fmla="*/ 359 w 724"/>
                <a:gd name="T53" fmla="*/ 0 h 1883"/>
                <a:gd name="T54" fmla="*/ 378 w 724"/>
                <a:gd name="T55" fmla="*/ 0 h 1883"/>
                <a:gd name="T56" fmla="*/ 397 w 724"/>
                <a:gd name="T57" fmla="*/ 0 h 1883"/>
                <a:gd name="T58" fmla="*/ 416 w 724"/>
                <a:gd name="T59" fmla="*/ 0 h 1883"/>
                <a:gd name="T60" fmla="*/ 435 w 724"/>
                <a:gd name="T61" fmla="*/ 0 h 1883"/>
                <a:gd name="T62" fmla="*/ 460 w 724"/>
                <a:gd name="T63" fmla="*/ 0 h 1883"/>
                <a:gd name="T64" fmla="*/ 485 w 724"/>
                <a:gd name="T65" fmla="*/ 0 h 1883"/>
                <a:gd name="T66" fmla="*/ 517 w 724"/>
                <a:gd name="T67" fmla="*/ 0 h 1883"/>
                <a:gd name="T68" fmla="*/ 554 w 724"/>
                <a:gd name="T69" fmla="*/ 0 h 1883"/>
                <a:gd name="T70" fmla="*/ 598 w 724"/>
                <a:gd name="T71" fmla="*/ 0 h 1883"/>
                <a:gd name="T72" fmla="*/ 649 w 724"/>
                <a:gd name="T73" fmla="*/ 0 h 1883"/>
                <a:gd name="T74" fmla="*/ 680 w 724"/>
                <a:gd name="T75" fmla="*/ 31 h 1883"/>
                <a:gd name="T76" fmla="*/ 693 w 724"/>
                <a:gd name="T77" fmla="*/ 289 h 1883"/>
                <a:gd name="T78" fmla="*/ 699 w 724"/>
                <a:gd name="T79" fmla="*/ 1190 h 1883"/>
                <a:gd name="T80" fmla="*/ 712 w 724"/>
                <a:gd name="T81" fmla="*/ 1606 h 1883"/>
                <a:gd name="T82" fmla="*/ 718 w 724"/>
                <a:gd name="T83" fmla="*/ 1883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4" h="1883">
                  <a:moveTo>
                    <a:pt x="0" y="1077"/>
                  </a:moveTo>
                  <a:lnTo>
                    <a:pt x="0" y="982"/>
                  </a:lnTo>
                  <a:lnTo>
                    <a:pt x="6" y="970"/>
                  </a:lnTo>
                  <a:lnTo>
                    <a:pt x="6" y="901"/>
                  </a:lnTo>
                  <a:lnTo>
                    <a:pt x="13" y="888"/>
                  </a:lnTo>
                  <a:lnTo>
                    <a:pt x="13" y="812"/>
                  </a:lnTo>
                  <a:lnTo>
                    <a:pt x="19" y="806"/>
                  </a:lnTo>
                  <a:lnTo>
                    <a:pt x="19" y="749"/>
                  </a:lnTo>
                  <a:lnTo>
                    <a:pt x="25" y="737"/>
                  </a:lnTo>
                  <a:lnTo>
                    <a:pt x="25" y="680"/>
                  </a:lnTo>
                  <a:lnTo>
                    <a:pt x="31" y="667"/>
                  </a:lnTo>
                  <a:lnTo>
                    <a:pt x="31" y="623"/>
                  </a:lnTo>
                  <a:lnTo>
                    <a:pt x="38" y="611"/>
                  </a:lnTo>
                  <a:lnTo>
                    <a:pt x="38" y="567"/>
                  </a:lnTo>
                  <a:lnTo>
                    <a:pt x="44" y="554"/>
                  </a:lnTo>
                  <a:lnTo>
                    <a:pt x="44" y="516"/>
                  </a:lnTo>
                  <a:lnTo>
                    <a:pt x="50" y="510"/>
                  </a:lnTo>
                  <a:lnTo>
                    <a:pt x="50" y="466"/>
                  </a:lnTo>
                  <a:lnTo>
                    <a:pt x="57" y="460"/>
                  </a:lnTo>
                  <a:lnTo>
                    <a:pt x="57" y="428"/>
                  </a:lnTo>
                  <a:lnTo>
                    <a:pt x="63" y="422"/>
                  </a:lnTo>
                  <a:lnTo>
                    <a:pt x="63" y="397"/>
                  </a:lnTo>
                  <a:lnTo>
                    <a:pt x="69" y="384"/>
                  </a:lnTo>
                  <a:lnTo>
                    <a:pt x="69" y="352"/>
                  </a:lnTo>
                  <a:lnTo>
                    <a:pt x="76" y="346"/>
                  </a:lnTo>
                  <a:lnTo>
                    <a:pt x="76" y="321"/>
                  </a:lnTo>
                  <a:lnTo>
                    <a:pt x="82" y="315"/>
                  </a:lnTo>
                  <a:lnTo>
                    <a:pt x="82" y="296"/>
                  </a:lnTo>
                  <a:lnTo>
                    <a:pt x="88" y="289"/>
                  </a:lnTo>
                  <a:lnTo>
                    <a:pt x="88" y="264"/>
                  </a:lnTo>
                  <a:lnTo>
                    <a:pt x="94" y="258"/>
                  </a:lnTo>
                  <a:lnTo>
                    <a:pt x="94" y="245"/>
                  </a:lnTo>
                  <a:lnTo>
                    <a:pt x="101" y="239"/>
                  </a:lnTo>
                  <a:lnTo>
                    <a:pt x="101" y="220"/>
                  </a:lnTo>
                  <a:lnTo>
                    <a:pt x="107" y="214"/>
                  </a:lnTo>
                  <a:lnTo>
                    <a:pt x="107" y="201"/>
                  </a:lnTo>
                  <a:lnTo>
                    <a:pt x="113" y="195"/>
                  </a:lnTo>
                  <a:lnTo>
                    <a:pt x="113" y="189"/>
                  </a:lnTo>
                  <a:lnTo>
                    <a:pt x="120" y="182"/>
                  </a:lnTo>
                  <a:lnTo>
                    <a:pt x="120" y="170"/>
                  </a:lnTo>
                  <a:lnTo>
                    <a:pt x="126" y="163"/>
                  </a:lnTo>
                  <a:lnTo>
                    <a:pt x="126" y="157"/>
                  </a:lnTo>
                  <a:lnTo>
                    <a:pt x="132" y="151"/>
                  </a:lnTo>
                  <a:lnTo>
                    <a:pt x="132" y="138"/>
                  </a:lnTo>
                  <a:lnTo>
                    <a:pt x="145" y="126"/>
                  </a:lnTo>
                  <a:lnTo>
                    <a:pt x="145" y="113"/>
                  </a:lnTo>
                  <a:lnTo>
                    <a:pt x="151" y="107"/>
                  </a:lnTo>
                  <a:lnTo>
                    <a:pt x="164" y="94"/>
                  </a:lnTo>
                  <a:lnTo>
                    <a:pt x="164" y="88"/>
                  </a:lnTo>
                  <a:lnTo>
                    <a:pt x="170" y="82"/>
                  </a:lnTo>
                  <a:lnTo>
                    <a:pt x="176" y="75"/>
                  </a:lnTo>
                  <a:lnTo>
                    <a:pt x="189" y="63"/>
                  </a:lnTo>
                  <a:lnTo>
                    <a:pt x="183" y="63"/>
                  </a:lnTo>
                  <a:lnTo>
                    <a:pt x="189" y="63"/>
                  </a:lnTo>
                  <a:lnTo>
                    <a:pt x="195" y="56"/>
                  </a:lnTo>
                  <a:lnTo>
                    <a:pt x="202" y="50"/>
                  </a:lnTo>
                  <a:lnTo>
                    <a:pt x="208" y="44"/>
                  </a:lnTo>
                  <a:lnTo>
                    <a:pt x="214" y="37"/>
                  </a:lnTo>
                  <a:lnTo>
                    <a:pt x="220" y="37"/>
                  </a:lnTo>
                  <a:lnTo>
                    <a:pt x="227" y="31"/>
                  </a:lnTo>
                  <a:lnTo>
                    <a:pt x="233" y="31"/>
                  </a:lnTo>
                  <a:lnTo>
                    <a:pt x="239" y="25"/>
                  </a:lnTo>
                  <a:lnTo>
                    <a:pt x="246" y="25"/>
                  </a:lnTo>
                  <a:lnTo>
                    <a:pt x="252" y="25"/>
                  </a:lnTo>
                  <a:lnTo>
                    <a:pt x="258" y="19"/>
                  </a:lnTo>
                  <a:lnTo>
                    <a:pt x="265" y="19"/>
                  </a:lnTo>
                  <a:lnTo>
                    <a:pt x="271" y="19"/>
                  </a:lnTo>
                  <a:lnTo>
                    <a:pt x="277" y="12"/>
                  </a:lnTo>
                  <a:lnTo>
                    <a:pt x="283" y="12"/>
                  </a:lnTo>
                  <a:lnTo>
                    <a:pt x="290" y="12"/>
                  </a:lnTo>
                  <a:lnTo>
                    <a:pt x="296" y="12"/>
                  </a:lnTo>
                  <a:lnTo>
                    <a:pt x="302" y="6"/>
                  </a:lnTo>
                  <a:lnTo>
                    <a:pt x="309" y="6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0" y="6"/>
                  </a:lnTo>
                  <a:lnTo>
                    <a:pt x="346" y="6"/>
                  </a:lnTo>
                  <a:lnTo>
                    <a:pt x="353" y="0"/>
                  </a:lnTo>
                  <a:lnTo>
                    <a:pt x="359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1" y="0"/>
                  </a:lnTo>
                  <a:lnTo>
                    <a:pt x="397" y="0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6" y="0"/>
                  </a:lnTo>
                  <a:lnTo>
                    <a:pt x="422" y="0"/>
                  </a:lnTo>
                  <a:lnTo>
                    <a:pt x="428" y="0"/>
                  </a:lnTo>
                  <a:lnTo>
                    <a:pt x="435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0" y="0"/>
                  </a:lnTo>
                  <a:lnTo>
                    <a:pt x="466" y="0"/>
                  </a:lnTo>
                  <a:lnTo>
                    <a:pt x="479" y="0"/>
                  </a:lnTo>
                  <a:lnTo>
                    <a:pt x="485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7" y="0"/>
                  </a:lnTo>
                  <a:lnTo>
                    <a:pt x="529" y="0"/>
                  </a:lnTo>
                  <a:lnTo>
                    <a:pt x="542" y="0"/>
                  </a:lnTo>
                  <a:lnTo>
                    <a:pt x="554" y="0"/>
                  </a:lnTo>
                  <a:lnTo>
                    <a:pt x="567" y="0"/>
                  </a:lnTo>
                  <a:lnTo>
                    <a:pt x="580" y="0"/>
                  </a:lnTo>
                  <a:lnTo>
                    <a:pt x="598" y="0"/>
                  </a:lnTo>
                  <a:lnTo>
                    <a:pt x="611" y="0"/>
                  </a:lnTo>
                  <a:lnTo>
                    <a:pt x="630" y="0"/>
                  </a:lnTo>
                  <a:lnTo>
                    <a:pt x="649" y="0"/>
                  </a:lnTo>
                  <a:lnTo>
                    <a:pt x="674" y="0"/>
                  </a:lnTo>
                  <a:lnTo>
                    <a:pt x="680" y="6"/>
                  </a:lnTo>
                  <a:lnTo>
                    <a:pt x="680" y="31"/>
                  </a:lnTo>
                  <a:lnTo>
                    <a:pt x="687" y="37"/>
                  </a:lnTo>
                  <a:lnTo>
                    <a:pt x="687" y="283"/>
                  </a:lnTo>
                  <a:lnTo>
                    <a:pt x="693" y="289"/>
                  </a:lnTo>
                  <a:lnTo>
                    <a:pt x="693" y="712"/>
                  </a:lnTo>
                  <a:lnTo>
                    <a:pt x="699" y="724"/>
                  </a:lnTo>
                  <a:lnTo>
                    <a:pt x="699" y="1190"/>
                  </a:lnTo>
                  <a:lnTo>
                    <a:pt x="706" y="1197"/>
                  </a:lnTo>
                  <a:lnTo>
                    <a:pt x="706" y="1600"/>
                  </a:lnTo>
                  <a:lnTo>
                    <a:pt x="712" y="1606"/>
                  </a:lnTo>
                  <a:lnTo>
                    <a:pt x="712" y="1846"/>
                  </a:lnTo>
                  <a:lnTo>
                    <a:pt x="718" y="1852"/>
                  </a:lnTo>
                  <a:lnTo>
                    <a:pt x="718" y="1883"/>
                  </a:lnTo>
                  <a:lnTo>
                    <a:pt x="718" y="1871"/>
                  </a:lnTo>
                  <a:lnTo>
                    <a:pt x="724" y="1864"/>
                  </a:lnTo>
                </a:path>
              </a:pathLst>
            </a:custGeom>
            <a:noFill/>
            <a:ln w="0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25" name="Freeform 85">
              <a:extLst>
                <a:ext uri="{FF2B5EF4-FFF2-40B4-BE49-F238E27FC236}">
                  <a16:creationId xmlns:a16="http://schemas.microsoft.com/office/drawing/2014/main" id="{EE8C431C-4B08-48E2-B0AB-522BBAE2B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1499"/>
              <a:ext cx="435" cy="1404"/>
            </a:xfrm>
            <a:custGeom>
              <a:avLst/>
              <a:gdLst>
                <a:gd name="T0" fmla="*/ 7 w 435"/>
                <a:gd name="T1" fmla="*/ 1234 h 1404"/>
                <a:gd name="T2" fmla="*/ 13 w 435"/>
                <a:gd name="T3" fmla="*/ 567 h 1404"/>
                <a:gd name="T4" fmla="*/ 26 w 435"/>
                <a:gd name="T5" fmla="*/ 239 h 1404"/>
                <a:gd name="T6" fmla="*/ 32 w 435"/>
                <a:gd name="T7" fmla="*/ 0 h 1404"/>
                <a:gd name="T8" fmla="*/ 38 w 435"/>
                <a:gd name="T9" fmla="*/ 119 h 1404"/>
                <a:gd name="T10" fmla="*/ 51 w 435"/>
                <a:gd name="T11" fmla="*/ 352 h 1404"/>
                <a:gd name="T12" fmla="*/ 57 w 435"/>
                <a:gd name="T13" fmla="*/ 863 h 1404"/>
                <a:gd name="T14" fmla="*/ 70 w 435"/>
                <a:gd name="T15" fmla="*/ 1033 h 1404"/>
                <a:gd name="T16" fmla="*/ 76 w 435"/>
                <a:gd name="T17" fmla="*/ 1001 h 1404"/>
                <a:gd name="T18" fmla="*/ 89 w 435"/>
                <a:gd name="T19" fmla="*/ 831 h 1404"/>
                <a:gd name="T20" fmla="*/ 95 w 435"/>
                <a:gd name="T21" fmla="*/ 447 h 1404"/>
                <a:gd name="T22" fmla="*/ 108 w 435"/>
                <a:gd name="T23" fmla="*/ 302 h 1404"/>
                <a:gd name="T24" fmla="*/ 114 w 435"/>
                <a:gd name="T25" fmla="*/ 308 h 1404"/>
                <a:gd name="T26" fmla="*/ 126 w 435"/>
                <a:gd name="T27" fmla="*/ 434 h 1404"/>
                <a:gd name="T28" fmla="*/ 133 w 435"/>
                <a:gd name="T29" fmla="*/ 724 h 1404"/>
                <a:gd name="T30" fmla="*/ 145 w 435"/>
                <a:gd name="T31" fmla="*/ 837 h 1404"/>
                <a:gd name="T32" fmla="*/ 152 w 435"/>
                <a:gd name="T33" fmla="*/ 850 h 1404"/>
                <a:gd name="T34" fmla="*/ 164 w 435"/>
                <a:gd name="T35" fmla="*/ 762 h 1404"/>
                <a:gd name="T36" fmla="*/ 171 w 435"/>
                <a:gd name="T37" fmla="*/ 541 h 1404"/>
                <a:gd name="T38" fmla="*/ 183 w 435"/>
                <a:gd name="T39" fmla="*/ 453 h 1404"/>
                <a:gd name="T40" fmla="*/ 196 w 435"/>
                <a:gd name="T41" fmla="*/ 491 h 1404"/>
                <a:gd name="T42" fmla="*/ 208 w 435"/>
                <a:gd name="T43" fmla="*/ 579 h 1404"/>
                <a:gd name="T44" fmla="*/ 215 w 435"/>
                <a:gd name="T45" fmla="*/ 724 h 1404"/>
                <a:gd name="T46" fmla="*/ 227 w 435"/>
                <a:gd name="T47" fmla="*/ 756 h 1404"/>
                <a:gd name="T48" fmla="*/ 240 w 435"/>
                <a:gd name="T49" fmla="*/ 711 h 1404"/>
                <a:gd name="T50" fmla="*/ 246 w 435"/>
                <a:gd name="T51" fmla="*/ 585 h 1404"/>
                <a:gd name="T52" fmla="*/ 259 w 435"/>
                <a:gd name="T53" fmla="*/ 529 h 1404"/>
                <a:gd name="T54" fmla="*/ 271 w 435"/>
                <a:gd name="T55" fmla="*/ 510 h 1404"/>
                <a:gd name="T56" fmla="*/ 278 w 435"/>
                <a:gd name="T57" fmla="*/ 579 h 1404"/>
                <a:gd name="T58" fmla="*/ 290 w 435"/>
                <a:gd name="T59" fmla="*/ 636 h 1404"/>
                <a:gd name="T60" fmla="*/ 297 w 435"/>
                <a:gd name="T61" fmla="*/ 693 h 1404"/>
                <a:gd name="T62" fmla="*/ 309 w 435"/>
                <a:gd name="T63" fmla="*/ 680 h 1404"/>
                <a:gd name="T64" fmla="*/ 322 w 435"/>
                <a:gd name="T65" fmla="*/ 642 h 1404"/>
                <a:gd name="T66" fmla="*/ 328 w 435"/>
                <a:gd name="T67" fmla="*/ 573 h 1404"/>
                <a:gd name="T68" fmla="*/ 341 w 435"/>
                <a:gd name="T69" fmla="*/ 548 h 1404"/>
                <a:gd name="T70" fmla="*/ 360 w 435"/>
                <a:gd name="T71" fmla="*/ 592 h 1404"/>
                <a:gd name="T72" fmla="*/ 366 w 435"/>
                <a:gd name="T73" fmla="*/ 642 h 1404"/>
                <a:gd name="T74" fmla="*/ 385 w 435"/>
                <a:gd name="T75" fmla="*/ 655 h 1404"/>
                <a:gd name="T76" fmla="*/ 397 w 435"/>
                <a:gd name="T77" fmla="*/ 630 h 1404"/>
                <a:gd name="T78" fmla="*/ 404 w 435"/>
                <a:gd name="T79" fmla="*/ 598 h 1404"/>
                <a:gd name="T80" fmla="*/ 416 w 435"/>
                <a:gd name="T81" fmla="*/ 579 h 1404"/>
                <a:gd name="T82" fmla="*/ 429 w 435"/>
                <a:gd name="T83" fmla="*/ 592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" h="1404">
                  <a:moveTo>
                    <a:pt x="0" y="1404"/>
                  </a:moveTo>
                  <a:lnTo>
                    <a:pt x="0" y="1241"/>
                  </a:lnTo>
                  <a:lnTo>
                    <a:pt x="7" y="1234"/>
                  </a:lnTo>
                  <a:lnTo>
                    <a:pt x="7" y="932"/>
                  </a:lnTo>
                  <a:lnTo>
                    <a:pt x="13" y="926"/>
                  </a:lnTo>
                  <a:lnTo>
                    <a:pt x="13" y="567"/>
                  </a:lnTo>
                  <a:lnTo>
                    <a:pt x="19" y="560"/>
                  </a:lnTo>
                  <a:lnTo>
                    <a:pt x="19" y="245"/>
                  </a:lnTo>
                  <a:lnTo>
                    <a:pt x="26" y="239"/>
                  </a:lnTo>
                  <a:lnTo>
                    <a:pt x="26" y="50"/>
                  </a:lnTo>
                  <a:lnTo>
                    <a:pt x="32" y="44"/>
                  </a:lnTo>
                  <a:lnTo>
                    <a:pt x="32" y="0"/>
                  </a:lnTo>
                  <a:lnTo>
                    <a:pt x="32" y="6"/>
                  </a:lnTo>
                  <a:lnTo>
                    <a:pt x="38" y="12"/>
                  </a:lnTo>
                  <a:lnTo>
                    <a:pt x="38" y="119"/>
                  </a:lnTo>
                  <a:lnTo>
                    <a:pt x="45" y="126"/>
                  </a:lnTo>
                  <a:lnTo>
                    <a:pt x="45" y="346"/>
                  </a:lnTo>
                  <a:lnTo>
                    <a:pt x="51" y="352"/>
                  </a:lnTo>
                  <a:lnTo>
                    <a:pt x="51" y="617"/>
                  </a:lnTo>
                  <a:lnTo>
                    <a:pt x="57" y="623"/>
                  </a:lnTo>
                  <a:lnTo>
                    <a:pt x="57" y="863"/>
                  </a:lnTo>
                  <a:lnTo>
                    <a:pt x="63" y="869"/>
                  </a:lnTo>
                  <a:lnTo>
                    <a:pt x="63" y="1026"/>
                  </a:lnTo>
                  <a:lnTo>
                    <a:pt x="70" y="1033"/>
                  </a:lnTo>
                  <a:lnTo>
                    <a:pt x="70" y="1077"/>
                  </a:lnTo>
                  <a:lnTo>
                    <a:pt x="76" y="1071"/>
                  </a:lnTo>
                  <a:lnTo>
                    <a:pt x="76" y="1001"/>
                  </a:lnTo>
                  <a:lnTo>
                    <a:pt x="82" y="995"/>
                  </a:lnTo>
                  <a:lnTo>
                    <a:pt x="82" y="837"/>
                  </a:lnTo>
                  <a:lnTo>
                    <a:pt x="89" y="831"/>
                  </a:lnTo>
                  <a:lnTo>
                    <a:pt x="89" y="636"/>
                  </a:lnTo>
                  <a:lnTo>
                    <a:pt x="95" y="630"/>
                  </a:lnTo>
                  <a:lnTo>
                    <a:pt x="95" y="447"/>
                  </a:lnTo>
                  <a:lnTo>
                    <a:pt x="101" y="441"/>
                  </a:lnTo>
                  <a:lnTo>
                    <a:pt x="101" y="308"/>
                  </a:lnTo>
                  <a:lnTo>
                    <a:pt x="108" y="302"/>
                  </a:lnTo>
                  <a:lnTo>
                    <a:pt x="108" y="264"/>
                  </a:lnTo>
                  <a:lnTo>
                    <a:pt x="114" y="270"/>
                  </a:lnTo>
                  <a:lnTo>
                    <a:pt x="114" y="308"/>
                  </a:lnTo>
                  <a:lnTo>
                    <a:pt x="120" y="315"/>
                  </a:lnTo>
                  <a:lnTo>
                    <a:pt x="120" y="428"/>
                  </a:lnTo>
                  <a:lnTo>
                    <a:pt x="126" y="434"/>
                  </a:lnTo>
                  <a:lnTo>
                    <a:pt x="126" y="579"/>
                  </a:lnTo>
                  <a:lnTo>
                    <a:pt x="133" y="585"/>
                  </a:lnTo>
                  <a:lnTo>
                    <a:pt x="133" y="724"/>
                  </a:lnTo>
                  <a:lnTo>
                    <a:pt x="139" y="730"/>
                  </a:lnTo>
                  <a:lnTo>
                    <a:pt x="139" y="831"/>
                  </a:lnTo>
                  <a:lnTo>
                    <a:pt x="145" y="837"/>
                  </a:lnTo>
                  <a:lnTo>
                    <a:pt x="145" y="875"/>
                  </a:lnTo>
                  <a:lnTo>
                    <a:pt x="152" y="869"/>
                  </a:lnTo>
                  <a:lnTo>
                    <a:pt x="152" y="850"/>
                  </a:lnTo>
                  <a:lnTo>
                    <a:pt x="158" y="844"/>
                  </a:lnTo>
                  <a:lnTo>
                    <a:pt x="158" y="768"/>
                  </a:lnTo>
                  <a:lnTo>
                    <a:pt x="164" y="762"/>
                  </a:lnTo>
                  <a:lnTo>
                    <a:pt x="164" y="655"/>
                  </a:lnTo>
                  <a:lnTo>
                    <a:pt x="171" y="648"/>
                  </a:lnTo>
                  <a:lnTo>
                    <a:pt x="171" y="541"/>
                  </a:lnTo>
                  <a:lnTo>
                    <a:pt x="177" y="535"/>
                  </a:lnTo>
                  <a:lnTo>
                    <a:pt x="177" y="459"/>
                  </a:lnTo>
                  <a:lnTo>
                    <a:pt x="183" y="453"/>
                  </a:lnTo>
                  <a:lnTo>
                    <a:pt x="183" y="415"/>
                  </a:lnTo>
                  <a:lnTo>
                    <a:pt x="196" y="428"/>
                  </a:lnTo>
                  <a:lnTo>
                    <a:pt x="196" y="491"/>
                  </a:lnTo>
                  <a:lnTo>
                    <a:pt x="202" y="497"/>
                  </a:lnTo>
                  <a:lnTo>
                    <a:pt x="202" y="573"/>
                  </a:lnTo>
                  <a:lnTo>
                    <a:pt x="208" y="579"/>
                  </a:lnTo>
                  <a:lnTo>
                    <a:pt x="208" y="661"/>
                  </a:lnTo>
                  <a:lnTo>
                    <a:pt x="215" y="667"/>
                  </a:lnTo>
                  <a:lnTo>
                    <a:pt x="215" y="724"/>
                  </a:lnTo>
                  <a:lnTo>
                    <a:pt x="221" y="730"/>
                  </a:lnTo>
                  <a:lnTo>
                    <a:pt x="221" y="762"/>
                  </a:lnTo>
                  <a:lnTo>
                    <a:pt x="227" y="756"/>
                  </a:lnTo>
                  <a:lnTo>
                    <a:pt x="234" y="749"/>
                  </a:lnTo>
                  <a:lnTo>
                    <a:pt x="234" y="718"/>
                  </a:lnTo>
                  <a:lnTo>
                    <a:pt x="240" y="711"/>
                  </a:lnTo>
                  <a:lnTo>
                    <a:pt x="240" y="655"/>
                  </a:lnTo>
                  <a:lnTo>
                    <a:pt x="246" y="648"/>
                  </a:lnTo>
                  <a:lnTo>
                    <a:pt x="246" y="585"/>
                  </a:lnTo>
                  <a:lnTo>
                    <a:pt x="252" y="579"/>
                  </a:lnTo>
                  <a:lnTo>
                    <a:pt x="252" y="535"/>
                  </a:lnTo>
                  <a:lnTo>
                    <a:pt x="259" y="529"/>
                  </a:lnTo>
                  <a:lnTo>
                    <a:pt x="259" y="504"/>
                  </a:lnTo>
                  <a:lnTo>
                    <a:pt x="265" y="504"/>
                  </a:lnTo>
                  <a:lnTo>
                    <a:pt x="271" y="510"/>
                  </a:lnTo>
                  <a:lnTo>
                    <a:pt x="271" y="529"/>
                  </a:lnTo>
                  <a:lnTo>
                    <a:pt x="278" y="535"/>
                  </a:lnTo>
                  <a:lnTo>
                    <a:pt x="278" y="579"/>
                  </a:lnTo>
                  <a:lnTo>
                    <a:pt x="284" y="585"/>
                  </a:lnTo>
                  <a:lnTo>
                    <a:pt x="284" y="630"/>
                  </a:lnTo>
                  <a:lnTo>
                    <a:pt x="290" y="636"/>
                  </a:lnTo>
                  <a:lnTo>
                    <a:pt x="290" y="667"/>
                  </a:lnTo>
                  <a:lnTo>
                    <a:pt x="297" y="674"/>
                  </a:lnTo>
                  <a:lnTo>
                    <a:pt x="297" y="693"/>
                  </a:lnTo>
                  <a:lnTo>
                    <a:pt x="303" y="699"/>
                  </a:lnTo>
                  <a:lnTo>
                    <a:pt x="309" y="693"/>
                  </a:lnTo>
                  <a:lnTo>
                    <a:pt x="309" y="680"/>
                  </a:lnTo>
                  <a:lnTo>
                    <a:pt x="315" y="674"/>
                  </a:lnTo>
                  <a:lnTo>
                    <a:pt x="315" y="648"/>
                  </a:lnTo>
                  <a:lnTo>
                    <a:pt x="322" y="642"/>
                  </a:lnTo>
                  <a:lnTo>
                    <a:pt x="322" y="611"/>
                  </a:lnTo>
                  <a:lnTo>
                    <a:pt x="328" y="604"/>
                  </a:lnTo>
                  <a:lnTo>
                    <a:pt x="328" y="573"/>
                  </a:lnTo>
                  <a:lnTo>
                    <a:pt x="334" y="567"/>
                  </a:lnTo>
                  <a:lnTo>
                    <a:pt x="334" y="554"/>
                  </a:lnTo>
                  <a:lnTo>
                    <a:pt x="341" y="548"/>
                  </a:lnTo>
                  <a:lnTo>
                    <a:pt x="353" y="560"/>
                  </a:lnTo>
                  <a:lnTo>
                    <a:pt x="353" y="585"/>
                  </a:lnTo>
                  <a:lnTo>
                    <a:pt x="360" y="592"/>
                  </a:lnTo>
                  <a:lnTo>
                    <a:pt x="360" y="611"/>
                  </a:lnTo>
                  <a:lnTo>
                    <a:pt x="366" y="617"/>
                  </a:lnTo>
                  <a:lnTo>
                    <a:pt x="366" y="642"/>
                  </a:lnTo>
                  <a:lnTo>
                    <a:pt x="378" y="655"/>
                  </a:lnTo>
                  <a:lnTo>
                    <a:pt x="378" y="661"/>
                  </a:lnTo>
                  <a:lnTo>
                    <a:pt x="385" y="655"/>
                  </a:lnTo>
                  <a:lnTo>
                    <a:pt x="391" y="648"/>
                  </a:lnTo>
                  <a:lnTo>
                    <a:pt x="391" y="636"/>
                  </a:lnTo>
                  <a:lnTo>
                    <a:pt x="397" y="630"/>
                  </a:lnTo>
                  <a:lnTo>
                    <a:pt x="397" y="617"/>
                  </a:lnTo>
                  <a:lnTo>
                    <a:pt x="404" y="611"/>
                  </a:lnTo>
                  <a:lnTo>
                    <a:pt x="404" y="598"/>
                  </a:lnTo>
                  <a:lnTo>
                    <a:pt x="410" y="592"/>
                  </a:lnTo>
                  <a:lnTo>
                    <a:pt x="410" y="579"/>
                  </a:lnTo>
                  <a:lnTo>
                    <a:pt x="416" y="579"/>
                  </a:lnTo>
                  <a:lnTo>
                    <a:pt x="423" y="579"/>
                  </a:lnTo>
                  <a:lnTo>
                    <a:pt x="429" y="585"/>
                  </a:lnTo>
                  <a:lnTo>
                    <a:pt x="429" y="592"/>
                  </a:lnTo>
                  <a:lnTo>
                    <a:pt x="435" y="598"/>
                  </a:lnTo>
                  <a:lnTo>
                    <a:pt x="435" y="611"/>
                  </a:lnTo>
                </a:path>
              </a:pathLst>
            </a:custGeom>
            <a:noFill/>
            <a:ln w="0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26" name="Freeform 86">
              <a:extLst>
                <a:ext uri="{FF2B5EF4-FFF2-40B4-BE49-F238E27FC236}">
                  <a16:creationId xmlns:a16="http://schemas.microsoft.com/office/drawing/2014/main" id="{AF130880-3850-42DD-9BA9-9B1CEF2B3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2091"/>
              <a:ext cx="800" cy="50"/>
            </a:xfrm>
            <a:custGeom>
              <a:avLst/>
              <a:gdLst>
                <a:gd name="T0" fmla="*/ 13 w 800"/>
                <a:gd name="T1" fmla="*/ 44 h 50"/>
                <a:gd name="T2" fmla="*/ 32 w 800"/>
                <a:gd name="T3" fmla="*/ 38 h 50"/>
                <a:gd name="T4" fmla="*/ 51 w 800"/>
                <a:gd name="T5" fmla="*/ 6 h 50"/>
                <a:gd name="T6" fmla="*/ 69 w 800"/>
                <a:gd name="T7" fmla="*/ 6 h 50"/>
                <a:gd name="T8" fmla="*/ 88 w 800"/>
                <a:gd name="T9" fmla="*/ 31 h 50"/>
                <a:gd name="T10" fmla="*/ 107 w 800"/>
                <a:gd name="T11" fmla="*/ 31 h 50"/>
                <a:gd name="T12" fmla="*/ 126 w 800"/>
                <a:gd name="T13" fmla="*/ 12 h 50"/>
                <a:gd name="T14" fmla="*/ 145 w 800"/>
                <a:gd name="T15" fmla="*/ 12 h 50"/>
                <a:gd name="T16" fmla="*/ 164 w 800"/>
                <a:gd name="T17" fmla="*/ 25 h 50"/>
                <a:gd name="T18" fmla="*/ 183 w 800"/>
                <a:gd name="T19" fmla="*/ 31 h 50"/>
                <a:gd name="T20" fmla="*/ 202 w 800"/>
                <a:gd name="T21" fmla="*/ 19 h 50"/>
                <a:gd name="T22" fmla="*/ 221 w 800"/>
                <a:gd name="T23" fmla="*/ 19 h 50"/>
                <a:gd name="T24" fmla="*/ 240 w 800"/>
                <a:gd name="T25" fmla="*/ 25 h 50"/>
                <a:gd name="T26" fmla="*/ 258 w 800"/>
                <a:gd name="T27" fmla="*/ 25 h 50"/>
                <a:gd name="T28" fmla="*/ 277 w 800"/>
                <a:gd name="T29" fmla="*/ 19 h 50"/>
                <a:gd name="T30" fmla="*/ 296 w 800"/>
                <a:gd name="T31" fmla="*/ 19 h 50"/>
                <a:gd name="T32" fmla="*/ 315 w 800"/>
                <a:gd name="T33" fmla="*/ 25 h 50"/>
                <a:gd name="T34" fmla="*/ 334 w 800"/>
                <a:gd name="T35" fmla="*/ 25 h 50"/>
                <a:gd name="T36" fmla="*/ 353 w 800"/>
                <a:gd name="T37" fmla="*/ 19 h 50"/>
                <a:gd name="T38" fmla="*/ 372 w 800"/>
                <a:gd name="T39" fmla="*/ 19 h 50"/>
                <a:gd name="T40" fmla="*/ 391 w 800"/>
                <a:gd name="T41" fmla="*/ 25 h 50"/>
                <a:gd name="T42" fmla="*/ 410 w 800"/>
                <a:gd name="T43" fmla="*/ 25 h 50"/>
                <a:gd name="T44" fmla="*/ 429 w 800"/>
                <a:gd name="T45" fmla="*/ 19 h 50"/>
                <a:gd name="T46" fmla="*/ 447 w 800"/>
                <a:gd name="T47" fmla="*/ 19 h 50"/>
                <a:gd name="T48" fmla="*/ 466 w 800"/>
                <a:gd name="T49" fmla="*/ 25 h 50"/>
                <a:gd name="T50" fmla="*/ 485 w 800"/>
                <a:gd name="T51" fmla="*/ 25 h 50"/>
                <a:gd name="T52" fmla="*/ 504 w 800"/>
                <a:gd name="T53" fmla="*/ 19 h 50"/>
                <a:gd name="T54" fmla="*/ 523 w 800"/>
                <a:gd name="T55" fmla="*/ 19 h 50"/>
                <a:gd name="T56" fmla="*/ 542 w 800"/>
                <a:gd name="T57" fmla="*/ 19 h 50"/>
                <a:gd name="T58" fmla="*/ 561 w 800"/>
                <a:gd name="T59" fmla="*/ 25 h 50"/>
                <a:gd name="T60" fmla="*/ 580 w 800"/>
                <a:gd name="T61" fmla="*/ 25 h 50"/>
                <a:gd name="T62" fmla="*/ 599 w 800"/>
                <a:gd name="T63" fmla="*/ 19 h 50"/>
                <a:gd name="T64" fmla="*/ 618 w 800"/>
                <a:gd name="T65" fmla="*/ 19 h 50"/>
                <a:gd name="T66" fmla="*/ 636 w 800"/>
                <a:gd name="T67" fmla="*/ 25 h 50"/>
                <a:gd name="T68" fmla="*/ 655 w 800"/>
                <a:gd name="T69" fmla="*/ 25 h 50"/>
                <a:gd name="T70" fmla="*/ 674 w 800"/>
                <a:gd name="T71" fmla="*/ 19 h 50"/>
                <a:gd name="T72" fmla="*/ 693 w 800"/>
                <a:gd name="T73" fmla="*/ 19 h 50"/>
                <a:gd name="T74" fmla="*/ 712 w 800"/>
                <a:gd name="T75" fmla="*/ 25 h 50"/>
                <a:gd name="T76" fmla="*/ 731 w 800"/>
                <a:gd name="T77" fmla="*/ 25 h 50"/>
                <a:gd name="T78" fmla="*/ 750 w 800"/>
                <a:gd name="T79" fmla="*/ 19 h 50"/>
                <a:gd name="T80" fmla="*/ 769 w 800"/>
                <a:gd name="T81" fmla="*/ 19 h 50"/>
                <a:gd name="T82" fmla="*/ 788 w 800"/>
                <a:gd name="T8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0" h="50">
                  <a:moveTo>
                    <a:pt x="0" y="19"/>
                  </a:moveTo>
                  <a:lnTo>
                    <a:pt x="13" y="31"/>
                  </a:lnTo>
                  <a:lnTo>
                    <a:pt x="13" y="44"/>
                  </a:lnTo>
                  <a:lnTo>
                    <a:pt x="19" y="50"/>
                  </a:lnTo>
                  <a:lnTo>
                    <a:pt x="25" y="44"/>
                  </a:lnTo>
                  <a:lnTo>
                    <a:pt x="32" y="38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51" y="6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69" y="6"/>
                  </a:lnTo>
                  <a:lnTo>
                    <a:pt x="82" y="19"/>
                  </a:lnTo>
                  <a:lnTo>
                    <a:pt x="82" y="25"/>
                  </a:lnTo>
                  <a:lnTo>
                    <a:pt x="88" y="31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7" y="31"/>
                  </a:lnTo>
                  <a:lnTo>
                    <a:pt x="114" y="25"/>
                  </a:lnTo>
                  <a:lnTo>
                    <a:pt x="120" y="19"/>
                  </a:lnTo>
                  <a:lnTo>
                    <a:pt x="126" y="12"/>
                  </a:lnTo>
                  <a:lnTo>
                    <a:pt x="132" y="12"/>
                  </a:lnTo>
                  <a:lnTo>
                    <a:pt x="139" y="12"/>
                  </a:lnTo>
                  <a:lnTo>
                    <a:pt x="145" y="12"/>
                  </a:lnTo>
                  <a:lnTo>
                    <a:pt x="151" y="19"/>
                  </a:lnTo>
                  <a:lnTo>
                    <a:pt x="158" y="25"/>
                  </a:lnTo>
                  <a:lnTo>
                    <a:pt x="164" y="25"/>
                  </a:lnTo>
                  <a:lnTo>
                    <a:pt x="170" y="31"/>
                  </a:lnTo>
                  <a:lnTo>
                    <a:pt x="177" y="31"/>
                  </a:lnTo>
                  <a:lnTo>
                    <a:pt x="183" y="31"/>
                  </a:lnTo>
                  <a:lnTo>
                    <a:pt x="189" y="25"/>
                  </a:lnTo>
                  <a:lnTo>
                    <a:pt x="195" y="19"/>
                  </a:lnTo>
                  <a:lnTo>
                    <a:pt x="202" y="19"/>
                  </a:lnTo>
                  <a:lnTo>
                    <a:pt x="208" y="19"/>
                  </a:lnTo>
                  <a:lnTo>
                    <a:pt x="214" y="12"/>
                  </a:lnTo>
                  <a:lnTo>
                    <a:pt x="221" y="19"/>
                  </a:lnTo>
                  <a:lnTo>
                    <a:pt x="227" y="19"/>
                  </a:lnTo>
                  <a:lnTo>
                    <a:pt x="233" y="25"/>
                  </a:lnTo>
                  <a:lnTo>
                    <a:pt x="240" y="25"/>
                  </a:lnTo>
                  <a:lnTo>
                    <a:pt x="246" y="25"/>
                  </a:lnTo>
                  <a:lnTo>
                    <a:pt x="252" y="25"/>
                  </a:lnTo>
                  <a:lnTo>
                    <a:pt x="258" y="25"/>
                  </a:lnTo>
                  <a:lnTo>
                    <a:pt x="265" y="25"/>
                  </a:lnTo>
                  <a:lnTo>
                    <a:pt x="271" y="25"/>
                  </a:lnTo>
                  <a:lnTo>
                    <a:pt x="277" y="19"/>
                  </a:lnTo>
                  <a:lnTo>
                    <a:pt x="284" y="19"/>
                  </a:lnTo>
                  <a:lnTo>
                    <a:pt x="290" y="19"/>
                  </a:lnTo>
                  <a:lnTo>
                    <a:pt x="296" y="19"/>
                  </a:lnTo>
                  <a:lnTo>
                    <a:pt x="303" y="19"/>
                  </a:lnTo>
                  <a:lnTo>
                    <a:pt x="309" y="19"/>
                  </a:lnTo>
                  <a:lnTo>
                    <a:pt x="315" y="25"/>
                  </a:lnTo>
                  <a:lnTo>
                    <a:pt x="321" y="25"/>
                  </a:lnTo>
                  <a:lnTo>
                    <a:pt x="328" y="25"/>
                  </a:lnTo>
                  <a:lnTo>
                    <a:pt x="334" y="25"/>
                  </a:lnTo>
                  <a:lnTo>
                    <a:pt x="340" y="25"/>
                  </a:lnTo>
                  <a:lnTo>
                    <a:pt x="347" y="25"/>
                  </a:lnTo>
                  <a:lnTo>
                    <a:pt x="353" y="19"/>
                  </a:lnTo>
                  <a:lnTo>
                    <a:pt x="359" y="19"/>
                  </a:lnTo>
                  <a:lnTo>
                    <a:pt x="366" y="19"/>
                  </a:lnTo>
                  <a:lnTo>
                    <a:pt x="372" y="19"/>
                  </a:lnTo>
                  <a:lnTo>
                    <a:pt x="378" y="19"/>
                  </a:lnTo>
                  <a:lnTo>
                    <a:pt x="384" y="19"/>
                  </a:lnTo>
                  <a:lnTo>
                    <a:pt x="391" y="25"/>
                  </a:lnTo>
                  <a:lnTo>
                    <a:pt x="397" y="25"/>
                  </a:lnTo>
                  <a:lnTo>
                    <a:pt x="403" y="25"/>
                  </a:lnTo>
                  <a:lnTo>
                    <a:pt x="410" y="25"/>
                  </a:lnTo>
                  <a:lnTo>
                    <a:pt x="416" y="25"/>
                  </a:lnTo>
                  <a:lnTo>
                    <a:pt x="422" y="25"/>
                  </a:lnTo>
                  <a:lnTo>
                    <a:pt x="429" y="19"/>
                  </a:lnTo>
                  <a:lnTo>
                    <a:pt x="435" y="19"/>
                  </a:lnTo>
                  <a:lnTo>
                    <a:pt x="441" y="19"/>
                  </a:lnTo>
                  <a:lnTo>
                    <a:pt x="447" y="19"/>
                  </a:lnTo>
                  <a:lnTo>
                    <a:pt x="454" y="19"/>
                  </a:lnTo>
                  <a:lnTo>
                    <a:pt x="460" y="19"/>
                  </a:lnTo>
                  <a:lnTo>
                    <a:pt x="466" y="25"/>
                  </a:lnTo>
                  <a:lnTo>
                    <a:pt x="473" y="25"/>
                  </a:lnTo>
                  <a:lnTo>
                    <a:pt x="479" y="25"/>
                  </a:lnTo>
                  <a:lnTo>
                    <a:pt x="485" y="25"/>
                  </a:lnTo>
                  <a:lnTo>
                    <a:pt x="492" y="25"/>
                  </a:lnTo>
                  <a:lnTo>
                    <a:pt x="498" y="25"/>
                  </a:lnTo>
                  <a:lnTo>
                    <a:pt x="504" y="19"/>
                  </a:lnTo>
                  <a:lnTo>
                    <a:pt x="510" y="19"/>
                  </a:lnTo>
                  <a:lnTo>
                    <a:pt x="517" y="19"/>
                  </a:lnTo>
                  <a:lnTo>
                    <a:pt x="523" y="19"/>
                  </a:lnTo>
                  <a:lnTo>
                    <a:pt x="529" y="19"/>
                  </a:lnTo>
                  <a:lnTo>
                    <a:pt x="536" y="19"/>
                  </a:lnTo>
                  <a:lnTo>
                    <a:pt x="542" y="19"/>
                  </a:lnTo>
                  <a:lnTo>
                    <a:pt x="548" y="25"/>
                  </a:lnTo>
                  <a:lnTo>
                    <a:pt x="555" y="25"/>
                  </a:lnTo>
                  <a:lnTo>
                    <a:pt x="561" y="25"/>
                  </a:lnTo>
                  <a:lnTo>
                    <a:pt x="567" y="25"/>
                  </a:lnTo>
                  <a:lnTo>
                    <a:pt x="573" y="25"/>
                  </a:lnTo>
                  <a:lnTo>
                    <a:pt x="580" y="25"/>
                  </a:lnTo>
                  <a:lnTo>
                    <a:pt x="586" y="19"/>
                  </a:lnTo>
                  <a:lnTo>
                    <a:pt x="592" y="19"/>
                  </a:lnTo>
                  <a:lnTo>
                    <a:pt x="599" y="19"/>
                  </a:lnTo>
                  <a:lnTo>
                    <a:pt x="605" y="19"/>
                  </a:lnTo>
                  <a:lnTo>
                    <a:pt x="611" y="19"/>
                  </a:lnTo>
                  <a:lnTo>
                    <a:pt x="618" y="19"/>
                  </a:lnTo>
                  <a:lnTo>
                    <a:pt x="624" y="25"/>
                  </a:lnTo>
                  <a:lnTo>
                    <a:pt x="630" y="25"/>
                  </a:lnTo>
                  <a:lnTo>
                    <a:pt x="636" y="25"/>
                  </a:lnTo>
                  <a:lnTo>
                    <a:pt x="643" y="25"/>
                  </a:lnTo>
                  <a:lnTo>
                    <a:pt x="649" y="25"/>
                  </a:lnTo>
                  <a:lnTo>
                    <a:pt x="655" y="25"/>
                  </a:lnTo>
                  <a:lnTo>
                    <a:pt x="662" y="19"/>
                  </a:lnTo>
                  <a:lnTo>
                    <a:pt x="668" y="19"/>
                  </a:lnTo>
                  <a:lnTo>
                    <a:pt x="674" y="19"/>
                  </a:lnTo>
                  <a:lnTo>
                    <a:pt x="681" y="19"/>
                  </a:lnTo>
                  <a:lnTo>
                    <a:pt x="687" y="19"/>
                  </a:lnTo>
                  <a:lnTo>
                    <a:pt x="693" y="19"/>
                  </a:lnTo>
                  <a:lnTo>
                    <a:pt x="699" y="25"/>
                  </a:lnTo>
                  <a:lnTo>
                    <a:pt x="706" y="25"/>
                  </a:lnTo>
                  <a:lnTo>
                    <a:pt x="712" y="25"/>
                  </a:lnTo>
                  <a:lnTo>
                    <a:pt x="718" y="25"/>
                  </a:lnTo>
                  <a:lnTo>
                    <a:pt x="725" y="25"/>
                  </a:lnTo>
                  <a:lnTo>
                    <a:pt x="731" y="25"/>
                  </a:lnTo>
                  <a:lnTo>
                    <a:pt x="737" y="19"/>
                  </a:lnTo>
                  <a:lnTo>
                    <a:pt x="744" y="19"/>
                  </a:lnTo>
                  <a:lnTo>
                    <a:pt x="750" y="19"/>
                  </a:lnTo>
                  <a:lnTo>
                    <a:pt x="756" y="19"/>
                  </a:lnTo>
                  <a:lnTo>
                    <a:pt x="762" y="19"/>
                  </a:lnTo>
                  <a:lnTo>
                    <a:pt x="769" y="19"/>
                  </a:lnTo>
                  <a:lnTo>
                    <a:pt x="775" y="25"/>
                  </a:lnTo>
                  <a:lnTo>
                    <a:pt x="781" y="25"/>
                  </a:lnTo>
                  <a:lnTo>
                    <a:pt x="788" y="25"/>
                  </a:lnTo>
                  <a:lnTo>
                    <a:pt x="794" y="25"/>
                  </a:lnTo>
                  <a:lnTo>
                    <a:pt x="800" y="25"/>
                  </a:lnTo>
                </a:path>
              </a:pathLst>
            </a:custGeom>
            <a:noFill/>
            <a:ln w="0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27" name="Freeform 87">
              <a:extLst>
                <a:ext uri="{FF2B5EF4-FFF2-40B4-BE49-F238E27FC236}">
                  <a16:creationId xmlns:a16="http://schemas.microsoft.com/office/drawing/2014/main" id="{A7B92A06-16C1-46CE-865B-D93AC809C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" y="2110"/>
              <a:ext cx="781" cy="6"/>
            </a:xfrm>
            <a:custGeom>
              <a:avLst/>
              <a:gdLst>
                <a:gd name="T0" fmla="*/ 7 w 781"/>
                <a:gd name="T1" fmla="*/ 6 h 6"/>
                <a:gd name="T2" fmla="*/ 19 w 781"/>
                <a:gd name="T3" fmla="*/ 0 h 6"/>
                <a:gd name="T4" fmla="*/ 32 w 781"/>
                <a:gd name="T5" fmla="*/ 0 h 6"/>
                <a:gd name="T6" fmla="*/ 44 w 781"/>
                <a:gd name="T7" fmla="*/ 0 h 6"/>
                <a:gd name="T8" fmla="*/ 57 w 781"/>
                <a:gd name="T9" fmla="*/ 6 h 6"/>
                <a:gd name="T10" fmla="*/ 70 w 781"/>
                <a:gd name="T11" fmla="*/ 6 h 6"/>
                <a:gd name="T12" fmla="*/ 82 w 781"/>
                <a:gd name="T13" fmla="*/ 6 h 6"/>
                <a:gd name="T14" fmla="*/ 95 w 781"/>
                <a:gd name="T15" fmla="*/ 0 h 6"/>
                <a:gd name="T16" fmla="*/ 107 w 781"/>
                <a:gd name="T17" fmla="*/ 0 h 6"/>
                <a:gd name="T18" fmla="*/ 120 w 781"/>
                <a:gd name="T19" fmla="*/ 0 h 6"/>
                <a:gd name="T20" fmla="*/ 133 w 781"/>
                <a:gd name="T21" fmla="*/ 6 h 6"/>
                <a:gd name="T22" fmla="*/ 145 w 781"/>
                <a:gd name="T23" fmla="*/ 6 h 6"/>
                <a:gd name="T24" fmla="*/ 158 w 781"/>
                <a:gd name="T25" fmla="*/ 6 h 6"/>
                <a:gd name="T26" fmla="*/ 170 w 781"/>
                <a:gd name="T27" fmla="*/ 0 h 6"/>
                <a:gd name="T28" fmla="*/ 183 w 781"/>
                <a:gd name="T29" fmla="*/ 0 h 6"/>
                <a:gd name="T30" fmla="*/ 196 w 781"/>
                <a:gd name="T31" fmla="*/ 0 h 6"/>
                <a:gd name="T32" fmla="*/ 208 w 781"/>
                <a:gd name="T33" fmla="*/ 6 h 6"/>
                <a:gd name="T34" fmla="*/ 221 w 781"/>
                <a:gd name="T35" fmla="*/ 6 h 6"/>
                <a:gd name="T36" fmla="*/ 233 w 781"/>
                <a:gd name="T37" fmla="*/ 6 h 6"/>
                <a:gd name="T38" fmla="*/ 246 w 781"/>
                <a:gd name="T39" fmla="*/ 0 h 6"/>
                <a:gd name="T40" fmla="*/ 259 w 781"/>
                <a:gd name="T41" fmla="*/ 0 h 6"/>
                <a:gd name="T42" fmla="*/ 271 w 781"/>
                <a:gd name="T43" fmla="*/ 0 h 6"/>
                <a:gd name="T44" fmla="*/ 284 w 781"/>
                <a:gd name="T45" fmla="*/ 6 h 6"/>
                <a:gd name="T46" fmla="*/ 296 w 781"/>
                <a:gd name="T47" fmla="*/ 6 h 6"/>
                <a:gd name="T48" fmla="*/ 309 w 781"/>
                <a:gd name="T49" fmla="*/ 6 h 6"/>
                <a:gd name="T50" fmla="*/ 322 w 781"/>
                <a:gd name="T51" fmla="*/ 6 h 6"/>
                <a:gd name="T52" fmla="*/ 334 w 781"/>
                <a:gd name="T53" fmla="*/ 0 h 6"/>
                <a:gd name="T54" fmla="*/ 347 w 781"/>
                <a:gd name="T55" fmla="*/ 0 h 6"/>
                <a:gd name="T56" fmla="*/ 359 w 781"/>
                <a:gd name="T57" fmla="*/ 0 h 6"/>
                <a:gd name="T58" fmla="*/ 372 w 781"/>
                <a:gd name="T59" fmla="*/ 6 h 6"/>
                <a:gd name="T60" fmla="*/ 385 w 781"/>
                <a:gd name="T61" fmla="*/ 6 h 6"/>
                <a:gd name="T62" fmla="*/ 397 w 781"/>
                <a:gd name="T63" fmla="*/ 6 h 6"/>
                <a:gd name="T64" fmla="*/ 410 w 781"/>
                <a:gd name="T65" fmla="*/ 0 h 6"/>
                <a:gd name="T66" fmla="*/ 422 w 781"/>
                <a:gd name="T67" fmla="*/ 0 h 6"/>
                <a:gd name="T68" fmla="*/ 435 w 781"/>
                <a:gd name="T69" fmla="*/ 0 h 6"/>
                <a:gd name="T70" fmla="*/ 448 w 781"/>
                <a:gd name="T71" fmla="*/ 6 h 6"/>
                <a:gd name="T72" fmla="*/ 460 w 781"/>
                <a:gd name="T73" fmla="*/ 6 h 6"/>
                <a:gd name="T74" fmla="*/ 473 w 781"/>
                <a:gd name="T75" fmla="*/ 6 h 6"/>
                <a:gd name="T76" fmla="*/ 485 w 781"/>
                <a:gd name="T77" fmla="*/ 0 h 6"/>
                <a:gd name="T78" fmla="*/ 498 w 781"/>
                <a:gd name="T79" fmla="*/ 0 h 6"/>
                <a:gd name="T80" fmla="*/ 511 w 781"/>
                <a:gd name="T81" fmla="*/ 0 h 6"/>
                <a:gd name="T82" fmla="*/ 523 w 781"/>
                <a:gd name="T83" fmla="*/ 6 h 6"/>
                <a:gd name="T84" fmla="*/ 536 w 781"/>
                <a:gd name="T85" fmla="*/ 6 h 6"/>
                <a:gd name="T86" fmla="*/ 548 w 781"/>
                <a:gd name="T87" fmla="*/ 6 h 6"/>
                <a:gd name="T88" fmla="*/ 567 w 781"/>
                <a:gd name="T89" fmla="*/ 0 h 6"/>
                <a:gd name="T90" fmla="*/ 580 w 781"/>
                <a:gd name="T91" fmla="*/ 0 h 6"/>
                <a:gd name="T92" fmla="*/ 592 w 781"/>
                <a:gd name="T93" fmla="*/ 0 h 6"/>
                <a:gd name="T94" fmla="*/ 605 w 781"/>
                <a:gd name="T95" fmla="*/ 6 h 6"/>
                <a:gd name="T96" fmla="*/ 618 w 781"/>
                <a:gd name="T97" fmla="*/ 6 h 6"/>
                <a:gd name="T98" fmla="*/ 637 w 781"/>
                <a:gd name="T99" fmla="*/ 6 h 6"/>
                <a:gd name="T100" fmla="*/ 649 w 781"/>
                <a:gd name="T101" fmla="*/ 0 h 6"/>
                <a:gd name="T102" fmla="*/ 662 w 781"/>
                <a:gd name="T103" fmla="*/ 0 h 6"/>
                <a:gd name="T104" fmla="*/ 681 w 781"/>
                <a:gd name="T105" fmla="*/ 6 h 6"/>
                <a:gd name="T106" fmla="*/ 693 w 781"/>
                <a:gd name="T107" fmla="*/ 6 h 6"/>
                <a:gd name="T108" fmla="*/ 712 w 781"/>
                <a:gd name="T109" fmla="*/ 6 h 6"/>
                <a:gd name="T110" fmla="*/ 731 w 781"/>
                <a:gd name="T111" fmla="*/ 0 h 6"/>
                <a:gd name="T112" fmla="*/ 750 w 781"/>
                <a:gd name="T113" fmla="*/ 0 h 6"/>
                <a:gd name="T114" fmla="*/ 769 w 781"/>
                <a:gd name="T115" fmla="*/ 6 h 6"/>
                <a:gd name="T116" fmla="*/ 781 w 781"/>
                <a:gd name="T1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1" h="6">
                  <a:moveTo>
                    <a:pt x="0" y="6"/>
                  </a:moveTo>
                  <a:lnTo>
                    <a:pt x="7" y="6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6"/>
                  </a:lnTo>
                  <a:lnTo>
                    <a:pt x="57" y="6"/>
                  </a:lnTo>
                  <a:lnTo>
                    <a:pt x="63" y="6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2" y="6"/>
                  </a:lnTo>
                  <a:lnTo>
                    <a:pt x="88" y="6"/>
                  </a:lnTo>
                  <a:lnTo>
                    <a:pt x="95" y="0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3" y="6"/>
                  </a:lnTo>
                  <a:lnTo>
                    <a:pt x="139" y="6"/>
                  </a:lnTo>
                  <a:lnTo>
                    <a:pt x="145" y="6"/>
                  </a:lnTo>
                  <a:lnTo>
                    <a:pt x="151" y="6"/>
                  </a:lnTo>
                  <a:lnTo>
                    <a:pt x="158" y="6"/>
                  </a:lnTo>
                  <a:lnTo>
                    <a:pt x="164" y="6"/>
                  </a:lnTo>
                  <a:lnTo>
                    <a:pt x="170" y="0"/>
                  </a:lnTo>
                  <a:lnTo>
                    <a:pt x="177" y="0"/>
                  </a:lnTo>
                  <a:lnTo>
                    <a:pt x="183" y="0"/>
                  </a:lnTo>
                  <a:lnTo>
                    <a:pt x="189" y="0"/>
                  </a:lnTo>
                  <a:lnTo>
                    <a:pt x="196" y="0"/>
                  </a:lnTo>
                  <a:lnTo>
                    <a:pt x="202" y="0"/>
                  </a:lnTo>
                  <a:lnTo>
                    <a:pt x="208" y="6"/>
                  </a:lnTo>
                  <a:lnTo>
                    <a:pt x="214" y="6"/>
                  </a:lnTo>
                  <a:lnTo>
                    <a:pt x="221" y="6"/>
                  </a:lnTo>
                  <a:lnTo>
                    <a:pt x="227" y="6"/>
                  </a:lnTo>
                  <a:lnTo>
                    <a:pt x="233" y="6"/>
                  </a:lnTo>
                  <a:lnTo>
                    <a:pt x="240" y="6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9" y="0"/>
                  </a:lnTo>
                  <a:lnTo>
                    <a:pt x="265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4" y="6"/>
                  </a:lnTo>
                  <a:lnTo>
                    <a:pt x="290" y="6"/>
                  </a:lnTo>
                  <a:lnTo>
                    <a:pt x="296" y="6"/>
                  </a:lnTo>
                  <a:lnTo>
                    <a:pt x="303" y="6"/>
                  </a:lnTo>
                  <a:lnTo>
                    <a:pt x="309" y="6"/>
                  </a:lnTo>
                  <a:lnTo>
                    <a:pt x="315" y="6"/>
                  </a:lnTo>
                  <a:lnTo>
                    <a:pt x="322" y="6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7" y="0"/>
                  </a:lnTo>
                  <a:lnTo>
                    <a:pt x="353" y="0"/>
                  </a:lnTo>
                  <a:lnTo>
                    <a:pt x="359" y="0"/>
                  </a:lnTo>
                  <a:lnTo>
                    <a:pt x="366" y="6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5" y="6"/>
                  </a:lnTo>
                  <a:lnTo>
                    <a:pt x="391" y="6"/>
                  </a:lnTo>
                  <a:lnTo>
                    <a:pt x="397" y="6"/>
                  </a:lnTo>
                  <a:lnTo>
                    <a:pt x="403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22" y="0"/>
                  </a:lnTo>
                  <a:lnTo>
                    <a:pt x="429" y="0"/>
                  </a:lnTo>
                  <a:lnTo>
                    <a:pt x="435" y="0"/>
                  </a:lnTo>
                  <a:lnTo>
                    <a:pt x="441" y="6"/>
                  </a:lnTo>
                  <a:lnTo>
                    <a:pt x="448" y="6"/>
                  </a:lnTo>
                  <a:lnTo>
                    <a:pt x="454" y="6"/>
                  </a:lnTo>
                  <a:lnTo>
                    <a:pt x="460" y="6"/>
                  </a:lnTo>
                  <a:lnTo>
                    <a:pt x="466" y="6"/>
                  </a:lnTo>
                  <a:lnTo>
                    <a:pt x="473" y="6"/>
                  </a:lnTo>
                  <a:lnTo>
                    <a:pt x="479" y="0"/>
                  </a:lnTo>
                  <a:lnTo>
                    <a:pt x="485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1" y="0"/>
                  </a:lnTo>
                  <a:lnTo>
                    <a:pt x="517" y="0"/>
                  </a:lnTo>
                  <a:lnTo>
                    <a:pt x="523" y="6"/>
                  </a:lnTo>
                  <a:lnTo>
                    <a:pt x="529" y="6"/>
                  </a:lnTo>
                  <a:lnTo>
                    <a:pt x="536" y="6"/>
                  </a:lnTo>
                  <a:lnTo>
                    <a:pt x="542" y="6"/>
                  </a:lnTo>
                  <a:lnTo>
                    <a:pt x="548" y="6"/>
                  </a:lnTo>
                  <a:lnTo>
                    <a:pt x="561" y="0"/>
                  </a:lnTo>
                  <a:lnTo>
                    <a:pt x="567" y="0"/>
                  </a:lnTo>
                  <a:lnTo>
                    <a:pt x="574" y="0"/>
                  </a:lnTo>
                  <a:lnTo>
                    <a:pt x="580" y="0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9" y="6"/>
                  </a:lnTo>
                  <a:lnTo>
                    <a:pt x="605" y="6"/>
                  </a:lnTo>
                  <a:lnTo>
                    <a:pt x="611" y="6"/>
                  </a:lnTo>
                  <a:lnTo>
                    <a:pt x="618" y="6"/>
                  </a:lnTo>
                  <a:lnTo>
                    <a:pt x="624" y="6"/>
                  </a:lnTo>
                  <a:lnTo>
                    <a:pt x="637" y="6"/>
                  </a:lnTo>
                  <a:lnTo>
                    <a:pt x="643" y="0"/>
                  </a:lnTo>
                  <a:lnTo>
                    <a:pt x="649" y="0"/>
                  </a:lnTo>
                  <a:lnTo>
                    <a:pt x="655" y="0"/>
                  </a:lnTo>
                  <a:lnTo>
                    <a:pt x="662" y="0"/>
                  </a:lnTo>
                  <a:lnTo>
                    <a:pt x="668" y="0"/>
                  </a:lnTo>
                  <a:lnTo>
                    <a:pt x="681" y="6"/>
                  </a:lnTo>
                  <a:lnTo>
                    <a:pt x="687" y="6"/>
                  </a:lnTo>
                  <a:lnTo>
                    <a:pt x="693" y="6"/>
                  </a:lnTo>
                  <a:lnTo>
                    <a:pt x="706" y="6"/>
                  </a:lnTo>
                  <a:lnTo>
                    <a:pt x="712" y="6"/>
                  </a:lnTo>
                  <a:lnTo>
                    <a:pt x="725" y="0"/>
                  </a:lnTo>
                  <a:lnTo>
                    <a:pt x="731" y="0"/>
                  </a:lnTo>
                  <a:lnTo>
                    <a:pt x="737" y="0"/>
                  </a:lnTo>
                  <a:lnTo>
                    <a:pt x="750" y="0"/>
                  </a:lnTo>
                  <a:lnTo>
                    <a:pt x="763" y="6"/>
                  </a:lnTo>
                  <a:lnTo>
                    <a:pt x="769" y="6"/>
                  </a:lnTo>
                  <a:lnTo>
                    <a:pt x="775" y="6"/>
                  </a:lnTo>
                  <a:lnTo>
                    <a:pt x="781" y="6"/>
                  </a:lnTo>
                </a:path>
              </a:pathLst>
            </a:custGeom>
            <a:noFill/>
            <a:ln w="0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38329" name="Group 89">
            <a:extLst>
              <a:ext uri="{FF2B5EF4-FFF2-40B4-BE49-F238E27FC236}">
                <a16:creationId xmlns:a16="http://schemas.microsoft.com/office/drawing/2014/main" id="{B902D8C5-A38F-45AE-BB08-30FDEC73FFA4}"/>
              </a:ext>
            </a:extLst>
          </p:cNvPr>
          <p:cNvGrpSpPr>
            <a:grpSpLocks/>
          </p:cNvGrpSpPr>
          <p:nvPr/>
        </p:nvGrpSpPr>
        <p:grpSpPr bwMode="auto">
          <a:xfrm>
            <a:off x="3927475" y="1663700"/>
            <a:ext cx="4349750" cy="3421063"/>
            <a:chOff x="2342" y="463"/>
            <a:chExt cx="2740" cy="2155"/>
          </a:xfrm>
        </p:grpSpPr>
        <p:sp>
          <p:nvSpPr>
            <p:cNvPr id="138330" name="Freeform 90">
              <a:extLst>
                <a:ext uri="{FF2B5EF4-FFF2-40B4-BE49-F238E27FC236}">
                  <a16:creationId xmlns:a16="http://schemas.microsoft.com/office/drawing/2014/main" id="{A3B4B331-3E41-4BE9-8974-A1F7979AE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469"/>
              <a:ext cx="586" cy="1065"/>
            </a:xfrm>
            <a:custGeom>
              <a:avLst/>
              <a:gdLst>
                <a:gd name="T0" fmla="*/ 6 w 586"/>
                <a:gd name="T1" fmla="*/ 1008 h 1065"/>
                <a:gd name="T2" fmla="*/ 13 w 586"/>
                <a:gd name="T3" fmla="*/ 933 h 1065"/>
                <a:gd name="T4" fmla="*/ 25 w 586"/>
                <a:gd name="T5" fmla="*/ 876 h 1065"/>
                <a:gd name="T6" fmla="*/ 31 w 586"/>
                <a:gd name="T7" fmla="*/ 813 h 1065"/>
                <a:gd name="T8" fmla="*/ 44 w 586"/>
                <a:gd name="T9" fmla="*/ 756 h 1065"/>
                <a:gd name="T10" fmla="*/ 50 w 586"/>
                <a:gd name="T11" fmla="*/ 700 h 1065"/>
                <a:gd name="T12" fmla="*/ 63 w 586"/>
                <a:gd name="T13" fmla="*/ 662 h 1065"/>
                <a:gd name="T14" fmla="*/ 69 w 586"/>
                <a:gd name="T15" fmla="*/ 605 h 1065"/>
                <a:gd name="T16" fmla="*/ 82 w 586"/>
                <a:gd name="T17" fmla="*/ 567 h 1065"/>
                <a:gd name="T18" fmla="*/ 88 w 586"/>
                <a:gd name="T19" fmla="*/ 523 h 1065"/>
                <a:gd name="T20" fmla="*/ 101 w 586"/>
                <a:gd name="T21" fmla="*/ 498 h 1065"/>
                <a:gd name="T22" fmla="*/ 107 w 586"/>
                <a:gd name="T23" fmla="*/ 454 h 1065"/>
                <a:gd name="T24" fmla="*/ 120 w 586"/>
                <a:gd name="T25" fmla="*/ 429 h 1065"/>
                <a:gd name="T26" fmla="*/ 126 w 586"/>
                <a:gd name="T27" fmla="*/ 397 h 1065"/>
                <a:gd name="T28" fmla="*/ 139 w 586"/>
                <a:gd name="T29" fmla="*/ 372 h 1065"/>
                <a:gd name="T30" fmla="*/ 145 w 586"/>
                <a:gd name="T31" fmla="*/ 347 h 1065"/>
                <a:gd name="T32" fmla="*/ 157 w 586"/>
                <a:gd name="T33" fmla="*/ 322 h 1065"/>
                <a:gd name="T34" fmla="*/ 164 w 586"/>
                <a:gd name="T35" fmla="*/ 296 h 1065"/>
                <a:gd name="T36" fmla="*/ 176 w 586"/>
                <a:gd name="T37" fmla="*/ 277 h 1065"/>
                <a:gd name="T38" fmla="*/ 183 w 586"/>
                <a:gd name="T39" fmla="*/ 259 h 1065"/>
                <a:gd name="T40" fmla="*/ 195 w 586"/>
                <a:gd name="T41" fmla="*/ 240 h 1065"/>
                <a:gd name="T42" fmla="*/ 208 w 586"/>
                <a:gd name="T43" fmla="*/ 208 h 1065"/>
                <a:gd name="T44" fmla="*/ 227 w 586"/>
                <a:gd name="T45" fmla="*/ 189 h 1065"/>
                <a:gd name="T46" fmla="*/ 239 w 586"/>
                <a:gd name="T47" fmla="*/ 170 h 1065"/>
                <a:gd name="T48" fmla="*/ 252 w 586"/>
                <a:gd name="T49" fmla="*/ 151 h 1065"/>
                <a:gd name="T50" fmla="*/ 271 w 586"/>
                <a:gd name="T51" fmla="*/ 126 h 1065"/>
                <a:gd name="T52" fmla="*/ 290 w 586"/>
                <a:gd name="T53" fmla="*/ 107 h 1065"/>
                <a:gd name="T54" fmla="*/ 309 w 586"/>
                <a:gd name="T55" fmla="*/ 95 h 1065"/>
                <a:gd name="T56" fmla="*/ 328 w 586"/>
                <a:gd name="T57" fmla="*/ 82 h 1065"/>
                <a:gd name="T58" fmla="*/ 346 w 586"/>
                <a:gd name="T59" fmla="*/ 70 h 1065"/>
                <a:gd name="T60" fmla="*/ 365 w 586"/>
                <a:gd name="T61" fmla="*/ 57 h 1065"/>
                <a:gd name="T62" fmla="*/ 384 w 586"/>
                <a:gd name="T63" fmla="*/ 51 h 1065"/>
                <a:gd name="T64" fmla="*/ 403 w 586"/>
                <a:gd name="T65" fmla="*/ 38 h 1065"/>
                <a:gd name="T66" fmla="*/ 422 w 586"/>
                <a:gd name="T67" fmla="*/ 32 h 1065"/>
                <a:gd name="T68" fmla="*/ 441 w 586"/>
                <a:gd name="T69" fmla="*/ 25 h 1065"/>
                <a:gd name="T70" fmla="*/ 460 w 586"/>
                <a:gd name="T71" fmla="*/ 19 h 1065"/>
                <a:gd name="T72" fmla="*/ 479 w 586"/>
                <a:gd name="T73" fmla="*/ 19 h 1065"/>
                <a:gd name="T74" fmla="*/ 498 w 586"/>
                <a:gd name="T75" fmla="*/ 13 h 1065"/>
                <a:gd name="T76" fmla="*/ 517 w 586"/>
                <a:gd name="T77" fmla="*/ 7 h 1065"/>
                <a:gd name="T78" fmla="*/ 535 w 586"/>
                <a:gd name="T79" fmla="*/ 7 h 1065"/>
                <a:gd name="T80" fmla="*/ 554 w 586"/>
                <a:gd name="T81" fmla="*/ 0 h 1065"/>
                <a:gd name="T82" fmla="*/ 573 w 586"/>
                <a:gd name="T83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6" h="1065">
                  <a:moveTo>
                    <a:pt x="0" y="1065"/>
                  </a:moveTo>
                  <a:lnTo>
                    <a:pt x="0" y="1021"/>
                  </a:lnTo>
                  <a:lnTo>
                    <a:pt x="6" y="1008"/>
                  </a:lnTo>
                  <a:lnTo>
                    <a:pt x="6" y="970"/>
                  </a:lnTo>
                  <a:lnTo>
                    <a:pt x="13" y="964"/>
                  </a:lnTo>
                  <a:lnTo>
                    <a:pt x="13" y="933"/>
                  </a:lnTo>
                  <a:lnTo>
                    <a:pt x="19" y="920"/>
                  </a:lnTo>
                  <a:lnTo>
                    <a:pt x="19" y="889"/>
                  </a:lnTo>
                  <a:lnTo>
                    <a:pt x="25" y="876"/>
                  </a:lnTo>
                  <a:lnTo>
                    <a:pt x="25" y="851"/>
                  </a:lnTo>
                  <a:lnTo>
                    <a:pt x="31" y="838"/>
                  </a:lnTo>
                  <a:lnTo>
                    <a:pt x="31" y="813"/>
                  </a:lnTo>
                  <a:lnTo>
                    <a:pt x="38" y="800"/>
                  </a:lnTo>
                  <a:lnTo>
                    <a:pt x="38" y="763"/>
                  </a:lnTo>
                  <a:lnTo>
                    <a:pt x="44" y="756"/>
                  </a:lnTo>
                  <a:lnTo>
                    <a:pt x="44" y="731"/>
                  </a:lnTo>
                  <a:lnTo>
                    <a:pt x="50" y="725"/>
                  </a:lnTo>
                  <a:lnTo>
                    <a:pt x="50" y="700"/>
                  </a:lnTo>
                  <a:lnTo>
                    <a:pt x="57" y="693"/>
                  </a:lnTo>
                  <a:lnTo>
                    <a:pt x="57" y="668"/>
                  </a:lnTo>
                  <a:lnTo>
                    <a:pt x="63" y="662"/>
                  </a:lnTo>
                  <a:lnTo>
                    <a:pt x="63" y="637"/>
                  </a:lnTo>
                  <a:lnTo>
                    <a:pt x="69" y="630"/>
                  </a:lnTo>
                  <a:lnTo>
                    <a:pt x="69" y="605"/>
                  </a:lnTo>
                  <a:lnTo>
                    <a:pt x="76" y="599"/>
                  </a:lnTo>
                  <a:lnTo>
                    <a:pt x="76" y="580"/>
                  </a:lnTo>
                  <a:lnTo>
                    <a:pt x="82" y="567"/>
                  </a:lnTo>
                  <a:lnTo>
                    <a:pt x="82" y="555"/>
                  </a:lnTo>
                  <a:lnTo>
                    <a:pt x="88" y="548"/>
                  </a:lnTo>
                  <a:lnTo>
                    <a:pt x="88" y="523"/>
                  </a:lnTo>
                  <a:lnTo>
                    <a:pt x="94" y="517"/>
                  </a:lnTo>
                  <a:lnTo>
                    <a:pt x="94" y="504"/>
                  </a:lnTo>
                  <a:lnTo>
                    <a:pt x="101" y="498"/>
                  </a:lnTo>
                  <a:lnTo>
                    <a:pt x="101" y="485"/>
                  </a:lnTo>
                  <a:lnTo>
                    <a:pt x="107" y="473"/>
                  </a:lnTo>
                  <a:lnTo>
                    <a:pt x="107" y="454"/>
                  </a:lnTo>
                  <a:lnTo>
                    <a:pt x="113" y="448"/>
                  </a:lnTo>
                  <a:lnTo>
                    <a:pt x="113" y="435"/>
                  </a:lnTo>
                  <a:lnTo>
                    <a:pt x="120" y="429"/>
                  </a:lnTo>
                  <a:lnTo>
                    <a:pt x="120" y="416"/>
                  </a:lnTo>
                  <a:lnTo>
                    <a:pt x="126" y="410"/>
                  </a:lnTo>
                  <a:lnTo>
                    <a:pt x="126" y="397"/>
                  </a:lnTo>
                  <a:lnTo>
                    <a:pt x="132" y="391"/>
                  </a:lnTo>
                  <a:lnTo>
                    <a:pt x="132" y="378"/>
                  </a:lnTo>
                  <a:lnTo>
                    <a:pt x="139" y="372"/>
                  </a:lnTo>
                  <a:lnTo>
                    <a:pt x="139" y="359"/>
                  </a:lnTo>
                  <a:lnTo>
                    <a:pt x="145" y="353"/>
                  </a:lnTo>
                  <a:lnTo>
                    <a:pt x="145" y="347"/>
                  </a:lnTo>
                  <a:lnTo>
                    <a:pt x="151" y="340"/>
                  </a:lnTo>
                  <a:lnTo>
                    <a:pt x="151" y="328"/>
                  </a:lnTo>
                  <a:lnTo>
                    <a:pt x="157" y="322"/>
                  </a:lnTo>
                  <a:lnTo>
                    <a:pt x="157" y="315"/>
                  </a:lnTo>
                  <a:lnTo>
                    <a:pt x="164" y="309"/>
                  </a:lnTo>
                  <a:lnTo>
                    <a:pt x="164" y="296"/>
                  </a:lnTo>
                  <a:lnTo>
                    <a:pt x="170" y="290"/>
                  </a:lnTo>
                  <a:lnTo>
                    <a:pt x="170" y="284"/>
                  </a:lnTo>
                  <a:lnTo>
                    <a:pt x="176" y="277"/>
                  </a:lnTo>
                  <a:lnTo>
                    <a:pt x="176" y="271"/>
                  </a:lnTo>
                  <a:lnTo>
                    <a:pt x="183" y="265"/>
                  </a:lnTo>
                  <a:lnTo>
                    <a:pt x="183" y="259"/>
                  </a:lnTo>
                  <a:lnTo>
                    <a:pt x="189" y="252"/>
                  </a:lnTo>
                  <a:lnTo>
                    <a:pt x="189" y="246"/>
                  </a:lnTo>
                  <a:lnTo>
                    <a:pt x="195" y="240"/>
                  </a:lnTo>
                  <a:lnTo>
                    <a:pt x="195" y="233"/>
                  </a:lnTo>
                  <a:lnTo>
                    <a:pt x="208" y="221"/>
                  </a:lnTo>
                  <a:lnTo>
                    <a:pt x="208" y="208"/>
                  </a:lnTo>
                  <a:lnTo>
                    <a:pt x="214" y="202"/>
                  </a:lnTo>
                  <a:lnTo>
                    <a:pt x="220" y="196"/>
                  </a:lnTo>
                  <a:lnTo>
                    <a:pt x="227" y="189"/>
                  </a:lnTo>
                  <a:lnTo>
                    <a:pt x="227" y="183"/>
                  </a:lnTo>
                  <a:lnTo>
                    <a:pt x="233" y="177"/>
                  </a:lnTo>
                  <a:lnTo>
                    <a:pt x="239" y="170"/>
                  </a:lnTo>
                  <a:lnTo>
                    <a:pt x="239" y="164"/>
                  </a:lnTo>
                  <a:lnTo>
                    <a:pt x="246" y="158"/>
                  </a:lnTo>
                  <a:lnTo>
                    <a:pt x="252" y="151"/>
                  </a:lnTo>
                  <a:lnTo>
                    <a:pt x="265" y="139"/>
                  </a:lnTo>
                  <a:lnTo>
                    <a:pt x="265" y="133"/>
                  </a:lnTo>
                  <a:lnTo>
                    <a:pt x="271" y="126"/>
                  </a:lnTo>
                  <a:lnTo>
                    <a:pt x="277" y="120"/>
                  </a:lnTo>
                  <a:lnTo>
                    <a:pt x="283" y="114"/>
                  </a:lnTo>
                  <a:lnTo>
                    <a:pt x="290" y="107"/>
                  </a:lnTo>
                  <a:lnTo>
                    <a:pt x="296" y="101"/>
                  </a:lnTo>
                  <a:lnTo>
                    <a:pt x="302" y="101"/>
                  </a:lnTo>
                  <a:lnTo>
                    <a:pt x="309" y="95"/>
                  </a:lnTo>
                  <a:lnTo>
                    <a:pt x="315" y="88"/>
                  </a:lnTo>
                  <a:lnTo>
                    <a:pt x="321" y="82"/>
                  </a:lnTo>
                  <a:lnTo>
                    <a:pt x="328" y="82"/>
                  </a:lnTo>
                  <a:lnTo>
                    <a:pt x="334" y="76"/>
                  </a:lnTo>
                  <a:lnTo>
                    <a:pt x="340" y="70"/>
                  </a:lnTo>
                  <a:lnTo>
                    <a:pt x="346" y="70"/>
                  </a:lnTo>
                  <a:lnTo>
                    <a:pt x="353" y="63"/>
                  </a:lnTo>
                  <a:lnTo>
                    <a:pt x="359" y="57"/>
                  </a:lnTo>
                  <a:lnTo>
                    <a:pt x="365" y="57"/>
                  </a:lnTo>
                  <a:lnTo>
                    <a:pt x="372" y="51"/>
                  </a:lnTo>
                  <a:lnTo>
                    <a:pt x="378" y="51"/>
                  </a:lnTo>
                  <a:lnTo>
                    <a:pt x="384" y="51"/>
                  </a:lnTo>
                  <a:lnTo>
                    <a:pt x="391" y="44"/>
                  </a:lnTo>
                  <a:lnTo>
                    <a:pt x="397" y="44"/>
                  </a:lnTo>
                  <a:lnTo>
                    <a:pt x="403" y="38"/>
                  </a:lnTo>
                  <a:lnTo>
                    <a:pt x="409" y="38"/>
                  </a:lnTo>
                  <a:lnTo>
                    <a:pt x="416" y="32"/>
                  </a:lnTo>
                  <a:lnTo>
                    <a:pt x="422" y="32"/>
                  </a:lnTo>
                  <a:lnTo>
                    <a:pt x="428" y="32"/>
                  </a:lnTo>
                  <a:lnTo>
                    <a:pt x="435" y="25"/>
                  </a:lnTo>
                  <a:lnTo>
                    <a:pt x="441" y="25"/>
                  </a:lnTo>
                  <a:lnTo>
                    <a:pt x="447" y="25"/>
                  </a:lnTo>
                  <a:lnTo>
                    <a:pt x="454" y="25"/>
                  </a:lnTo>
                  <a:lnTo>
                    <a:pt x="460" y="19"/>
                  </a:lnTo>
                  <a:lnTo>
                    <a:pt x="466" y="19"/>
                  </a:lnTo>
                  <a:lnTo>
                    <a:pt x="472" y="19"/>
                  </a:lnTo>
                  <a:lnTo>
                    <a:pt x="479" y="19"/>
                  </a:lnTo>
                  <a:lnTo>
                    <a:pt x="485" y="13"/>
                  </a:lnTo>
                  <a:lnTo>
                    <a:pt x="491" y="13"/>
                  </a:lnTo>
                  <a:lnTo>
                    <a:pt x="498" y="13"/>
                  </a:lnTo>
                  <a:lnTo>
                    <a:pt x="504" y="13"/>
                  </a:lnTo>
                  <a:lnTo>
                    <a:pt x="510" y="7"/>
                  </a:lnTo>
                  <a:lnTo>
                    <a:pt x="517" y="7"/>
                  </a:lnTo>
                  <a:lnTo>
                    <a:pt x="523" y="7"/>
                  </a:lnTo>
                  <a:lnTo>
                    <a:pt x="529" y="7"/>
                  </a:lnTo>
                  <a:lnTo>
                    <a:pt x="535" y="7"/>
                  </a:lnTo>
                  <a:lnTo>
                    <a:pt x="542" y="7"/>
                  </a:lnTo>
                  <a:lnTo>
                    <a:pt x="548" y="0"/>
                  </a:lnTo>
                  <a:lnTo>
                    <a:pt x="554" y="0"/>
                  </a:lnTo>
                  <a:lnTo>
                    <a:pt x="561" y="0"/>
                  </a:lnTo>
                  <a:lnTo>
                    <a:pt x="567" y="0"/>
                  </a:lnTo>
                  <a:lnTo>
                    <a:pt x="573" y="0"/>
                  </a:lnTo>
                  <a:lnTo>
                    <a:pt x="580" y="0"/>
                  </a:lnTo>
                  <a:lnTo>
                    <a:pt x="58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31" name="Freeform 91">
              <a:extLst>
                <a:ext uri="{FF2B5EF4-FFF2-40B4-BE49-F238E27FC236}">
                  <a16:creationId xmlns:a16="http://schemas.microsoft.com/office/drawing/2014/main" id="{C2AAAB24-2EC9-4ACA-8EBE-C39379D34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463"/>
              <a:ext cx="422" cy="2155"/>
            </a:xfrm>
            <a:custGeom>
              <a:avLst/>
              <a:gdLst>
                <a:gd name="T0" fmla="*/ 12 w 422"/>
                <a:gd name="T1" fmla="*/ 6 h 2155"/>
                <a:gd name="T2" fmla="*/ 31 w 422"/>
                <a:gd name="T3" fmla="*/ 0 h 2155"/>
                <a:gd name="T4" fmla="*/ 57 w 422"/>
                <a:gd name="T5" fmla="*/ 0 h 2155"/>
                <a:gd name="T6" fmla="*/ 75 w 422"/>
                <a:gd name="T7" fmla="*/ 0 h 2155"/>
                <a:gd name="T8" fmla="*/ 94 w 422"/>
                <a:gd name="T9" fmla="*/ 6 h 2155"/>
                <a:gd name="T10" fmla="*/ 101 w 422"/>
                <a:gd name="T11" fmla="*/ 617 h 2155"/>
                <a:gd name="T12" fmla="*/ 113 w 422"/>
                <a:gd name="T13" fmla="*/ 1468 h 2155"/>
                <a:gd name="T14" fmla="*/ 120 w 422"/>
                <a:gd name="T15" fmla="*/ 2155 h 2155"/>
                <a:gd name="T16" fmla="*/ 126 w 422"/>
                <a:gd name="T17" fmla="*/ 1695 h 2155"/>
                <a:gd name="T18" fmla="*/ 138 w 422"/>
                <a:gd name="T19" fmla="*/ 945 h 2155"/>
                <a:gd name="T20" fmla="*/ 145 w 422"/>
                <a:gd name="T21" fmla="*/ 50 h 2155"/>
                <a:gd name="T22" fmla="*/ 151 w 422"/>
                <a:gd name="T23" fmla="*/ 328 h 2155"/>
                <a:gd name="T24" fmla="*/ 164 w 422"/>
                <a:gd name="T25" fmla="*/ 970 h 2155"/>
                <a:gd name="T26" fmla="*/ 170 w 422"/>
                <a:gd name="T27" fmla="*/ 1966 h 2155"/>
                <a:gd name="T28" fmla="*/ 176 w 422"/>
                <a:gd name="T29" fmla="*/ 1858 h 2155"/>
                <a:gd name="T30" fmla="*/ 189 w 422"/>
                <a:gd name="T31" fmla="*/ 1361 h 2155"/>
                <a:gd name="T32" fmla="*/ 195 w 422"/>
                <a:gd name="T33" fmla="*/ 309 h 2155"/>
                <a:gd name="T34" fmla="*/ 201 w 422"/>
                <a:gd name="T35" fmla="*/ 271 h 2155"/>
                <a:gd name="T36" fmla="*/ 214 w 422"/>
                <a:gd name="T37" fmla="*/ 636 h 2155"/>
                <a:gd name="T38" fmla="*/ 220 w 422"/>
                <a:gd name="T39" fmla="*/ 1663 h 2155"/>
                <a:gd name="T40" fmla="*/ 233 w 422"/>
                <a:gd name="T41" fmla="*/ 1814 h 2155"/>
                <a:gd name="T42" fmla="*/ 239 w 422"/>
                <a:gd name="T43" fmla="*/ 1121 h 2155"/>
                <a:gd name="T44" fmla="*/ 252 w 422"/>
                <a:gd name="T45" fmla="*/ 636 h 2155"/>
                <a:gd name="T46" fmla="*/ 258 w 422"/>
                <a:gd name="T47" fmla="*/ 384 h 2155"/>
                <a:gd name="T48" fmla="*/ 264 w 422"/>
                <a:gd name="T49" fmla="*/ 876 h 2155"/>
                <a:gd name="T50" fmla="*/ 277 w 422"/>
                <a:gd name="T51" fmla="*/ 1336 h 2155"/>
                <a:gd name="T52" fmla="*/ 283 w 422"/>
                <a:gd name="T53" fmla="*/ 1682 h 2155"/>
                <a:gd name="T54" fmla="*/ 290 w 422"/>
                <a:gd name="T55" fmla="*/ 1367 h 2155"/>
                <a:gd name="T56" fmla="*/ 302 w 422"/>
                <a:gd name="T57" fmla="*/ 945 h 2155"/>
                <a:gd name="T58" fmla="*/ 309 w 422"/>
                <a:gd name="T59" fmla="*/ 510 h 2155"/>
                <a:gd name="T60" fmla="*/ 321 w 422"/>
                <a:gd name="T61" fmla="*/ 699 h 2155"/>
                <a:gd name="T62" fmla="*/ 327 w 422"/>
                <a:gd name="T63" fmla="*/ 1405 h 2155"/>
                <a:gd name="T64" fmla="*/ 340 w 422"/>
                <a:gd name="T65" fmla="*/ 1575 h 2155"/>
                <a:gd name="T66" fmla="*/ 346 w 422"/>
                <a:gd name="T67" fmla="*/ 1191 h 2155"/>
                <a:gd name="T68" fmla="*/ 359 w 422"/>
                <a:gd name="T69" fmla="*/ 844 h 2155"/>
                <a:gd name="T70" fmla="*/ 365 w 422"/>
                <a:gd name="T71" fmla="*/ 611 h 2155"/>
                <a:gd name="T72" fmla="*/ 372 w 422"/>
                <a:gd name="T73" fmla="*/ 857 h 2155"/>
                <a:gd name="T74" fmla="*/ 384 w 422"/>
                <a:gd name="T75" fmla="*/ 1178 h 2155"/>
                <a:gd name="T76" fmla="*/ 390 w 422"/>
                <a:gd name="T77" fmla="*/ 1480 h 2155"/>
                <a:gd name="T78" fmla="*/ 397 w 422"/>
                <a:gd name="T79" fmla="*/ 1329 h 2155"/>
                <a:gd name="T80" fmla="*/ 409 w 422"/>
                <a:gd name="T81" fmla="*/ 1058 h 2155"/>
                <a:gd name="T82" fmla="*/ 416 w 422"/>
                <a:gd name="T83" fmla="*/ 693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2" h="2155">
                  <a:moveTo>
                    <a:pt x="0" y="6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5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4" y="6"/>
                  </a:lnTo>
                  <a:lnTo>
                    <a:pt x="94" y="57"/>
                  </a:lnTo>
                  <a:lnTo>
                    <a:pt x="101" y="69"/>
                  </a:lnTo>
                  <a:lnTo>
                    <a:pt x="101" y="617"/>
                  </a:lnTo>
                  <a:lnTo>
                    <a:pt x="107" y="624"/>
                  </a:lnTo>
                  <a:lnTo>
                    <a:pt x="107" y="1462"/>
                  </a:lnTo>
                  <a:lnTo>
                    <a:pt x="113" y="1468"/>
                  </a:lnTo>
                  <a:lnTo>
                    <a:pt x="113" y="2066"/>
                  </a:lnTo>
                  <a:lnTo>
                    <a:pt x="120" y="2073"/>
                  </a:lnTo>
                  <a:lnTo>
                    <a:pt x="120" y="2155"/>
                  </a:lnTo>
                  <a:lnTo>
                    <a:pt x="120" y="2148"/>
                  </a:lnTo>
                  <a:lnTo>
                    <a:pt x="126" y="2142"/>
                  </a:lnTo>
                  <a:lnTo>
                    <a:pt x="126" y="1695"/>
                  </a:lnTo>
                  <a:lnTo>
                    <a:pt x="132" y="1688"/>
                  </a:lnTo>
                  <a:lnTo>
                    <a:pt x="132" y="951"/>
                  </a:lnTo>
                  <a:lnTo>
                    <a:pt x="138" y="945"/>
                  </a:lnTo>
                  <a:lnTo>
                    <a:pt x="138" y="290"/>
                  </a:lnTo>
                  <a:lnTo>
                    <a:pt x="145" y="283"/>
                  </a:lnTo>
                  <a:lnTo>
                    <a:pt x="145" y="50"/>
                  </a:lnTo>
                  <a:lnTo>
                    <a:pt x="145" y="57"/>
                  </a:lnTo>
                  <a:lnTo>
                    <a:pt x="151" y="63"/>
                  </a:lnTo>
                  <a:lnTo>
                    <a:pt x="151" y="328"/>
                  </a:lnTo>
                  <a:lnTo>
                    <a:pt x="157" y="334"/>
                  </a:lnTo>
                  <a:lnTo>
                    <a:pt x="157" y="958"/>
                  </a:lnTo>
                  <a:lnTo>
                    <a:pt x="164" y="970"/>
                  </a:lnTo>
                  <a:lnTo>
                    <a:pt x="164" y="1613"/>
                  </a:lnTo>
                  <a:lnTo>
                    <a:pt x="170" y="1619"/>
                  </a:lnTo>
                  <a:lnTo>
                    <a:pt x="170" y="1966"/>
                  </a:lnTo>
                  <a:lnTo>
                    <a:pt x="176" y="1972"/>
                  </a:lnTo>
                  <a:lnTo>
                    <a:pt x="176" y="1984"/>
                  </a:lnTo>
                  <a:lnTo>
                    <a:pt x="176" y="1858"/>
                  </a:lnTo>
                  <a:lnTo>
                    <a:pt x="183" y="1852"/>
                  </a:lnTo>
                  <a:lnTo>
                    <a:pt x="183" y="1367"/>
                  </a:lnTo>
                  <a:lnTo>
                    <a:pt x="189" y="1361"/>
                  </a:lnTo>
                  <a:lnTo>
                    <a:pt x="189" y="743"/>
                  </a:lnTo>
                  <a:lnTo>
                    <a:pt x="195" y="737"/>
                  </a:lnTo>
                  <a:lnTo>
                    <a:pt x="195" y="309"/>
                  </a:lnTo>
                  <a:lnTo>
                    <a:pt x="201" y="302"/>
                  </a:lnTo>
                  <a:lnTo>
                    <a:pt x="201" y="239"/>
                  </a:lnTo>
                  <a:lnTo>
                    <a:pt x="201" y="271"/>
                  </a:lnTo>
                  <a:lnTo>
                    <a:pt x="208" y="277"/>
                  </a:lnTo>
                  <a:lnTo>
                    <a:pt x="208" y="630"/>
                  </a:lnTo>
                  <a:lnTo>
                    <a:pt x="214" y="636"/>
                  </a:lnTo>
                  <a:lnTo>
                    <a:pt x="214" y="1191"/>
                  </a:lnTo>
                  <a:lnTo>
                    <a:pt x="220" y="1197"/>
                  </a:lnTo>
                  <a:lnTo>
                    <a:pt x="220" y="1663"/>
                  </a:lnTo>
                  <a:lnTo>
                    <a:pt x="227" y="1669"/>
                  </a:lnTo>
                  <a:lnTo>
                    <a:pt x="227" y="1821"/>
                  </a:lnTo>
                  <a:lnTo>
                    <a:pt x="233" y="1814"/>
                  </a:lnTo>
                  <a:lnTo>
                    <a:pt x="233" y="1594"/>
                  </a:lnTo>
                  <a:lnTo>
                    <a:pt x="239" y="1588"/>
                  </a:lnTo>
                  <a:lnTo>
                    <a:pt x="239" y="1121"/>
                  </a:lnTo>
                  <a:lnTo>
                    <a:pt x="246" y="1109"/>
                  </a:lnTo>
                  <a:lnTo>
                    <a:pt x="246" y="643"/>
                  </a:lnTo>
                  <a:lnTo>
                    <a:pt x="252" y="636"/>
                  </a:lnTo>
                  <a:lnTo>
                    <a:pt x="252" y="397"/>
                  </a:lnTo>
                  <a:lnTo>
                    <a:pt x="258" y="391"/>
                  </a:lnTo>
                  <a:lnTo>
                    <a:pt x="258" y="384"/>
                  </a:lnTo>
                  <a:lnTo>
                    <a:pt x="258" y="491"/>
                  </a:lnTo>
                  <a:lnTo>
                    <a:pt x="264" y="498"/>
                  </a:lnTo>
                  <a:lnTo>
                    <a:pt x="264" y="876"/>
                  </a:lnTo>
                  <a:lnTo>
                    <a:pt x="271" y="882"/>
                  </a:lnTo>
                  <a:lnTo>
                    <a:pt x="271" y="1329"/>
                  </a:lnTo>
                  <a:lnTo>
                    <a:pt x="277" y="1336"/>
                  </a:lnTo>
                  <a:lnTo>
                    <a:pt x="277" y="1638"/>
                  </a:lnTo>
                  <a:lnTo>
                    <a:pt x="283" y="1644"/>
                  </a:lnTo>
                  <a:lnTo>
                    <a:pt x="283" y="1682"/>
                  </a:lnTo>
                  <a:lnTo>
                    <a:pt x="283" y="1651"/>
                  </a:lnTo>
                  <a:lnTo>
                    <a:pt x="290" y="1644"/>
                  </a:lnTo>
                  <a:lnTo>
                    <a:pt x="290" y="1367"/>
                  </a:lnTo>
                  <a:lnTo>
                    <a:pt x="296" y="1361"/>
                  </a:lnTo>
                  <a:lnTo>
                    <a:pt x="296" y="951"/>
                  </a:lnTo>
                  <a:lnTo>
                    <a:pt x="302" y="945"/>
                  </a:lnTo>
                  <a:lnTo>
                    <a:pt x="302" y="611"/>
                  </a:lnTo>
                  <a:lnTo>
                    <a:pt x="309" y="605"/>
                  </a:lnTo>
                  <a:lnTo>
                    <a:pt x="309" y="510"/>
                  </a:lnTo>
                  <a:lnTo>
                    <a:pt x="315" y="517"/>
                  </a:lnTo>
                  <a:lnTo>
                    <a:pt x="315" y="693"/>
                  </a:lnTo>
                  <a:lnTo>
                    <a:pt x="321" y="699"/>
                  </a:lnTo>
                  <a:lnTo>
                    <a:pt x="321" y="1052"/>
                  </a:lnTo>
                  <a:lnTo>
                    <a:pt x="327" y="1058"/>
                  </a:lnTo>
                  <a:lnTo>
                    <a:pt x="327" y="1405"/>
                  </a:lnTo>
                  <a:lnTo>
                    <a:pt x="334" y="1411"/>
                  </a:lnTo>
                  <a:lnTo>
                    <a:pt x="334" y="1569"/>
                  </a:lnTo>
                  <a:lnTo>
                    <a:pt x="340" y="1575"/>
                  </a:lnTo>
                  <a:lnTo>
                    <a:pt x="340" y="1480"/>
                  </a:lnTo>
                  <a:lnTo>
                    <a:pt x="346" y="1474"/>
                  </a:lnTo>
                  <a:lnTo>
                    <a:pt x="346" y="1191"/>
                  </a:lnTo>
                  <a:lnTo>
                    <a:pt x="353" y="1184"/>
                  </a:lnTo>
                  <a:lnTo>
                    <a:pt x="353" y="850"/>
                  </a:lnTo>
                  <a:lnTo>
                    <a:pt x="359" y="844"/>
                  </a:lnTo>
                  <a:lnTo>
                    <a:pt x="359" y="636"/>
                  </a:lnTo>
                  <a:lnTo>
                    <a:pt x="365" y="630"/>
                  </a:lnTo>
                  <a:lnTo>
                    <a:pt x="365" y="611"/>
                  </a:lnTo>
                  <a:lnTo>
                    <a:pt x="365" y="643"/>
                  </a:lnTo>
                  <a:lnTo>
                    <a:pt x="372" y="649"/>
                  </a:lnTo>
                  <a:lnTo>
                    <a:pt x="372" y="857"/>
                  </a:lnTo>
                  <a:lnTo>
                    <a:pt x="378" y="863"/>
                  </a:lnTo>
                  <a:lnTo>
                    <a:pt x="378" y="1172"/>
                  </a:lnTo>
                  <a:lnTo>
                    <a:pt x="384" y="1178"/>
                  </a:lnTo>
                  <a:lnTo>
                    <a:pt x="384" y="1417"/>
                  </a:lnTo>
                  <a:lnTo>
                    <a:pt x="390" y="1424"/>
                  </a:lnTo>
                  <a:lnTo>
                    <a:pt x="390" y="1480"/>
                  </a:lnTo>
                  <a:lnTo>
                    <a:pt x="390" y="1474"/>
                  </a:lnTo>
                  <a:lnTo>
                    <a:pt x="397" y="1468"/>
                  </a:lnTo>
                  <a:lnTo>
                    <a:pt x="397" y="1329"/>
                  </a:lnTo>
                  <a:lnTo>
                    <a:pt x="403" y="1323"/>
                  </a:lnTo>
                  <a:lnTo>
                    <a:pt x="403" y="1065"/>
                  </a:lnTo>
                  <a:lnTo>
                    <a:pt x="409" y="1058"/>
                  </a:lnTo>
                  <a:lnTo>
                    <a:pt x="409" y="806"/>
                  </a:lnTo>
                  <a:lnTo>
                    <a:pt x="416" y="800"/>
                  </a:lnTo>
                  <a:lnTo>
                    <a:pt x="416" y="693"/>
                  </a:lnTo>
                  <a:lnTo>
                    <a:pt x="422" y="699"/>
                  </a:lnTo>
                  <a:lnTo>
                    <a:pt x="422" y="76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32" name="Freeform 92">
              <a:extLst>
                <a:ext uri="{FF2B5EF4-FFF2-40B4-BE49-F238E27FC236}">
                  <a16:creationId xmlns:a16="http://schemas.microsoft.com/office/drawing/2014/main" id="{D01B7F34-61A6-45AA-8C29-5AB1BFBB1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1225"/>
              <a:ext cx="397" cy="643"/>
            </a:xfrm>
            <a:custGeom>
              <a:avLst/>
              <a:gdLst>
                <a:gd name="T0" fmla="*/ 6 w 397"/>
                <a:gd name="T1" fmla="*/ 227 h 643"/>
                <a:gd name="T2" fmla="*/ 19 w 397"/>
                <a:gd name="T3" fmla="*/ 485 h 643"/>
                <a:gd name="T4" fmla="*/ 25 w 397"/>
                <a:gd name="T5" fmla="*/ 643 h 643"/>
                <a:gd name="T6" fmla="*/ 31 w 397"/>
                <a:gd name="T7" fmla="*/ 448 h 643"/>
                <a:gd name="T8" fmla="*/ 44 w 397"/>
                <a:gd name="T9" fmla="*/ 208 h 643"/>
                <a:gd name="T10" fmla="*/ 50 w 397"/>
                <a:gd name="T11" fmla="*/ 0 h 643"/>
                <a:gd name="T12" fmla="*/ 57 w 397"/>
                <a:gd name="T13" fmla="*/ 120 h 643"/>
                <a:gd name="T14" fmla="*/ 69 w 397"/>
                <a:gd name="T15" fmla="*/ 328 h 643"/>
                <a:gd name="T16" fmla="*/ 76 w 397"/>
                <a:gd name="T17" fmla="*/ 586 h 643"/>
                <a:gd name="T18" fmla="*/ 88 w 397"/>
                <a:gd name="T19" fmla="*/ 511 h 643"/>
                <a:gd name="T20" fmla="*/ 94 w 397"/>
                <a:gd name="T21" fmla="*/ 170 h 643"/>
                <a:gd name="T22" fmla="*/ 107 w 397"/>
                <a:gd name="T23" fmla="*/ 57 h 643"/>
                <a:gd name="T24" fmla="*/ 113 w 397"/>
                <a:gd name="T25" fmla="*/ 88 h 643"/>
                <a:gd name="T26" fmla="*/ 120 w 397"/>
                <a:gd name="T27" fmla="*/ 378 h 643"/>
                <a:gd name="T28" fmla="*/ 132 w 397"/>
                <a:gd name="T29" fmla="*/ 517 h 643"/>
                <a:gd name="T30" fmla="*/ 139 w 397"/>
                <a:gd name="T31" fmla="*/ 523 h 643"/>
                <a:gd name="T32" fmla="*/ 145 w 397"/>
                <a:gd name="T33" fmla="*/ 284 h 643"/>
                <a:gd name="T34" fmla="*/ 157 w 397"/>
                <a:gd name="T35" fmla="*/ 145 h 643"/>
                <a:gd name="T36" fmla="*/ 164 w 397"/>
                <a:gd name="T37" fmla="*/ 151 h 643"/>
                <a:gd name="T38" fmla="*/ 176 w 397"/>
                <a:gd name="T39" fmla="*/ 284 h 643"/>
                <a:gd name="T40" fmla="*/ 183 w 397"/>
                <a:gd name="T41" fmla="*/ 492 h 643"/>
                <a:gd name="T42" fmla="*/ 195 w 397"/>
                <a:gd name="T43" fmla="*/ 460 h 643"/>
                <a:gd name="T44" fmla="*/ 202 w 397"/>
                <a:gd name="T45" fmla="*/ 246 h 643"/>
                <a:gd name="T46" fmla="*/ 214 w 397"/>
                <a:gd name="T47" fmla="*/ 145 h 643"/>
                <a:gd name="T48" fmla="*/ 220 w 397"/>
                <a:gd name="T49" fmla="*/ 151 h 643"/>
                <a:gd name="T50" fmla="*/ 227 w 397"/>
                <a:gd name="T51" fmla="*/ 328 h 643"/>
                <a:gd name="T52" fmla="*/ 239 w 397"/>
                <a:gd name="T53" fmla="*/ 435 h 643"/>
                <a:gd name="T54" fmla="*/ 246 w 397"/>
                <a:gd name="T55" fmla="*/ 416 h 643"/>
                <a:gd name="T56" fmla="*/ 258 w 397"/>
                <a:gd name="T57" fmla="*/ 315 h 643"/>
                <a:gd name="T58" fmla="*/ 265 w 397"/>
                <a:gd name="T59" fmla="*/ 170 h 643"/>
                <a:gd name="T60" fmla="*/ 277 w 397"/>
                <a:gd name="T61" fmla="*/ 196 h 643"/>
                <a:gd name="T62" fmla="*/ 283 w 397"/>
                <a:gd name="T63" fmla="*/ 359 h 643"/>
                <a:gd name="T64" fmla="*/ 302 w 397"/>
                <a:gd name="T65" fmla="*/ 422 h 643"/>
                <a:gd name="T66" fmla="*/ 309 w 397"/>
                <a:gd name="T67" fmla="*/ 284 h 643"/>
                <a:gd name="T68" fmla="*/ 321 w 397"/>
                <a:gd name="T69" fmla="*/ 208 h 643"/>
                <a:gd name="T70" fmla="*/ 328 w 397"/>
                <a:gd name="T71" fmla="*/ 202 h 643"/>
                <a:gd name="T72" fmla="*/ 334 w 397"/>
                <a:gd name="T73" fmla="*/ 303 h 643"/>
                <a:gd name="T74" fmla="*/ 346 w 397"/>
                <a:gd name="T75" fmla="*/ 378 h 643"/>
                <a:gd name="T76" fmla="*/ 353 w 397"/>
                <a:gd name="T77" fmla="*/ 391 h 643"/>
                <a:gd name="T78" fmla="*/ 365 w 397"/>
                <a:gd name="T79" fmla="*/ 328 h 643"/>
                <a:gd name="T80" fmla="*/ 372 w 397"/>
                <a:gd name="T81" fmla="*/ 221 h 643"/>
                <a:gd name="T82" fmla="*/ 391 w 397"/>
                <a:gd name="T83" fmla="*/ 271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7" h="643">
                  <a:moveTo>
                    <a:pt x="0" y="7"/>
                  </a:moveTo>
                  <a:lnTo>
                    <a:pt x="6" y="13"/>
                  </a:lnTo>
                  <a:lnTo>
                    <a:pt x="6" y="227"/>
                  </a:lnTo>
                  <a:lnTo>
                    <a:pt x="13" y="233"/>
                  </a:lnTo>
                  <a:lnTo>
                    <a:pt x="13" y="479"/>
                  </a:lnTo>
                  <a:lnTo>
                    <a:pt x="19" y="485"/>
                  </a:lnTo>
                  <a:lnTo>
                    <a:pt x="19" y="630"/>
                  </a:lnTo>
                  <a:lnTo>
                    <a:pt x="25" y="637"/>
                  </a:lnTo>
                  <a:lnTo>
                    <a:pt x="25" y="643"/>
                  </a:lnTo>
                  <a:lnTo>
                    <a:pt x="25" y="618"/>
                  </a:lnTo>
                  <a:lnTo>
                    <a:pt x="31" y="611"/>
                  </a:lnTo>
                  <a:lnTo>
                    <a:pt x="31" y="448"/>
                  </a:lnTo>
                  <a:lnTo>
                    <a:pt x="38" y="441"/>
                  </a:lnTo>
                  <a:lnTo>
                    <a:pt x="38" y="214"/>
                  </a:lnTo>
                  <a:lnTo>
                    <a:pt x="44" y="208"/>
                  </a:lnTo>
                  <a:lnTo>
                    <a:pt x="44" y="38"/>
                  </a:lnTo>
                  <a:lnTo>
                    <a:pt x="50" y="32"/>
                  </a:lnTo>
                  <a:lnTo>
                    <a:pt x="50" y="0"/>
                  </a:lnTo>
                  <a:lnTo>
                    <a:pt x="50" y="7"/>
                  </a:lnTo>
                  <a:lnTo>
                    <a:pt x="57" y="13"/>
                  </a:lnTo>
                  <a:lnTo>
                    <a:pt x="57" y="120"/>
                  </a:lnTo>
                  <a:lnTo>
                    <a:pt x="63" y="126"/>
                  </a:lnTo>
                  <a:lnTo>
                    <a:pt x="63" y="322"/>
                  </a:lnTo>
                  <a:lnTo>
                    <a:pt x="69" y="328"/>
                  </a:lnTo>
                  <a:lnTo>
                    <a:pt x="69" y="504"/>
                  </a:lnTo>
                  <a:lnTo>
                    <a:pt x="76" y="511"/>
                  </a:lnTo>
                  <a:lnTo>
                    <a:pt x="76" y="586"/>
                  </a:lnTo>
                  <a:lnTo>
                    <a:pt x="82" y="580"/>
                  </a:lnTo>
                  <a:lnTo>
                    <a:pt x="82" y="517"/>
                  </a:lnTo>
                  <a:lnTo>
                    <a:pt x="88" y="511"/>
                  </a:lnTo>
                  <a:lnTo>
                    <a:pt x="88" y="353"/>
                  </a:lnTo>
                  <a:lnTo>
                    <a:pt x="94" y="347"/>
                  </a:lnTo>
                  <a:lnTo>
                    <a:pt x="94" y="170"/>
                  </a:lnTo>
                  <a:lnTo>
                    <a:pt x="101" y="164"/>
                  </a:lnTo>
                  <a:lnTo>
                    <a:pt x="101" y="63"/>
                  </a:lnTo>
                  <a:lnTo>
                    <a:pt x="107" y="57"/>
                  </a:lnTo>
                  <a:lnTo>
                    <a:pt x="107" y="51"/>
                  </a:lnTo>
                  <a:lnTo>
                    <a:pt x="107" y="82"/>
                  </a:lnTo>
                  <a:lnTo>
                    <a:pt x="113" y="88"/>
                  </a:lnTo>
                  <a:lnTo>
                    <a:pt x="113" y="208"/>
                  </a:lnTo>
                  <a:lnTo>
                    <a:pt x="120" y="214"/>
                  </a:lnTo>
                  <a:lnTo>
                    <a:pt x="120" y="378"/>
                  </a:lnTo>
                  <a:lnTo>
                    <a:pt x="126" y="385"/>
                  </a:lnTo>
                  <a:lnTo>
                    <a:pt x="126" y="511"/>
                  </a:lnTo>
                  <a:lnTo>
                    <a:pt x="132" y="517"/>
                  </a:lnTo>
                  <a:lnTo>
                    <a:pt x="132" y="536"/>
                  </a:lnTo>
                  <a:lnTo>
                    <a:pt x="132" y="529"/>
                  </a:lnTo>
                  <a:lnTo>
                    <a:pt x="139" y="523"/>
                  </a:lnTo>
                  <a:lnTo>
                    <a:pt x="139" y="435"/>
                  </a:lnTo>
                  <a:lnTo>
                    <a:pt x="145" y="429"/>
                  </a:lnTo>
                  <a:lnTo>
                    <a:pt x="145" y="284"/>
                  </a:lnTo>
                  <a:lnTo>
                    <a:pt x="151" y="277"/>
                  </a:lnTo>
                  <a:lnTo>
                    <a:pt x="151" y="151"/>
                  </a:lnTo>
                  <a:lnTo>
                    <a:pt x="157" y="145"/>
                  </a:lnTo>
                  <a:lnTo>
                    <a:pt x="157" y="101"/>
                  </a:lnTo>
                  <a:lnTo>
                    <a:pt x="164" y="107"/>
                  </a:lnTo>
                  <a:lnTo>
                    <a:pt x="164" y="151"/>
                  </a:lnTo>
                  <a:lnTo>
                    <a:pt x="170" y="158"/>
                  </a:lnTo>
                  <a:lnTo>
                    <a:pt x="170" y="277"/>
                  </a:lnTo>
                  <a:lnTo>
                    <a:pt x="176" y="284"/>
                  </a:lnTo>
                  <a:lnTo>
                    <a:pt x="176" y="416"/>
                  </a:lnTo>
                  <a:lnTo>
                    <a:pt x="183" y="422"/>
                  </a:lnTo>
                  <a:lnTo>
                    <a:pt x="183" y="492"/>
                  </a:lnTo>
                  <a:lnTo>
                    <a:pt x="189" y="485"/>
                  </a:lnTo>
                  <a:lnTo>
                    <a:pt x="189" y="466"/>
                  </a:lnTo>
                  <a:lnTo>
                    <a:pt x="195" y="460"/>
                  </a:lnTo>
                  <a:lnTo>
                    <a:pt x="195" y="372"/>
                  </a:lnTo>
                  <a:lnTo>
                    <a:pt x="202" y="366"/>
                  </a:lnTo>
                  <a:lnTo>
                    <a:pt x="202" y="246"/>
                  </a:lnTo>
                  <a:lnTo>
                    <a:pt x="208" y="240"/>
                  </a:lnTo>
                  <a:lnTo>
                    <a:pt x="208" y="151"/>
                  </a:lnTo>
                  <a:lnTo>
                    <a:pt x="214" y="145"/>
                  </a:lnTo>
                  <a:lnTo>
                    <a:pt x="214" y="139"/>
                  </a:lnTo>
                  <a:lnTo>
                    <a:pt x="214" y="145"/>
                  </a:lnTo>
                  <a:lnTo>
                    <a:pt x="220" y="151"/>
                  </a:lnTo>
                  <a:lnTo>
                    <a:pt x="220" y="214"/>
                  </a:lnTo>
                  <a:lnTo>
                    <a:pt x="227" y="221"/>
                  </a:lnTo>
                  <a:lnTo>
                    <a:pt x="227" y="328"/>
                  </a:lnTo>
                  <a:lnTo>
                    <a:pt x="233" y="334"/>
                  </a:lnTo>
                  <a:lnTo>
                    <a:pt x="233" y="429"/>
                  </a:lnTo>
                  <a:lnTo>
                    <a:pt x="239" y="435"/>
                  </a:lnTo>
                  <a:lnTo>
                    <a:pt x="239" y="460"/>
                  </a:lnTo>
                  <a:lnTo>
                    <a:pt x="246" y="454"/>
                  </a:lnTo>
                  <a:lnTo>
                    <a:pt x="246" y="416"/>
                  </a:lnTo>
                  <a:lnTo>
                    <a:pt x="252" y="410"/>
                  </a:lnTo>
                  <a:lnTo>
                    <a:pt x="252" y="322"/>
                  </a:lnTo>
                  <a:lnTo>
                    <a:pt x="258" y="315"/>
                  </a:lnTo>
                  <a:lnTo>
                    <a:pt x="258" y="221"/>
                  </a:lnTo>
                  <a:lnTo>
                    <a:pt x="265" y="214"/>
                  </a:lnTo>
                  <a:lnTo>
                    <a:pt x="265" y="170"/>
                  </a:lnTo>
                  <a:lnTo>
                    <a:pt x="271" y="164"/>
                  </a:lnTo>
                  <a:lnTo>
                    <a:pt x="271" y="189"/>
                  </a:lnTo>
                  <a:lnTo>
                    <a:pt x="277" y="196"/>
                  </a:lnTo>
                  <a:lnTo>
                    <a:pt x="277" y="265"/>
                  </a:lnTo>
                  <a:lnTo>
                    <a:pt x="283" y="271"/>
                  </a:lnTo>
                  <a:lnTo>
                    <a:pt x="283" y="359"/>
                  </a:lnTo>
                  <a:lnTo>
                    <a:pt x="290" y="366"/>
                  </a:lnTo>
                  <a:lnTo>
                    <a:pt x="290" y="422"/>
                  </a:lnTo>
                  <a:lnTo>
                    <a:pt x="302" y="422"/>
                  </a:lnTo>
                  <a:lnTo>
                    <a:pt x="302" y="372"/>
                  </a:lnTo>
                  <a:lnTo>
                    <a:pt x="309" y="366"/>
                  </a:lnTo>
                  <a:lnTo>
                    <a:pt x="309" y="284"/>
                  </a:lnTo>
                  <a:lnTo>
                    <a:pt x="315" y="277"/>
                  </a:lnTo>
                  <a:lnTo>
                    <a:pt x="315" y="214"/>
                  </a:lnTo>
                  <a:lnTo>
                    <a:pt x="321" y="208"/>
                  </a:lnTo>
                  <a:lnTo>
                    <a:pt x="321" y="189"/>
                  </a:lnTo>
                  <a:lnTo>
                    <a:pt x="321" y="196"/>
                  </a:lnTo>
                  <a:lnTo>
                    <a:pt x="328" y="202"/>
                  </a:lnTo>
                  <a:lnTo>
                    <a:pt x="328" y="227"/>
                  </a:lnTo>
                  <a:lnTo>
                    <a:pt x="334" y="233"/>
                  </a:lnTo>
                  <a:lnTo>
                    <a:pt x="334" y="303"/>
                  </a:lnTo>
                  <a:lnTo>
                    <a:pt x="340" y="309"/>
                  </a:lnTo>
                  <a:lnTo>
                    <a:pt x="340" y="372"/>
                  </a:lnTo>
                  <a:lnTo>
                    <a:pt x="346" y="378"/>
                  </a:lnTo>
                  <a:lnTo>
                    <a:pt x="346" y="410"/>
                  </a:lnTo>
                  <a:lnTo>
                    <a:pt x="353" y="403"/>
                  </a:lnTo>
                  <a:lnTo>
                    <a:pt x="353" y="391"/>
                  </a:lnTo>
                  <a:lnTo>
                    <a:pt x="359" y="385"/>
                  </a:lnTo>
                  <a:lnTo>
                    <a:pt x="359" y="334"/>
                  </a:lnTo>
                  <a:lnTo>
                    <a:pt x="365" y="328"/>
                  </a:lnTo>
                  <a:lnTo>
                    <a:pt x="365" y="265"/>
                  </a:lnTo>
                  <a:lnTo>
                    <a:pt x="372" y="259"/>
                  </a:lnTo>
                  <a:lnTo>
                    <a:pt x="372" y="221"/>
                  </a:lnTo>
                  <a:lnTo>
                    <a:pt x="384" y="221"/>
                  </a:lnTo>
                  <a:lnTo>
                    <a:pt x="384" y="265"/>
                  </a:lnTo>
                  <a:lnTo>
                    <a:pt x="391" y="271"/>
                  </a:lnTo>
                  <a:lnTo>
                    <a:pt x="391" y="328"/>
                  </a:lnTo>
                  <a:lnTo>
                    <a:pt x="397" y="33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33" name="Freeform 93">
              <a:extLst>
                <a:ext uri="{FF2B5EF4-FFF2-40B4-BE49-F238E27FC236}">
                  <a16:creationId xmlns:a16="http://schemas.microsoft.com/office/drawing/2014/main" id="{32929255-67DC-45CA-815E-5CA337BE8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" y="1452"/>
              <a:ext cx="548" cy="164"/>
            </a:xfrm>
            <a:custGeom>
              <a:avLst/>
              <a:gdLst>
                <a:gd name="T0" fmla="*/ 12 w 548"/>
                <a:gd name="T1" fmla="*/ 164 h 164"/>
                <a:gd name="T2" fmla="*/ 19 w 548"/>
                <a:gd name="T3" fmla="*/ 126 h 164"/>
                <a:gd name="T4" fmla="*/ 25 w 548"/>
                <a:gd name="T5" fmla="*/ 25 h 164"/>
                <a:gd name="T6" fmla="*/ 38 w 548"/>
                <a:gd name="T7" fmla="*/ 6 h 164"/>
                <a:gd name="T8" fmla="*/ 44 w 548"/>
                <a:gd name="T9" fmla="*/ 63 h 164"/>
                <a:gd name="T10" fmla="*/ 57 w 548"/>
                <a:gd name="T11" fmla="*/ 120 h 164"/>
                <a:gd name="T12" fmla="*/ 69 w 548"/>
                <a:gd name="T13" fmla="*/ 139 h 164"/>
                <a:gd name="T14" fmla="*/ 75 w 548"/>
                <a:gd name="T15" fmla="*/ 63 h 164"/>
                <a:gd name="T16" fmla="*/ 88 w 548"/>
                <a:gd name="T17" fmla="*/ 19 h 164"/>
                <a:gd name="T18" fmla="*/ 101 w 548"/>
                <a:gd name="T19" fmla="*/ 44 h 164"/>
                <a:gd name="T20" fmla="*/ 107 w 548"/>
                <a:gd name="T21" fmla="*/ 120 h 164"/>
                <a:gd name="T22" fmla="*/ 120 w 548"/>
                <a:gd name="T23" fmla="*/ 132 h 164"/>
                <a:gd name="T24" fmla="*/ 126 w 548"/>
                <a:gd name="T25" fmla="*/ 88 h 164"/>
                <a:gd name="T26" fmla="*/ 138 w 548"/>
                <a:gd name="T27" fmla="*/ 44 h 164"/>
                <a:gd name="T28" fmla="*/ 151 w 548"/>
                <a:gd name="T29" fmla="*/ 57 h 164"/>
                <a:gd name="T30" fmla="*/ 164 w 548"/>
                <a:gd name="T31" fmla="*/ 101 h 164"/>
                <a:gd name="T32" fmla="*/ 176 w 548"/>
                <a:gd name="T33" fmla="*/ 120 h 164"/>
                <a:gd name="T34" fmla="*/ 183 w 548"/>
                <a:gd name="T35" fmla="*/ 76 h 164"/>
                <a:gd name="T36" fmla="*/ 201 w 548"/>
                <a:gd name="T37" fmla="*/ 38 h 164"/>
                <a:gd name="T38" fmla="*/ 208 w 548"/>
                <a:gd name="T39" fmla="*/ 50 h 164"/>
                <a:gd name="T40" fmla="*/ 214 w 548"/>
                <a:gd name="T41" fmla="*/ 101 h 164"/>
                <a:gd name="T42" fmla="*/ 227 w 548"/>
                <a:gd name="T43" fmla="*/ 113 h 164"/>
                <a:gd name="T44" fmla="*/ 239 w 548"/>
                <a:gd name="T45" fmla="*/ 88 h 164"/>
                <a:gd name="T46" fmla="*/ 246 w 548"/>
                <a:gd name="T47" fmla="*/ 50 h 164"/>
                <a:gd name="T48" fmla="*/ 258 w 548"/>
                <a:gd name="T49" fmla="*/ 57 h 164"/>
                <a:gd name="T50" fmla="*/ 271 w 548"/>
                <a:gd name="T51" fmla="*/ 88 h 164"/>
                <a:gd name="T52" fmla="*/ 283 w 548"/>
                <a:gd name="T53" fmla="*/ 101 h 164"/>
                <a:gd name="T54" fmla="*/ 296 w 548"/>
                <a:gd name="T55" fmla="*/ 76 h 164"/>
                <a:gd name="T56" fmla="*/ 302 w 548"/>
                <a:gd name="T57" fmla="*/ 50 h 164"/>
                <a:gd name="T58" fmla="*/ 321 w 548"/>
                <a:gd name="T59" fmla="*/ 88 h 164"/>
                <a:gd name="T60" fmla="*/ 334 w 548"/>
                <a:gd name="T61" fmla="*/ 101 h 164"/>
                <a:gd name="T62" fmla="*/ 346 w 548"/>
                <a:gd name="T63" fmla="*/ 76 h 164"/>
                <a:gd name="T64" fmla="*/ 365 w 548"/>
                <a:gd name="T65" fmla="*/ 63 h 164"/>
                <a:gd name="T66" fmla="*/ 384 w 548"/>
                <a:gd name="T67" fmla="*/ 101 h 164"/>
                <a:gd name="T68" fmla="*/ 403 w 548"/>
                <a:gd name="T69" fmla="*/ 69 h 164"/>
                <a:gd name="T70" fmla="*/ 422 w 548"/>
                <a:gd name="T71" fmla="*/ 69 h 164"/>
                <a:gd name="T72" fmla="*/ 441 w 548"/>
                <a:gd name="T73" fmla="*/ 95 h 164"/>
                <a:gd name="T74" fmla="*/ 466 w 548"/>
                <a:gd name="T75" fmla="*/ 69 h 164"/>
                <a:gd name="T76" fmla="*/ 479 w 548"/>
                <a:gd name="T77" fmla="*/ 76 h 164"/>
                <a:gd name="T78" fmla="*/ 498 w 548"/>
                <a:gd name="T79" fmla="*/ 95 h 164"/>
                <a:gd name="T80" fmla="*/ 516 w 548"/>
                <a:gd name="T81" fmla="*/ 69 h 164"/>
                <a:gd name="T82" fmla="*/ 535 w 548"/>
                <a:gd name="T83" fmla="*/ 7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8" h="164">
                  <a:moveTo>
                    <a:pt x="0" y="107"/>
                  </a:moveTo>
                  <a:lnTo>
                    <a:pt x="0" y="151"/>
                  </a:lnTo>
                  <a:lnTo>
                    <a:pt x="12" y="164"/>
                  </a:lnTo>
                  <a:lnTo>
                    <a:pt x="6" y="164"/>
                  </a:lnTo>
                  <a:lnTo>
                    <a:pt x="12" y="132"/>
                  </a:lnTo>
                  <a:lnTo>
                    <a:pt x="19" y="126"/>
                  </a:lnTo>
                  <a:lnTo>
                    <a:pt x="19" y="82"/>
                  </a:lnTo>
                  <a:lnTo>
                    <a:pt x="25" y="76"/>
                  </a:lnTo>
                  <a:lnTo>
                    <a:pt x="25" y="25"/>
                  </a:lnTo>
                  <a:lnTo>
                    <a:pt x="31" y="19"/>
                  </a:lnTo>
                  <a:lnTo>
                    <a:pt x="31" y="0"/>
                  </a:lnTo>
                  <a:lnTo>
                    <a:pt x="38" y="6"/>
                  </a:lnTo>
                  <a:lnTo>
                    <a:pt x="38" y="19"/>
                  </a:lnTo>
                  <a:lnTo>
                    <a:pt x="44" y="25"/>
                  </a:lnTo>
                  <a:lnTo>
                    <a:pt x="44" y="63"/>
                  </a:lnTo>
                  <a:lnTo>
                    <a:pt x="50" y="69"/>
                  </a:lnTo>
                  <a:lnTo>
                    <a:pt x="50" y="113"/>
                  </a:lnTo>
                  <a:lnTo>
                    <a:pt x="57" y="120"/>
                  </a:lnTo>
                  <a:lnTo>
                    <a:pt x="57" y="145"/>
                  </a:lnTo>
                  <a:lnTo>
                    <a:pt x="63" y="145"/>
                  </a:lnTo>
                  <a:lnTo>
                    <a:pt x="69" y="139"/>
                  </a:lnTo>
                  <a:lnTo>
                    <a:pt x="69" y="107"/>
                  </a:lnTo>
                  <a:lnTo>
                    <a:pt x="75" y="101"/>
                  </a:lnTo>
                  <a:lnTo>
                    <a:pt x="75" y="63"/>
                  </a:lnTo>
                  <a:lnTo>
                    <a:pt x="82" y="57"/>
                  </a:lnTo>
                  <a:lnTo>
                    <a:pt x="82" y="25"/>
                  </a:lnTo>
                  <a:lnTo>
                    <a:pt x="88" y="19"/>
                  </a:lnTo>
                  <a:lnTo>
                    <a:pt x="94" y="25"/>
                  </a:lnTo>
                  <a:lnTo>
                    <a:pt x="94" y="38"/>
                  </a:lnTo>
                  <a:lnTo>
                    <a:pt x="101" y="44"/>
                  </a:lnTo>
                  <a:lnTo>
                    <a:pt x="101" y="82"/>
                  </a:lnTo>
                  <a:lnTo>
                    <a:pt x="107" y="88"/>
                  </a:lnTo>
                  <a:lnTo>
                    <a:pt x="107" y="120"/>
                  </a:lnTo>
                  <a:lnTo>
                    <a:pt x="113" y="126"/>
                  </a:lnTo>
                  <a:lnTo>
                    <a:pt x="113" y="139"/>
                  </a:lnTo>
                  <a:lnTo>
                    <a:pt x="120" y="132"/>
                  </a:lnTo>
                  <a:lnTo>
                    <a:pt x="120" y="126"/>
                  </a:lnTo>
                  <a:lnTo>
                    <a:pt x="126" y="120"/>
                  </a:lnTo>
                  <a:lnTo>
                    <a:pt x="126" y="88"/>
                  </a:lnTo>
                  <a:lnTo>
                    <a:pt x="132" y="82"/>
                  </a:lnTo>
                  <a:lnTo>
                    <a:pt x="132" y="50"/>
                  </a:lnTo>
                  <a:lnTo>
                    <a:pt x="138" y="44"/>
                  </a:lnTo>
                  <a:lnTo>
                    <a:pt x="138" y="32"/>
                  </a:lnTo>
                  <a:lnTo>
                    <a:pt x="151" y="32"/>
                  </a:lnTo>
                  <a:lnTo>
                    <a:pt x="151" y="57"/>
                  </a:lnTo>
                  <a:lnTo>
                    <a:pt x="157" y="63"/>
                  </a:lnTo>
                  <a:lnTo>
                    <a:pt x="157" y="95"/>
                  </a:lnTo>
                  <a:lnTo>
                    <a:pt x="164" y="101"/>
                  </a:lnTo>
                  <a:lnTo>
                    <a:pt x="164" y="120"/>
                  </a:lnTo>
                  <a:lnTo>
                    <a:pt x="170" y="126"/>
                  </a:lnTo>
                  <a:lnTo>
                    <a:pt x="176" y="120"/>
                  </a:lnTo>
                  <a:lnTo>
                    <a:pt x="176" y="107"/>
                  </a:lnTo>
                  <a:lnTo>
                    <a:pt x="183" y="101"/>
                  </a:lnTo>
                  <a:lnTo>
                    <a:pt x="183" y="76"/>
                  </a:lnTo>
                  <a:lnTo>
                    <a:pt x="189" y="69"/>
                  </a:lnTo>
                  <a:lnTo>
                    <a:pt x="189" y="50"/>
                  </a:lnTo>
                  <a:lnTo>
                    <a:pt x="201" y="38"/>
                  </a:lnTo>
                  <a:lnTo>
                    <a:pt x="195" y="38"/>
                  </a:lnTo>
                  <a:lnTo>
                    <a:pt x="201" y="44"/>
                  </a:lnTo>
                  <a:lnTo>
                    <a:pt x="208" y="50"/>
                  </a:lnTo>
                  <a:lnTo>
                    <a:pt x="208" y="76"/>
                  </a:lnTo>
                  <a:lnTo>
                    <a:pt x="214" y="82"/>
                  </a:lnTo>
                  <a:lnTo>
                    <a:pt x="214" y="101"/>
                  </a:lnTo>
                  <a:lnTo>
                    <a:pt x="227" y="113"/>
                  </a:lnTo>
                  <a:lnTo>
                    <a:pt x="227" y="120"/>
                  </a:lnTo>
                  <a:lnTo>
                    <a:pt x="227" y="113"/>
                  </a:lnTo>
                  <a:lnTo>
                    <a:pt x="233" y="107"/>
                  </a:lnTo>
                  <a:lnTo>
                    <a:pt x="233" y="95"/>
                  </a:lnTo>
                  <a:lnTo>
                    <a:pt x="239" y="88"/>
                  </a:lnTo>
                  <a:lnTo>
                    <a:pt x="239" y="69"/>
                  </a:lnTo>
                  <a:lnTo>
                    <a:pt x="246" y="63"/>
                  </a:lnTo>
                  <a:lnTo>
                    <a:pt x="246" y="50"/>
                  </a:lnTo>
                  <a:lnTo>
                    <a:pt x="252" y="44"/>
                  </a:lnTo>
                  <a:lnTo>
                    <a:pt x="258" y="50"/>
                  </a:lnTo>
                  <a:lnTo>
                    <a:pt x="258" y="57"/>
                  </a:lnTo>
                  <a:lnTo>
                    <a:pt x="264" y="63"/>
                  </a:lnTo>
                  <a:lnTo>
                    <a:pt x="264" y="82"/>
                  </a:lnTo>
                  <a:lnTo>
                    <a:pt x="271" y="88"/>
                  </a:lnTo>
                  <a:lnTo>
                    <a:pt x="271" y="101"/>
                  </a:lnTo>
                  <a:lnTo>
                    <a:pt x="277" y="107"/>
                  </a:lnTo>
                  <a:lnTo>
                    <a:pt x="283" y="101"/>
                  </a:lnTo>
                  <a:lnTo>
                    <a:pt x="290" y="95"/>
                  </a:lnTo>
                  <a:lnTo>
                    <a:pt x="290" y="82"/>
                  </a:lnTo>
                  <a:lnTo>
                    <a:pt x="296" y="76"/>
                  </a:lnTo>
                  <a:lnTo>
                    <a:pt x="296" y="63"/>
                  </a:lnTo>
                  <a:lnTo>
                    <a:pt x="309" y="50"/>
                  </a:lnTo>
                  <a:lnTo>
                    <a:pt x="302" y="50"/>
                  </a:lnTo>
                  <a:lnTo>
                    <a:pt x="309" y="57"/>
                  </a:lnTo>
                  <a:lnTo>
                    <a:pt x="321" y="69"/>
                  </a:lnTo>
                  <a:lnTo>
                    <a:pt x="321" y="88"/>
                  </a:lnTo>
                  <a:lnTo>
                    <a:pt x="334" y="101"/>
                  </a:lnTo>
                  <a:lnTo>
                    <a:pt x="334" y="107"/>
                  </a:lnTo>
                  <a:lnTo>
                    <a:pt x="334" y="101"/>
                  </a:lnTo>
                  <a:lnTo>
                    <a:pt x="340" y="95"/>
                  </a:lnTo>
                  <a:lnTo>
                    <a:pt x="346" y="88"/>
                  </a:lnTo>
                  <a:lnTo>
                    <a:pt x="346" y="76"/>
                  </a:lnTo>
                  <a:lnTo>
                    <a:pt x="359" y="63"/>
                  </a:lnTo>
                  <a:lnTo>
                    <a:pt x="359" y="57"/>
                  </a:lnTo>
                  <a:lnTo>
                    <a:pt x="365" y="63"/>
                  </a:lnTo>
                  <a:lnTo>
                    <a:pt x="378" y="76"/>
                  </a:lnTo>
                  <a:lnTo>
                    <a:pt x="378" y="95"/>
                  </a:lnTo>
                  <a:lnTo>
                    <a:pt x="384" y="101"/>
                  </a:lnTo>
                  <a:lnTo>
                    <a:pt x="390" y="95"/>
                  </a:lnTo>
                  <a:lnTo>
                    <a:pt x="403" y="82"/>
                  </a:lnTo>
                  <a:lnTo>
                    <a:pt x="403" y="69"/>
                  </a:lnTo>
                  <a:lnTo>
                    <a:pt x="409" y="63"/>
                  </a:lnTo>
                  <a:lnTo>
                    <a:pt x="422" y="63"/>
                  </a:lnTo>
                  <a:lnTo>
                    <a:pt x="422" y="69"/>
                  </a:lnTo>
                  <a:lnTo>
                    <a:pt x="435" y="82"/>
                  </a:lnTo>
                  <a:lnTo>
                    <a:pt x="435" y="95"/>
                  </a:lnTo>
                  <a:lnTo>
                    <a:pt x="441" y="95"/>
                  </a:lnTo>
                  <a:lnTo>
                    <a:pt x="447" y="88"/>
                  </a:lnTo>
                  <a:lnTo>
                    <a:pt x="453" y="82"/>
                  </a:lnTo>
                  <a:lnTo>
                    <a:pt x="466" y="69"/>
                  </a:lnTo>
                  <a:lnTo>
                    <a:pt x="466" y="63"/>
                  </a:lnTo>
                  <a:lnTo>
                    <a:pt x="472" y="63"/>
                  </a:lnTo>
                  <a:lnTo>
                    <a:pt x="479" y="76"/>
                  </a:lnTo>
                  <a:lnTo>
                    <a:pt x="491" y="88"/>
                  </a:lnTo>
                  <a:lnTo>
                    <a:pt x="491" y="95"/>
                  </a:lnTo>
                  <a:lnTo>
                    <a:pt x="498" y="95"/>
                  </a:lnTo>
                  <a:lnTo>
                    <a:pt x="504" y="88"/>
                  </a:lnTo>
                  <a:lnTo>
                    <a:pt x="516" y="76"/>
                  </a:lnTo>
                  <a:lnTo>
                    <a:pt x="516" y="69"/>
                  </a:lnTo>
                  <a:lnTo>
                    <a:pt x="523" y="63"/>
                  </a:lnTo>
                  <a:lnTo>
                    <a:pt x="529" y="69"/>
                  </a:lnTo>
                  <a:lnTo>
                    <a:pt x="535" y="76"/>
                  </a:lnTo>
                  <a:lnTo>
                    <a:pt x="548" y="88"/>
                  </a:lnTo>
                  <a:lnTo>
                    <a:pt x="542" y="8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34" name="Freeform 94">
              <a:extLst>
                <a:ext uri="{FF2B5EF4-FFF2-40B4-BE49-F238E27FC236}">
                  <a16:creationId xmlns:a16="http://schemas.microsoft.com/office/drawing/2014/main" id="{8257AFD4-993C-4270-BD6F-94A21476C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1521"/>
              <a:ext cx="793" cy="19"/>
            </a:xfrm>
            <a:custGeom>
              <a:avLst/>
              <a:gdLst>
                <a:gd name="T0" fmla="*/ 6 w 793"/>
                <a:gd name="T1" fmla="*/ 19 h 19"/>
                <a:gd name="T2" fmla="*/ 19 w 793"/>
                <a:gd name="T3" fmla="*/ 13 h 19"/>
                <a:gd name="T4" fmla="*/ 31 w 793"/>
                <a:gd name="T5" fmla="*/ 0 h 19"/>
                <a:gd name="T6" fmla="*/ 44 w 793"/>
                <a:gd name="T7" fmla="*/ 7 h 19"/>
                <a:gd name="T8" fmla="*/ 56 w 793"/>
                <a:gd name="T9" fmla="*/ 19 h 19"/>
                <a:gd name="T10" fmla="*/ 69 w 793"/>
                <a:gd name="T11" fmla="*/ 13 h 19"/>
                <a:gd name="T12" fmla="*/ 82 w 793"/>
                <a:gd name="T13" fmla="*/ 7 h 19"/>
                <a:gd name="T14" fmla="*/ 94 w 793"/>
                <a:gd name="T15" fmla="*/ 0 h 19"/>
                <a:gd name="T16" fmla="*/ 107 w 793"/>
                <a:gd name="T17" fmla="*/ 13 h 19"/>
                <a:gd name="T18" fmla="*/ 119 w 793"/>
                <a:gd name="T19" fmla="*/ 19 h 19"/>
                <a:gd name="T20" fmla="*/ 132 w 793"/>
                <a:gd name="T21" fmla="*/ 7 h 19"/>
                <a:gd name="T22" fmla="*/ 145 w 793"/>
                <a:gd name="T23" fmla="*/ 0 h 19"/>
                <a:gd name="T24" fmla="*/ 157 w 793"/>
                <a:gd name="T25" fmla="*/ 13 h 19"/>
                <a:gd name="T26" fmla="*/ 170 w 793"/>
                <a:gd name="T27" fmla="*/ 19 h 19"/>
                <a:gd name="T28" fmla="*/ 182 w 793"/>
                <a:gd name="T29" fmla="*/ 13 h 19"/>
                <a:gd name="T30" fmla="*/ 195 w 793"/>
                <a:gd name="T31" fmla="*/ 7 h 19"/>
                <a:gd name="T32" fmla="*/ 208 w 793"/>
                <a:gd name="T33" fmla="*/ 7 h 19"/>
                <a:gd name="T34" fmla="*/ 220 w 793"/>
                <a:gd name="T35" fmla="*/ 13 h 19"/>
                <a:gd name="T36" fmla="*/ 233 w 793"/>
                <a:gd name="T37" fmla="*/ 13 h 19"/>
                <a:gd name="T38" fmla="*/ 245 w 793"/>
                <a:gd name="T39" fmla="*/ 7 h 19"/>
                <a:gd name="T40" fmla="*/ 258 w 793"/>
                <a:gd name="T41" fmla="*/ 7 h 19"/>
                <a:gd name="T42" fmla="*/ 271 w 793"/>
                <a:gd name="T43" fmla="*/ 13 h 19"/>
                <a:gd name="T44" fmla="*/ 283 w 793"/>
                <a:gd name="T45" fmla="*/ 13 h 19"/>
                <a:gd name="T46" fmla="*/ 296 w 793"/>
                <a:gd name="T47" fmla="*/ 7 h 19"/>
                <a:gd name="T48" fmla="*/ 308 w 793"/>
                <a:gd name="T49" fmla="*/ 7 h 19"/>
                <a:gd name="T50" fmla="*/ 321 w 793"/>
                <a:gd name="T51" fmla="*/ 13 h 19"/>
                <a:gd name="T52" fmla="*/ 334 w 793"/>
                <a:gd name="T53" fmla="*/ 13 h 19"/>
                <a:gd name="T54" fmla="*/ 346 w 793"/>
                <a:gd name="T55" fmla="*/ 13 h 19"/>
                <a:gd name="T56" fmla="*/ 359 w 793"/>
                <a:gd name="T57" fmla="*/ 7 h 19"/>
                <a:gd name="T58" fmla="*/ 371 w 793"/>
                <a:gd name="T59" fmla="*/ 7 h 19"/>
                <a:gd name="T60" fmla="*/ 384 w 793"/>
                <a:gd name="T61" fmla="*/ 13 h 19"/>
                <a:gd name="T62" fmla="*/ 397 w 793"/>
                <a:gd name="T63" fmla="*/ 13 h 19"/>
                <a:gd name="T64" fmla="*/ 409 w 793"/>
                <a:gd name="T65" fmla="*/ 7 h 19"/>
                <a:gd name="T66" fmla="*/ 422 w 793"/>
                <a:gd name="T67" fmla="*/ 7 h 19"/>
                <a:gd name="T68" fmla="*/ 434 w 793"/>
                <a:gd name="T69" fmla="*/ 13 h 19"/>
                <a:gd name="T70" fmla="*/ 447 w 793"/>
                <a:gd name="T71" fmla="*/ 13 h 19"/>
                <a:gd name="T72" fmla="*/ 460 w 793"/>
                <a:gd name="T73" fmla="*/ 7 h 19"/>
                <a:gd name="T74" fmla="*/ 472 w 793"/>
                <a:gd name="T75" fmla="*/ 7 h 19"/>
                <a:gd name="T76" fmla="*/ 485 w 793"/>
                <a:gd name="T77" fmla="*/ 13 h 19"/>
                <a:gd name="T78" fmla="*/ 497 w 793"/>
                <a:gd name="T79" fmla="*/ 13 h 19"/>
                <a:gd name="T80" fmla="*/ 510 w 793"/>
                <a:gd name="T81" fmla="*/ 7 h 19"/>
                <a:gd name="T82" fmla="*/ 523 w 793"/>
                <a:gd name="T83" fmla="*/ 7 h 19"/>
                <a:gd name="T84" fmla="*/ 535 w 793"/>
                <a:gd name="T85" fmla="*/ 7 h 19"/>
                <a:gd name="T86" fmla="*/ 548 w 793"/>
                <a:gd name="T87" fmla="*/ 13 h 19"/>
                <a:gd name="T88" fmla="*/ 560 w 793"/>
                <a:gd name="T89" fmla="*/ 13 h 19"/>
                <a:gd name="T90" fmla="*/ 573 w 793"/>
                <a:gd name="T91" fmla="*/ 7 h 19"/>
                <a:gd name="T92" fmla="*/ 586 w 793"/>
                <a:gd name="T93" fmla="*/ 7 h 19"/>
                <a:gd name="T94" fmla="*/ 598 w 793"/>
                <a:gd name="T95" fmla="*/ 13 h 19"/>
                <a:gd name="T96" fmla="*/ 611 w 793"/>
                <a:gd name="T97" fmla="*/ 13 h 19"/>
                <a:gd name="T98" fmla="*/ 623 w 793"/>
                <a:gd name="T99" fmla="*/ 7 h 19"/>
                <a:gd name="T100" fmla="*/ 636 w 793"/>
                <a:gd name="T101" fmla="*/ 7 h 19"/>
                <a:gd name="T102" fmla="*/ 649 w 793"/>
                <a:gd name="T103" fmla="*/ 13 h 19"/>
                <a:gd name="T104" fmla="*/ 661 w 793"/>
                <a:gd name="T105" fmla="*/ 13 h 19"/>
                <a:gd name="T106" fmla="*/ 674 w 793"/>
                <a:gd name="T107" fmla="*/ 7 h 19"/>
                <a:gd name="T108" fmla="*/ 686 w 793"/>
                <a:gd name="T109" fmla="*/ 7 h 19"/>
                <a:gd name="T110" fmla="*/ 699 w 793"/>
                <a:gd name="T111" fmla="*/ 7 h 19"/>
                <a:gd name="T112" fmla="*/ 712 w 793"/>
                <a:gd name="T113" fmla="*/ 13 h 19"/>
                <a:gd name="T114" fmla="*/ 724 w 793"/>
                <a:gd name="T115" fmla="*/ 13 h 19"/>
                <a:gd name="T116" fmla="*/ 737 w 793"/>
                <a:gd name="T117" fmla="*/ 7 h 19"/>
                <a:gd name="T118" fmla="*/ 749 w 793"/>
                <a:gd name="T119" fmla="*/ 7 h 19"/>
                <a:gd name="T120" fmla="*/ 762 w 793"/>
                <a:gd name="T121" fmla="*/ 13 h 19"/>
                <a:gd name="T122" fmla="*/ 775 w 793"/>
                <a:gd name="T123" fmla="*/ 13 h 19"/>
                <a:gd name="T124" fmla="*/ 787 w 793"/>
                <a:gd name="T125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93" h="19">
                  <a:moveTo>
                    <a:pt x="0" y="19"/>
                  </a:moveTo>
                  <a:lnTo>
                    <a:pt x="6" y="19"/>
                  </a:lnTo>
                  <a:lnTo>
                    <a:pt x="12" y="19"/>
                  </a:lnTo>
                  <a:lnTo>
                    <a:pt x="19" y="13"/>
                  </a:lnTo>
                  <a:lnTo>
                    <a:pt x="25" y="7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7"/>
                  </a:lnTo>
                  <a:lnTo>
                    <a:pt x="50" y="13"/>
                  </a:lnTo>
                  <a:lnTo>
                    <a:pt x="56" y="19"/>
                  </a:lnTo>
                  <a:lnTo>
                    <a:pt x="63" y="19"/>
                  </a:lnTo>
                  <a:lnTo>
                    <a:pt x="69" y="13"/>
                  </a:lnTo>
                  <a:lnTo>
                    <a:pt x="75" y="7"/>
                  </a:lnTo>
                  <a:lnTo>
                    <a:pt x="82" y="7"/>
                  </a:lnTo>
                  <a:lnTo>
                    <a:pt x="88" y="0"/>
                  </a:lnTo>
                  <a:lnTo>
                    <a:pt x="94" y="0"/>
                  </a:lnTo>
                  <a:lnTo>
                    <a:pt x="100" y="7"/>
                  </a:lnTo>
                  <a:lnTo>
                    <a:pt x="107" y="13"/>
                  </a:lnTo>
                  <a:lnTo>
                    <a:pt x="113" y="19"/>
                  </a:lnTo>
                  <a:lnTo>
                    <a:pt x="119" y="19"/>
                  </a:lnTo>
                  <a:lnTo>
                    <a:pt x="126" y="13"/>
                  </a:lnTo>
                  <a:lnTo>
                    <a:pt x="132" y="7"/>
                  </a:lnTo>
                  <a:lnTo>
                    <a:pt x="138" y="7"/>
                  </a:lnTo>
                  <a:lnTo>
                    <a:pt x="145" y="0"/>
                  </a:lnTo>
                  <a:lnTo>
                    <a:pt x="151" y="7"/>
                  </a:lnTo>
                  <a:lnTo>
                    <a:pt x="157" y="13"/>
                  </a:lnTo>
                  <a:lnTo>
                    <a:pt x="163" y="13"/>
                  </a:lnTo>
                  <a:lnTo>
                    <a:pt x="170" y="19"/>
                  </a:lnTo>
                  <a:lnTo>
                    <a:pt x="176" y="13"/>
                  </a:lnTo>
                  <a:lnTo>
                    <a:pt x="182" y="13"/>
                  </a:lnTo>
                  <a:lnTo>
                    <a:pt x="189" y="7"/>
                  </a:lnTo>
                  <a:lnTo>
                    <a:pt x="195" y="7"/>
                  </a:lnTo>
                  <a:lnTo>
                    <a:pt x="201" y="7"/>
                  </a:lnTo>
                  <a:lnTo>
                    <a:pt x="208" y="7"/>
                  </a:lnTo>
                  <a:lnTo>
                    <a:pt x="214" y="13"/>
                  </a:lnTo>
                  <a:lnTo>
                    <a:pt x="220" y="13"/>
                  </a:lnTo>
                  <a:lnTo>
                    <a:pt x="226" y="13"/>
                  </a:lnTo>
                  <a:lnTo>
                    <a:pt x="233" y="13"/>
                  </a:lnTo>
                  <a:lnTo>
                    <a:pt x="239" y="7"/>
                  </a:lnTo>
                  <a:lnTo>
                    <a:pt x="245" y="7"/>
                  </a:lnTo>
                  <a:lnTo>
                    <a:pt x="252" y="7"/>
                  </a:lnTo>
                  <a:lnTo>
                    <a:pt x="258" y="7"/>
                  </a:lnTo>
                  <a:lnTo>
                    <a:pt x="264" y="7"/>
                  </a:lnTo>
                  <a:lnTo>
                    <a:pt x="271" y="13"/>
                  </a:lnTo>
                  <a:lnTo>
                    <a:pt x="277" y="13"/>
                  </a:lnTo>
                  <a:lnTo>
                    <a:pt x="283" y="13"/>
                  </a:lnTo>
                  <a:lnTo>
                    <a:pt x="289" y="13"/>
                  </a:lnTo>
                  <a:lnTo>
                    <a:pt x="296" y="7"/>
                  </a:lnTo>
                  <a:lnTo>
                    <a:pt x="302" y="7"/>
                  </a:lnTo>
                  <a:lnTo>
                    <a:pt x="308" y="7"/>
                  </a:lnTo>
                  <a:lnTo>
                    <a:pt x="315" y="7"/>
                  </a:lnTo>
                  <a:lnTo>
                    <a:pt x="321" y="13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0" y="13"/>
                  </a:lnTo>
                  <a:lnTo>
                    <a:pt x="346" y="13"/>
                  </a:lnTo>
                  <a:lnTo>
                    <a:pt x="352" y="7"/>
                  </a:lnTo>
                  <a:lnTo>
                    <a:pt x="359" y="7"/>
                  </a:lnTo>
                  <a:lnTo>
                    <a:pt x="365" y="7"/>
                  </a:lnTo>
                  <a:lnTo>
                    <a:pt x="371" y="7"/>
                  </a:lnTo>
                  <a:lnTo>
                    <a:pt x="378" y="13"/>
                  </a:lnTo>
                  <a:lnTo>
                    <a:pt x="384" y="13"/>
                  </a:lnTo>
                  <a:lnTo>
                    <a:pt x="390" y="13"/>
                  </a:lnTo>
                  <a:lnTo>
                    <a:pt x="397" y="13"/>
                  </a:lnTo>
                  <a:lnTo>
                    <a:pt x="403" y="7"/>
                  </a:lnTo>
                  <a:lnTo>
                    <a:pt x="409" y="7"/>
                  </a:lnTo>
                  <a:lnTo>
                    <a:pt x="415" y="7"/>
                  </a:lnTo>
                  <a:lnTo>
                    <a:pt x="422" y="7"/>
                  </a:lnTo>
                  <a:lnTo>
                    <a:pt x="428" y="7"/>
                  </a:lnTo>
                  <a:lnTo>
                    <a:pt x="434" y="13"/>
                  </a:lnTo>
                  <a:lnTo>
                    <a:pt x="441" y="13"/>
                  </a:lnTo>
                  <a:lnTo>
                    <a:pt x="447" y="13"/>
                  </a:lnTo>
                  <a:lnTo>
                    <a:pt x="453" y="13"/>
                  </a:lnTo>
                  <a:lnTo>
                    <a:pt x="460" y="7"/>
                  </a:lnTo>
                  <a:lnTo>
                    <a:pt x="466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5" y="13"/>
                  </a:lnTo>
                  <a:lnTo>
                    <a:pt x="491" y="13"/>
                  </a:lnTo>
                  <a:lnTo>
                    <a:pt x="497" y="13"/>
                  </a:lnTo>
                  <a:lnTo>
                    <a:pt x="504" y="13"/>
                  </a:lnTo>
                  <a:lnTo>
                    <a:pt x="510" y="7"/>
                  </a:lnTo>
                  <a:lnTo>
                    <a:pt x="516" y="7"/>
                  </a:lnTo>
                  <a:lnTo>
                    <a:pt x="523" y="7"/>
                  </a:lnTo>
                  <a:lnTo>
                    <a:pt x="529" y="7"/>
                  </a:lnTo>
                  <a:lnTo>
                    <a:pt x="535" y="7"/>
                  </a:lnTo>
                  <a:lnTo>
                    <a:pt x="541" y="13"/>
                  </a:lnTo>
                  <a:lnTo>
                    <a:pt x="548" y="13"/>
                  </a:lnTo>
                  <a:lnTo>
                    <a:pt x="554" y="13"/>
                  </a:lnTo>
                  <a:lnTo>
                    <a:pt x="560" y="13"/>
                  </a:lnTo>
                  <a:lnTo>
                    <a:pt x="567" y="7"/>
                  </a:lnTo>
                  <a:lnTo>
                    <a:pt x="573" y="7"/>
                  </a:lnTo>
                  <a:lnTo>
                    <a:pt x="579" y="7"/>
                  </a:lnTo>
                  <a:lnTo>
                    <a:pt x="586" y="7"/>
                  </a:lnTo>
                  <a:lnTo>
                    <a:pt x="592" y="13"/>
                  </a:lnTo>
                  <a:lnTo>
                    <a:pt x="598" y="13"/>
                  </a:lnTo>
                  <a:lnTo>
                    <a:pt x="604" y="13"/>
                  </a:lnTo>
                  <a:lnTo>
                    <a:pt x="611" y="13"/>
                  </a:lnTo>
                  <a:lnTo>
                    <a:pt x="617" y="13"/>
                  </a:lnTo>
                  <a:lnTo>
                    <a:pt x="623" y="7"/>
                  </a:lnTo>
                  <a:lnTo>
                    <a:pt x="630" y="7"/>
                  </a:lnTo>
                  <a:lnTo>
                    <a:pt x="636" y="7"/>
                  </a:lnTo>
                  <a:lnTo>
                    <a:pt x="642" y="7"/>
                  </a:lnTo>
                  <a:lnTo>
                    <a:pt x="649" y="13"/>
                  </a:lnTo>
                  <a:lnTo>
                    <a:pt x="655" y="13"/>
                  </a:lnTo>
                  <a:lnTo>
                    <a:pt x="661" y="13"/>
                  </a:lnTo>
                  <a:lnTo>
                    <a:pt x="667" y="13"/>
                  </a:lnTo>
                  <a:lnTo>
                    <a:pt x="674" y="7"/>
                  </a:lnTo>
                  <a:lnTo>
                    <a:pt x="680" y="7"/>
                  </a:lnTo>
                  <a:lnTo>
                    <a:pt x="686" y="7"/>
                  </a:lnTo>
                  <a:lnTo>
                    <a:pt x="693" y="7"/>
                  </a:lnTo>
                  <a:lnTo>
                    <a:pt x="699" y="7"/>
                  </a:lnTo>
                  <a:lnTo>
                    <a:pt x="705" y="13"/>
                  </a:lnTo>
                  <a:lnTo>
                    <a:pt x="712" y="13"/>
                  </a:lnTo>
                  <a:lnTo>
                    <a:pt x="718" y="13"/>
                  </a:lnTo>
                  <a:lnTo>
                    <a:pt x="724" y="13"/>
                  </a:lnTo>
                  <a:lnTo>
                    <a:pt x="730" y="7"/>
                  </a:lnTo>
                  <a:lnTo>
                    <a:pt x="737" y="7"/>
                  </a:lnTo>
                  <a:lnTo>
                    <a:pt x="743" y="7"/>
                  </a:lnTo>
                  <a:lnTo>
                    <a:pt x="749" y="7"/>
                  </a:lnTo>
                  <a:lnTo>
                    <a:pt x="756" y="13"/>
                  </a:lnTo>
                  <a:lnTo>
                    <a:pt x="762" y="13"/>
                  </a:lnTo>
                  <a:lnTo>
                    <a:pt x="768" y="13"/>
                  </a:lnTo>
                  <a:lnTo>
                    <a:pt x="775" y="13"/>
                  </a:lnTo>
                  <a:lnTo>
                    <a:pt x="781" y="13"/>
                  </a:lnTo>
                  <a:lnTo>
                    <a:pt x="787" y="7"/>
                  </a:lnTo>
                  <a:lnTo>
                    <a:pt x="793" y="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38340" name="Group 100">
            <a:extLst>
              <a:ext uri="{FF2B5EF4-FFF2-40B4-BE49-F238E27FC236}">
                <a16:creationId xmlns:a16="http://schemas.microsoft.com/office/drawing/2014/main" id="{26CC2238-86AA-4316-BE87-33033E0DE1F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889375"/>
            <a:ext cx="3300413" cy="2651125"/>
            <a:chOff x="68" y="2450"/>
            <a:chExt cx="2079" cy="1670"/>
          </a:xfrm>
        </p:grpSpPr>
        <p:graphicFrame>
          <p:nvGraphicFramePr>
            <p:cNvPr id="138341" name="Object 101">
              <a:extLst>
                <a:ext uri="{FF2B5EF4-FFF2-40B4-BE49-F238E27FC236}">
                  <a16:creationId xmlns:a16="http://schemas.microsoft.com/office/drawing/2014/main" id="{2B25355E-9C7B-4844-B4FB-85DB186FCC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" y="2614"/>
            <a:ext cx="1459" cy="1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63" name="Visio" r:id="rId3" imgW="1811884" imgH="1843773" progId="Visio.Drawing.11">
                    <p:embed/>
                  </p:oleObj>
                </mc:Choice>
                <mc:Fallback>
                  <p:oleObj name="Visio" r:id="rId3" imgW="1811884" imgH="1843773" progId="Visio.Drawing.11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2614"/>
                          <a:ext cx="1459" cy="1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342" name="Text Box 102">
              <a:extLst>
                <a:ext uri="{FF2B5EF4-FFF2-40B4-BE49-F238E27FC236}">
                  <a16:creationId xmlns:a16="http://schemas.microsoft.com/office/drawing/2014/main" id="{6141F407-06CC-4CFC-8709-0E391F31C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5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 R</a:t>
              </a:r>
              <a:endParaRPr lang="es-ES_tradnl" altLang="es-CO" sz="16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8343" name="Text Box 103">
              <a:extLst>
                <a:ext uri="{FF2B5EF4-FFF2-40B4-BE49-F238E27FC236}">
                  <a16:creationId xmlns:a16="http://schemas.microsoft.com/office/drawing/2014/main" id="{33D62641-67E3-4F45-9EC5-C90282CB8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3158"/>
              <a:ext cx="3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12 V</a:t>
              </a:r>
            </a:p>
          </p:txBody>
        </p:sp>
        <p:sp>
          <p:nvSpPr>
            <p:cNvPr id="138344" name="Text Box 104">
              <a:extLst>
                <a:ext uri="{FF2B5EF4-FFF2-40B4-BE49-F238E27FC236}">
                  <a16:creationId xmlns:a16="http://schemas.microsoft.com/office/drawing/2014/main" id="{C83F912B-0608-454B-8280-FB3260061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294"/>
              <a:ext cx="6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Interruptor</a:t>
              </a:r>
            </a:p>
          </p:txBody>
        </p:sp>
        <p:sp>
          <p:nvSpPr>
            <p:cNvPr id="138345" name="Text Box 105">
              <a:extLst>
                <a:ext uri="{FF2B5EF4-FFF2-40B4-BE49-F238E27FC236}">
                  <a16:creationId xmlns:a16="http://schemas.microsoft.com/office/drawing/2014/main" id="{CFD9DFA1-206E-4E70-8EBE-9218DAFD1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249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    C</a:t>
              </a:r>
              <a:endParaRPr lang="es-ES_tradnl" altLang="es-CO" sz="16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8346" name="Text Box 106">
              <a:extLst>
                <a:ext uri="{FF2B5EF4-FFF2-40B4-BE49-F238E27FC236}">
                  <a16:creationId xmlns:a16="http://schemas.microsoft.com/office/drawing/2014/main" id="{6D9F8240-EEA2-40C3-97E9-B5CE9759C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75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8347" name="Text Box 107">
              <a:extLst>
                <a:ext uri="{FF2B5EF4-FFF2-40B4-BE49-F238E27FC236}">
                  <a16:creationId xmlns:a16="http://schemas.microsoft.com/office/drawing/2014/main" id="{F0DAFF34-6BF8-440A-91EA-773A120AA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275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CO" sz="1600"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38348" name="Text Box 108">
              <a:extLst>
                <a:ext uri="{FF2B5EF4-FFF2-40B4-BE49-F238E27FC236}">
                  <a16:creationId xmlns:a16="http://schemas.microsoft.com/office/drawing/2014/main" id="{59089BB4-4E8D-411F-A639-59FB84790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" y="2492"/>
              <a:ext cx="3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CO" sz="1600">
                  <a:latin typeface="Times New Roman" panose="02020603050405020304" pitchFamily="18" charset="0"/>
                </a:rPr>
                <a:t>     L</a:t>
              </a:r>
              <a:endParaRPr lang="es-ES" altLang="es-CO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38355" name="Text Box 115">
            <a:extLst>
              <a:ext uri="{FF2B5EF4-FFF2-40B4-BE49-F238E27FC236}">
                <a16:creationId xmlns:a16="http://schemas.microsoft.com/office/drawing/2014/main" id="{B4734351-887E-4698-BACE-3CCF0B12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3097213" cy="14922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sz="1400" b="1">
                <a:sym typeface="Symbol" panose="05050102010706020507" pitchFamily="18" charset="2"/>
              </a:rPr>
              <a:t>Interruptor abierto: </a:t>
            </a:r>
          </a:p>
          <a:p>
            <a:r>
              <a:rPr lang="es-ES" altLang="es-CO" sz="1400" b="1">
                <a:sym typeface="Symbol" panose="05050102010706020507" pitchFamily="18" charset="2"/>
              </a:rPr>
              <a:t>2º orden subamortiguado</a:t>
            </a:r>
          </a:p>
          <a:p>
            <a:pPr>
              <a:buFont typeface="Symbol" panose="05050102010706020507" pitchFamily="18" charset="2"/>
              <a:buChar char="a"/>
            </a:pPr>
            <a:r>
              <a:rPr lang="es-ES" altLang="es-CO" sz="2000">
                <a:sym typeface="Symbol" panose="05050102010706020507" pitchFamily="18" charset="2"/>
              </a:rPr>
              <a:t> R/2L </a:t>
            </a:r>
          </a:p>
          <a:p>
            <a:pPr>
              <a:buFont typeface="Symbol" panose="05050102010706020507" pitchFamily="18" charset="2"/>
              <a:buNone/>
            </a:pPr>
            <a:r>
              <a:rPr lang="es-ES" altLang="es-CO" sz="2000">
                <a:sym typeface="Symbol" panose="05050102010706020507" pitchFamily="18" charset="2"/>
              </a:rPr>
              <a:t></a:t>
            </a:r>
            <a:r>
              <a:rPr lang="es-ES" altLang="es-CO" sz="2000" baseline="-25000">
                <a:sym typeface="Symbol" panose="05050102010706020507" pitchFamily="18" charset="2"/>
              </a:rPr>
              <a:t>0</a:t>
            </a:r>
            <a:r>
              <a:rPr lang="es-ES" altLang="es-CO" sz="2000">
                <a:sym typeface="Symbol" panose="05050102010706020507" pitchFamily="18" charset="2"/>
              </a:rPr>
              <a:t>  1/LC 	</a:t>
            </a:r>
            <a:r>
              <a:rPr lang="el-GR" altLang="es-CO" sz="2000">
                <a:sym typeface="Symbol" panose="05050102010706020507" pitchFamily="18" charset="2"/>
              </a:rPr>
              <a:t>α</a:t>
            </a:r>
            <a:r>
              <a:rPr lang="es-ES" altLang="es-CO">
                <a:sym typeface="Symbol" panose="05050102010706020507" pitchFamily="18" charset="2"/>
              </a:rPr>
              <a:t>&lt;&lt; </a:t>
            </a:r>
            <a:r>
              <a:rPr lang="es-ES" altLang="es-CO" baseline="-25000">
                <a:sym typeface="Symbol" panose="05050102010706020507" pitchFamily="18" charset="2"/>
              </a:rPr>
              <a:t>0</a:t>
            </a:r>
          </a:p>
          <a:p>
            <a:pPr>
              <a:buFont typeface="Symbol" panose="05050102010706020507" pitchFamily="18" charset="2"/>
              <a:buNone/>
            </a:pPr>
            <a:endParaRPr lang="es-ES" altLang="es-CO" baseline="-25000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endParaRPr lang="es-ES" altLang="es-CO" baseline="-25000">
              <a:sym typeface="Symbol" panose="05050102010706020507" pitchFamily="18" charset="2"/>
            </a:endParaRPr>
          </a:p>
        </p:txBody>
      </p:sp>
      <p:graphicFrame>
        <p:nvGraphicFramePr>
          <p:cNvPr id="138356" name="Object 116">
            <a:extLst>
              <a:ext uri="{FF2B5EF4-FFF2-40B4-BE49-F238E27FC236}">
                <a16:creationId xmlns:a16="http://schemas.microsoft.com/office/drawing/2014/main" id="{BA392ABD-76E5-498A-BDD3-D67721F9D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284538"/>
          <a:ext cx="1800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4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84538"/>
                        <a:ext cx="1800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57" name="Text Box 117">
            <a:extLst>
              <a:ext uri="{FF2B5EF4-FFF2-40B4-BE49-F238E27FC236}">
                <a16:creationId xmlns:a16="http://schemas.microsoft.com/office/drawing/2014/main" id="{90810D72-5A26-4870-B240-F7E480A84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87463"/>
            <a:ext cx="2736850" cy="7016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sz="1400" b="1">
                <a:sym typeface="Symbol" panose="05050102010706020507" pitchFamily="18" charset="2"/>
              </a:rPr>
              <a:t>Interruptor abierto:</a:t>
            </a:r>
            <a:r>
              <a:rPr lang="es-ES" altLang="es-CO" sz="2000" b="1">
                <a:sym typeface="Symbol" panose="05050102010706020507" pitchFamily="18" charset="2"/>
              </a:rPr>
              <a:t> </a:t>
            </a:r>
            <a:r>
              <a:rPr lang="es-ES" altLang="es-CO" sz="1400" b="1">
                <a:sym typeface="Symbol" panose="05050102010706020507" pitchFamily="18" charset="2"/>
              </a:rPr>
              <a:t>1</a:t>
            </a:r>
            <a:r>
              <a:rPr lang="es-ES" altLang="es-CO" sz="1400" b="1" baseline="30000">
                <a:sym typeface="Symbol" panose="05050102010706020507" pitchFamily="18" charset="2"/>
              </a:rPr>
              <a:t>er</a:t>
            </a:r>
            <a:r>
              <a:rPr lang="es-ES" altLang="es-CO" sz="1400" b="1">
                <a:sym typeface="Symbol" panose="05050102010706020507" pitchFamily="18" charset="2"/>
              </a:rPr>
              <a:t> orden</a:t>
            </a:r>
            <a:r>
              <a:rPr lang="es-ES" altLang="es-CO" sz="1400">
                <a:sym typeface="Symbol" panose="05050102010706020507" pitchFamily="18" charset="2"/>
              </a:rPr>
              <a:t> </a:t>
            </a:r>
          </a:p>
          <a:p>
            <a:r>
              <a:rPr lang="el-GR" altLang="es-CO" sz="2000">
                <a:latin typeface="Bradley Hand ITC" panose="03070402050302030203" pitchFamily="66" charset="0"/>
                <a:sym typeface="Symbol" panose="05050102010706020507" pitchFamily="18" charset="2"/>
              </a:rPr>
              <a:t>τ</a:t>
            </a:r>
            <a:r>
              <a:rPr lang="es-ES" altLang="es-CO" sz="2000">
                <a:latin typeface="Bradley Hand ITC" panose="03070402050302030203" pitchFamily="66" charset="0"/>
                <a:sym typeface="Symbol" panose="05050102010706020507" pitchFamily="18" charset="2"/>
              </a:rPr>
              <a:t>=</a:t>
            </a:r>
            <a:r>
              <a:rPr lang="es-ES" altLang="es-CO" sz="2000">
                <a:sym typeface="Symbol" panose="05050102010706020507" pitchFamily="18" charset="2"/>
              </a:rPr>
              <a:t>L/R</a:t>
            </a:r>
            <a:endParaRPr lang="el-GR" altLang="es-CO" sz="2000">
              <a:latin typeface="Bradley Hand ITC" panose="03070402050302030203" pitchFamily="66" charset="0"/>
              <a:ea typeface="MS Mincho" panose="02020609040205080304" pitchFamily="49" charset="-128"/>
              <a:sym typeface="Symbol" panose="05050102010706020507" pitchFamily="18" charset="2"/>
            </a:endParaRPr>
          </a:p>
        </p:txBody>
      </p:sp>
      <p:sp>
        <p:nvSpPr>
          <p:cNvPr id="138358" name="Text Box 118">
            <a:extLst>
              <a:ext uri="{FF2B5EF4-FFF2-40B4-BE49-F238E27FC236}">
                <a16:creationId xmlns:a16="http://schemas.microsoft.com/office/drawing/2014/main" id="{2F9F90E0-2E7F-4A56-B5DD-83EC757B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516563"/>
            <a:ext cx="6156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b="1"/>
              <a:t>Influencia de R, L y C en el transitorio de 1er orden:</a:t>
            </a:r>
          </a:p>
        </p:txBody>
      </p:sp>
      <p:grpSp>
        <p:nvGrpSpPr>
          <p:cNvPr id="138359" name="Group 119">
            <a:extLst>
              <a:ext uri="{FF2B5EF4-FFF2-40B4-BE49-F238E27FC236}">
                <a16:creationId xmlns:a16="http://schemas.microsoft.com/office/drawing/2014/main" id="{80AF7F30-A05D-47B9-8DEB-E0EA72629B2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138360" name="Picture 120" descr="cabecera copia">
              <a:extLst>
                <a:ext uri="{FF2B5EF4-FFF2-40B4-BE49-F238E27FC236}">
                  <a16:creationId xmlns:a16="http://schemas.microsoft.com/office/drawing/2014/main" id="{9C65DA55-71C7-460C-9802-C2822959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361" name="Line 121">
              <a:extLst>
                <a:ext uri="{FF2B5EF4-FFF2-40B4-BE49-F238E27FC236}">
                  <a16:creationId xmlns:a16="http://schemas.microsoft.com/office/drawing/2014/main" id="{FF0DFC50-D91C-4F9E-8D43-22984C1DB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8362" name="Rectangle 122">
              <a:extLst>
                <a:ext uri="{FF2B5EF4-FFF2-40B4-BE49-F238E27FC236}">
                  <a16:creationId xmlns:a16="http://schemas.microsoft.com/office/drawing/2014/main" id="{58FAF6D5-24C4-428B-A8A4-A7284BDC2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" altLang="es-CO" sz="1300" b="1">
                  <a:solidFill>
                    <a:srgbClr val="0000FF"/>
                  </a:solidFill>
                </a:rPr>
                <a:t>Circuito de encendido de un automóvil. Transitorio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0"/>
                                        <p:tgtEl>
                                          <p:spTgt spid="13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3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20" grpId="0"/>
      <p:bldP spid="138321" grpId="0"/>
      <p:bldP spid="138322" grpId="0"/>
      <p:bldP spid="1383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49" name="Object 33">
            <a:extLst>
              <a:ext uri="{FF2B5EF4-FFF2-40B4-BE49-F238E27FC236}">
                <a16:creationId xmlns:a16="http://schemas.microsoft.com/office/drawing/2014/main" id="{42FB6015-8BB2-4A77-8AA7-F406496A5175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39750" y="2708275"/>
          <a:ext cx="23399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Visio" r:id="rId3" imgW="2492045" imgH="1471574" progId="Visio.Drawing.11">
                  <p:embed/>
                </p:oleObj>
              </mc:Choice>
              <mc:Fallback>
                <p:oleObj name="Visio" r:id="rId3" imgW="2492045" imgH="1471574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233997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>
            <a:extLst>
              <a:ext uri="{FF2B5EF4-FFF2-40B4-BE49-F238E27FC236}">
                <a16:creationId xmlns:a16="http://schemas.microsoft.com/office/drawing/2014/main" id="{081D0937-34BB-49DC-90CD-0764E4077351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39750" y="4581525"/>
          <a:ext cx="226377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Visio" r:id="rId5" imgW="2263445" imgH="1471574" progId="Visio.Drawing.11">
                  <p:embed/>
                </p:oleObj>
              </mc:Choice>
              <mc:Fallback>
                <p:oleObj name="Visio" r:id="rId5" imgW="2263445" imgH="1471574" progId="Visio.Drawing.11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81525"/>
                        <a:ext cx="2263775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>
            <a:extLst>
              <a:ext uri="{FF2B5EF4-FFF2-40B4-BE49-F238E27FC236}">
                <a16:creationId xmlns:a16="http://schemas.microsoft.com/office/drawing/2014/main" id="{BB7BF8D1-FD1B-463C-A650-F695E2F3DB15}"/>
              </a:ext>
            </a:extLst>
          </p:cNvPr>
          <p:cNvGraphicFramePr>
            <a:graphicFrameLocks/>
          </p:cNvGraphicFramePr>
          <p:nvPr>
            <p:ph sz="quarter" idx="4"/>
          </p:nvPr>
        </p:nvGraphicFramePr>
        <p:xfrm>
          <a:off x="6443663" y="2636838"/>
          <a:ext cx="23399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Visio" r:id="rId7" imgW="2498446" imgH="2205533" progId="Visio.Drawing.11">
                  <p:embed/>
                </p:oleObj>
              </mc:Choice>
              <mc:Fallback>
                <p:oleObj name="Visio" r:id="rId7" imgW="2498446" imgH="2205533" progId="Visio.Drawing.11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636838"/>
                        <a:ext cx="23399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>
            <a:extLst>
              <a:ext uri="{FF2B5EF4-FFF2-40B4-BE49-F238E27FC236}">
                <a16:creationId xmlns:a16="http://schemas.microsoft.com/office/drawing/2014/main" id="{127B3D3B-211D-4C87-9DF5-A89969EBC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274763"/>
            <a:ext cx="903605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b="1"/>
              <a:t>ORDEN DEL CIRCUITO: </a:t>
            </a:r>
            <a:r>
              <a:rPr lang="es-ES" altLang="es-CO" sz="1600"/>
              <a:t>número de elementos almacenadores de energía (Leq o Ceq)</a:t>
            </a:r>
            <a:r>
              <a:rPr lang="es-ES" altLang="es-CO" sz="1600" b="1"/>
              <a:t> </a:t>
            </a:r>
            <a:r>
              <a:rPr lang="es-ES" altLang="es-CO" sz="1600"/>
              <a:t>que tenga el circuito.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19A06453-78FB-4116-9562-0A3AD2DC2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60575"/>
            <a:ext cx="3095625" cy="3667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b="1"/>
              <a:t>Circuitos de primer orden</a:t>
            </a:r>
            <a:endParaRPr lang="es-ES" altLang="es-CO"/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D1494361-85D3-4295-A8AE-2DE11C457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060575"/>
            <a:ext cx="3527425" cy="3667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O" b="1"/>
              <a:t>Circuitos de segundo orden</a:t>
            </a:r>
            <a:endParaRPr lang="es-ES" altLang="es-CO"/>
          </a:p>
        </p:txBody>
      </p:sp>
      <p:graphicFrame>
        <p:nvGraphicFramePr>
          <p:cNvPr id="9258" name="Object 42">
            <a:extLst>
              <a:ext uri="{FF2B5EF4-FFF2-40B4-BE49-F238E27FC236}">
                <a16:creationId xmlns:a16="http://schemas.microsoft.com/office/drawing/2014/main" id="{C053FF45-0F5F-4F05-A982-442FF70BB939}"/>
              </a:ext>
            </a:extLst>
          </p:cNvPr>
          <p:cNvGraphicFramePr>
            <a:graphicFrameLocks/>
          </p:cNvGraphicFramePr>
          <p:nvPr/>
        </p:nvGraphicFramePr>
        <p:xfrm>
          <a:off x="5003800" y="4724400"/>
          <a:ext cx="23399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Visio" r:id="rId9" imgW="2485644" imgH="2205533" progId="Visio.Drawing.11">
                  <p:embed/>
                </p:oleObj>
              </mc:Choice>
              <mc:Fallback>
                <p:oleObj name="Visio" r:id="rId9" imgW="2485644" imgH="2205533" progId="Visio.Drawing.11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24400"/>
                        <a:ext cx="23399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>
            <a:extLst>
              <a:ext uri="{FF2B5EF4-FFF2-40B4-BE49-F238E27FC236}">
                <a16:creationId xmlns:a16="http://schemas.microsoft.com/office/drawing/2014/main" id="{5ADCB6EC-87E2-4DB2-858D-1D9B9DC7476B}"/>
              </a:ext>
            </a:extLst>
          </p:cNvPr>
          <p:cNvGraphicFramePr>
            <a:graphicFrameLocks/>
          </p:cNvGraphicFramePr>
          <p:nvPr>
            <p:ph sz="quarter" idx="1"/>
          </p:nvPr>
        </p:nvGraphicFramePr>
        <p:xfrm>
          <a:off x="3635375" y="2636838"/>
          <a:ext cx="23399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Visio" r:id="rId11" imgW="2443277" imgH="2205533" progId="Visio.Drawing.11">
                  <p:embed/>
                </p:oleObj>
              </mc:Choice>
              <mc:Fallback>
                <p:oleObj name="Visio" r:id="rId11" imgW="2443277" imgH="2205533" progId="Visio.Drawing.11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636838"/>
                        <a:ext cx="23399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67" name="Group 51">
            <a:extLst>
              <a:ext uri="{FF2B5EF4-FFF2-40B4-BE49-F238E27FC236}">
                <a16:creationId xmlns:a16="http://schemas.microsoft.com/office/drawing/2014/main" id="{CBA9C572-B35C-43C6-B2DF-6D2B477D132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9268" name="Picture 52" descr="cabecera copia">
              <a:extLst>
                <a:ext uri="{FF2B5EF4-FFF2-40B4-BE49-F238E27FC236}">
                  <a16:creationId xmlns:a16="http://schemas.microsoft.com/office/drawing/2014/main" id="{E570208A-FA05-49E6-9EC5-44B48D412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69" name="Line 53">
              <a:extLst>
                <a:ext uri="{FF2B5EF4-FFF2-40B4-BE49-F238E27FC236}">
                  <a16:creationId xmlns:a16="http://schemas.microsoft.com/office/drawing/2014/main" id="{840B260E-5BA8-4D24-BAC6-E4956D9C1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270" name="Rectangle 54">
              <a:extLst>
                <a:ext uri="{FF2B5EF4-FFF2-40B4-BE49-F238E27FC236}">
                  <a16:creationId xmlns:a16="http://schemas.microsoft.com/office/drawing/2014/main" id="{227442EE-64FD-49DB-9724-6497F006D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572"/>
              <a:ext cx="324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Introducción. Orden del circuito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/>
      <p:bldP spid="92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7" name="Object 23">
            <a:extLst>
              <a:ext uri="{FF2B5EF4-FFF2-40B4-BE49-F238E27FC236}">
                <a16:creationId xmlns:a16="http://schemas.microsoft.com/office/drawing/2014/main" id="{4F83B869-6D46-492D-B72C-4C165538B904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879725" y="1809750"/>
          <a:ext cx="20193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Visio" r:id="rId3" imgW="2018995" imgH="1111606" progId="Visio.Drawing.11">
                  <p:embed/>
                </p:oleObj>
              </mc:Choice>
              <mc:Fallback>
                <p:oleObj name="Visio" r:id="rId3" imgW="2018995" imgH="1111606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1809750"/>
                        <a:ext cx="20193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" name="Object 41">
            <a:extLst>
              <a:ext uri="{FF2B5EF4-FFF2-40B4-BE49-F238E27FC236}">
                <a16:creationId xmlns:a16="http://schemas.microsoft.com/office/drawing/2014/main" id="{54C09A26-CA2D-4D9A-81A5-62E90EC0EBDB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6513" y="1460500"/>
          <a:ext cx="2808287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Visio" r:id="rId5" imgW="3367735" imgH="2620670" progId="Visio.Drawing.11">
                  <p:embed/>
                </p:oleObj>
              </mc:Choice>
              <mc:Fallback>
                <p:oleObj name="Visio" r:id="rId5" imgW="3367735" imgH="2620670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1460500"/>
                        <a:ext cx="2808287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0" name="Object 46">
            <a:extLst>
              <a:ext uri="{FF2B5EF4-FFF2-40B4-BE49-F238E27FC236}">
                <a16:creationId xmlns:a16="http://schemas.microsoft.com/office/drawing/2014/main" id="{7828B09A-CD89-4A6D-A46E-29E877322EF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384550" y="3105150"/>
          <a:ext cx="8810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7" imgW="622080" imgH="228600" progId="Equation.DSMT4">
                  <p:embed/>
                </p:oleObj>
              </mc:Choice>
              <mc:Fallback>
                <p:oleObj name="Equation" r:id="rId7" imgW="622080" imgH="228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105150"/>
                        <a:ext cx="881063" cy="3238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43" name="Group 79">
            <a:extLst>
              <a:ext uri="{FF2B5EF4-FFF2-40B4-BE49-F238E27FC236}">
                <a16:creationId xmlns:a16="http://schemas.microsoft.com/office/drawing/2014/main" id="{A1FC5217-8A62-42AC-92D2-8A00E8397B90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665288"/>
            <a:ext cx="2144712" cy="1450975"/>
            <a:chOff x="3152" y="1298"/>
            <a:chExt cx="1351" cy="914"/>
          </a:xfrm>
        </p:grpSpPr>
        <p:sp>
          <p:nvSpPr>
            <p:cNvPr id="11286" name="Line 22">
              <a:extLst>
                <a:ext uri="{FF2B5EF4-FFF2-40B4-BE49-F238E27FC236}">
                  <a16:creationId xmlns:a16="http://schemas.microsoft.com/office/drawing/2014/main" id="{A1578FE4-3275-4688-8148-DF6809E5F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70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grpSp>
          <p:nvGrpSpPr>
            <p:cNvPr id="11342" name="Group 78">
              <a:extLst>
                <a:ext uri="{FF2B5EF4-FFF2-40B4-BE49-F238E27FC236}">
                  <a16:creationId xmlns:a16="http://schemas.microsoft.com/office/drawing/2014/main" id="{7E18CF60-9683-40F8-9D5A-EE11D8E7E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1298"/>
              <a:ext cx="1093" cy="914"/>
              <a:chOff x="3410" y="1298"/>
              <a:chExt cx="1093" cy="914"/>
            </a:xfrm>
          </p:grpSpPr>
          <p:graphicFrame>
            <p:nvGraphicFramePr>
              <p:cNvPr id="11291" name="Object 27">
                <a:extLst>
                  <a:ext uri="{FF2B5EF4-FFF2-40B4-BE49-F238E27FC236}">
                    <a16:creationId xmlns:a16="http://schemas.microsoft.com/office/drawing/2014/main" id="{849FCE1E-C6AF-4547-9ACA-33DA484B1C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70" y="1616"/>
              <a:ext cx="95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65" name="Equation" r:id="rId9" imgW="1104840" imgH="241200" progId="Equation.DSMT4">
                      <p:embed/>
                    </p:oleObj>
                  </mc:Choice>
                  <mc:Fallback>
                    <p:oleObj name="Equation" r:id="rId9" imgW="1104840" imgH="24120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0" y="1616"/>
                            <a:ext cx="95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3" name="Object 29">
                <a:extLst>
                  <a:ext uri="{FF2B5EF4-FFF2-40B4-BE49-F238E27FC236}">
                    <a16:creationId xmlns:a16="http://schemas.microsoft.com/office/drawing/2014/main" id="{8EB229BF-DCF6-4608-9DA0-CA8FEB5FAF5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42" y="1298"/>
              <a:ext cx="827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66" name="Equation" r:id="rId11" imgW="1002960" imgH="393480" progId="Equation.DSMT4">
                      <p:embed/>
                    </p:oleObj>
                  </mc:Choice>
                  <mc:Fallback>
                    <p:oleObj name="Equation" r:id="rId11" imgW="1002960" imgH="39348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2" y="1298"/>
                            <a:ext cx="827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4" name="Object 30">
                <a:extLst>
                  <a:ext uri="{FF2B5EF4-FFF2-40B4-BE49-F238E27FC236}">
                    <a16:creationId xmlns:a16="http://schemas.microsoft.com/office/drawing/2014/main" id="{8501262B-A8C1-4D92-97B3-B538060245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10" y="1888"/>
              <a:ext cx="1093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67" name="Equation" r:id="rId13" imgW="1498320" imgH="444240" progId="Equation.DSMT4">
                      <p:embed/>
                    </p:oleObj>
                  </mc:Choice>
                  <mc:Fallback>
                    <p:oleObj name="Equation" r:id="rId13" imgW="1498320" imgH="44424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0" y="1888"/>
                            <a:ext cx="1093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295" name="Line 31">
            <a:extLst>
              <a:ext uri="{FF2B5EF4-FFF2-40B4-BE49-F238E27FC236}">
                <a16:creationId xmlns:a16="http://schemas.microsoft.com/office/drawing/2014/main" id="{AD94E3C7-712B-4917-BF8B-1C7C32EED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23495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96" name="Line 32">
            <a:extLst>
              <a:ext uri="{FF2B5EF4-FFF2-40B4-BE49-F238E27FC236}">
                <a16:creationId xmlns:a16="http://schemas.microsoft.com/office/drawing/2014/main" id="{1E28A61D-33A2-4332-A3F8-6FFF0851F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2314575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11297" name="Object 33">
            <a:extLst>
              <a:ext uri="{FF2B5EF4-FFF2-40B4-BE49-F238E27FC236}">
                <a16:creationId xmlns:a16="http://schemas.microsoft.com/office/drawing/2014/main" id="{C651030C-7F49-40B3-B793-E9143127A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8238" y="2039938"/>
          <a:ext cx="1416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15" imgW="901440" imgH="241200" progId="Equation.DSMT4">
                  <p:embed/>
                </p:oleObj>
              </mc:Choice>
              <mc:Fallback>
                <p:oleObj name="Equation" r:id="rId15" imgW="901440" imgH="241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238" y="2039938"/>
                        <a:ext cx="1416050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8" name="Object 34">
            <a:extLst>
              <a:ext uri="{FF2B5EF4-FFF2-40B4-BE49-F238E27FC236}">
                <a16:creationId xmlns:a16="http://schemas.microsoft.com/office/drawing/2014/main" id="{ACD07361-F58D-4CD4-86ED-8D9EE3A7A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4138" y="2543175"/>
          <a:ext cx="985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17" imgW="660240" imgH="241200" progId="Equation.DSMT4">
                  <p:embed/>
                </p:oleObj>
              </mc:Choice>
              <mc:Fallback>
                <p:oleObj name="Equation" r:id="rId17" imgW="660240" imgH="241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2543175"/>
                        <a:ext cx="985837" cy="4333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7" name="Object 63">
            <a:extLst>
              <a:ext uri="{FF2B5EF4-FFF2-40B4-BE49-F238E27FC236}">
                <a16:creationId xmlns:a16="http://schemas.microsoft.com/office/drawing/2014/main" id="{7F7FDAF3-C169-461C-A943-BD2EEB6BB651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8388350" y="4724400"/>
          <a:ext cx="5937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19" imgW="419040" imgH="228600" progId="Equation.DSMT4">
                  <p:embed/>
                </p:oleObj>
              </mc:Choice>
              <mc:Fallback>
                <p:oleObj name="Equation" r:id="rId19" imgW="419040" imgH="2286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4724400"/>
                        <a:ext cx="593725" cy="322263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31" name="Text Box 67">
            <a:extLst>
              <a:ext uri="{FF2B5EF4-FFF2-40B4-BE49-F238E27FC236}">
                <a16:creationId xmlns:a16="http://schemas.microsoft.com/office/drawing/2014/main" id="{DBEA4850-F462-420E-8661-1FFDBA8B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263" y="2974975"/>
            <a:ext cx="1296987" cy="27463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Cte de tiempo</a:t>
            </a:r>
          </a:p>
        </p:txBody>
      </p:sp>
      <p:sp>
        <p:nvSpPr>
          <p:cNvPr id="11335" name="Text Box 71">
            <a:extLst>
              <a:ext uri="{FF2B5EF4-FFF2-40B4-BE49-F238E27FC236}">
                <a16:creationId xmlns:a16="http://schemas.microsoft.com/office/drawing/2014/main" id="{0BF22ACC-8C6B-4873-94A9-E3DF46031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460500"/>
            <a:ext cx="1511300" cy="36671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 b="1"/>
          </a:p>
        </p:txBody>
      </p:sp>
      <p:pic>
        <p:nvPicPr>
          <p:cNvPr id="11329" name="Picture 65">
            <a:extLst>
              <a:ext uri="{FF2B5EF4-FFF2-40B4-BE49-F238E27FC236}">
                <a16:creationId xmlns:a16="http://schemas.microsoft.com/office/drawing/2014/main" id="{B5613436-E5E6-4574-8054-3B17D83D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7" t="5296" r="4367" b="6386"/>
          <a:stretch>
            <a:fillRect/>
          </a:stretch>
        </p:blipFill>
        <p:spPr bwMode="auto">
          <a:xfrm>
            <a:off x="34925" y="3941763"/>
            <a:ext cx="6985000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33" name="AutoShape 69">
            <a:extLst>
              <a:ext uri="{FF2B5EF4-FFF2-40B4-BE49-F238E27FC236}">
                <a16:creationId xmlns:a16="http://schemas.microsoft.com/office/drawing/2014/main" id="{AA27763B-F20C-4CFE-9256-70301364B13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27313" y="4941888"/>
            <a:ext cx="865187" cy="1160462"/>
          </a:xfrm>
          <a:custGeom>
            <a:avLst/>
            <a:gdLst>
              <a:gd name="G0" fmla="+- 15129 0 0"/>
              <a:gd name="G1" fmla="+- 4718 0 0"/>
              <a:gd name="G2" fmla="+- 12158 0 4718"/>
              <a:gd name="G3" fmla="+- G2 0 4718"/>
              <a:gd name="G4" fmla="*/ G3 32768 32059"/>
              <a:gd name="G5" fmla="*/ G4 1 2"/>
              <a:gd name="G6" fmla="+- 21600 0 15129"/>
              <a:gd name="G7" fmla="*/ G6 4718 6079"/>
              <a:gd name="G8" fmla="+- G7 15129 0"/>
              <a:gd name="T0" fmla="*/ 15129 w 21600"/>
              <a:gd name="T1" fmla="*/ 0 h 21600"/>
              <a:gd name="T2" fmla="*/ 15129 w 21600"/>
              <a:gd name="T3" fmla="*/ 12158 h 21600"/>
              <a:gd name="T4" fmla="*/ 139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9" y="0"/>
                </a:lnTo>
                <a:lnTo>
                  <a:pt x="15129" y="4718"/>
                </a:lnTo>
                <a:lnTo>
                  <a:pt x="12427" y="4718"/>
                </a:lnTo>
                <a:cubicBezTo>
                  <a:pt x="5564" y="4718"/>
                  <a:pt x="0" y="8049"/>
                  <a:pt x="0" y="12158"/>
                </a:cubicBezTo>
                <a:lnTo>
                  <a:pt x="0" y="21600"/>
                </a:lnTo>
                <a:lnTo>
                  <a:pt x="2782" y="21600"/>
                </a:lnTo>
                <a:lnTo>
                  <a:pt x="2782" y="12158"/>
                </a:lnTo>
                <a:cubicBezTo>
                  <a:pt x="2782" y="9552"/>
                  <a:pt x="7100" y="7440"/>
                  <a:pt x="12427" y="7440"/>
                </a:cubicBezTo>
                <a:lnTo>
                  <a:pt x="15129" y="7440"/>
                </a:lnTo>
                <a:lnTo>
                  <a:pt x="15129" y="12158"/>
                </a:lnTo>
                <a:close/>
              </a:path>
            </a:pathLst>
          </a:cu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334" name="Text Box 70">
            <a:extLst>
              <a:ext uri="{FF2B5EF4-FFF2-40B4-BE49-F238E27FC236}">
                <a16:creationId xmlns:a16="http://schemas.microsoft.com/office/drawing/2014/main" id="{C025C215-3362-443E-86F2-CCCB5425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437063"/>
            <a:ext cx="4862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El condensador se descarga sobre la resistencia siguiendo una evolución exponencial desde el valor inicial V0 hasta 0=V</a:t>
            </a:r>
            <a:r>
              <a:rPr lang="es-ES" altLang="es-CO" sz="1200" b="1" baseline="-25000">
                <a:cs typeface="Arial" panose="020B0604020202020204" pitchFamily="34" charset="0"/>
              </a:rPr>
              <a:t>∞</a:t>
            </a:r>
          </a:p>
        </p:txBody>
      </p:sp>
      <p:graphicFrame>
        <p:nvGraphicFramePr>
          <p:cNvPr id="11336" name="Object 72">
            <a:extLst>
              <a:ext uri="{FF2B5EF4-FFF2-40B4-BE49-F238E27FC236}">
                <a16:creationId xmlns:a16="http://schemas.microsoft.com/office/drawing/2014/main" id="{92B6F87D-E89F-4584-9DB0-2F7E0DC87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0188" y="6607175"/>
          <a:ext cx="1889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Equation" r:id="rId22" imgW="126720" imgH="139680" progId="Equation.DSMT4">
                  <p:embed/>
                </p:oleObj>
              </mc:Choice>
              <mc:Fallback>
                <p:oleObj name="Equation" r:id="rId22" imgW="126720" imgH="13968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6607175"/>
                        <a:ext cx="188912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37" name="Line 73">
            <a:extLst>
              <a:ext uri="{FF2B5EF4-FFF2-40B4-BE49-F238E27FC236}">
                <a16:creationId xmlns:a16="http://schemas.microsoft.com/office/drawing/2014/main" id="{CDD536A4-9CAC-48EA-95FC-AA7E16FC1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5094288"/>
            <a:ext cx="503238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338" name="Line 74">
            <a:extLst>
              <a:ext uri="{FF2B5EF4-FFF2-40B4-BE49-F238E27FC236}">
                <a16:creationId xmlns:a16="http://schemas.microsoft.com/office/drawing/2014/main" id="{E1DE2832-7022-47A5-8257-7DEB3DC9C9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0188" y="6246813"/>
            <a:ext cx="1587" cy="422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339" name="Line 75">
            <a:extLst>
              <a:ext uri="{FF2B5EF4-FFF2-40B4-BE49-F238E27FC236}">
                <a16:creationId xmlns:a16="http://schemas.microsoft.com/office/drawing/2014/main" id="{ABA1A52E-A8FA-467D-BE2B-021713CC0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50" y="6246813"/>
            <a:ext cx="503238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340" name="Text Box 76">
            <a:extLst>
              <a:ext uri="{FF2B5EF4-FFF2-40B4-BE49-F238E27FC236}">
                <a16:creationId xmlns:a16="http://schemas.microsoft.com/office/drawing/2014/main" id="{608CAB98-58FF-4A35-8C52-A84EA2952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5815013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Para un t=</a:t>
            </a:r>
            <a:r>
              <a:rPr lang="el-GR" altLang="es-CO" sz="1200" b="1">
                <a:latin typeface="Bradley Hand ITC" panose="03070402050302030203" pitchFamily="66" charset="0"/>
              </a:rPr>
              <a:t>τ</a:t>
            </a:r>
            <a:r>
              <a:rPr lang="es-ES" altLang="es-CO" sz="1200" b="1">
                <a:latin typeface="Bradley Hand ITC" panose="03070402050302030203" pitchFamily="66" charset="0"/>
              </a:rPr>
              <a:t>  </a:t>
            </a:r>
            <a:r>
              <a:rPr lang="es-ES" altLang="es-CO" sz="1200" b="1"/>
              <a:t>se alcanza un 63% del </a:t>
            </a:r>
            <a:r>
              <a:rPr lang="el-GR" altLang="es-CO" sz="1200" b="1">
                <a:cs typeface="Arial" panose="020B0604020202020204" pitchFamily="34" charset="0"/>
              </a:rPr>
              <a:t>Δ</a:t>
            </a:r>
            <a:r>
              <a:rPr lang="es-ES" altLang="es-CO" sz="1200" b="1">
                <a:cs typeface="Arial" panose="020B0604020202020204" pitchFamily="34" charset="0"/>
              </a:rPr>
              <a:t>V=V</a:t>
            </a:r>
            <a:r>
              <a:rPr lang="es-ES" altLang="es-CO" sz="1200" b="1" baseline="-25000">
                <a:cs typeface="Arial" panose="020B0604020202020204" pitchFamily="34" charset="0"/>
              </a:rPr>
              <a:t>0</a:t>
            </a:r>
            <a:r>
              <a:rPr lang="es-ES" altLang="es-CO" sz="1200" b="1">
                <a:cs typeface="Arial" panose="020B0604020202020204" pitchFamily="34" charset="0"/>
              </a:rPr>
              <a:t>-V</a:t>
            </a:r>
            <a:r>
              <a:rPr lang="es-ES" altLang="es-CO" sz="1200" b="1" baseline="-250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341" name="Line 77">
            <a:extLst>
              <a:ext uri="{FF2B5EF4-FFF2-40B4-BE49-F238E27FC236}">
                <a16:creationId xmlns:a16="http://schemas.microsoft.com/office/drawing/2014/main" id="{78C301BC-CEDE-4E22-A68E-FC4E26B91C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0188" y="6030913"/>
            <a:ext cx="1152525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346" name="Line 82">
            <a:extLst>
              <a:ext uri="{FF2B5EF4-FFF2-40B4-BE49-F238E27FC236}">
                <a16:creationId xmlns:a16="http://schemas.microsoft.com/office/drawing/2014/main" id="{4463863D-0B9E-46E9-8C54-1AF3FCF40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0" y="5229225"/>
            <a:ext cx="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11347" name="Object 83">
            <a:extLst>
              <a:ext uri="{FF2B5EF4-FFF2-40B4-BE49-F238E27FC236}">
                <a16:creationId xmlns:a16="http://schemas.microsoft.com/office/drawing/2014/main" id="{FA923B2C-546F-4865-835F-00C29ABCC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5783263"/>
          <a:ext cx="14557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Equation" r:id="rId24" imgW="927000" imgH="241200" progId="Equation.DSMT4">
                  <p:embed/>
                </p:oleObj>
              </mc:Choice>
              <mc:Fallback>
                <p:oleObj name="Equation" r:id="rId24" imgW="927000" imgH="2412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783263"/>
                        <a:ext cx="1455737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8" name="Text Box 84">
            <a:extLst>
              <a:ext uri="{FF2B5EF4-FFF2-40B4-BE49-F238E27FC236}">
                <a16:creationId xmlns:a16="http://schemas.microsoft.com/office/drawing/2014/main" id="{E4B38773-A374-41D7-A85D-FF33B6757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860800"/>
            <a:ext cx="2232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Cálculo de la constante, A:</a:t>
            </a:r>
          </a:p>
        </p:txBody>
      </p:sp>
      <p:graphicFrame>
        <p:nvGraphicFramePr>
          <p:cNvPr id="11349" name="Object 85">
            <a:extLst>
              <a:ext uri="{FF2B5EF4-FFF2-40B4-BE49-F238E27FC236}">
                <a16:creationId xmlns:a16="http://schemas.microsoft.com/office/drawing/2014/main" id="{67A6FC1F-82EF-4A1B-85A7-15CBA1D50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4941888"/>
          <a:ext cx="8810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26" imgW="622080" imgH="228600" progId="Equation.DSMT4">
                  <p:embed/>
                </p:oleObj>
              </mc:Choice>
              <mc:Fallback>
                <p:oleObj name="Equation" r:id="rId26" imgW="622080" imgH="2286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941888"/>
                        <a:ext cx="881063" cy="3238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0" name="Object 86">
            <a:extLst>
              <a:ext uri="{FF2B5EF4-FFF2-40B4-BE49-F238E27FC236}">
                <a16:creationId xmlns:a16="http://schemas.microsoft.com/office/drawing/2014/main" id="{2D143D09-4DC9-47AA-A2FB-93451AB2E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4365625"/>
          <a:ext cx="1416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27" imgW="901440" imgH="241200" progId="Equation.DSMT4">
                  <p:embed/>
                </p:oleObj>
              </mc:Choice>
              <mc:Fallback>
                <p:oleObj name="Equation" r:id="rId27" imgW="901440" imgH="2412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365625"/>
                        <a:ext cx="1416050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51" name="AutoShape 87">
            <a:extLst>
              <a:ext uri="{FF2B5EF4-FFF2-40B4-BE49-F238E27FC236}">
                <a16:creationId xmlns:a16="http://schemas.microsoft.com/office/drawing/2014/main" id="{034DDE5E-6215-4B00-9C1A-5A5CF1658DF2}"/>
              </a:ext>
            </a:extLst>
          </p:cNvPr>
          <p:cNvSpPr>
            <a:spLocks/>
          </p:cNvSpPr>
          <p:nvPr/>
        </p:nvSpPr>
        <p:spPr bwMode="auto">
          <a:xfrm>
            <a:off x="8243888" y="4365625"/>
            <a:ext cx="73025" cy="1008063"/>
          </a:xfrm>
          <a:prstGeom prst="rightBrace">
            <a:avLst>
              <a:gd name="adj1" fmla="val 1150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pSp>
        <p:nvGrpSpPr>
          <p:cNvPr id="11359" name="Group 95">
            <a:extLst>
              <a:ext uri="{FF2B5EF4-FFF2-40B4-BE49-F238E27FC236}">
                <a16:creationId xmlns:a16="http://schemas.microsoft.com/office/drawing/2014/main" id="{F21226AF-C706-4E27-A329-BBF1639A90B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250363" cy="1203325"/>
            <a:chOff x="0" y="0"/>
            <a:chExt cx="5827" cy="758"/>
          </a:xfrm>
        </p:grpSpPr>
        <p:pic>
          <p:nvPicPr>
            <p:cNvPr id="11356" name="Picture 92" descr="cabecera copia">
              <a:extLst>
                <a:ext uri="{FF2B5EF4-FFF2-40B4-BE49-F238E27FC236}">
                  <a16:creationId xmlns:a16="http://schemas.microsoft.com/office/drawing/2014/main" id="{53BA0F78-0BFC-4F09-A311-70F46E16F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57" name="Line 93">
              <a:extLst>
                <a:ext uri="{FF2B5EF4-FFF2-40B4-BE49-F238E27FC236}">
                  <a16:creationId xmlns:a16="http://schemas.microsoft.com/office/drawing/2014/main" id="{73A260B9-BA76-49DE-8F5D-012D3227E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358" name="Rectangle 94">
              <a:extLst>
                <a:ext uri="{FF2B5EF4-FFF2-40B4-BE49-F238E27FC236}">
                  <a16:creationId xmlns:a16="http://schemas.microsoft.com/office/drawing/2014/main" id="{5B64D3EF-93EB-4E78-9D10-D7174FF16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572"/>
              <a:ext cx="333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s-ES_tradnl" altLang="es-CO" sz="1300" b="1">
                  <a:solidFill>
                    <a:srgbClr val="0000FF"/>
                  </a:solidFill>
                </a:rPr>
                <a:t>Transitorios de primer orden. Respuesta en ausencia de fuentes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  <p:sp>
        <p:nvSpPr>
          <p:cNvPr id="11360" name="Text Box 96">
            <a:extLst>
              <a:ext uri="{FF2B5EF4-FFF2-40B4-BE49-F238E27FC236}">
                <a16:creationId xmlns:a16="http://schemas.microsoft.com/office/drawing/2014/main" id="{31FB7E30-2261-4CBD-B145-CBB3BB9B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641475"/>
            <a:ext cx="154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Respuesta natural</a:t>
            </a:r>
          </a:p>
        </p:txBody>
      </p:sp>
      <p:sp>
        <p:nvSpPr>
          <p:cNvPr id="11361" name="Text Box 97">
            <a:extLst>
              <a:ext uri="{FF2B5EF4-FFF2-40B4-BE49-F238E27FC236}">
                <a16:creationId xmlns:a16="http://schemas.microsoft.com/office/drawing/2014/main" id="{85561F32-B1AD-458F-A4C8-7CC5A0CF1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465513"/>
            <a:ext cx="1763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Condiciones iniciales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1" grpId="0" animBg="1"/>
      <p:bldP spid="11335" grpId="0" animBg="1"/>
      <p:bldP spid="11334" grpId="0"/>
      <p:bldP spid="11340" grpId="0"/>
      <p:bldP spid="11348" grpId="0"/>
      <p:bldP spid="11360" grpId="0"/>
      <p:bldP spid="113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8" name="Object 28">
            <a:extLst>
              <a:ext uri="{FF2B5EF4-FFF2-40B4-BE49-F238E27FC236}">
                <a16:creationId xmlns:a16="http://schemas.microsoft.com/office/drawing/2014/main" id="{BC44C3D2-E66F-4D13-93A0-BBCE2918AF1A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3132138" y="1268413"/>
          <a:ext cx="22320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9" name="Visio" r:id="rId3" imgW="2361895" imgH="1480109" progId="Visio.Drawing.11">
                  <p:embed/>
                </p:oleObj>
              </mc:Choice>
              <mc:Fallback>
                <p:oleObj name="Visio" r:id="rId3" imgW="2361895" imgH="1480109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268413"/>
                        <a:ext cx="2232025" cy="139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7" name="Object 27">
            <a:extLst>
              <a:ext uri="{FF2B5EF4-FFF2-40B4-BE49-F238E27FC236}">
                <a16:creationId xmlns:a16="http://schemas.microsoft.com/office/drawing/2014/main" id="{0E554DF2-3494-41F2-95F4-8BF660C36A82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0" y="1268413"/>
          <a:ext cx="3348038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0" name="Visio" r:id="rId5" imgW="4039210" imgH="2096110" progId="Visio.Drawing.11">
                  <p:embed/>
                </p:oleObj>
              </mc:Choice>
              <mc:Fallback>
                <p:oleObj name="Visio" r:id="rId5" imgW="4039210" imgH="2096110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3348038" cy="173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8" name="Object 78">
            <a:extLst>
              <a:ext uri="{FF2B5EF4-FFF2-40B4-BE49-F238E27FC236}">
                <a16:creationId xmlns:a16="http://schemas.microsoft.com/office/drawing/2014/main" id="{95BC5EF1-7136-4CB0-8EE2-1C631042A96D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95288" y="5572125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1" name="Equation" r:id="rId7" imgW="1765080" imgH="241200" progId="Equation.DSMT4">
                  <p:embed/>
                </p:oleObj>
              </mc:Choice>
              <mc:Fallback>
                <p:oleObj name="Equation" r:id="rId7" imgW="1765080" imgH="2412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572125"/>
                        <a:ext cx="2286000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Line 11">
            <a:extLst>
              <a:ext uri="{FF2B5EF4-FFF2-40B4-BE49-F238E27FC236}">
                <a16:creationId xmlns:a16="http://schemas.microsoft.com/office/drawing/2014/main" id="{A76985DE-6F61-4DC4-8A2A-A265A8B81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21336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81933" name="Object 13">
            <a:extLst>
              <a:ext uri="{FF2B5EF4-FFF2-40B4-BE49-F238E27FC236}">
                <a16:creationId xmlns:a16="http://schemas.microsoft.com/office/drawing/2014/main" id="{3AB6449B-BA99-4639-A957-A2F01FCE1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708275"/>
          <a:ext cx="8143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2" name="Equation" r:id="rId9" imgW="622080" imgH="228600" progId="Equation.DSMT4">
                  <p:embed/>
                </p:oleObj>
              </mc:Choice>
              <mc:Fallback>
                <p:oleObj name="Equation" r:id="rId9" imgW="6220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08275"/>
                        <a:ext cx="814388" cy="2984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4" name="Object 14">
            <a:extLst>
              <a:ext uri="{FF2B5EF4-FFF2-40B4-BE49-F238E27FC236}">
                <a16:creationId xmlns:a16="http://schemas.microsoft.com/office/drawing/2014/main" id="{0F8ADC4E-98D8-40E0-8D6F-6965597F4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5538" y="1268413"/>
          <a:ext cx="23098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3" name="Equation" r:id="rId11" imgW="1993680" imgH="444240" progId="Equation.DSMT4">
                  <p:embed/>
                </p:oleObj>
              </mc:Choice>
              <mc:Fallback>
                <p:oleObj name="Equation" r:id="rId11" imgW="199368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1268413"/>
                        <a:ext cx="23098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5" name="Line 15">
            <a:extLst>
              <a:ext uri="{FF2B5EF4-FFF2-40B4-BE49-F238E27FC236}">
                <a16:creationId xmlns:a16="http://schemas.microsoft.com/office/drawing/2014/main" id="{AC2E8451-AD3F-43D4-AFA1-7EB4B4046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205038"/>
            <a:ext cx="358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81937" name="Object 17">
            <a:extLst>
              <a:ext uri="{FF2B5EF4-FFF2-40B4-BE49-F238E27FC236}">
                <a16:creationId xmlns:a16="http://schemas.microsoft.com/office/drawing/2014/main" id="{E05CF097-8231-4D77-95CD-974B381B1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1916113"/>
          <a:ext cx="2532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4" name="Equation" r:id="rId13" imgW="1612800" imgH="241200" progId="Equation.DSMT4">
                  <p:embed/>
                </p:oleObj>
              </mc:Choice>
              <mc:Fallback>
                <p:oleObj name="Equation" r:id="rId13" imgW="161280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916113"/>
                        <a:ext cx="2532063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18">
            <a:extLst>
              <a:ext uri="{FF2B5EF4-FFF2-40B4-BE49-F238E27FC236}">
                <a16:creationId xmlns:a16="http://schemas.microsoft.com/office/drawing/2014/main" id="{668B8FA5-AB69-4A71-8FBB-FA9FE68AF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3067050"/>
          <a:ext cx="9858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5" name="Equation" r:id="rId15" imgW="660240" imgH="241200" progId="Equation.DSMT4">
                  <p:embed/>
                </p:oleObj>
              </mc:Choice>
              <mc:Fallback>
                <p:oleObj name="Equation" r:id="rId15" imgW="66024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067050"/>
                        <a:ext cx="985838" cy="4333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2" name="Text Box 22">
            <a:extLst>
              <a:ext uri="{FF2B5EF4-FFF2-40B4-BE49-F238E27FC236}">
                <a16:creationId xmlns:a16="http://schemas.microsoft.com/office/drawing/2014/main" id="{C9C5565B-FAAC-4E83-938D-2DE579740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068638"/>
            <a:ext cx="1404937" cy="304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Cte de tiempo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26AD3F56-0D30-49D1-B17C-29915504E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268413"/>
            <a:ext cx="1584325" cy="366712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 b="1"/>
          </a:p>
        </p:txBody>
      </p:sp>
      <p:graphicFrame>
        <p:nvGraphicFramePr>
          <p:cNvPr id="81949" name="Object 29">
            <a:extLst>
              <a:ext uri="{FF2B5EF4-FFF2-40B4-BE49-F238E27FC236}">
                <a16:creationId xmlns:a16="http://schemas.microsoft.com/office/drawing/2014/main" id="{D129415B-6D0D-4449-813C-52A061122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708275"/>
          <a:ext cx="8810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6" name="Equation" r:id="rId17" imgW="672840" imgH="228600" progId="Equation.DSMT4">
                  <p:embed/>
                </p:oleObj>
              </mc:Choice>
              <mc:Fallback>
                <p:oleObj name="Equation" r:id="rId17" imgW="67284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08275"/>
                        <a:ext cx="881063" cy="2984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6" name="Text Box 36">
            <a:extLst>
              <a:ext uri="{FF2B5EF4-FFF2-40B4-BE49-F238E27FC236}">
                <a16:creationId xmlns:a16="http://schemas.microsoft.com/office/drawing/2014/main" id="{C7D8A8EE-0FA2-4956-BF5C-CD5D8038E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805363"/>
            <a:ext cx="3348038" cy="639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CO" sz="1200" b="1"/>
              <a:t>Cualquier otra variable del circuito tiene una evolución temporal de la misma forma que la de la tensión del condensador.</a:t>
            </a:r>
          </a:p>
        </p:txBody>
      </p:sp>
      <p:sp>
        <p:nvSpPr>
          <p:cNvPr id="82003" name="Oval 83">
            <a:extLst>
              <a:ext uri="{FF2B5EF4-FFF2-40B4-BE49-F238E27FC236}">
                <a16:creationId xmlns:a16="http://schemas.microsoft.com/office/drawing/2014/main" id="{9CF32CBB-3E57-440A-AA03-15E6037B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916113"/>
            <a:ext cx="360363" cy="431800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005" name="AutoShape 85">
            <a:extLst>
              <a:ext uri="{FF2B5EF4-FFF2-40B4-BE49-F238E27FC236}">
                <a16:creationId xmlns:a16="http://schemas.microsoft.com/office/drawing/2014/main" id="{53D2D13D-BA59-418C-9FF9-259655F42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349500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006" name="Text Box 86">
            <a:extLst>
              <a:ext uri="{FF2B5EF4-FFF2-40B4-BE49-F238E27FC236}">
                <a16:creationId xmlns:a16="http://schemas.microsoft.com/office/drawing/2014/main" id="{48FBE138-41EB-4C46-8413-151340410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708275"/>
            <a:ext cx="295275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forzada=permanente</a:t>
            </a:r>
          </a:p>
        </p:txBody>
      </p:sp>
      <p:sp>
        <p:nvSpPr>
          <p:cNvPr id="82007" name="Oval 87">
            <a:extLst>
              <a:ext uri="{FF2B5EF4-FFF2-40B4-BE49-F238E27FC236}">
                <a16:creationId xmlns:a16="http://schemas.microsoft.com/office/drawing/2014/main" id="{22436E36-3B7F-4AAE-8E88-833892F0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844675"/>
            <a:ext cx="1512888" cy="576263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008" name="AutoShape 88">
            <a:extLst>
              <a:ext uri="{FF2B5EF4-FFF2-40B4-BE49-F238E27FC236}">
                <a16:creationId xmlns:a16="http://schemas.microsoft.com/office/drawing/2014/main" id="{5B1DF5F4-4C31-49BC-AD7A-FEF61EC13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2349500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009" name="Text Box 89">
            <a:extLst>
              <a:ext uri="{FF2B5EF4-FFF2-40B4-BE49-F238E27FC236}">
                <a16:creationId xmlns:a16="http://schemas.microsoft.com/office/drawing/2014/main" id="{E0827EFE-3139-4C39-9C51-A3736D1E0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708275"/>
            <a:ext cx="295275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natural=transitorio</a:t>
            </a:r>
          </a:p>
        </p:txBody>
      </p:sp>
      <p:sp>
        <p:nvSpPr>
          <p:cNvPr id="82010" name="Oval 90">
            <a:extLst>
              <a:ext uri="{FF2B5EF4-FFF2-40B4-BE49-F238E27FC236}">
                <a16:creationId xmlns:a16="http://schemas.microsoft.com/office/drawing/2014/main" id="{3574CF6A-718F-4B72-83D6-CB72A1D32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572125"/>
            <a:ext cx="360363" cy="431800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011" name="AutoShape 91">
            <a:extLst>
              <a:ext uri="{FF2B5EF4-FFF2-40B4-BE49-F238E27FC236}">
                <a16:creationId xmlns:a16="http://schemas.microsoft.com/office/drawing/2014/main" id="{32DA180A-6DB7-45E5-9012-E9D01829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6003925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012" name="Text Box 92">
            <a:extLst>
              <a:ext uri="{FF2B5EF4-FFF2-40B4-BE49-F238E27FC236}">
                <a16:creationId xmlns:a16="http://schemas.microsoft.com/office/drawing/2014/main" id="{93F7B3CC-D2D5-45A3-8DD6-8801EDEA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64288"/>
            <a:ext cx="295275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forzada=permanente</a:t>
            </a:r>
          </a:p>
        </p:txBody>
      </p:sp>
      <p:sp>
        <p:nvSpPr>
          <p:cNvPr id="82014" name="Oval 94">
            <a:extLst>
              <a:ext uri="{FF2B5EF4-FFF2-40B4-BE49-F238E27FC236}">
                <a16:creationId xmlns:a16="http://schemas.microsoft.com/office/drawing/2014/main" id="{6F3FE5E6-36D1-404F-AAE0-F2B93E50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500688"/>
            <a:ext cx="1368425" cy="503237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015" name="Text Box 95">
            <a:extLst>
              <a:ext uri="{FF2B5EF4-FFF2-40B4-BE49-F238E27FC236}">
                <a16:creationId xmlns:a16="http://schemas.microsoft.com/office/drawing/2014/main" id="{7177D37B-8F69-44A8-B1FE-5AC63936C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364288"/>
            <a:ext cx="273685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natural=transitorio</a:t>
            </a:r>
          </a:p>
        </p:txBody>
      </p:sp>
      <p:sp>
        <p:nvSpPr>
          <p:cNvPr id="82016" name="AutoShape 96">
            <a:extLst>
              <a:ext uri="{FF2B5EF4-FFF2-40B4-BE49-F238E27FC236}">
                <a16:creationId xmlns:a16="http://schemas.microsoft.com/office/drawing/2014/main" id="{94508451-DBC0-4AF6-974C-66E309D9C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6003925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pSp>
        <p:nvGrpSpPr>
          <p:cNvPr id="82023" name="Group 103">
            <a:extLst>
              <a:ext uri="{FF2B5EF4-FFF2-40B4-BE49-F238E27FC236}">
                <a16:creationId xmlns:a16="http://schemas.microsoft.com/office/drawing/2014/main" id="{34B73B79-6D38-484F-A2A9-FC5C793FDF09}"/>
              </a:ext>
            </a:extLst>
          </p:cNvPr>
          <p:cNvGrpSpPr>
            <a:grpSpLocks/>
          </p:cNvGrpSpPr>
          <p:nvPr/>
        </p:nvGrpSpPr>
        <p:grpSpPr bwMode="auto">
          <a:xfrm>
            <a:off x="3313113" y="3681413"/>
            <a:ext cx="5795962" cy="3203575"/>
            <a:chOff x="2087" y="2205"/>
            <a:chExt cx="3651" cy="2018"/>
          </a:xfrm>
        </p:grpSpPr>
        <p:pic>
          <p:nvPicPr>
            <p:cNvPr id="81953" name="Picture 33">
              <a:extLst>
                <a:ext uri="{FF2B5EF4-FFF2-40B4-BE49-F238E27FC236}">
                  <a16:creationId xmlns:a16="http://schemas.microsoft.com/office/drawing/2014/main" id="{B4016D72-B9CD-4626-A527-DBBB90548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0" t="6836" r="9012" b="6836"/>
            <a:stretch>
              <a:fillRect/>
            </a:stretch>
          </p:blipFill>
          <p:spPr bwMode="auto">
            <a:xfrm>
              <a:off x="2087" y="2205"/>
              <a:ext cx="3651" cy="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954" name="Text Box 34">
              <a:extLst>
                <a:ext uri="{FF2B5EF4-FFF2-40B4-BE49-F238E27FC236}">
                  <a16:creationId xmlns:a16="http://schemas.microsoft.com/office/drawing/2014/main" id="{C9A1E2E7-77EF-4246-A83D-5CF96F714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251"/>
              <a:ext cx="2812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s-CO" sz="1400" b="1"/>
                <a:t>El condensador evoluciona desde su valor inicial hasta el nuevo régimen permanente siguiendo una exponencial</a:t>
              </a:r>
            </a:p>
          </p:txBody>
        </p:sp>
        <p:sp>
          <p:nvSpPr>
            <p:cNvPr id="81955" name="AutoShape 35">
              <a:extLst>
                <a:ext uri="{FF2B5EF4-FFF2-40B4-BE49-F238E27FC236}">
                  <a16:creationId xmlns:a16="http://schemas.microsoft.com/office/drawing/2014/main" id="{7E6501CE-4F70-4EA7-A63C-3F15ABADB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59"/>
              <a:ext cx="136" cy="363"/>
            </a:xfrm>
            <a:prstGeom prst="downArrow">
              <a:avLst>
                <a:gd name="adj1" fmla="val 50000"/>
                <a:gd name="adj2" fmla="val 6672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aphicFrame>
          <p:nvGraphicFramePr>
            <p:cNvPr id="82017" name="Object 97">
              <a:extLst>
                <a:ext uri="{FF2B5EF4-FFF2-40B4-BE49-F238E27FC236}">
                  <a16:creationId xmlns:a16="http://schemas.microsoft.com/office/drawing/2014/main" id="{C286B6CB-7EB4-40F0-B2B6-E3E443FFFA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4065"/>
            <a:ext cx="119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7" name="Equation" r:id="rId20" imgW="126720" imgH="139680" progId="Equation.DSMT4">
                    <p:embed/>
                  </p:oleObj>
                </mc:Choice>
                <mc:Fallback>
                  <p:oleObj name="Equation" r:id="rId20" imgW="126720" imgH="13968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4065"/>
                          <a:ext cx="119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8" name="Line 98">
              <a:extLst>
                <a:ext uri="{FF2B5EF4-FFF2-40B4-BE49-F238E27FC236}">
                  <a16:creationId xmlns:a16="http://schemas.microsoft.com/office/drawing/2014/main" id="{B70E048E-5668-4385-9195-C9E525C36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87" y="2886"/>
              <a:ext cx="22" cy="1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2019" name="Line 99">
              <a:extLst>
                <a:ext uri="{FF2B5EF4-FFF2-40B4-BE49-F238E27FC236}">
                  <a16:creationId xmlns:a16="http://schemas.microsoft.com/office/drawing/2014/main" id="{CCAEAF24-3A66-4DC8-B571-D7AE3CE35C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3" y="288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2020" name="Text Box 100">
              <a:extLst>
                <a:ext uri="{FF2B5EF4-FFF2-40B4-BE49-F238E27FC236}">
                  <a16:creationId xmlns:a16="http://schemas.microsoft.com/office/drawing/2014/main" id="{4BD8B53C-FA96-46F4-A458-1594AB602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430"/>
              <a:ext cx="1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s-CO" sz="1200" b="1"/>
                <a:t>Para un t=</a:t>
              </a:r>
              <a:r>
                <a:rPr lang="el-GR" altLang="es-CO" sz="1200" b="1">
                  <a:latin typeface="Bradley Hand ITC" panose="03070402050302030203" pitchFamily="66" charset="0"/>
                </a:rPr>
                <a:t>τ</a:t>
              </a:r>
              <a:r>
                <a:rPr lang="es-ES" altLang="es-CO" sz="1200" b="1">
                  <a:latin typeface="Bradley Hand ITC" panose="03070402050302030203" pitchFamily="66" charset="0"/>
                </a:rPr>
                <a:t>  </a:t>
              </a:r>
              <a:r>
                <a:rPr lang="es-ES" altLang="es-CO" sz="1200" b="1"/>
                <a:t>se alcanza un 63% del salto (</a:t>
              </a:r>
              <a:r>
                <a:rPr lang="el-GR" altLang="es-CO" sz="1200" b="1"/>
                <a:t>Δ</a:t>
              </a:r>
              <a:r>
                <a:rPr lang="es-ES" altLang="es-CO" sz="1200" b="1"/>
                <a:t>V=V</a:t>
              </a:r>
              <a:r>
                <a:rPr lang="es-ES" altLang="es-CO" sz="1200" b="1" baseline="-25000"/>
                <a:t>∞</a:t>
              </a:r>
              <a:r>
                <a:rPr lang="es-ES" altLang="es-CO" sz="1200" b="1"/>
                <a:t>-V</a:t>
              </a:r>
              <a:r>
                <a:rPr lang="es-ES" altLang="es-CO" sz="1200" b="1" baseline="-25000"/>
                <a:t>0</a:t>
              </a:r>
              <a:r>
                <a:rPr lang="es-ES" altLang="es-CO" sz="1200" b="1"/>
                <a:t>)</a:t>
              </a:r>
              <a:endParaRPr lang="el-GR" altLang="es-CO" sz="1200" b="1"/>
            </a:p>
          </p:txBody>
        </p:sp>
        <p:sp>
          <p:nvSpPr>
            <p:cNvPr id="82021" name="Line 101">
              <a:extLst>
                <a:ext uri="{FF2B5EF4-FFF2-40B4-BE49-F238E27FC236}">
                  <a16:creationId xmlns:a16="http://schemas.microsoft.com/office/drawing/2014/main" id="{1909BD1A-ADC4-49E7-B825-89F958DA2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2" y="2886"/>
              <a:ext cx="544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2025" name="Text Box 105">
            <a:extLst>
              <a:ext uri="{FF2B5EF4-FFF2-40B4-BE49-F238E27FC236}">
                <a16:creationId xmlns:a16="http://schemas.microsoft.com/office/drawing/2014/main" id="{E35870A9-C29B-4B53-AF96-58BF34E9C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082925"/>
            <a:ext cx="1800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Única para el circuito</a:t>
            </a:r>
          </a:p>
        </p:txBody>
      </p:sp>
      <p:graphicFrame>
        <p:nvGraphicFramePr>
          <p:cNvPr id="82026" name="Object 106">
            <a:extLst>
              <a:ext uri="{FF2B5EF4-FFF2-40B4-BE49-F238E27FC236}">
                <a16:creationId xmlns:a16="http://schemas.microsoft.com/office/drawing/2014/main" id="{41D21DC4-6A2C-473F-A8D5-B8CF0569D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3376613"/>
          <a:ext cx="27924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8" name="Equation" r:id="rId22" imgW="1777680" imgH="241200" progId="Equation.DSMT4">
                  <p:embed/>
                </p:oleObj>
              </mc:Choice>
              <mc:Fallback>
                <p:oleObj name="Equation" r:id="rId22" imgW="1777680" imgH="24120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376613"/>
                        <a:ext cx="2792413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7" name="Oval 107">
            <a:extLst>
              <a:ext uri="{FF2B5EF4-FFF2-40B4-BE49-F238E27FC236}">
                <a16:creationId xmlns:a16="http://schemas.microsoft.com/office/drawing/2014/main" id="{EE975B55-84FA-4AF8-9422-CC26FD00B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3376613"/>
            <a:ext cx="935038" cy="503237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028" name="AutoShape 108">
            <a:extLst>
              <a:ext uri="{FF2B5EF4-FFF2-40B4-BE49-F238E27FC236}">
                <a16:creationId xmlns:a16="http://schemas.microsoft.com/office/drawing/2014/main" id="{AA8A4752-0478-4193-A182-C987D5A1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3810000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029" name="Text Box 109">
            <a:extLst>
              <a:ext uri="{FF2B5EF4-FFF2-40B4-BE49-F238E27FC236}">
                <a16:creationId xmlns:a16="http://schemas.microsoft.com/office/drawing/2014/main" id="{D667AE53-90F1-4599-A879-A7D2B129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168775"/>
            <a:ext cx="2378075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a entrada cero</a:t>
            </a:r>
          </a:p>
        </p:txBody>
      </p:sp>
      <p:sp>
        <p:nvSpPr>
          <p:cNvPr id="82030" name="Oval 110">
            <a:extLst>
              <a:ext uri="{FF2B5EF4-FFF2-40B4-BE49-F238E27FC236}">
                <a16:creationId xmlns:a16="http://schemas.microsoft.com/office/drawing/2014/main" id="{9890086F-42DF-4E4F-8BF4-FFB720693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3305175"/>
            <a:ext cx="1368425" cy="646113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031" name="AutoShape 111">
            <a:extLst>
              <a:ext uri="{FF2B5EF4-FFF2-40B4-BE49-F238E27FC236}">
                <a16:creationId xmlns:a16="http://schemas.microsoft.com/office/drawing/2014/main" id="{AB49ED12-B506-4E01-92D8-C2AA9FF3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810000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032" name="Text Box 112">
            <a:extLst>
              <a:ext uri="{FF2B5EF4-FFF2-40B4-BE49-F238E27FC236}">
                <a16:creationId xmlns:a16="http://schemas.microsoft.com/office/drawing/2014/main" id="{305F9470-764E-4FE3-8113-FE5385E4A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168775"/>
            <a:ext cx="230505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a estado cero</a:t>
            </a:r>
          </a:p>
        </p:txBody>
      </p:sp>
      <p:grpSp>
        <p:nvGrpSpPr>
          <p:cNvPr id="82038" name="Group 118">
            <a:extLst>
              <a:ext uri="{FF2B5EF4-FFF2-40B4-BE49-F238E27FC236}">
                <a16:creationId xmlns:a16="http://schemas.microsoft.com/office/drawing/2014/main" id="{C010AF8B-0036-479E-B428-D2FE0F239E4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82035" name="Picture 115" descr="cabecera copia">
              <a:extLst>
                <a:ext uri="{FF2B5EF4-FFF2-40B4-BE49-F238E27FC236}">
                  <a16:creationId xmlns:a16="http://schemas.microsoft.com/office/drawing/2014/main" id="{C3B4C513-9855-41B7-8F5B-6E8609C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036" name="Line 116">
              <a:extLst>
                <a:ext uri="{FF2B5EF4-FFF2-40B4-BE49-F238E27FC236}">
                  <a16:creationId xmlns:a16="http://schemas.microsoft.com/office/drawing/2014/main" id="{98735844-9DD8-4411-9798-4963F98FF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2037" name="Rectangle 117">
              <a:extLst>
                <a:ext uri="{FF2B5EF4-FFF2-40B4-BE49-F238E27FC236}">
                  <a16:creationId xmlns:a16="http://schemas.microsoft.com/office/drawing/2014/main" id="{2277D9BD-81A7-417F-A1FA-D78CD6C29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Transitorios de primer orden. Respuesta en continua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2" grpId="0" animBg="1"/>
      <p:bldP spid="81945" grpId="0" animBg="1"/>
      <p:bldP spid="81956" grpId="0" animBg="1"/>
      <p:bldP spid="82009" grpId="0" animBg="1"/>
      <p:bldP spid="82012" grpId="0" animBg="1"/>
      <p:bldP spid="82015" grpId="0" animBg="1"/>
      <p:bldP spid="82025" grpId="0"/>
      <p:bldP spid="820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0" name="Object 30">
            <a:extLst>
              <a:ext uri="{FF2B5EF4-FFF2-40B4-BE49-F238E27FC236}">
                <a16:creationId xmlns:a16="http://schemas.microsoft.com/office/drawing/2014/main" id="{F22F66F6-43B0-4034-8245-6C0D7EE6B8FB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0" y="1268413"/>
          <a:ext cx="3348038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1" name="Visio" r:id="rId3" imgW="4039210" imgH="2096110" progId="Visio.Drawing.11">
                  <p:embed/>
                </p:oleObj>
              </mc:Choice>
              <mc:Fallback>
                <p:oleObj name="Visio" r:id="rId3" imgW="4039210" imgH="2096110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3348038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6" name="Object 46">
            <a:extLst>
              <a:ext uri="{FF2B5EF4-FFF2-40B4-BE49-F238E27FC236}">
                <a16:creationId xmlns:a16="http://schemas.microsoft.com/office/drawing/2014/main" id="{DE3AFF6E-114C-48E9-B55F-36111C6A2EF3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771775" y="1125538"/>
          <a:ext cx="27368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2" name="Visio" r:id="rId5" imgW="5666842" imgH="3839566" progId="Visio.Drawing.11">
                  <p:embed/>
                </p:oleObj>
              </mc:Choice>
              <mc:Fallback>
                <p:oleObj name="Visio" r:id="rId5" imgW="5666842" imgH="3839566" progId="Visio.Drawing.11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7931" b="51515"/>
                      <a:stretch>
                        <a:fillRect/>
                      </a:stretch>
                    </p:blipFill>
                    <p:spPr bwMode="auto">
                      <a:xfrm>
                        <a:off x="2771775" y="1125538"/>
                        <a:ext cx="273685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1" name="Object 31">
            <a:extLst>
              <a:ext uri="{FF2B5EF4-FFF2-40B4-BE49-F238E27FC236}">
                <a16:creationId xmlns:a16="http://schemas.microsoft.com/office/drawing/2014/main" id="{EA4F560D-5420-48D6-8464-32E1779B070E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38150" y="5478463"/>
          <a:ext cx="33051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3" name="Equation" r:id="rId7" imgW="1765080" imgH="215640" progId="Equation.DSMT4">
                  <p:embed/>
                </p:oleObj>
              </mc:Choice>
              <mc:Fallback>
                <p:oleObj name="Equation" r:id="rId7" imgW="1765080" imgH="215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478463"/>
                        <a:ext cx="3305175" cy="4048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2" name="Line 32">
            <a:extLst>
              <a:ext uri="{FF2B5EF4-FFF2-40B4-BE49-F238E27FC236}">
                <a16:creationId xmlns:a16="http://schemas.microsoft.com/office/drawing/2014/main" id="{811DE189-FC01-4EBA-9AB1-837DF1A5E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21336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92193" name="Object 33">
            <a:extLst>
              <a:ext uri="{FF2B5EF4-FFF2-40B4-BE49-F238E27FC236}">
                <a16:creationId xmlns:a16="http://schemas.microsoft.com/office/drawing/2014/main" id="{0F011FD4-0BA8-448E-B3CA-C17854092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781300"/>
          <a:ext cx="8143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4" name="Equation" r:id="rId9" imgW="622080" imgH="228600" progId="Equation.DSMT4">
                  <p:embed/>
                </p:oleObj>
              </mc:Choice>
              <mc:Fallback>
                <p:oleObj name="Equation" r:id="rId9" imgW="62208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781300"/>
                        <a:ext cx="814388" cy="2984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4" name="Object 34">
            <a:extLst>
              <a:ext uri="{FF2B5EF4-FFF2-40B4-BE49-F238E27FC236}">
                <a16:creationId xmlns:a16="http://schemas.microsoft.com/office/drawing/2014/main" id="{56408C79-6E2F-4045-8E1F-BD29221A7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1304925"/>
          <a:ext cx="25288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5" name="Equation" r:id="rId11" imgW="2184120" imgH="444240" progId="Equation.DSMT4">
                  <p:embed/>
                </p:oleObj>
              </mc:Choice>
              <mc:Fallback>
                <p:oleObj name="Equation" r:id="rId11" imgW="2184120" imgH="4442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304925"/>
                        <a:ext cx="25288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5" name="Line 35">
            <a:extLst>
              <a:ext uri="{FF2B5EF4-FFF2-40B4-BE49-F238E27FC236}">
                <a16:creationId xmlns:a16="http://schemas.microsoft.com/office/drawing/2014/main" id="{11046F20-C2B3-4883-99A6-BD4CB58E8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205038"/>
            <a:ext cx="358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92196" name="Object 36">
            <a:extLst>
              <a:ext uri="{FF2B5EF4-FFF2-40B4-BE49-F238E27FC236}">
                <a16:creationId xmlns:a16="http://schemas.microsoft.com/office/drawing/2014/main" id="{8F50219B-9F68-4750-AEA1-377EE8C2F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8" y="1808163"/>
          <a:ext cx="30019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6" name="Equation" r:id="rId13" imgW="1726920" imgH="215640" progId="Equation.DSMT4">
                  <p:embed/>
                </p:oleObj>
              </mc:Choice>
              <mc:Fallback>
                <p:oleObj name="Equation" r:id="rId13" imgW="1726920" imgH="215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1808163"/>
                        <a:ext cx="3001962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7" name="Object 37">
            <a:extLst>
              <a:ext uri="{FF2B5EF4-FFF2-40B4-BE49-F238E27FC236}">
                <a16:creationId xmlns:a16="http://schemas.microsoft.com/office/drawing/2014/main" id="{FA08E3D6-D0AE-452C-8B49-D8C8CE0C6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1613" y="2816225"/>
          <a:ext cx="985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7" name="Equation" r:id="rId15" imgW="660240" imgH="241200" progId="Equation.DSMT4">
                  <p:embed/>
                </p:oleObj>
              </mc:Choice>
              <mc:Fallback>
                <p:oleObj name="Equation" r:id="rId15" imgW="660240" imgH="241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2816225"/>
                        <a:ext cx="985837" cy="4333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8" name="Text Box 38">
            <a:extLst>
              <a:ext uri="{FF2B5EF4-FFF2-40B4-BE49-F238E27FC236}">
                <a16:creationId xmlns:a16="http://schemas.microsoft.com/office/drawing/2014/main" id="{464B1955-F522-463E-9C8F-DED2F101A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113" y="2889250"/>
            <a:ext cx="1404937" cy="304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Cte de tiempo</a:t>
            </a:r>
          </a:p>
        </p:txBody>
      </p:sp>
      <p:sp>
        <p:nvSpPr>
          <p:cNvPr id="92199" name="Text Box 39">
            <a:extLst>
              <a:ext uri="{FF2B5EF4-FFF2-40B4-BE49-F238E27FC236}">
                <a16:creationId xmlns:a16="http://schemas.microsoft.com/office/drawing/2014/main" id="{8818FD71-E938-443F-AE45-F6C99E5A2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268413"/>
            <a:ext cx="1584325" cy="366712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 b="1"/>
          </a:p>
        </p:txBody>
      </p:sp>
      <p:pic>
        <p:nvPicPr>
          <p:cNvPr id="92208" name="Picture 48">
            <a:extLst>
              <a:ext uri="{FF2B5EF4-FFF2-40B4-BE49-F238E27FC236}">
                <a16:creationId xmlns:a16="http://schemas.microsoft.com/office/drawing/2014/main" id="{D7D209EF-07BE-4B04-8650-933489D56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1" t="5251" r="7881" b="5251"/>
          <a:stretch>
            <a:fillRect/>
          </a:stretch>
        </p:blipFill>
        <p:spPr bwMode="auto">
          <a:xfrm>
            <a:off x="4284663" y="3286125"/>
            <a:ext cx="4824412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9" name="Line 49">
            <a:extLst>
              <a:ext uri="{FF2B5EF4-FFF2-40B4-BE49-F238E27FC236}">
                <a16:creationId xmlns:a16="http://schemas.microsoft.com/office/drawing/2014/main" id="{9588972C-A305-418C-B5BD-382056CA00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0425" y="3644900"/>
            <a:ext cx="865188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92211" name="Object 51">
            <a:extLst>
              <a:ext uri="{FF2B5EF4-FFF2-40B4-BE49-F238E27FC236}">
                <a16:creationId xmlns:a16="http://schemas.microsoft.com/office/drawing/2014/main" id="{75803134-A481-48B8-A157-0B155A26F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3452813"/>
          <a:ext cx="7508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8" name="Equation" r:id="rId18" imgW="431640" imgH="177480" progId="Equation.DSMT4">
                  <p:embed/>
                </p:oleObj>
              </mc:Choice>
              <mc:Fallback>
                <p:oleObj name="Equation" r:id="rId18" imgW="431640" imgH="17748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452813"/>
                        <a:ext cx="750888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4" name="AutoShape 54">
            <a:extLst>
              <a:ext uri="{FF2B5EF4-FFF2-40B4-BE49-F238E27FC236}">
                <a16:creationId xmlns:a16="http://schemas.microsoft.com/office/drawing/2014/main" id="{F5017C5A-4876-4E06-B54F-1197A776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6078538"/>
            <a:ext cx="142875" cy="360362"/>
          </a:xfrm>
          <a:prstGeom prst="downArrow">
            <a:avLst>
              <a:gd name="adj1" fmla="val 50000"/>
              <a:gd name="adj2" fmla="val 6305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2215" name="Text Box 55">
            <a:extLst>
              <a:ext uri="{FF2B5EF4-FFF2-40B4-BE49-F238E27FC236}">
                <a16:creationId xmlns:a16="http://schemas.microsoft.com/office/drawing/2014/main" id="{8F93FF60-9DAC-426C-ACC7-4256EF00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37313"/>
            <a:ext cx="295275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forzada=permanente</a:t>
            </a:r>
          </a:p>
        </p:txBody>
      </p:sp>
      <p:sp>
        <p:nvSpPr>
          <p:cNvPr id="92216" name="AutoShape 56">
            <a:extLst>
              <a:ext uri="{FF2B5EF4-FFF2-40B4-BE49-F238E27FC236}">
                <a16:creationId xmlns:a16="http://schemas.microsoft.com/office/drawing/2014/main" id="{1ABE3100-957A-41E4-8D74-45097492D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5934075"/>
            <a:ext cx="144462" cy="503238"/>
          </a:xfrm>
          <a:prstGeom prst="downArrow">
            <a:avLst>
              <a:gd name="adj1" fmla="val 50000"/>
              <a:gd name="adj2" fmla="val 8708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2217" name="Oval 57">
            <a:extLst>
              <a:ext uri="{FF2B5EF4-FFF2-40B4-BE49-F238E27FC236}">
                <a16:creationId xmlns:a16="http://schemas.microsoft.com/office/drawing/2014/main" id="{7EAB1645-9943-4E53-8562-6C223CEA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5357813"/>
            <a:ext cx="1728788" cy="7207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2218" name="Oval 58">
            <a:extLst>
              <a:ext uri="{FF2B5EF4-FFF2-40B4-BE49-F238E27FC236}">
                <a16:creationId xmlns:a16="http://schemas.microsoft.com/office/drawing/2014/main" id="{E3D15A45-BCB4-40A4-9A40-52AA05C84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429250"/>
            <a:ext cx="863600" cy="503238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2219" name="Text Box 59">
            <a:extLst>
              <a:ext uri="{FF2B5EF4-FFF2-40B4-BE49-F238E27FC236}">
                <a16:creationId xmlns:a16="http://schemas.microsoft.com/office/drawing/2014/main" id="{71A5EC5D-5974-429A-8F7A-993F30BCF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6437313"/>
            <a:ext cx="295275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natural=transitorio</a:t>
            </a:r>
          </a:p>
        </p:txBody>
      </p:sp>
      <p:sp>
        <p:nvSpPr>
          <p:cNvPr id="92220" name="Oval 60">
            <a:extLst>
              <a:ext uri="{FF2B5EF4-FFF2-40B4-BE49-F238E27FC236}">
                <a16:creationId xmlns:a16="http://schemas.microsoft.com/office/drawing/2014/main" id="{E547ED4D-5429-4490-AC48-F862FAF53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808163"/>
            <a:ext cx="1584325" cy="433387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2221" name="Oval 61">
            <a:extLst>
              <a:ext uri="{FF2B5EF4-FFF2-40B4-BE49-F238E27FC236}">
                <a16:creationId xmlns:a16="http://schemas.microsoft.com/office/drawing/2014/main" id="{2C1EE414-1496-4714-AAF6-1C6C54821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1736725"/>
            <a:ext cx="792163" cy="503238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2224" name="Text Box 64">
            <a:extLst>
              <a:ext uri="{FF2B5EF4-FFF2-40B4-BE49-F238E27FC236}">
                <a16:creationId xmlns:a16="http://schemas.microsoft.com/office/drawing/2014/main" id="{3509F3EB-75A4-42EB-8F93-B59AF7C02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457450"/>
            <a:ext cx="295275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forzada=permanente</a:t>
            </a:r>
          </a:p>
        </p:txBody>
      </p:sp>
      <p:sp>
        <p:nvSpPr>
          <p:cNvPr id="92226" name="Text Box 66">
            <a:extLst>
              <a:ext uri="{FF2B5EF4-FFF2-40B4-BE49-F238E27FC236}">
                <a16:creationId xmlns:a16="http://schemas.microsoft.com/office/drawing/2014/main" id="{E8C96F61-3EF7-4D36-9810-9BFD054D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2457450"/>
            <a:ext cx="2701925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natural=transitorio</a:t>
            </a:r>
          </a:p>
        </p:txBody>
      </p:sp>
      <p:sp>
        <p:nvSpPr>
          <p:cNvPr id="92227" name="AutoShape 67">
            <a:extLst>
              <a:ext uri="{FF2B5EF4-FFF2-40B4-BE49-F238E27FC236}">
                <a16:creationId xmlns:a16="http://schemas.microsoft.com/office/drawing/2014/main" id="{ECBCA7B6-B66F-4E30-B742-C74D966FD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2168525"/>
            <a:ext cx="144462" cy="2889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2228" name="AutoShape 68">
            <a:extLst>
              <a:ext uri="{FF2B5EF4-FFF2-40B4-BE49-F238E27FC236}">
                <a16:creationId xmlns:a16="http://schemas.microsoft.com/office/drawing/2014/main" id="{228202C0-2A8C-4CCA-9FD7-2C7C6EAA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168525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2229" name="Text Box 69">
            <a:extLst>
              <a:ext uri="{FF2B5EF4-FFF2-40B4-BE49-F238E27FC236}">
                <a16:creationId xmlns:a16="http://schemas.microsoft.com/office/drawing/2014/main" id="{F7942083-E940-4C7A-AF68-829C264A0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42900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Vc(t)</a:t>
            </a:r>
          </a:p>
        </p:txBody>
      </p:sp>
      <p:sp>
        <p:nvSpPr>
          <p:cNvPr id="92231" name="Text Box 71">
            <a:extLst>
              <a:ext uri="{FF2B5EF4-FFF2-40B4-BE49-F238E27FC236}">
                <a16:creationId xmlns:a16="http://schemas.microsoft.com/office/drawing/2014/main" id="{A22267A0-9D30-4463-9CF6-42AF2943F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889250"/>
            <a:ext cx="1800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Única para el circuito</a:t>
            </a:r>
          </a:p>
        </p:txBody>
      </p:sp>
      <p:sp>
        <p:nvSpPr>
          <p:cNvPr id="92235" name="Text Box 75">
            <a:extLst>
              <a:ext uri="{FF2B5EF4-FFF2-40B4-BE49-F238E27FC236}">
                <a16:creationId xmlns:a16="http://schemas.microsoft.com/office/drawing/2014/main" id="{3F62F648-231A-41C3-B86C-84C863FD1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68638"/>
            <a:ext cx="2232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Cálculo de la constante, K:</a:t>
            </a:r>
          </a:p>
        </p:txBody>
      </p:sp>
      <p:graphicFrame>
        <p:nvGraphicFramePr>
          <p:cNvPr id="92236" name="Object 76">
            <a:extLst>
              <a:ext uri="{FF2B5EF4-FFF2-40B4-BE49-F238E27FC236}">
                <a16:creationId xmlns:a16="http://schemas.microsoft.com/office/drawing/2014/main" id="{AD8566BB-21D9-4C42-BE2F-D205D26E1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005263"/>
          <a:ext cx="8810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9" name="Equation" r:id="rId20" imgW="622080" imgH="228600" progId="Equation.DSMT4">
                  <p:embed/>
                </p:oleObj>
              </mc:Choice>
              <mc:Fallback>
                <p:oleObj name="Equation" r:id="rId20" imgW="622080" imgH="2286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881063" cy="3238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8" name="AutoShape 78">
            <a:extLst>
              <a:ext uri="{FF2B5EF4-FFF2-40B4-BE49-F238E27FC236}">
                <a16:creationId xmlns:a16="http://schemas.microsoft.com/office/drawing/2014/main" id="{FB02CA7E-E050-4F0A-856B-9E171E606468}"/>
              </a:ext>
            </a:extLst>
          </p:cNvPr>
          <p:cNvSpPr>
            <a:spLocks/>
          </p:cNvSpPr>
          <p:nvPr/>
        </p:nvSpPr>
        <p:spPr bwMode="auto">
          <a:xfrm>
            <a:off x="2052638" y="3429000"/>
            <a:ext cx="73025" cy="1008063"/>
          </a:xfrm>
          <a:prstGeom prst="rightBrace">
            <a:avLst>
              <a:gd name="adj1" fmla="val 1150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92239" name="Object 79">
            <a:extLst>
              <a:ext uri="{FF2B5EF4-FFF2-40B4-BE49-F238E27FC236}">
                <a16:creationId xmlns:a16="http://schemas.microsoft.com/office/drawing/2014/main" id="{96ED0B89-8D8D-4C94-A39A-0E4B367ED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3446463"/>
          <a:ext cx="19446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0" name="Equation" r:id="rId22" imgW="1168200" imgH="215640" progId="Equation.DSMT4">
                  <p:embed/>
                </p:oleObj>
              </mc:Choice>
              <mc:Fallback>
                <p:oleObj name="Equation" r:id="rId22" imgW="1168200" imgH="21564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446463"/>
                        <a:ext cx="1944688" cy="388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4" name="Object 84">
            <a:extLst>
              <a:ext uri="{FF2B5EF4-FFF2-40B4-BE49-F238E27FC236}">
                <a16:creationId xmlns:a16="http://schemas.microsoft.com/office/drawing/2014/main" id="{A3601B01-3DA0-4D39-A9C5-D4AB93A7A4E6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2195513" y="3789363"/>
          <a:ext cx="16795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1" name="Equation" r:id="rId24" imgW="1028520" imgH="215640" progId="Equation.DSMT4">
                  <p:embed/>
                </p:oleObj>
              </mc:Choice>
              <mc:Fallback>
                <p:oleObj name="Equation" r:id="rId24" imgW="1028520" imgH="21564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89363"/>
                        <a:ext cx="1679575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6" name="Text Box 86">
            <a:extLst>
              <a:ext uri="{FF2B5EF4-FFF2-40B4-BE49-F238E27FC236}">
                <a16:creationId xmlns:a16="http://schemas.microsoft.com/office/drawing/2014/main" id="{14EBE70F-89ED-4544-9E83-55FC5EDE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652963"/>
            <a:ext cx="4032250" cy="639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CO" sz="1200" b="1"/>
              <a:t>Cualquier otra variable del circuito tiene una evolución temporal de la misma forma que la de la tensión del condensador.</a:t>
            </a:r>
          </a:p>
        </p:txBody>
      </p:sp>
      <p:grpSp>
        <p:nvGrpSpPr>
          <p:cNvPr id="92247" name="Group 87">
            <a:extLst>
              <a:ext uri="{FF2B5EF4-FFF2-40B4-BE49-F238E27FC236}">
                <a16:creationId xmlns:a16="http://schemas.microsoft.com/office/drawing/2014/main" id="{B0F30282-953E-4839-8AC4-97E905B0118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92248" name="Picture 88" descr="cabecera copia">
              <a:extLst>
                <a:ext uri="{FF2B5EF4-FFF2-40B4-BE49-F238E27FC236}">
                  <a16:creationId xmlns:a16="http://schemas.microsoft.com/office/drawing/2014/main" id="{B6A80457-9D58-4456-B31A-35A18457D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249" name="Line 89">
              <a:extLst>
                <a:ext uri="{FF2B5EF4-FFF2-40B4-BE49-F238E27FC236}">
                  <a16:creationId xmlns:a16="http://schemas.microsoft.com/office/drawing/2014/main" id="{C3AE8DCF-4374-4AA0-9D73-D8ADC3CC7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2250" name="Rectangle 90">
              <a:extLst>
                <a:ext uri="{FF2B5EF4-FFF2-40B4-BE49-F238E27FC236}">
                  <a16:creationId xmlns:a16="http://schemas.microsoft.com/office/drawing/2014/main" id="{3ECD3B8A-E5DB-48F1-A281-838B9D5BA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Transitorios de primer orden. Respuesta en alterna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8" grpId="0" animBg="1"/>
      <p:bldP spid="92199" grpId="0" animBg="1"/>
      <p:bldP spid="92215" grpId="0" animBg="1"/>
      <p:bldP spid="92219" grpId="0" animBg="1"/>
      <p:bldP spid="92224" grpId="0" animBg="1"/>
      <p:bldP spid="92226" grpId="0" animBg="1"/>
      <p:bldP spid="92229" grpId="0"/>
      <p:bldP spid="92231" grpId="0"/>
      <p:bldP spid="92235" grpId="0"/>
      <p:bldP spid="92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24" name="Object 28">
            <a:extLst>
              <a:ext uri="{FF2B5EF4-FFF2-40B4-BE49-F238E27FC236}">
                <a16:creationId xmlns:a16="http://schemas.microsoft.com/office/drawing/2014/main" id="{459CC04C-9546-4F84-939B-3FFBD5049E23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808288" y="1743075"/>
          <a:ext cx="1651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9" name="Visio" r:id="rId3" imgW="2167065" imgH="1441727" progId="Visio.Drawing.11">
                  <p:embed/>
                </p:oleObj>
              </mc:Choice>
              <mc:Fallback>
                <p:oleObj name="Visio" r:id="rId3" imgW="2167065" imgH="1441727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1743075"/>
                        <a:ext cx="1651000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id="{F76A4646-498F-4D2D-B3C1-5381396DFE44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313113" y="2978150"/>
          <a:ext cx="8461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0" name="Equation" r:id="rId5" imgW="596880" imgH="228600" progId="Equation.DSMT4">
                  <p:embed/>
                </p:oleObj>
              </mc:Choice>
              <mc:Fallback>
                <p:oleObj name="Equation" r:id="rId5" imgW="5968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2978150"/>
                        <a:ext cx="846137" cy="3238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4" name="Object 48">
            <a:extLst>
              <a:ext uri="{FF2B5EF4-FFF2-40B4-BE49-F238E27FC236}">
                <a16:creationId xmlns:a16="http://schemas.microsoft.com/office/drawing/2014/main" id="{5011B827-B4C8-4F2B-8243-2FA39C1A50B4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8397875" y="4905375"/>
          <a:ext cx="5730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1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5" y="4905375"/>
                        <a:ext cx="573088" cy="322263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Line 11">
            <a:extLst>
              <a:ext uri="{FF2B5EF4-FFF2-40B4-BE49-F238E27FC236}">
                <a16:creationId xmlns:a16="http://schemas.microsoft.com/office/drawing/2014/main" id="{6D401102-8D28-4329-B475-F63F277F7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5" y="2335213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80908" name="Object 12">
            <a:extLst>
              <a:ext uri="{FF2B5EF4-FFF2-40B4-BE49-F238E27FC236}">
                <a16:creationId xmlns:a16="http://schemas.microsoft.com/office/drawing/2014/main" id="{1F55A51D-A613-446C-99EC-926385FDB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2213" y="2185988"/>
          <a:ext cx="154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2" name="Equation" r:id="rId9" imgW="1130040" imgH="241200" progId="Equation.DSMT4">
                  <p:embed/>
                </p:oleObj>
              </mc:Choice>
              <mc:Fallback>
                <p:oleObj name="Equation" r:id="rId9" imgW="113004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185988"/>
                        <a:ext cx="1549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>
            <a:extLst>
              <a:ext uri="{FF2B5EF4-FFF2-40B4-BE49-F238E27FC236}">
                <a16:creationId xmlns:a16="http://schemas.microsoft.com/office/drawing/2014/main" id="{038F8FD1-3C50-46D3-95B8-52A0AB236C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5388" y="1616075"/>
          <a:ext cx="13287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3" name="Equation" r:id="rId11" imgW="1015920" imgH="393480" progId="Equation.DSMT4">
                  <p:embed/>
                </p:oleObj>
              </mc:Choice>
              <mc:Fallback>
                <p:oleObj name="Equation" r:id="rId11" imgW="101592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616075"/>
                        <a:ext cx="13287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>
            <a:extLst>
              <a:ext uri="{FF2B5EF4-FFF2-40B4-BE49-F238E27FC236}">
                <a16:creationId xmlns:a16="http://schemas.microsoft.com/office/drawing/2014/main" id="{5329FA11-1EAF-403D-A57E-721128337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2695575"/>
          <a:ext cx="15843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4" name="Equation" r:id="rId13" imgW="1269720" imgH="444240" progId="Equation.DSMT4">
                  <p:embed/>
                </p:oleObj>
              </mc:Choice>
              <mc:Fallback>
                <p:oleObj name="Equation" r:id="rId13" imgW="126972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695575"/>
                        <a:ext cx="15843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1" name="Line 15">
            <a:extLst>
              <a:ext uri="{FF2B5EF4-FFF2-40B4-BE49-F238E27FC236}">
                <a16:creationId xmlns:a16="http://schemas.microsoft.com/office/drawing/2014/main" id="{39FF5313-5DE9-46CF-8F8B-B031AC1BF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33045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0912" name="Line 16">
            <a:extLst>
              <a:ext uri="{FF2B5EF4-FFF2-40B4-BE49-F238E27FC236}">
                <a16:creationId xmlns:a16="http://schemas.microsoft.com/office/drawing/2014/main" id="{CE30357F-52AE-44F2-BF8E-5D7BF2BC5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2330450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80913" name="Object 17">
            <a:extLst>
              <a:ext uri="{FF2B5EF4-FFF2-40B4-BE49-F238E27FC236}">
                <a16:creationId xmlns:a16="http://schemas.microsoft.com/office/drawing/2014/main" id="{3F67CDE1-3F1B-47EB-A069-D10E1D07E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2108200"/>
          <a:ext cx="1377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5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108200"/>
                        <a:ext cx="1377950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4" name="Object 18">
            <a:extLst>
              <a:ext uri="{FF2B5EF4-FFF2-40B4-BE49-F238E27FC236}">
                <a16:creationId xmlns:a16="http://schemas.microsoft.com/office/drawing/2014/main" id="{15CEEFB3-F01B-4092-9841-09294497C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2859088"/>
          <a:ext cx="7381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6" name="Equation" r:id="rId17" imgW="571320" imgH="241200" progId="Equation.DSMT4">
                  <p:embed/>
                </p:oleObj>
              </mc:Choice>
              <mc:Fallback>
                <p:oleObj name="Equation" r:id="rId17" imgW="57132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859088"/>
                        <a:ext cx="738187" cy="3746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8" name="Text Box 22">
            <a:extLst>
              <a:ext uri="{FF2B5EF4-FFF2-40B4-BE49-F238E27FC236}">
                <a16:creationId xmlns:a16="http://schemas.microsoft.com/office/drawing/2014/main" id="{F7D93D40-0AD9-44CC-9CE9-6AFE7ED7D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2881313"/>
            <a:ext cx="1403350" cy="304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Cte de tiempo</a:t>
            </a:r>
          </a:p>
        </p:txBody>
      </p:sp>
      <p:pic>
        <p:nvPicPr>
          <p:cNvPr id="80925" name="Picture 29">
            <a:extLst>
              <a:ext uri="{FF2B5EF4-FFF2-40B4-BE49-F238E27FC236}">
                <a16:creationId xmlns:a16="http://schemas.microsoft.com/office/drawing/2014/main" id="{DB8C47E7-2E1B-4DB0-A137-42DE54DFF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 t="6573" r="3682" b="5751"/>
          <a:stretch>
            <a:fillRect/>
          </a:stretch>
        </p:blipFill>
        <p:spPr bwMode="auto">
          <a:xfrm>
            <a:off x="34925" y="3970338"/>
            <a:ext cx="69850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26" name="AutoShape 30">
            <a:extLst>
              <a:ext uri="{FF2B5EF4-FFF2-40B4-BE49-F238E27FC236}">
                <a16:creationId xmlns:a16="http://schemas.microsoft.com/office/drawing/2014/main" id="{A56EB594-AF10-42A8-8186-B0C43F7FCCD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98750" y="5194300"/>
            <a:ext cx="720725" cy="792163"/>
          </a:xfrm>
          <a:custGeom>
            <a:avLst/>
            <a:gdLst>
              <a:gd name="G0" fmla="+- 15129 0 0"/>
              <a:gd name="G1" fmla="+- 4718 0 0"/>
              <a:gd name="G2" fmla="+- 12158 0 4718"/>
              <a:gd name="G3" fmla="+- G2 0 4718"/>
              <a:gd name="G4" fmla="*/ G3 32768 32059"/>
              <a:gd name="G5" fmla="*/ G4 1 2"/>
              <a:gd name="G6" fmla="+- 21600 0 15129"/>
              <a:gd name="G7" fmla="*/ G6 4718 6079"/>
              <a:gd name="G8" fmla="+- G7 15129 0"/>
              <a:gd name="T0" fmla="*/ 15129 w 21600"/>
              <a:gd name="T1" fmla="*/ 0 h 21600"/>
              <a:gd name="T2" fmla="*/ 15129 w 21600"/>
              <a:gd name="T3" fmla="*/ 12158 h 21600"/>
              <a:gd name="T4" fmla="*/ 139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9" y="0"/>
                </a:lnTo>
                <a:lnTo>
                  <a:pt x="15129" y="4718"/>
                </a:lnTo>
                <a:lnTo>
                  <a:pt x="12427" y="4718"/>
                </a:lnTo>
                <a:cubicBezTo>
                  <a:pt x="5564" y="4718"/>
                  <a:pt x="0" y="8049"/>
                  <a:pt x="0" y="12158"/>
                </a:cubicBezTo>
                <a:lnTo>
                  <a:pt x="0" y="21600"/>
                </a:lnTo>
                <a:lnTo>
                  <a:pt x="2782" y="21600"/>
                </a:lnTo>
                <a:lnTo>
                  <a:pt x="2782" y="12158"/>
                </a:lnTo>
                <a:cubicBezTo>
                  <a:pt x="2782" y="9552"/>
                  <a:pt x="7100" y="7440"/>
                  <a:pt x="12427" y="7440"/>
                </a:cubicBezTo>
                <a:lnTo>
                  <a:pt x="15129" y="7440"/>
                </a:lnTo>
                <a:lnTo>
                  <a:pt x="15129" y="12158"/>
                </a:lnTo>
                <a:close/>
              </a:path>
            </a:pathLst>
          </a:cu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927" name="Text Box 31">
            <a:extLst>
              <a:ext uri="{FF2B5EF4-FFF2-40B4-BE49-F238E27FC236}">
                <a16:creationId xmlns:a16="http://schemas.microsoft.com/office/drawing/2014/main" id="{A6EB1D99-B213-4B79-B033-AAC442F49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402138"/>
            <a:ext cx="44640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La bobina se descarga sobre la resistencia siguiendo una evolución exponencial desde el valor inicial I</a:t>
            </a:r>
            <a:r>
              <a:rPr lang="es-ES" altLang="es-CO" sz="1000" b="1"/>
              <a:t>0</a:t>
            </a:r>
            <a:r>
              <a:rPr lang="es-ES" altLang="es-CO" sz="1400" b="1"/>
              <a:t> hasta 0</a:t>
            </a:r>
          </a:p>
        </p:txBody>
      </p:sp>
      <p:grpSp>
        <p:nvGrpSpPr>
          <p:cNvPr id="80941" name="Group 45">
            <a:extLst>
              <a:ext uri="{FF2B5EF4-FFF2-40B4-BE49-F238E27FC236}">
                <a16:creationId xmlns:a16="http://schemas.microsoft.com/office/drawing/2014/main" id="{1CDE468A-BB21-4E32-B9C8-B86629A5B033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049838"/>
            <a:ext cx="3887787" cy="1835150"/>
            <a:chOff x="2064" y="3067"/>
            <a:chExt cx="2449" cy="1156"/>
          </a:xfrm>
        </p:grpSpPr>
        <p:sp>
          <p:nvSpPr>
            <p:cNvPr id="80929" name="Line 33">
              <a:extLst>
                <a:ext uri="{FF2B5EF4-FFF2-40B4-BE49-F238E27FC236}">
                  <a16:creationId xmlns:a16="http://schemas.microsoft.com/office/drawing/2014/main" id="{2FB76CB4-62A3-4420-AAAD-7ABC40BD1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67"/>
              <a:ext cx="317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graphicFrame>
          <p:nvGraphicFramePr>
            <p:cNvPr id="80931" name="Object 35">
              <a:extLst>
                <a:ext uri="{FF2B5EF4-FFF2-40B4-BE49-F238E27FC236}">
                  <a16:creationId xmlns:a16="http://schemas.microsoft.com/office/drawing/2014/main" id="{13032EBA-12AA-405C-A9EA-940B4963D7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4065"/>
            <a:ext cx="119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7" name="Equation" r:id="rId20" imgW="126720" imgH="139680" progId="Equation.DSMT4">
                    <p:embed/>
                  </p:oleObj>
                </mc:Choice>
                <mc:Fallback>
                  <p:oleObj name="Equation" r:id="rId20" imgW="126720" imgH="13968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4065"/>
                          <a:ext cx="119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32" name="Text Box 36">
              <a:extLst>
                <a:ext uri="{FF2B5EF4-FFF2-40B4-BE49-F238E27FC236}">
                  <a16:creationId xmlns:a16="http://schemas.microsoft.com/office/drawing/2014/main" id="{5B9D2053-29D2-4D15-B113-060615FC0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475"/>
              <a:ext cx="1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s-CO" sz="1200" b="1"/>
                <a:t>Para un t=</a:t>
              </a:r>
              <a:r>
                <a:rPr lang="el-GR" altLang="es-CO" sz="1200" b="1">
                  <a:latin typeface="Bradley Hand ITC" panose="03070402050302030203" pitchFamily="66" charset="0"/>
                </a:rPr>
                <a:t>τ</a:t>
              </a:r>
              <a:r>
                <a:rPr lang="es-ES" altLang="es-CO" sz="1200" b="1">
                  <a:latin typeface="Bradley Hand ITC" panose="03070402050302030203" pitchFamily="66" charset="0"/>
                </a:rPr>
                <a:t>  </a:t>
              </a:r>
              <a:r>
                <a:rPr lang="es-ES" altLang="es-CO" sz="1200" b="1"/>
                <a:t>se alcanza un 63% del </a:t>
              </a:r>
              <a:r>
                <a:rPr lang="el-GR" altLang="es-CO" sz="1200" b="1"/>
                <a:t>Δ</a:t>
              </a:r>
              <a:r>
                <a:rPr lang="es-ES" altLang="es-CO" sz="1200" b="1"/>
                <a:t>I=I</a:t>
              </a:r>
              <a:r>
                <a:rPr lang="es-ES" altLang="es-CO" sz="1200" b="1" baseline="-25000"/>
                <a:t>0</a:t>
              </a:r>
              <a:r>
                <a:rPr lang="es-ES" altLang="es-CO" sz="1200" b="1"/>
                <a:t>-I</a:t>
              </a:r>
              <a:r>
                <a:rPr lang="es-ES" altLang="es-CO" sz="1200" b="1" baseline="-25000"/>
                <a:t>∞</a:t>
              </a:r>
            </a:p>
          </p:txBody>
        </p:sp>
        <p:sp>
          <p:nvSpPr>
            <p:cNvPr id="80933" name="Line 37">
              <a:extLst>
                <a:ext uri="{FF2B5EF4-FFF2-40B4-BE49-F238E27FC236}">
                  <a16:creationId xmlns:a16="http://schemas.microsoft.com/office/drawing/2014/main" id="{51A55C0B-B469-4629-B73B-399F6EAEA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79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934" name="Line 38">
              <a:extLst>
                <a:ext uri="{FF2B5EF4-FFF2-40B4-BE49-F238E27FC236}">
                  <a16:creationId xmlns:a16="http://schemas.microsoft.com/office/drawing/2014/main" id="{7F8222F6-F9CC-4B50-B24D-3C247ADF2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" y="379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935" name="Line 39">
              <a:extLst>
                <a:ext uri="{FF2B5EF4-FFF2-40B4-BE49-F238E27FC236}">
                  <a16:creationId xmlns:a16="http://schemas.microsoft.com/office/drawing/2014/main" id="{F99B22FF-EC6C-44A2-90D1-925888863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3657"/>
              <a:ext cx="72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aphicFrame>
        <p:nvGraphicFramePr>
          <p:cNvPr id="80937" name="Object 41">
            <a:extLst>
              <a:ext uri="{FF2B5EF4-FFF2-40B4-BE49-F238E27FC236}">
                <a16:creationId xmlns:a16="http://schemas.microsoft.com/office/drawing/2014/main" id="{AC67FB5B-633F-44A9-A1AF-44CBC617C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501775"/>
          <a:ext cx="29876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8" name="Visio" r:id="rId22" imgW="3367814" imgH="2620828" progId="Visio.Drawing.11">
                  <p:embed/>
                </p:oleObj>
              </mc:Choice>
              <mc:Fallback>
                <p:oleObj name="Visio" r:id="rId22" imgW="3367814" imgH="2620828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501775"/>
                        <a:ext cx="298767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9" name="Text Box 43">
            <a:extLst>
              <a:ext uri="{FF2B5EF4-FFF2-40B4-BE49-F238E27FC236}">
                <a16:creationId xmlns:a16="http://schemas.microsoft.com/office/drawing/2014/main" id="{068563C5-4372-49D1-8D95-32E52CD28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501775"/>
            <a:ext cx="1296988" cy="36671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 b="1"/>
          </a:p>
        </p:txBody>
      </p:sp>
      <p:sp>
        <p:nvSpPr>
          <p:cNvPr id="80945" name="Line 49">
            <a:extLst>
              <a:ext uri="{FF2B5EF4-FFF2-40B4-BE49-F238E27FC236}">
                <a16:creationId xmlns:a16="http://schemas.microsoft.com/office/drawing/2014/main" id="{37044902-0D87-4A55-A1F7-84FFF81F9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0" y="5410200"/>
            <a:ext cx="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0947" name="Text Box 51">
            <a:extLst>
              <a:ext uri="{FF2B5EF4-FFF2-40B4-BE49-F238E27FC236}">
                <a16:creationId xmlns:a16="http://schemas.microsoft.com/office/drawing/2014/main" id="{103CE524-10D3-4C36-AAB7-B5338CFA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17963"/>
            <a:ext cx="2232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Cálculo de la constante, A:</a:t>
            </a:r>
          </a:p>
        </p:txBody>
      </p:sp>
      <p:sp>
        <p:nvSpPr>
          <p:cNvPr id="80950" name="AutoShape 54">
            <a:extLst>
              <a:ext uri="{FF2B5EF4-FFF2-40B4-BE49-F238E27FC236}">
                <a16:creationId xmlns:a16="http://schemas.microsoft.com/office/drawing/2014/main" id="{827B9F8E-1E26-42C0-B512-CE742D659E86}"/>
              </a:ext>
            </a:extLst>
          </p:cNvPr>
          <p:cNvSpPr>
            <a:spLocks/>
          </p:cNvSpPr>
          <p:nvPr/>
        </p:nvSpPr>
        <p:spPr bwMode="auto">
          <a:xfrm>
            <a:off x="8243888" y="4546600"/>
            <a:ext cx="73025" cy="1008063"/>
          </a:xfrm>
          <a:prstGeom prst="rightBrace">
            <a:avLst>
              <a:gd name="adj1" fmla="val 1150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80951" name="Object 55">
            <a:extLst>
              <a:ext uri="{FF2B5EF4-FFF2-40B4-BE49-F238E27FC236}">
                <a16:creationId xmlns:a16="http://schemas.microsoft.com/office/drawing/2014/main" id="{39A18429-FD32-4A75-AE00-37BD0D3149A8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732588" y="4618038"/>
          <a:ext cx="12954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9" name="Equation" r:id="rId24" imgW="876240" imgH="241200" progId="Equation.DSMT4">
                  <p:embed/>
                </p:oleObj>
              </mc:Choice>
              <mc:Fallback>
                <p:oleObj name="Equation" r:id="rId24" imgW="876240" imgH="2412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618038"/>
                        <a:ext cx="1295400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3" name="Object 57">
            <a:extLst>
              <a:ext uri="{FF2B5EF4-FFF2-40B4-BE49-F238E27FC236}">
                <a16:creationId xmlns:a16="http://schemas.microsoft.com/office/drawing/2014/main" id="{DFCDD42C-3982-41E3-ADD2-E8C5CAA9CF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5122863"/>
          <a:ext cx="8461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0" name="Equation" r:id="rId25" imgW="596880" imgH="228600" progId="Equation.DSMT4">
                  <p:embed/>
                </p:oleObj>
              </mc:Choice>
              <mc:Fallback>
                <p:oleObj name="Equation" r:id="rId25" imgW="59688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122863"/>
                        <a:ext cx="846137" cy="3238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4" name="Object 58">
            <a:extLst>
              <a:ext uri="{FF2B5EF4-FFF2-40B4-BE49-F238E27FC236}">
                <a16:creationId xmlns:a16="http://schemas.microsoft.com/office/drawing/2014/main" id="{7CD7587B-9338-4DEC-B4DE-292FF694F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4113" y="5842000"/>
          <a:ext cx="141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1" name="Equation" r:id="rId26" imgW="901440" imgH="241200" progId="Equation.DSMT4">
                  <p:embed/>
                </p:oleObj>
              </mc:Choice>
              <mc:Fallback>
                <p:oleObj name="Equation" r:id="rId26" imgW="901440" imgH="241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113" y="5842000"/>
                        <a:ext cx="1419225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63" name="Group 67">
            <a:extLst>
              <a:ext uri="{FF2B5EF4-FFF2-40B4-BE49-F238E27FC236}">
                <a16:creationId xmlns:a16="http://schemas.microsoft.com/office/drawing/2014/main" id="{67B0FAF5-F6F4-4894-9222-C2AE1875E2B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250363" cy="1203325"/>
            <a:chOff x="0" y="0"/>
            <a:chExt cx="5827" cy="758"/>
          </a:xfrm>
        </p:grpSpPr>
        <p:pic>
          <p:nvPicPr>
            <p:cNvPr id="80964" name="Picture 68" descr="cabecera copia">
              <a:extLst>
                <a:ext uri="{FF2B5EF4-FFF2-40B4-BE49-F238E27FC236}">
                  <a16:creationId xmlns:a16="http://schemas.microsoft.com/office/drawing/2014/main" id="{4B155BEF-EA93-4533-8DA8-1E33D83AF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965" name="Line 69">
              <a:extLst>
                <a:ext uri="{FF2B5EF4-FFF2-40B4-BE49-F238E27FC236}">
                  <a16:creationId xmlns:a16="http://schemas.microsoft.com/office/drawing/2014/main" id="{E59E246B-A213-4213-A9CD-3BE17B636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966" name="Rectangle 70">
              <a:extLst>
                <a:ext uri="{FF2B5EF4-FFF2-40B4-BE49-F238E27FC236}">
                  <a16:creationId xmlns:a16="http://schemas.microsoft.com/office/drawing/2014/main" id="{80BA72EF-C5F3-4EEA-8486-184A7399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572"/>
              <a:ext cx="333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s-ES_tradnl" altLang="es-CO" sz="1300" b="1">
                  <a:solidFill>
                    <a:srgbClr val="0000FF"/>
                  </a:solidFill>
                </a:rPr>
                <a:t>Transitorios de primer orden. Respuesta en ausencia de fuentes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  <p:sp>
        <p:nvSpPr>
          <p:cNvPr id="80967" name="Text Box 71">
            <a:extLst>
              <a:ext uri="{FF2B5EF4-FFF2-40B4-BE49-F238E27FC236}">
                <a16:creationId xmlns:a16="http://schemas.microsoft.com/office/drawing/2014/main" id="{DCADAF87-A0F7-46A5-BE0D-357E9257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1641475"/>
            <a:ext cx="154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Respuesta natural</a:t>
            </a:r>
          </a:p>
        </p:txBody>
      </p:sp>
      <p:sp>
        <p:nvSpPr>
          <p:cNvPr id="80968" name="Text Box 72">
            <a:extLst>
              <a:ext uri="{FF2B5EF4-FFF2-40B4-BE49-F238E27FC236}">
                <a16:creationId xmlns:a16="http://schemas.microsoft.com/office/drawing/2014/main" id="{79EEF0CA-8E13-4238-97D2-8E5ECE5D2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465513"/>
            <a:ext cx="1763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Condiciones iniciales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8" grpId="0" animBg="1"/>
      <p:bldP spid="80927" grpId="0"/>
      <p:bldP spid="80939" grpId="0" animBg="1"/>
      <p:bldP spid="80947" grpId="0"/>
      <p:bldP spid="80967" grpId="0"/>
      <p:bldP spid="809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15" name="Object 35">
            <a:extLst>
              <a:ext uri="{FF2B5EF4-FFF2-40B4-BE49-F238E27FC236}">
                <a16:creationId xmlns:a16="http://schemas.microsoft.com/office/drawing/2014/main" id="{AD759522-DECA-467A-B683-7CFC06E960E7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07950" y="1268413"/>
          <a:ext cx="3455988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2" name="Visio" r:id="rId3" imgW="3596335" imgH="2092147" progId="Visio.Drawing.11">
                  <p:embed/>
                </p:oleObj>
              </mc:Choice>
              <mc:Fallback>
                <p:oleObj name="Visio" r:id="rId3" imgW="3596335" imgH="2092147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268413"/>
                        <a:ext cx="3455988" cy="201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6">
            <a:extLst>
              <a:ext uri="{FF2B5EF4-FFF2-40B4-BE49-F238E27FC236}">
                <a16:creationId xmlns:a16="http://schemas.microsoft.com/office/drawing/2014/main" id="{9AF01B27-19BF-4E73-93A0-C3139E2113B5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095625" y="1622425"/>
          <a:ext cx="19796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3" name="Visio" r:id="rId5" imgW="2754234" imgH="1475322" progId="Visio.Drawing.11">
                  <p:embed/>
                </p:oleObj>
              </mc:Choice>
              <mc:Fallback>
                <p:oleObj name="Visio" r:id="rId5" imgW="2754234" imgH="1475322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622425"/>
                        <a:ext cx="197961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9" name="Object 29">
            <a:extLst>
              <a:ext uri="{FF2B5EF4-FFF2-40B4-BE49-F238E27FC236}">
                <a16:creationId xmlns:a16="http://schemas.microsoft.com/office/drawing/2014/main" id="{FD266AFA-821B-460E-AF44-752DFD37EAFE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79388" y="5572125"/>
          <a:ext cx="2952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4" name="Equation" r:id="rId7" imgW="1765080" imgH="241200" progId="Equation.DSMT4">
                  <p:embed/>
                </p:oleObj>
              </mc:Choice>
              <mc:Fallback>
                <p:oleObj name="Equation" r:id="rId7" imgW="1765080" imgH="241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72125"/>
                        <a:ext cx="2952750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>
            <a:extLst>
              <a:ext uri="{FF2B5EF4-FFF2-40B4-BE49-F238E27FC236}">
                <a16:creationId xmlns:a16="http://schemas.microsoft.com/office/drawing/2014/main" id="{5955331B-D68C-4F4E-AA00-FF3586645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8" y="2817813"/>
          <a:ext cx="781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5" name="Equation" r:id="rId9" imgW="596880" imgH="228600" progId="Equation.DSMT4">
                  <p:embed/>
                </p:oleObj>
              </mc:Choice>
              <mc:Fallback>
                <p:oleObj name="Equation" r:id="rId9" imgW="5968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817813"/>
                        <a:ext cx="781050" cy="2984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>
            <a:extLst>
              <a:ext uri="{FF2B5EF4-FFF2-40B4-BE49-F238E27FC236}">
                <a16:creationId xmlns:a16="http://schemas.microsoft.com/office/drawing/2014/main" id="{65E7CA0F-E047-423A-A704-1727E4591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1263" y="1182688"/>
          <a:ext cx="20732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6" name="Equation" r:id="rId11" imgW="1790640" imgH="444240" progId="Equation.DSMT4">
                  <p:embed/>
                </p:oleObj>
              </mc:Choice>
              <mc:Fallback>
                <p:oleObj name="Equation" r:id="rId11" imgW="179064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1182688"/>
                        <a:ext cx="20732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3" name="Line 13">
            <a:extLst>
              <a:ext uri="{FF2B5EF4-FFF2-40B4-BE49-F238E27FC236}">
                <a16:creationId xmlns:a16="http://schemas.microsoft.com/office/drawing/2014/main" id="{8DAA7F3B-3B48-4B8E-933E-5DAA328E8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2276475"/>
            <a:ext cx="358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7295" name="Text Box 15">
            <a:extLst>
              <a:ext uri="{FF2B5EF4-FFF2-40B4-BE49-F238E27FC236}">
                <a16:creationId xmlns:a16="http://schemas.microsoft.com/office/drawing/2014/main" id="{E8BEA6A7-1757-4185-B818-6FFE2F5DE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141663"/>
            <a:ext cx="1404937" cy="304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Cte de tiempo</a:t>
            </a:r>
          </a:p>
        </p:txBody>
      </p:sp>
      <p:graphicFrame>
        <p:nvGraphicFramePr>
          <p:cNvPr id="97310" name="Object 30">
            <a:extLst>
              <a:ext uri="{FF2B5EF4-FFF2-40B4-BE49-F238E27FC236}">
                <a16:creationId xmlns:a16="http://schemas.microsoft.com/office/drawing/2014/main" id="{832B6B22-D3F3-4247-93AA-40E196CD5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1700213"/>
          <a:ext cx="24526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7" name="Equation" r:id="rId13" imgW="1562040" imgH="241200" progId="Equation.DSMT4">
                  <p:embed/>
                </p:oleObj>
              </mc:Choice>
              <mc:Fallback>
                <p:oleObj name="Equation" r:id="rId13" imgW="1562040" imgH="241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700213"/>
                        <a:ext cx="2452687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17" name="Group 37">
            <a:extLst>
              <a:ext uri="{FF2B5EF4-FFF2-40B4-BE49-F238E27FC236}">
                <a16:creationId xmlns:a16="http://schemas.microsoft.com/office/drawing/2014/main" id="{39C6E108-4A03-425D-9B3F-EF6DCA20AD5A}"/>
              </a:ext>
            </a:extLst>
          </p:cNvPr>
          <p:cNvGrpSpPr>
            <a:grpSpLocks/>
          </p:cNvGrpSpPr>
          <p:nvPr/>
        </p:nvGrpSpPr>
        <p:grpSpPr bwMode="auto">
          <a:xfrm>
            <a:off x="3346450" y="3429000"/>
            <a:ext cx="5799138" cy="3184525"/>
            <a:chOff x="2108" y="2160"/>
            <a:chExt cx="3653" cy="2006"/>
          </a:xfrm>
        </p:grpSpPr>
        <p:pic>
          <p:nvPicPr>
            <p:cNvPr id="97311" name="Picture 31">
              <a:extLst>
                <a:ext uri="{FF2B5EF4-FFF2-40B4-BE49-F238E27FC236}">
                  <a16:creationId xmlns:a16="http://schemas.microsoft.com/office/drawing/2014/main" id="{61775BCC-60C9-4BC9-95F1-5E8B5EE78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5" t="6871" r="8995" b="6871"/>
            <a:stretch>
              <a:fillRect/>
            </a:stretch>
          </p:blipFill>
          <p:spPr bwMode="auto">
            <a:xfrm>
              <a:off x="2108" y="2206"/>
              <a:ext cx="3653" cy="1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312" name="Text Box 32">
              <a:extLst>
                <a:ext uri="{FF2B5EF4-FFF2-40B4-BE49-F238E27FC236}">
                  <a16:creationId xmlns:a16="http://schemas.microsoft.com/office/drawing/2014/main" id="{89080D80-78FF-4669-9625-5FDCA9C0C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020" y="2249"/>
              <a:ext cx="33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s-CO" sz="1000" b="1"/>
                <a:t>iL(t)</a:t>
              </a:r>
            </a:p>
          </p:txBody>
        </p:sp>
        <p:sp>
          <p:nvSpPr>
            <p:cNvPr id="97313" name="Text Box 33">
              <a:extLst>
                <a:ext uri="{FF2B5EF4-FFF2-40B4-BE49-F238E27FC236}">
                  <a16:creationId xmlns:a16="http://schemas.microsoft.com/office/drawing/2014/main" id="{BB811C2C-F1DA-4689-BABD-72E5E9F40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30"/>
              <a:ext cx="33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s-CO" sz="1200" b="1"/>
                <a:t>I</a:t>
              </a:r>
              <a:r>
                <a:rPr lang="es-ES" altLang="es-CO" sz="1200" b="1" baseline="-25000"/>
                <a:t>0</a:t>
              </a:r>
            </a:p>
          </p:txBody>
        </p:sp>
        <p:sp>
          <p:nvSpPr>
            <p:cNvPr id="97314" name="Text Box 34">
              <a:extLst>
                <a:ext uri="{FF2B5EF4-FFF2-40B4-BE49-F238E27FC236}">
                  <a16:creationId xmlns:a16="http://schemas.microsoft.com/office/drawing/2014/main" id="{CC026A7E-4837-4E77-8496-F5B1B9B9E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5" y="2493"/>
              <a:ext cx="25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altLang="es-CO" sz="1200" b="1"/>
                <a:t>I</a:t>
              </a:r>
              <a:r>
                <a:rPr lang="es-ES" altLang="es-CO" sz="1200" b="1" baseline="-25000">
                  <a:cs typeface="Arial" panose="020B0604020202020204" pitchFamily="34" charset="0"/>
                </a:rPr>
                <a:t>∞</a:t>
              </a:r>
            </a:p>
          </p:txBody>
        </p:sp>
      </p:grpSp>
      <p:sp>
        <p:nvSpPr>
          <p:cNvPr id="97316" name="Text Box 36">
            <a:extLst>
              <a:ext uri="{FF2B5EF4-FFF2-40B4-BE49-F238E27FC236}">
                <a16:creationId xmlns:a16="http://schemas.microsoft.com/office/drawing/2014/main" id="{F9476B4E-851E-4F7C-8C20-032604998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1304925"/>
            <a:ext cx="1728787" cy="36671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 b="1"/>
          </a:p>
        </p:txBody>
      </p:sp>
      <p:sp>
        <p:nvSpPr>
          <p:cNvPr id="97318" name="Text Box 38">
            <a:extLst>
              <a:ext uri="{FF2B5EF4-FFF2-40B4-BE49-F238E27FC236}">
                <a16:creationId xmlns:a16="http://schemas.microsoft.com/office/drawing/2014/main" id="{F511B4E2-4740-47FF-9E86-7681F543A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573463"/>
            <a:ext cx="44640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La bobina evoluciona desde su valor inicial hasta el nuevo régimen permanente siguiendo una exponencial</a:t>
            </a:r>
          </a:p>
        </p:txBody>
      </p:sp>
      <p:sp>
        <p:nvSpPr>
          <p:cNvPr id="97319" name="AutoShape 39">
            <a:extLst>
              <a:ext uri="{FF2B5EF4-FFF2-40B4-BE49-F238E27FC236}">
                <a16:creationId xmlns:a16="http://schemas.microsoft.com/office/drawing/2014/main" id="{67D77A7F-ED17-4941-9501-55F82195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221163"/>
            <a:ext cx="215900" cy="576262"/>
          </a:xfrm>
          <a:prstGeom prst="downArrow">
            <a:avLst>
              <a:gd name="adj1" fmla="val 50000"/>
              <a:gd name="adj2" fmla="val 6672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20" name="Line 40">
            <a:extLst>
              <a:ext uri="{FF2B5EF4-FFF2-40B4-BE49-F238E27FC236}">
                <a16:creationId xmlns:a16="http://schemas.microsoft.com/office/drawing/2014/main" id="{543E4CD3-C8BC-4E2C-A870-BD73BF9E0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21336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7322" name="Oval 42">
            <a:extLst>
              <a:ext uri="{FF2B5EF4-FFF2-40B4-BE49-F238E27FC236}">
                <a16:creationId xmlns:a16="http://schemas.microsoft.com/office/drawing/2014/main" id="{52BD4DD0-E5B4-4BA1-B78B-1A9B48223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700213"/>
            <a:ext cx="360363" cy="431800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23" name="AutoShape 43">
            <a:extLst>
              <a:ext uri="{FF2B5EF4-FFF2-40B4-BE49-F238E27FC236}">
                <a16:creationId xmlns:a16="http://schemas.microsoft.com/office/drawing/2014/main" id="{DCCC6AEE-D6E7-4705-8044-E0A5B7B1C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133600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24" name="Text Box 44">
            <a:extLst>
              <a:ext uri="{FF2B5EF4-FFF2-40B4-BE49-F238E27FC236}">
                <a16:creationId xmlns:a16="http://schemas.microsoft.com/office/drawing/2014/main" id="{22CCDC5B-8366-4386-9FDD-FFFAC76AE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492375"/>
            <a:ext cx="295275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forzada=permanente</a:t>
            </a:r>
          </a:p>
        </p:txBody>
      </p:sp>
      <p:sp>
        <p:nvSpPr>
          <p:cNvPr id="97325" name="Oval 45">
            <a:extLst>
              <a:ext uri="{FF2B5EF4-FFF2-40B4-BE49-F238E27FC236}">
                <a16:creationId xmlns:a16="http://schemas.microsoft.com/office/drawing/2014/main" id="{F85BA1A3-546D-49FB-8CCA-BA37276C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1628775"/>
            <a:ext cx="1512888" cy="576263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27" name="Text Box 47">
            <a:extLst>
              <a:ext uri="{FF2B5EF4-FFF2-40B4-BE49-F238E27FC236}">
                <a16:creationId xmlns:a16="http://schemas.microsoft.com/office/drawing/2014/main" id="{7ABF07F1-D80C-418E-8177-05B846D5A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2492375"/>
            <a:ext cx="2808287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natural=transitorio</a:t>
            </a:r>
          </a:p>
        </p:txBody>
      </p:sp>
      <p:sp>
        <p:nvSpPr>
          <p:cNvPr id="97328" name="AutoShape 48">
            <a:extLst>
              <a:ext uri="{FF2B5EF4-FFF2-40B4-BE49-F238E27FC236}">
                <a16:creationId xmlns:a16="http://schemas.microsoft.com/office/drawing/2014/main" id="{E032F726-25C9-4778-BE5E-F33926D58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2205038"/>
            <a:ext cx="142875" cy="360362"/>
          </a:xfrm>
          <a:prstGeom prst="downArrow">
            <a:avLst>
              <a:gd name="adj1" fmla="val 50000"/>
              <a:gd name="adj2" fmla="val 6305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32" name="Oval 52">
            <a:extLst>
              <a:ext uri="{FF2B5EF4-FFF2-40B4-BE49-F238E27FC236}">
                <a16:creationId xmlns:a16="http://schemas.microsoft.com/office/drawing/2014/main" id="{9D16DA9B-E557-49DE-AB2A-45776E4AB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572125"/>
            <a:ext cx="360363" cy="431800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33" name="AutoShape 53">
            <a:extLst>
              <a:ext uri="{FF2B5EF4-FFF2-40B4-BE49-F238E27FC236}">
                <a16:creationId xmlns:a16="http://schemas.microsoft.com/office/drawing/2014/main" id="{F1DFD22A-8A47-4197-8D63-893C962F1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6003925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34" name="Text Box 54">
            <a:extLst>
              <a:ext uri="{FF2B5EF4-FFF2-40B4-BE49-F238E27FC236}">
                <a16:creationId xmlns:a16="http://schemas.microsoft.com/office/drawing/2014/main" id="{253C7265-5DFE-46E6-BCFD-7A87FF34F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64288"/>
            <a:ext cx="295275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forzada=permanente</a:t>
            </a:r>
          </a:p>
        </p:txBody>
      </p:sp>
      <p:sp>
        <p:nvSpPr>
          <p:cNvPr id="97335" name="Oval 55">
            <a:extLst>
              <a:ext uri="{FF2B5EF4-FFF2-40B4-BE49-F238E27FC236}">
                <a16:creationId xmlns:a16="http://schemas.microsoft.com/office/drawing/2014/main" id="{34ED3090-DD42-464E-85D5-5FB1AE112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500688"/>
            <a:ext cx="1944688" cy="503237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36" name="Text Box 56">
            <a:extLst>
              <a:ext uri="{FF2B5EF4-FFF2-40B4-BE49-F238E27FC236}">
                <a16:creationId xmlns:a16="http://schemas.microsoft.com/office/drawing/2014/main" id="{154A7289-8342-4274-BE08-825AD3DB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364288"/>
            <a:ext cx="295275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natural=transitorio</a:t>
            </a:r>
          </a:p>
        </p:txBody>
      </p:sp>
      <p:sp>
        <p:nvSpPr>
          <p:cNvPr id="97337" name="AutoShape 57">
            <a:extLst>
              <a:ext uri="{FF2B5EF4-FFF2-40B4-BE49-F238E27FC236}">
                <a16:creationId xmlns:a16="http://schemas.microsoft.com/office/drawing/2014/main" id="{5DF2910F-82A8-42B5-BEA5-ADB05531E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6003925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97338" name="Object 58">
            <a:extLst>
              <a:ext uri="{FF2B5EF4-FFF2-40B4-BE49-F238E27FC236}">
                <a16:creationId xmlns:a16="http://schemas.microsoft.com/office/drawing/2014/main" id="{747EDCD8-AED2-47A7-BE46-2593AC1F3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8150" y="2817813"/>
          <a:ext cx="914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8" name="Equation" r:id="rId16" imgW="698400" imgH="228600" progId="Equation.DSMT4">
                  <p:embed/>
                </p:oleObj>
              </mc:Choice>
              <mc:Fallback>
                <p:oleObj name="Equation" r:id="rId16" imgW="698400" imgH="228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817813"/>
                        <a:ext cx="914400" cy="2984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9" name="Line 59">
            <a:extLst>
              <a:ext uri="{FF2B5EF4-FFF2-40B4-BE49-F238E27FC236}">
                <a16:creationId xmlns:a16="http://schemas.microsoft.com/office/drawing/2014/main" id="{18BE3A42-0456-4DC3-8D63-BBF5D07650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863" y="4581525"/>
            <a:ext cx="34925" cy="1862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7340" name="Line 60">
            <a:extLst>
              <a:ext uri="{FF2B5EF4-FFF2-40B4-BE49-F238E27FC236}">
                <a16:creationId xmlns:a16="http://schemas.microsoft.com/office/drawing/2014/main" id="{64385431-50AF-4F07-BD31-B392230136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8263" y="458152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7341" name="Text Box 61">
            <a:extLst>
              <a:ext uri="{FF2B5EF4-FFF2-40B4-BE49-F238E27FC236}">
                <a16:creationId xmlns:a16="http://schemas.microsoft.com/office/drawing/2014/main" id="{F2B109C7-A956-46F7-BF2C-9F7D38E82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4451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Para un t=</a:t>
            </a:r>
            <a:r>
              <a:rPr lang="el-GR" altLang="es-CO" sz="1200" b="1">
                <a:latin typeface="Bradley Hand ITC" panose="03070402050302030203" pitchFamily="66" charset="0"/>
              </a:rPr>
              <a:t>τ</a:t>
            </a:r>
            <a:r>
              <a:rPr lang="es-ES" altLang="es-CO" sz="1200" b="1">
                <a:latin typeface="Bradley Hand ITC" panose="03070402050302030203" pitchFamily="66" charset="0"/>
              </a:rPr>
              <a:t>  </a:t>
            </a:r>
            <a:r>
              <a:rPr lang="es-ES" altLang="es-CO" sz="1200" b="1"/>
              <a:t>se alcanza un 63% del valor salto</a:t>
            </a:r>
            <a:endParaRPr lang="el-GR" altLang="es-CO" sz="1200" b="1"/>
          </a:p>
        </p:txBody>
      </p:sp>
      <p:sp>
        <p:nvSpPr>
          <p:cNvPr id="97342" name="Line 62">
            <a:extLst>
              <a:ext uri="{FF2B5EF4-FFF2-40B4-BE49-F238E27FC236}">
                <a16:creationId xmlns:a16="http://schemas.microsoft.com/office/drawing/2014/main" id="{A756CE02-5E17-4CB7-BEBA-1893A36A6D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0425" y="4581525"/>
            <a:ext cx="86360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97344" name="Object 64">
            <a:extLst>
              <a:ext uri="{FF2B5EF4-FFF2-40B4-BE49-F238E27FC236}">
                <a16:creationId xmlns:a16="http://schemas.microsoft.com/office/drawing/2014/main" id="{7927A6D5-B78A-40E5-8B16-5C8DB2F80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411538"/>
          <a:ext cx="2713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9" name="Equation" r:id="rId18" imgW="1726920" imgH="241200" progId="Equation.DSMT4">
                  <p:embed/>
                </p:oleObj>
              </mc:Choice>
              <mc:Fallback>
                <p:oleObj name="Equation" r:id="rId18" imgW="1726920" imgH="2412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11538"/>
                        <a:ext cx="2713038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45" name="Oval 65">
            <a:extLst>
              <a:ext uri="{FF2B5EF4-FFF2-40B4-BE49-F238E27FC236}">
                <a16:creationId xmlns:a16="http://schemas.microsoft.com/office/drawing/2014/main" id="{1C572E08-258D-4FD0-9537-62C75CD83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11538"/>
            <a:ext cx="935037" cy="503237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46" name="AutoShape 66">
            <a:extLst>
              <a:ext uri="{FF2B5EF4-FFF2-40B4-BE49-F238E27FC236}">
                <a16:creationId xmlns:a16="http://schemas.microsoft.com/office/drawing/2014/main" id="{0DDC02F2-68C0-4D9E-B632-87DBA9A2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3844925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47" name="Text Box 67">
            <a:extLst>
              <a:ext uri="{FF2B5EF4-FFF2-40B4-BE49-F238E27FC236}">
                <a16:creationId xmlns:a16="http://schemas.microsoft.com/office/drawing/2014/main" id="{485FA252-488F-4BD8-A9AB-E379EC3AF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203700"/>
            <a:ext cx="2378075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a entrada cero</a:t>
            </a:r>
          </a:p>
        </p:txBody>
      </p:sp>
      <p:sp>
        <p:nvSpPr>
          <p:cNvPr id="97348" name="Oval 68">
            <a:extLst>
              <a:ext uri="{FF2B5EF4-FFF2-40B4-BE49-F238E27FC236}">
                <a16:creationId xmlns:a16="http://schemas.microsoft.com/office/drawing/2014/main" id="{8D2BC7C3-7ECF-4E03-8638-8C1C8614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3340100"/>
            <a:ext cx="1368425" cy="646113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49" name="AutoShape 69">
            <a:extLst>
              <a:ext uri="{FF2B5EF4-FFF2-40B4-BE49-F238E27FC236}">
                <a16:creationId xmlns:a16="http://schemas.microsoft.com/office/drawing/2014/main" id="{27634EF5-1F1A-4664-878A-98632756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3844925"/>
            <a:ext cx="142875" cy="360363"/>
          </a:xfrm>
          <a:prstGeom prst="downArrow">
            <a:avLst>
              <a:gd name="adj1" fmla="val 50000"/>
              <a:gd name="adj2" fmla="val 63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7350" name="Text Box 70">
            <a:extLst>
              <a:ext uri="{FF2B5EF4-FFF2-40B4-BE49-F238E27FC236}">
                <a16:creationId xmlns:a16="http://schemas.microsoft.com/office/drawing/2014/main" id="{9D8F492E-5BED-47D0-BAD0-F8D688BC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203700"/>
            <a:ext cx="230505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a estado cero</a:t>
            </a:r>
          </a:p>
        </p:txBody>
      </p:sp>
      <p:sp>
        <p:nvSpPr>
          <p:cNvPr id="97351" name="Text Box 71">
            <a:extLst>
              <a:ext uri="{FF2B5EF4-FFF2-40B4-BE49-F238E27FC236}">
                <a16:creationId xmlns:a16="http://schemas.microsoft.com/office/drawing/2014/main" id="{7E8E2123-FAAB-418D-96FC-BCB0670D0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3176588"/>
            <a:ext cx="180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Única para el circuito</a:t>
            </a:r>
          </a:p>
        </p:txBody>
      </p:sp>
      <p:sp>
        <p:nvSpPr>
          <p:cNvPr id="97352" name="Text Box 72">
            <a:extLst>
              <a:ext uri="{FF2B5EF4-FFF2-40B4-BE49-F238E27FC236}">
                <a16:creationId xmlns:a16="http://schemas.microsoft.com/office/drawing/2014/main" id="{914829D0-C2E0-425F-BCA7-94F2D002C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805363"/>
            <a:ext cx="3348038" cy="639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CO" sz="1200" b="1"/>
              <a:t>Cualquier otra variable del circuito tiene una evolución temporal de la misma forma que la de la intensidad de la bobina.</a:t>
            </a:r>
          </a:p>
        </p:txBody>
      </p:sp>
      <p:grpSp>
        <p:nvGrpSpPr>
          <p:cNvPr id="97353" name="Group 73">
            <a:extLst>
              <a:ext uri="{FF2B5EF4-FFF2-40B4-BE49-F238E27FC236}">
                <a16:creationId xmlns:a16="http://schemas.microsoft.com/office/drawing/2014/main" id="{115E4287-1B7F-430D-83DA-094566CA2BE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97354" name="Picture 74" descr="cabecera copia">
              <a:extLst>
                <a:ext uri="{FF2B5EF4-FFF2-40B4-BE49-F238E27FC236}">
                  <a16:creationId xmlns:a16="http://schemas.microsoft.com/office/drawing/2014/main" id="{5D248CC0-46F5-44BF-AA55-DC77800D2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355" name="Line 75">
              <a:extLst>
                <a:ext uri="{FF2B5EF4-FFF2-40B4-BE49-F238E27FC236}">
                  <a16:creationId xmlns:a16="http://schemas.microsoft.com/office/drawing/2014/main" id="{1B326C77-2770-46EE-986E-05E61E3EF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7356" name="Rectangle 76">
              <a:extLst>
                <a:ext uri="{FF2B5EF4-FFF2-40B4-BE49-F238E27FC236}">
                  <a16:creationId xmlns:a16="http://schemas.microsoft.com/office/drawing/2014/main" id="{951FC041-3DF4-46C4-A2E9-E3268D6A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Transitorios de primer orden. Respuesta en continua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97360" name="Object 80">
            <a:extLst>
              <a:ext uri="{FF2B5EF4-FFF2-40B4-BE49-F238E27FC236}">
                <a16:creationId xmlns:a16="http://schemas.microsoft.com/office/drawing/2014/main" id="{CF48C04C-3605-4C3D-8DE1-0CA25959E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0538" y="3090863"/>
          <a:ext cx="7381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0" name="Equation" r:id="rId21" imgW="571320" imgH="241200" progId="Equation.DSMT4">
                  <p:embed/>
                </p:oleObj>
              </mc:Choice>
              <mc:Fallback>
                <p:oleObj name="Equation" r:id="rId21" imgW="571320" imgH="2412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3090863"/>
                        <a:ext cx="738187" cy="3746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5" grpId="0" animBg="1"/>
      <p:bldP spid="97316" grpId="0" animBg="1"/>
      <p:bldP spid="97318" grpId="0"/>
      <p:bldP spid="97324" grpId="0" animBg="1"/>
      <p:bldP spid="97327" grpId="0" animBg="1"/>
      <p:bldP spid="97334" grpId="0" animBg="1"/>
      <p:bldP spid="97336" grpId="0" animBg="1"/>
      <p:bldP spid="97341" grpId="0"/>
      <p:bldP spid="97350" grpId="0" animBg="1"/>
      <p:bldP spid="97351" grpId="0"/>
      <p:bldP spid="973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52" name="Group 68">
            <a:extLst>
              <a:ext uri="{FF2B5EF4-FFF2-40B4-BE49-F238E27FC236}">
                <a16:creationId xmlns:a16="http://schemas.microsoft.com/office/drawing/2014/main" id="{891AC67F-5381-4E91-9B15-CCDEBBB78B74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3305175"/>
            <a:ext cx="5472113" cy="3527425"/>
            <a:chOff x="2200" y="2098"/>
            <a:chExt cx="3447" cy="2222"/>
          </a:xfrm>
        </p:grpSpPr>
        <p:pic>
          <p:nvPicPr>
            <p:cNvPr id="93204" name="Picture 20">
              <a:extLst>
                <a:ext uri="{FF2B5EF4-FFF2-40B4-BE49-F238E27FC236}">
                  <a16:creationId xmlns:a16="http://schemas.microsoft.com/office/drawing/2014/main" id="{02DAC022-45FF-4E54-A1C7-BB99862AD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90" t="5251" r="7881" b="5251"/>
            <a:stretch>
              <a:fillRect/>
            </a:stretch>
          </p:blipFill>
          <p:spPr bwMode="auto">
            <a:xfrm>
              <a:off x="2562" y="2098"/>
              <a:ext cx="3085" cy="2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93229" name="Object 45">
              <a:extLst>
                <a:ext uri="{FF2B5EF4-FFF2-40B4-BE49-F238E27FC236}">
                  <a16:creationId xmlns:a16="http://schemas.microsoft.com/office/drawing/2014/main" id="{BF443D3C-0C67-4282-9DF4-5FC542F20F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2160"/>
            <a:ext cx="29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8" name="Equation" r:id="rId4" imgW="266400" imgH="190440" progId="Equation.DSMT4">
                    <p:embed/>
                  </p:oleObj>
                </mc:Choice>
                <mc:Fallback>
                  <p:oleObj name="Equation" r:id="rId4" imgW="266400" imgH="19044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160"/>
                          <a:ext cx="293" cy="2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2" name="Object 8">
            <a:extLst>
              <a:ext uri="{FF2B5EF4-FFF2-40B4-BE49-F238E27FC236}">
                <a16:creationId xmlns:a16="http://schemas.microsoft.com/office/drawing/2014/main" id="{2D64A832-7C2C-4DB3-903D-220388EEFADD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2863" y="5476875"/>
          <a:ext cx="33051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9" name="Equation" r:id="rId6" imgW="1765080" imgH="215640" progId="Equation.DSMT4">
                  <p:embed/>
                </p:oleObj>
              </mc:Choice>
              <mc:Fallback>
                <p:oleObj name="Equation" r:id="rId6" imgW="17650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5476875"/>
                        <a:ext cx="3305175" cy="404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1" name="Object 37">
            <a:extLst>
              <a:ext uri="{FF2B5EF4-FFF2-40B4-BE49-F238E27FC236}">
                <a16:creationId xmlns:a16="http://schemas.microsoft.com/office/drawing/2014/main" id="{86814F63-636C-47E4-909D-038D74D10CF1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50825" y="1252538"/>
          <a:ext cx="3492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0" name="Visio" r:id="rId8" imgW="3596335" imgH="2092147" progId="Visio.Drawing.11">
                  <p:embed/>
                </p:oleObj>
              </mc:Choice>
              <mc:Fallback>
                <p:oleObj name="Visio" r:id="rId8" imgW="3596335" imgH="2092147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252538"/>
                        <a:ext cx="34925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>
            <a:extLst>
              <a:ext uri="{FF2B5EF4-FFF2-40B4-BE49-F238E27FC236}">
                <a16:creationId xmlns:a16="http://schemas.microsoft.com/office/drawing/2014/main" id="{2582C5E3-5E0B-4842-830E-BFF5E2AFBF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0" y="2852738"/>
          <a:ext cx="781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1" name="Equation" r:id="rId10" imgW="596880" imgH="228600" progId="Equation.DSMT4">
                  <p:embed/>
                </p:oleObj>
              </mc:Choice>
              <mc:Fallback>
                <p:oleObj name="Equation" r:id="rId10" imgW="5968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2852738"/>
                        <a:ext cx="781050" cy="2984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11">
            <a:extLst>
              <a:ext uri="{FF2B5EF4-FFF2-40B4-BE49-F238E27FC236}">
                <a16:creationId xmlns:a16="http://schemas.microsoft.com/office/drawing/2014/main" id="{97957BF6-71D8-44A9-A75D-9263B8740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166813"/>
          <a:ext cx="23971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2" name="Equation" r:id="rId12" imgW="2070000" imgH="444240" progId="Equation.DSMT4">
                  <p:embed/>
                </p:oleObj>
              </mc:Choice>
              <mc:Fallback>
                <p:oleObj name="Equation" r:id="rId12" imgW="207000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166813"/>
                        <a:ext cx="23971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Line 12">
            <a:extLst>
              <a:ext uri="{FF2B5EF4-FFF2-40B4-BE49-F238E27FC236}">
                <a16:creationId xmlns:a16="http://schemas.microsoft.com/office/drawing/2014/main" id="{8EFA0BF8-2D5E-447A-BD61-56E0401FA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2276475"/>
            <a:ext cx="358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93197" name="Object 13">
            <a:extLst>
              <a:ext uri="{FF2B5EF4-FFF2-40B4-BE49-F238E27FC236}">
                <a16:creationId xmlns:a16="http://schemas.microsoft.com/office/drawing/2014/main" id="{D37352A5-29D9-4A5A-B4B2-B6C59D5EA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2975" y="1684338"/>
          <a:ext cx="29352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3" name="Equation" r:id="rId14" imgW="1688760" imgH="215640" progId="Equation.DSMT4">
                  <p:embed/>
                </p:oleObj>
              </mc:Choice>
              <mc:Fallback>
                <p:oleObj name="Equation" r:id="rId14" imgW="168876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1684338"/>
                        <a:ext cx="2935288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9" name="Text Box 15">
            <a:extLst>
              <a:ext uri="{FF2B5EF4-FFF2-40B4-BE49-F238E27FC236}">
                <a16:creationId xmlns:a16="http://schemas.microsoft.com/office/drawing/2014/main" id="{3813C280-2705-40B0-95F3-5D4D79FD6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965450"/>
            <a:ext cx="1404937" cy="304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Cte de tiempo</a:t>
            </a:r>
          </a:p>
        </p:txBody>
      </p:sp>
      <p:sp>
        <p:nvSpPr>
          <p:cNvPr id="93224" name="Text Box 40">
            <a:extLst>
              <a:ext uri="{FF2B5EF4-FFF2-40B4-BE49-F238E27FC236}">
                <a16:creationId xmlns:a16="http://schemas.microsoft.com/office/drawing/2014/main" id="{9092C304-C653-44AD-A13F-C60A8F14C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252538"/>
            <a:ext cx="1728788" cy="366712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 b="1"/>
          </a:p>
        </p:txBody>
      </p:sp>
      <p:graphicFrame>
        <p:nvGraphicFramePr>
          <p:cNvPr id="93225" name="Object 41">
            <a:extLst>
              <a:ext uri="{FF2B5EF4-FFF2-40B4-BE49-F238E27FC236}">
                <a16:creationId xmlns:a16="http://schemas.microsoft.com/office/drawing/2014/main" id="{0D01B011-B7C6-4321-A737-EDCE5A1FCB93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024188" y="1603375"/>
          <a:ext cx="21240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4" name="Visio" r:id="rId16" imgW="2569365" imgH="1471349" progId="Visio.Drawing.11">
                  <p:embed/>
                </p:oleObj>
              </mc:Choice>
              <mc:Fallback>
                <p:oleObj name="Visio" r:id="rId16" imgW="2569365" imgH="1471349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1603375"/>
                        <a:ext cx="2124075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33" name="Oval 49">
            <a:extLst>
              <a:ext uri="{FF2B5EF4-FFF2-40B4-BE49-F238E27FC236}">
                <a16:creationId xmlns:a16="http://schemas.microsoft.com/office/drawing/2014/main" id="{D8C83C7B-CD33-4A2D-A94E-91021051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56225"/>
            <a:ext cx="1655762" cy="576263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3234" name="AutoShape 50">
            <a:extLst>
              <a:ext uri="{FF2B5EF4-FFF2-40B4-BE49-F238E27FC236}">
                <a16:creationId xmlns:a16="http://schemas.microsoft.com/office/drawing/2014/main" id="{F777B33A-F394-4499-B5AE-C09BFE135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932488"/>
            <a:ext cx="142875" cy="360362"/>
          </a:xfrm>
          <a:prstGeom prst="downArrow">
            <a:avLst>
              <a:gd name="adj1" fmla="val 50000"/>
              <a:gd name="adj2" fmla="val 6305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3235" name="Text Box 51">
            <a:extLst>
              <a:ext uri="{FF2B5EF4-FFF2-40B4-BE49-F238E27FC236}">
                <a16:creationId xmlns:a16="http://schemas.microsoft.com/office/drawing/2014/main" id="{ADF9B496-48DE-4073-AA5E-7DCC2F436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92850"/>
            <a:ext cx="295275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forzada=permanente</a:t>
            </a:r>
          </a:p>
        </p:txBody>
      </p:sp>
      <p:sp>
        <p:nvSpPr>
          <p:cNvPr id="93236" name="Oval 52">
            <a:extLst>
              <a:ext uri="{FF2B5EF4-FFF2-40B4-BE49-F238E27FC236}">
                <a16:creationId xmlns:a16="http://schemas.microsoft.com/office/drawing/2014/main" id="{16C4CB5A-C96E-41D9-9A1D-E934B3FC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427663"/>
            <a:ext cx="1008062" cy="503237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3237" name="Text Box 53">
            <a:extLst>
              <a:ext uri="{FF2B5EF4-FFF2-40B4-BE49-F238E27FC236}">
                <a16:creationId xmlns:a16="http://schemas.microsoft.com/office/drawing/2014/main" id="{96FAD843-7903-4BDA-8D25-A1EE8279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92850"/>
            <a:ext cx="295275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natural=transitorio</a:t>
            </a:r>
          </a:p>
        </p:txBody>
      </p:sp>
      <p:sp>
        <p:nvSpPr>
          <p:cNvPr id="93238" name="AutoShape 54">
            <a:extLst>
              <a:ext uri="{FF2B5EF4-FFF2-40B4-BE49-F238E27FC236}">
                <a16:creationId xmlns:a16="http://schemas.microsoft.com/office/drawing/2014/main" id="{4257A260-4FD3-436F-ABF4-D6BB9186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932488"/>
            <a:ext cx="142875" cy="360362"/>
          </a:xfrm>
          <a:prstGeom prst="downArrow">
            <a:avLst>
              <a:gd name="adj1" fmla="val 50000"/>
              <a:gd name="adj2" fmla="val 6305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3239" name="Line 55">
            <a:extLst>
              <a:ext uri="{FF2B5EF4-FFF2-40B4-BE49-F238E27FC236}">
                <a16:creationId xmlns:a16="http://schemas.microsoft.com/office/drawing/2014/main" id="{BFF0C542-923D-4702-97A9-64B34FB87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189163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3243" name="Oval 59">
            <a:extLst>
              <a:ext uri="{FF2B5EF4-FFF2-40B4-BE49-F238E27FC236}">
                <a16:creationId xmlns:a16="http://schemas.microsoft.com/office/drawing/2014/main" id="{31DFEA29-2E4C-49A9-B45D-CDB905A8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684338"/>
            <a:ext cx="1584325" cy="433387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3244" name="Oval 60">
            <a:extLst>
              <a:ext uri="{FF2B5EF4-FFF2-40B4-BE49-F238E27FC236}">
                <a16:creationId xmlns:a16="http://schemas.microsoft.com/office/drawing/2014/main" id="{5F933AAF-D567-4FE5-84AE-5DF662C2F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1612900"/>
            <a:ext cx="792163" cy="503238"/>
          </a:xfrm>
          <a:prstGeom prst="ellipse">
            <a:avLst/>
          </a:prstGeom>
          <a:solidFill>
            <a:srgbClr val="3366FF">
              <a:alpha val="57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3245" name="Text Box 61">
            <a:extLst>
              <a:ext uri="{FF2B5EF4-FFF2-40B4-BE49-F238E27FC236}">
                <a16:creationId xmlns:a16="http://schemas.microsoft.com/office/drawing/2014/main" id="{C649572D-3D24-4E2B-A7D9-183943A5B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476500"/>
            <a:ext cx="295275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forzada=permanente</a:t>
            </a:r>
          </a:p>
        </p:txBody>
      </p:sp>
      <p:sp>
        <p:nvSpPr>
          <p:cNvPr id="93246" name="AutoShape 62">
            <a:extLst>
              <a:ext uri="{FF2B5EF4-FFF2-40B4-BE49-F238E27FC236}">
                <a16:creationId xmlns:a16="http://schemas.microsoft.com/office/drawing/2014/main" id="{362FA7E8-1815-4829-BB31-BC89AED63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2116138"/>
            <a:ext cx="144462" cy="2889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3247" name="AutoShape 63">
            <a:extLst>
              <a:ext uri="{FF2B5EF4-FFF2-40B4-BE49-F238E27FC236}">
                <a16:creationId xmlns:a16="http://schemas.microsoft.com/office/drawing/2014/main" id="{BB4739E9-EFEB-4DED-A119-3F9E35BF2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116138"/>
            <a:ext cx="142875" cy="360362"/>
          </a:xfrm>
          <a:prstGeom prst="downArrow">
            <a:avLst>
              <a:gd name="adj1" fmla="val 50000"/>
              <a:gd name="adj2" fmla="val 6305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93249" name="Object 65">
            <a:extLst>
              <a:ext uri="{FF2B5EF4-FFF2-40B4-BE49-F238E27FC236}">
                <a16:creationId xmlns:a16="http://schemas.microsoft.com/office/drawing/2014/main" id="{0C85B6E1-FF25-4703-8DB6-2F27763F8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300" y="3548063"/>
          <a:ext cx="7508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5" name="Equation" r:id="rId18" imgW="431640" imgH="177480" progId="Equation.DSMT4">
                  <p:embed/>
                </p:oleObj>
              </mc:Choice>
              <mc:Fallback>
                <p:oleObj name="Equation" r:id="rId18" imgW="431640" imgH="17748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548063"/>
                        <a:ext cx="750888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50" name="Line 66">
            <a:extLst>
              <a:ext uri="{FF2B5EF4-FFF2-40B4-BE49-F238E27FC236}">
                <a16:creationId xmlns:a16="http://schemas.microsoft.com/office/drawing/2014/main" id="{1EFE2ECF-E8F7-4137-9F2D-C3F3675D6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5238" y="3690938"/>
            <a:ext cx="865187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3251" name="Text Box 67">
            <a:extLst>
              <a:ext uri="{FF2B5EF4-FFF2-40B4-BE49-F238E27FC236}">
                <a16:creationId xmlns:a16="http://schemas.microsoft.com/office/drawing/2014/main" id="{061E3819-96C2-406B-B1BB-DF317DE11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2476500"/>
            <a:ext cx="273685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400" b="1"/>
              <a:t>Respuesta natural=transitorio</a:t>
            </a:r>
          </a:p>
        </p:txBody>
      </p:sp>
      <p:sp>
        <p:nvSpPr>
          <p:cNvPr id="93253" name="Text Box 69">
            <a:extLst>
              <a:ext uri="{FF2B5EF4-FFF2-40B4-BE49-F238E27FC236}">
                <a16:creationId xmlns:a16="http://schemas.microsoft.com/office/drawing/2014/main" id="{52E7B414-BE01-4165-9DBC-A3D699B1A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971800"/>
            <a:ext cx="1800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Única para el circuito</a:t>
            </a:r>
          </a:p>
        </p:txBody>
      </p:sp>
      <p:sp>
        <p:nvSpPr>
          <p:cNvPr id="93256" name="Text Box 72">
            <a:extLst>
              <a:ext uri="{FF2B5EF4-FFF2-40B4-BE49-F238E27FC236}">
                <a16:creationId xmlns:a16="http://schemas.microsoft.com/office/drawing/2014/main" id="{210AECAE-A1F0-4F36-AB58-BD1CAE916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13100"/>
            <a:ext cx="2232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200" b="1"/>
              <a:t>Cálculo de la constante, K:</a:t>
            </a:r>
          </a:p>
        </p:txBody>
      </p:sp>
      <p:sp>
        <p:nvSpPr>
          <p:cNvPr id="93258" name="AutoShape 74">
            <a:extLst>
              <a:ext uri="{FF2B5EF4-FFF2-40B4-BE49-F238E27FC236}">
                <a16:creationId xmlns:a16="http://schemas.microsoft.com/office/drawing/2014/main" id="{B5E360E1-96FB-4561-AFD3-D824F4CDC58B}"/>
              </a:ext>
            </a:extLst>
          </p:cNvPr>
          <p:cNvSpPr>
            <a:spLocks/>
          </p:cNvSpPr>
          <p:nvPr/>
        </p:nvSpPr>
        <p:spPr bwMode="auto">
          <a:xfrm>
            <a:off x="2052638" y="3573463"/>
            <a:ext cx="73025" cy="1008062"/>
          </a:xfrm>
          <a:prstGeom prst="rightBrace">
            <a:avLst>
              <a:gd name="adj1" fmla="val 1150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93259" name="Object 75">
            <a:extLst>
              <a:ext uri="{FF2B5EF4-FFF2-40B4-BE49-F238E27FC236}">
                <a16:creationId xmlns:a16="http://schemas.microsoft.com/office/drawing/2014/main" id="{40BF4031-20E1-496C-B1E7-C0C5E24F4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3" y="3590925"/>
          <a:ext cx="18383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6" name="Equation" r:id="rId20" imgW="1104840" imgH="215640" progId="Equation.DSMT4">
                  <p:embed/>
                </p:oleObj>
              </mc:Choice>
              <mc:Fallback>
                <p:oleObj name="Equation" r:id="rId20" imgW="1104840" imgH="21564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3590925"/>
                        <a:ext cx="1838325" cy="388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60" name="Object 76">
            <a:extLst>
              <a:ext uri="{FF2B5EF4-FFF2-40B4-BE49-F238E27FC236}">
                <a16:creationId xmlns:a16="http://schemas.microsoft.com/office/drawing/2014/main" id="{084AE4F7-0B5B-4AC2-A150-E5943AB000D8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2225675" y="3933825"/>
          <a:ext cx="16176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7" name="Equation" r:id="rId22" imgW="990360" imgH="215640" progId="Equation.DSMT4">
                  <p:embed/>
                </p:oleObj>
              </mc:Choice>
              <mc:Fallback>
                <p:oleObj name="Equation" r:id="rId22" imgW="990360" imgH="21564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3933825"/>
                        <a:ext cx="1617663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61" name="Object 77">
            <a:extLst>
              <a:ext uri="{FF2B5EF4-FFF2-40B4-BE49-F238E27FC236}">
                <a16:creationId xmlns:a16="http://schemas.microsoft.com/office/drawing/2014/main" id="{513C5BB0-8AEF-4A5B-B341-6D9898770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149725"/>
          <a:ext cx="781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8" name="Equation" r:id="rId24" imgW="596880" imgH="228600" progId="Equation.DSMT4">
                  <p:embed/>
                </p:oleObj>
              </mc:Choice>
              <mc:Fallback>
                <p:oleObj name="Equation" r:id="rId24" imgW="596880" imgH="2286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781050" cy="2984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62" name="Text Box 78">
            <a:extLst>
              <a:ext uri="{FF2B5EF4-FFF2-40B4-BE49-F238E27FC236}">
                <a16:creationId xmlns:a16="http://schemas.microsoft.com/office/drawing/2014/main" id="{616522A5-69A8-4B35-81A4-4006E1DCD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4652963"/>
            <a:ext cx="3889375" cy="639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CO" sz="1200" b="1"/>
              <a:t>Cualquier otra variable del circuito tiene una evolución temporal de la misma forma que la de la intensidad de la bobina.</a:t>
            </a:r>
          </a:p>
        </p:txBody>
      </p:sp>
      <p:grpSp>
        <p:nvGrpSpPr>
          <p:cNvPr id="93263" name="Group 79">
            <a:extLst>
              <a:ext uri="{FF2B5EF4-FFF2-40B4-BE49-F238E27FC236}">
                <a16:creationId xmlns:a16="http://schemas.microsoft.com/office/drawing/2014/main" id="{6B10B04B-C817-46F7-8BA4-59F7806C2F4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203325"/>
            <a:chOff x="0" y="0"/>
            <a:chExt cx="5760" cy="758"/>
          </a:xfrm>
        </p:grpSpPr>
        <p:pic>
          <p:nvPicPr>
            <p:cNvPr id="93264" name="Picture 80" descr="cabecera copia">
              <a:extLst>
                <a:ext uri="{FF2B5EF4-FFF2-40B4-BE49-F238E27FC236}">
                  <a16:creationId xmlns:a16="http://schemas.microsoft.com/office/drawing/2014/main" id="{895EEF80-0277-40EE-B693-13CE71D4D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265" name="Line 81">
              <a:extLst>
                <a:ext uri="{FF2B5EF4-FFF2-40B4-BE49-F238E27FC236}">
                  <a16:creationId xmlns:a16="http://schemas.microsoft.com/office/drawing/2014/main" id="{1C2D6859-112B-4B28-9115-AA53DF979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4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3266" name="Rectangle 82">
              <a:extLst>
                <a:ext uri="{FF2B5EF4-FFF2-40B4-BE49-F238E27FC236}">
                  <a16:creationId xmlns:a16="http://schemas.microsoft.com/office/drawing/2014/main" id="{2E76C0D3-FAEE-404C-8370-DDFBA5913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572"/>
              <a:ext cx="335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s-ES_tradnl" altLang="es-CO" sz="1300" b="1">
                  <a:solidFill>
                    <a:srgbClr val="0000FF"/>
                  </a:solidFill>
                </a:rPr>
                <a:t>Transitorios de primer orden. Respuesta en alterna</a:t>
              </a:r>
              <a:endParaRPr lang="es-ES" altLang="es-CO" sz="1300" b="1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93267" name="Object 83">
            <a:extLst>
              <a:ext uri="{FF2B5EF4-FFF2-40B4-BE49-F238E27FC236}">
                <a16:creationId xmlns:a16="http://schemas.microsoft.com/office/drawing/2014/main" id="{D903969B-A1A6-4A02-AFA0-B61E418C6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0538" y="2924175"/>
          <a:ext cx="7381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9" name="Equation" r:id="rId26" imgW="571320" imgH="241200" progId="Equation.DSMT4">
                  <p:embed/>
                </p:oleObj>
              </mc:Choice>
              <mc:Fallback>
                <p:oleObj name="Equation" r:id="rId26" imgW="571320" imgH="2412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2924175"/>
                        <a:ext cx="738187" cy="3746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9" grpId="0" animBg="1"/>
      <p:bldP spid="93224" grpId="0" animBg="1"/>
      <p:bldP spid="93224" grpId="1" animBg="1"/>
      <p:bldP spid="93235" grpId="0" animBg="1"/>
      <p:bldP spid="93237" grpId="0" animBg="1"/>
      <p:bldP spid="93245" grpId="0" animBg="1"/>
      <p:bldP spid="93251" grpId="0" animBg="1"/>
      <p:bldP spid="93253" grpId="0"/>
      <p:bldP spid="93256" grpId="0"/>
      <p:bldP spid="93262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1547</Words>
  <Application>Microsoft Office PowerPoint</Application>
  <PresentationFormat>Presentación en pantalla (4:3)</PresentationFormat>
  <Paragraphs>394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Times New Roman</vt:lpstr>
      <vt:lpstr>Bradley Hand ITC</vt:lpstr>
      <vt:lpstr>Symbol</vt:lpstr>
      <vt:lpstr>Helvetica</vt:lpstr>
      <vt:lpstr>MS Mincho</vt:lpstr>
      <vt:lpstr>Diseño predeterminado</vt:lpstr>
      <vt:lpstr>Dibujo de Microsoft Visio</vt:lpstr>
      <vt:lpstr>MathType 5.0 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 Luis Trigo García</dc:creator>
  <cp:lastModifiedBy>Andres Bayo</cp:lastModifiedBy>
  <cp:revision>72</cp:revision>
  <dcterms:created xsi:type="dcterms:W3CDTF">2004-12-01T08:48:45Z</dcterms:created>
  <dcterms:modified xsi:type="dcterms:W3CDTF">2018-09-06T07:59:09Z</dcterms:modified>
</cp:coreProperties>
</file>