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096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05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85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8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21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4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1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E226-907E-4836-81B4-90F27CDFE34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7C6F8A-6A8C-4A43-8ABB-31F62849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5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776" y="740950"/>
            <a:ext cx="9067122" cy="3377068"/>
          </a:xfrm>
        </p:spPr>
        <p:txBody>
          <a:bodyPr>
            <a:noAutofit/>
          </a:bodyPr>
          <a:lstStyle/>
          <a:p>
            <a:pPr algn="l"/>
            <a:r>
              <a:rPr lang="en-US" sz="4000" u="sng" dirty="0" smtClean="0"/>
              <a:t>Bigtable: A Distributed Storage </a:t>
            </a:r>
            <a:br>
              <a:rPr lang="en-US" sz="4000" u="sng" dirty="0" smtClean="0"/>
            </a:br>
            <a:r>
              <a:rPr lang="en-US" sz="4000" u="sng" dirty="0" smtClean="0"/>
              <a:t>System for Structured Data</a:t>
            </a:r>
            <a:br>
              <a:rPr lang="en-US" sz="4000" u="sng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By: Chang, Dean, </a:t>
            </a:r>
            <a:r>
              <a:rPr lang="en-US" sz="4000" dirty="0" err="1" smtClean="0"/>
              <a:t>Ghemawat</a:t>
            </a:r>
            <a:r>
              <a:rPr lang="en-US" sz="4000" dirty="0" smtClean="0"/>
              <a:t>, Hsieh, Wallach, Burrows, Chandra, </a:t>
            </a:r>
            <a:r>
              <a:rPr lang="en-US" sz="4000" dirty="0" err="1" smtClean="0"/>
              <a:t>Fikes</a:t>
            </a:r>
            <a:r>
              <a:rPr lang="en-US" sz="4000" dirty="0" smtClean="0"/>
              <a:t>, Gruber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2899" y="4118018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Andrew </a:t>
            </a:r>
            <a:r>
              <a:rPr lang="en-US" dirty="0" err="1" smtClean="0"/>
              <a:t>Baran</a:t>
            </a:r>
            <a:endParaRPr lang="en-US" dirty="0" smtClean="0"/>
          </a:p>
          <a:p>
            <a:r>
              <a:rPr lang="en-US" dirty="0" smtClean="0"/>
              <a:t>April 28, 2014</a:t>
            </a:r>
          </a:p>
          <a:p>
            <a:r>
              <a:rPr lang="en-US" dirty="0" smtClean="0"/>
              <a:t>Marist College, CMPT 308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594" y="2420577"/>
            <a:ext cx="7766936" cy="1646302"/>
          </a:xfrm>
        </p:spPr>
        <p:txBody>
          <a:bodyPr/>
          <a:lstStyle/>
          <a:p>
            <a:pPr algn="l"/>
            <a:r>
              <a:rPr lang="en-US" sz="4000" u="sng" dirty="0"/>
              <a:t>A Comparison of </a:t>
            </a:r>
            <a:r>
              <a:rPr lang="en-US" sz="4000" u="sng" dirty="0" smtClean="0"/>
              <a:t>Approaches </a:t>
            </a:r>
            <a:r>
              <a:rPr lang="en-US" sz="4000" u="sng" dirty="0"/>
              <a:t>to Large-Scale Data </a:t>
            </a:r>
            <a:r>
              <a:rPr lang="en-US" sz="4000" u="sng" dirty="0" smtClean="0"/>
              <a:t>Analysis </a:t>
            </a:r>
            <a:br>
              <a:rPr lang="en-US" sz="4000" u="sng" dirty="0" smtClean="0"/>
            </a:br>
            <a:r>
              <a:rPr lang="en-US" sz="4000" u="sng" dirty="0" smtClean="0"/>
              <a:t/>
            </a:r>
            <a:br>
              <a:rPr lang="en-US" sz="4000" u="sng" dirty="0" smtClean="0"/>
            </a:br>
            <a:r>
              <a:rPr lang="en-US" sz="4000" dirty="0"/>
              <a:t>B</a:t>
            </a:r>
            <a:r>
              <a:rPr lang="en-US" sz="4000" dirty="0" smtClean="0"/>
              <a:t>y: </a:t>
            </a:r>
            <a:r>
              <a:rPr lang="en-US" sz="4000" dirty="0" err="1" smtClean="0"/>
              <a:t>Pavlo</a:t>
            </a:r>
            <a:r>
              <a:rPr lang="en-US" sz="4000" dirty="0" smtClean="0"/>
              <a:t>, Paulson, </a:t>
            </a:r>
            <a:r>
              <a:rPr lang="en-US" sz="4000" dirty="0" err="1" smtClean="0"/>
              <a:t>Rasin</a:t>
            </a:r>
            <a:r>
              <a:rPr lang="en-US" sz="4000" dirty="0" smtClean="0"/>
              <a:t>, </a:t>
            </a:r>
            <a:r>
              <a:rPr lang="en-US" sz="4000" dirty="0" err="1" smtClean="0"/>
              <a:t>Abadi</a:t>
            </a:r>
            <a:r>
              <a:rPr lang="en-US" sz="4000" dirty="0" smtClean="0"/>
              <a:t>, DeWitt, Madden, and </a:t>
            </a:r>
            <a:r>
              <a:rPr lang="en-US" sz="4000" dirty="0" err="1" smtClean="0"/>
              <a:t>Stonebraker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450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Bigtable: The Main Idea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2005, Google began created a distributed storage system that could scale up to petabytes of data. This system was known as Bigtable</a:t>
            </a:r>
          </a:p>
          <a:p>
            <a:r>
              <a:rPr lang="en-US" dirty="0" smtClean="0"/>
              <a:t>Bigtable is in use in over 60 Google produces and projects, including:</a:t>
            </a:r>
          </a:p>
          <a:p>
            <a:pPr lvl="1"/>
            <a:r>
              <a:rPr lang="en-US" dirty="0" smtClean="0"/>
              <a:t>Google Earth, Google Finance, Google Analytics, and Orkut</a:t>
            </a:r>
          </a:p>
          <a:p>
            <a:r>
              <a:rPr lang="en-US" dirty="0" smtClean="0"/>
              <a:t>Although it resembles a modern relational database management system (RDBMS), it is actually a simply data model that supports dynamic control over the data layout and format</a:t>
            </a:r>
          </a:p>
          <a:p>
            <a:pPr lvl="1"/>
            <a:r>
              <a:rPr lang="en-US" dirty="0" smtClean="0"/>
              <a:t>Clients receive a lot of flexibility when using Bigtable</a:t>
            </a:r>
          </a:p>
          <a:p>
            <a:r>
              <a:rPr lang="en-US" dirty="0" smtClean="0"/>
              <a:t>Works in tangent with Google File System (GFS) for more reliable access and management of large clusters of data (up to petabytes of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 smtClean="0"/>
              <a:t>Bigtable</a:t>
            </a:r>
            <a:r>
              <a:rPr lang="en-US" sz="5000" dirty="0"/>
              <a:t>: </a:t>
            </a:r>
            <a:r>
              <a:rPr lang="en-US" sz="5000" dirty="0" smtClean="0"/>
              <a:t>Implementation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 highest level of abstraction, Bigtable is a spare, distributed, persistent multidimensional sorted map</a:t>
            </a:r>
          </a:p>
          <a:p>
            <a:pPr lvl="1"/>
            <a:r>
              <a:rPr lang="en-US" dirty="0" smtClean="0"/>
              <a:t>Index is by row key, column key, and a timestamp (64-bit integer, precision down to microseconds)</a:t>
            </a:r>
          </a:p>
          <a:p>
            <a:r>
              <a:rPr lang="en-US" dirty="0" smtClean="0"/>
              <a:t>Data is maintained in lexicographic order by the row key, which are arbitrary strings</a:t>
            </a:r>
          </a:p>
          <a:p>
            <a:pPr lvl="1"/>
            <a:r>
              <a:rPr lang="en-US" dirty="0" smtClean="0"/>
              <a:t>Row ranges for a table are dynamically partitioned into what are called </a:t>
            </a:r>
            <a:r>
              <a:rPr lang="en-US" b="1" dirty="0" smtClean="0"/>
              <a:t>tablets</a:t>
            </a:r>
            <a:endParaRPr lang="en-US" dirty="0" smtClean="0"/>
          </a:p>
          <a:p>
            <a:pPr lvl="1"/>
            <a:r>
              <a:rPr lang="en-US" dirty="0" smtClean="0"/>
              <a:t>One master server controls many different tablet servers that hold the row ranges of data</a:t>
            </a:r>
          </a:p>
          <a:p>
            <a:r>
              <a:rPr lang="en-US" dirty="0" smtClean="0"/>
              <a:t>The Bigtable cluster is a cluster of a number of tables, who each consist of a set of tablets</a:t>
            </a:r>
          </a:p>
          <a:p>
            <a:pPr lvl="1"/>
            <a:r>
              <a:rPr lang="en-US" dirty="0" smtClean="0"/>
              <a:t>Tables are automatically split into multiple tablets as the table grows</a:t>
            </a:r>
          </a:p>
          <a:p>
            <a:pPr lvl="1"/>
            <a:r>
              <a:rPr lang="en-US" dirty="0" smtClean="0"/>
              <a:t>Tablets are stored in a three-level hierarchy analogous to that of a B+ tree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Bigtable</a:t>
            </a:r>
            <a:r>
              <a:rPr lang="en-US" sz="5000" dirty="0"/>
              <a:t>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 in the Bigtable cluster is a </a:t>
            </a:r>
            <a:r>
              <a:rPr lang="en-US" dirty="0" err="1"/>
              <a:t>SSTable</a:t>
            </a:r>
            <a:r>
              <a:rPr lang="en-US" dirty="0"/>
              <a:t> file format, created by Google, to store Bigtable data</a:t>
            </a:r>
          </a:p>
          <a:p>
            <a:pPr lvl="1"/>
            <a:r>
              <a:rPr lang="en-US" dirty="0"/>
              <a:t>Provides a persistent, ordered immutable map from keys to values</a:t>
            </a:r>
          </a:p>
          <a:p>
            <a:pPr lvl="1"/>
            <a:r>
              <a:rPr lang="en-US" dirty="0"/>
              <a:t>Used for look with a single disk lookup</a:t>
            </a:r>
          </a:p>
          <a:p>
            <a:r>
              <a:rPr lang="en-US" dirty="0"/>
              <a:t>Chubby, a highly-available and persistent distributed lock service, is used to check for reliability in the Bigtable cluster</a:t>
            </a:r>
          </a:p>
          <a:p>
            <a:pPr lvl="1"/>
            <a:r>
              <a:rPr lang="en-US" dirty="0"/>
              <a:t>Ensures 1 max master server, discovers tablet servers and handles their lifetime, stores Bigtable schema information, stores control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Bigtable: Analysis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interesting and complex implementation of a distributed storage system</a:t>
            </a:r>
          </a:p>
          <a:p>
            <a:pPr lvl="1"/>
            <a:r>
              <a:rPr lang="en-US" dirty="0" smtClean="0"/>
              <a:t>Speeds and benchmarks were very impressive, as it only takes one single disk lookup</a:t>
            </a:r>
          </a:p>
          <a:p>
            <a:pPr lvl="2"/>
            <a:r>
              <a:rPr lang="en-US" dirty="0" smtClean="0"/>
              <a:t>Use of a similar structure to a B+ tree is also nice, as having O(log n) lookup is impressive</a:t>
            </a:r>
          </a:p>
          <a:p>
            <a:r>
              <a:rPr lang="en-US" dirty="0" smtClean="0"/>
              <a:t>Allows the use of </a:t>
            </a:r>
            <a:r>
              <a:rPr lang="en-US" dirty="0" err="1" smtClean="0"/>
              <a:t>MapReduce</a:t>
            </a:r>
            <a:r>
              <a:rPr lang="en-US" dirty="0" smtClean="0"/>
              <a:t> and other Google systems to further increase performance, which is nice</a:t>
            </a:r>
          </a:p>
          <a:p>
            <a:r>
              <a:rPr lang="en-US" dirty="0" smtClean="0"/>
              <a:t>The automated system of managing the load of each tablet server and table size is impressive</a:t>
            </a:r>
          </a:p>
          <a:p>
            <a:pPr lvl="1"/>
            <a:r>
              <a:rPr lang="en-US" dirty="0" smtClean="0"/>
              <a:t>Coordinating this all under a single master server is an incredible accomplishment, as well as the implementation of Chubby to help </a:t>
            </a:r>
            <a:r>
              <a:rPr lang="en-US" dirty="0" smtClean="0"/>
              <a:t>assist </a:t>
            </a:r>
            <a:r>
              <a:rPr lang="en-US" dirty="0" smtClean="0"/>
              <a:t>with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Bigtable: Comparison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Bigtable is a offshoot of the parallel DBMS model with a mix of </a:t>
            </a:r>
            <a:r>
              <a:rPr lang="en-US" dirty="0" err="1" smtClean="0"/>
              <a:t>MapReduce</a:t>
            </a:r>
            <a:r>
              <a:rPr lang="en-US" dirty="0" smtClean="0"/>
              <a:t> features</a:t>
            </a:r>
          </a:p>
          <a:p>
            <a:pPr lvl="1"/>
            <a:r>
              <a:rPr lang="en-US" dirty="0" smtClean="0"/>
              <a:t>Bigtable uses a distributed, multidimensional sorted map to store data</a:t>
            </a:r>
          </a:p>
          <a:p>
            <a:pPr lvl="1"/>
            <a:r>
              <a:rPr lang="en-US" dirty="0" smtClean="0"/>
              <a:t>Can have </a:t>
            </a:r>
            <a:r>
              <a:rPr lang="en-US" dirty="0" err="1" smtClean="0"/>
              <a:t>MapReduce</a:t>
            </a:r>
            <a:r>
              <a:rPr lang="en-US" dirty="0" smtClean="0"/>
              <a:t> used on top of it for computations</a:t>
            </a:r>
          </a:p>
          <a:p>
            <a:pPr lvl="1"/>
            <a:r>
              <a:rPr lang="en-US" dirty="0" smtClean="0"/>
              <a:t>Tablet recovery and management by master server similar to </a:t>
            </a:r>
            <a:r>
              <a:rPr lang="en-US" dirty="0" err="1" smtClean="0"/>
              <a:t>MapReduce</a:t>
            </a:r>
            <a:r>
              <a:rPr lang="en-US" dirty="0" smtClean="0"/>
              <a:t> reliability</a:t>
            </a:r>
          </a:p>
          <a:p>
            <a:r>
              <a:rPr lang="en-US" dirty="0" smtClean="0"/>
              <a:t>Has support for high-level queries</a:t>
            </a:r>
          </a:p>
          <a:p>
            <a:pPr lvl="1"/>
            <a:r>
              <a:rPr lang="en-US" dirty="0" smtClean="0"/>
              <a:t>These queries are very fast, due to indexes and query planning / optimization, as well as being reliable</a:t>
            </a:r>
          </a:p>
          <a:p>
            <a:r>
              <a:rPr lang="en-US" dirty="0" smtClean="0"/>
              <a:t>Bigtable supports a schema defining data model, as opposed to that of </a:t>
            </a:r>
            <a:r>
              <a:rPr lang="en-US" dirty="0" err="1" smtClean="0"/>
              <a:t>MapReduces</a:t>
            </a:r>
            <a:r>
              <a:rPr lang="en-US" dirty="0" smtClean="0"/>
              <a:t> lack of schema</a:t>
            </a:r>
          </a:p>
          <a:p>
            <a:pPr lvl="1"/>
            <a:r>
              <a:rPr lang="en-US" dirty="0" smtClean="0"/>
              <a:t>Provides for reliability, referential and data integrity, and easier access to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81066" cy="1320800"/>
          </a:xfrm>
        </p:spPr>
        <p:txBody>
          <a:bodyPr>
            <a:noAutofit/>
          </a:bodyPr>
          <a:lstStyle/>
          <a:p>
            <a:r>
              <a:rPr lang="en-US" sz="5000" dirty="0" smtClean="0"/>
              <a:t>Bigtable: </a:t>
            </a:r>
            <a:br>
              <a:rPr lang="en-US" sz="5000" dirty="0" smtClean="0"/>
            </a:br>
            <a:r>
              <a:rPr lang="en-US" sz="5000" dirty="0" smtClean="0"/>
              <a:t>Advantages and Disadvantages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5178"/>
            <a:ext cx="8596668" cy="3880773"/>
          </a:xfrm>
        </p:spPr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Performance advantages result of number of prominent technologies:</a:t>
            </a:r>
          </a:p>
          <a:p>
            <a:pPr lvl="2"/>
            <a:r>
              <a:rPr lang="en-US" dirty="0" smtClean="0"/>
              <a:t>Indexes as B-trees to speed up access to data</a:t>
            </a:r>
          </a:p>
          <a:p>
            <a:pPr lvl="2"/>
            <a:r>
              <a:rPr lang="en-US" dirty="0" smtClean="0"/>
              <a:t>Important storage mechanism, using a schema structure</a:t>
            </a:r>
          </a:p>
          <a:p>
            <a:pPr lvl="2"/>
            <a:r>
              <a:rPr lang="en-US" dirty="0" smtClean="0"/>
              <a:t>Aggregation and query planning and optimizations</a:t>
            </a:r>
          </a:p>
          <a:p>
            <a:pPr lvl="1"/>
            <a:r>
              <a:rPr lang="en-US" dirty="0" smtClean="0"/>
              <a:t>Amount of tools available and long history adds to its reliability as a system</a:t>
            </a:r>
          </a:p>
          <a:p>
            <a:pPr lvl="1"/>
            <a:r>
              <a:rPr lang="en-US" dirty="0" smtClean="0"/>
              <a:t>Amount of disk I/O and hardware overhead of loading and accessing data is much lower for Parallel DBMS</a:t>
            </a:r>
          </a:p>
          <a:p>
            <a:pPr lvl="1"/>
            <a:r>
              <a:rPr lang="en-US" dirty="0" smtClean="0"/>
              <a:t>Takes much less code to perform the equivalent </a:t>
            </a:r>
            <a:r>
              <a:rPr lang="en-US" dirty="0" err="1" smtClean="0"/>
              <a:t>MapReduce</a:t>
            </a:r>
            <a:r>
              <a:rPr lang="en-US" dirty="0" smtClean="0"/>
              <a:t>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81066" cy="1320800"/>
          </a:xfrm>
        </p:spPr>
        <p:txBody>
          <a:bodyPr>
            <a:noAutofit/>
          </a:bodyPr>
          <a:lstStyle/>
          <a:p>
            <a:r>
              <a:rPr lang="en-US" sz="5000" dirty="0" smtClean="0"/>
              <a:t>Bigtable: </a:t>
            </a:r>
            <a:br>
              <a:rPr lang="en-US" sz="5000" dirty="0" smtClean="0"/>
            </a:br>
            <a:r>
              <a:rPr lang="en-US" sz="5000" dirty="0" smtClean="0"/>
              <a:t>Advantages and Disadvantages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5178"/>
            <a:ext cx="8596668" cy="3880773"/>
          </a:xfrm>
        </p:spPr>
        <p:txBody>
          <a:bodyPr/>
          <a:lstStyle/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Harder to configure and install the DBMS</a:t>
            </a:r>
          </a:p>
          <a:p>
            <a:pPr lvl="1"/>
            <a:r>
              <a:rPr lang="en-US" dirty="0" smtClean="0"/>
              <a:t>Response to failure is much slower than that 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2"/>
            <a:r>
              <a:rPr lang="en-US" dirty="0" smtClean="0"/>
              <a:t>Will restart long query after loss of just a single node in a cluster</a:t>
            </a:r>
          </a:p>
          <a:p>
            <a:pPr lvl="1"/>
            <a:r>
              <a:rPr lang="en-US" dirty="0" smtClean="0"/>
              <a:t>Extensibility of the DBMS with user-defined types is limited</a:t>
            </a:r>
          </a:p>
          <a:p>
            <a:pPr lvl="1"/>
            <a:r>
              <a:rPr lang="en-US" dirty="0" smtClean="0"/>
              <a:t>Lack of no proper SQL standard, as each DBMS is different with their own proprietary extensions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712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Bigtable: A Distributed Storage  System for Structured Data  By: Chang, Dean, Ghemawat, Hsieh, Wallach, Burrows, Chandra, Fikes, Gruber</vt:lpstr>
      <vt:lpstr>A Comparison of Approaches to Large-Scale Data Analysis   By: Pavlo, Paulson, Rasin, Abadi, DeWitt, Madden, and Stonebraker</vt:lpstr>
      <vt:lpstr>Bigtable: The Main Idea</vt:lpstr>
      <vt:lpstr>Bigtable: Implementation</vt:lpstr>
      <vt:lpstr>Bigtable: Implementation</vt:lpstr>
      <vt:lpstr>Bigtable: Analysis</vt:lpstr>
      <vt:lpstr>Bigtable: Comparison</vt:lpstr>
      <vt:lpstr>Bigtable:  Advantages and Disadvantages</vt:lpstr>
      <vt:lpstr>Bigtable:  Advantages and Disadvantages</vt:lpstr>
    </vt:vector>
  </TitlesOfParts>
  <Company>Marist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Bigtable: A Distributed Storage  System for Structured Data  By Chang, Dean, Ghemawat, Hsieh, Wallach, Burrows, Chandra, Fikes, Gruber</dc:title>
  <dc:creator>Marist User</dc:creator>
  <cp:lastModifiedBy>Marist User</cp:lastModifiedBy>
  <cp:revision>7</cp:revision>
  <dcterms:created xsi:type="dcterms:W3CDTF">2014-04-28T22:50:37Z</dcterms:created>
  <dcterms:modified xsi:type="dcterms:W3CDTF">2014-04-29T00:50:21Z</dcterms:modified>
</cp:coreProperties>
</file>