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337E-7C0C-4923-AFF5-D1077EDF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570D4-6CC0-4280-A4F6-76C07783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7664-3032-43B2-9039-B98809C1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296E-684A-42C8-9D6C-C986D302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6E96-08E0-462D-B153-5A31ED4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6B52-E2BA-4BA4-869E-26BEE579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9167-5069-4C0B-9488-2A808F09F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806F-31A2-4856-A4F1-739C21D2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20E7-2005-48A2-9727-34F2A02C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576B-9834-4691-96DF-804CC0CD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E6FCA-0023-4186-819E-883D6641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0D31B-78A5-473C-8EDE-860A1109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F61B1-F917-48FD-A2F7-B4BC3431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A7CE-E4EF-4F2A-B818-FBCBAA2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9972-DE03-4475-BD80-24A0FA8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26A6-CC98-49E3-9EFC-D4DB8E03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0DBB-3CDD-4B7D-A669-57EB0063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420B-1F72-410E-AADB-8CEC1A8A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D329-A584-4D01-BFFE-9616962C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66A9-43CF-4408-AAA1-D9E835C1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79F8-96B5-49B8-9A8C-A5A81365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10ADE-107A-447C-BD39-2FA5F927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1751-9B55-402D-A481-5257EAE2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68FE-A842-431C-A702-67F96ABD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ED8F-9C6D-4B84-B05D-F97EBD20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3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FC78-6B40-4B93-BBDB-150EB611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F2FF-CC4B-4BF2-9595-C1D2B86E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3976F-83F2-417C-9D07-589D7EE7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D400-7072-40A4-8396-A6DFE815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AD39D-BD6E-4F7F-8A98-7EE0DE30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C7C17-A318-4D5B-8B9E-CBEE30AD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CA1D-2168-4FB7-8589-080AD8BB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A0D9B-AE85-420D-ABBD-9127EF28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0D70-D54C-4FB0-B148-6D02BE59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6AFE2-1B30-4F99-ACF0-BC2EF61BC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C9B6C-9B9B-4303-9824-591FCC135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8FF4-5309-4E7D-AABC-B160222D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9AB52-C512-42B8-9723-0C84F843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E5A31-55D1-42E0-B0B3-2E9A7F17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6548-A34F-47DE-8328-45BBD27A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EC59A-7E89-4BED-A250-BAC1B6B3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E28C4-5CA6-4AF9-B0CB-AFB3B2B8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6BBFC-5DEA-4F52-87E1-AB5CA8D8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CAEBA-C986-4BC8-85B2-34D8A0E3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C70E6-9E52-4DC9-86D5-ABA416A7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04AA-9F0E-40A5-8F13-2A86F6D9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6327-F90C-42F9-98FD-B3AD282D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E8C4-03B4-4289-AF98-DD99866C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C8F1C-5143-4F1E-98AA-EE68AFC7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3F4A-78AE-4457-86E8-F41CD9A7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9AFF-8317-4663-89F6-2128610D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B335D-E433-414F-8C2D-2CD69E8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4D49-6063-4EDE-9380-D3045864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17AE1-2025-4C15-BA35-3A4F95A31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6A686-3B98-405B-9688-EC7DC9F1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A33AE-F412-4BE3-A95A-F2621C21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FCE6C-ACCB-4729-B733-1CBB1049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86F15-0B8A-4BD9-9E5A-CA43E22F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BE5F2-2803-4AF1-9628-F46CF187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8C5C-9F77-408A-A5FB-A5D74D35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53B1-58C6-4B46-8E12-C5CFD7207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7F49-2424-4A23-A7E1-58A9AC359ED4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67A3-B2AC-4E03-9EFC-D5D2E8864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76DC-0B6A-44AA-98EE-1C79476C1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E4A7-B786-4FFF-9D47-F4D677A26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7A4-A5AB-4AC8-8EB7-469F3342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488"/>
            <a:ext cx="10515600" cy="5929135"/>
          </a:xfrm>
        </p:spPr>
        <p:txBody>
          <a:bodyPr/>
          <a:lstStyle/>
          <a:p>
            <a:r>
              <a:rPr lang="en-US" dirty="0"/>
              <a:t>Using Reinforcement Learning (RL) to train a </a:t>
            </a:r>
            <a:r>
              <a:rPr lang="en-US" dirty="0" err="1"/>
              <a:t>cubesat</a:t>
            </a:r>
            <a:r>
              <a:rPr lang="en-US" dirty="0"/>
              <a:t> to follow a pre-defined relative orbit about a target object</a:t>
            </a:r>
          </a:p>
          <a:p>
            <a:pPr lvl="1"/>
            <a:r>
              <a:rPr lang="en-US" dirty="0"/>
              <a:t>Proximal Policy Optimization (PPO) learning algorithm is used to develop a control policy to track a reference trajectory </a:t>
            </a:r>
          </a:p>
          <a:p>
            <a:pPr lvl="1"/>
            <a:r>
              <a:rPr lang="en-US" dirty="0" err="1"/>
              <a:t>Cubesat</a:t>
            </a:r>
            <a:r>
              <a:rPr lang="en-US" dirty="0"/>
              <a:t> can issue thrust at each timestep in the simulation</a:t>
            </a:r>
          </a:p>
          <a:p>
            <a:r>
              <a:rPr lang="en-US" dirty="0"/>
              <a:t>System parameters</a:t>
            </a:r>
          </a:p>
          <a:p>
            <a:pPr lvl="1"/>
            <a:r>
              <a:rPr lang="en-US" dirty="0" err="1"/>
              <a:t>Cubesat</a:t>
            </a:r>
            <a:r>
              <a:rPr lang="en-US" dirty="0"/>
              <a:t> mass: 3 kg</a:t>
            </a:r>
          </a:p>
          <a:p>
            <a:pPr lvl="1"/>
            <a:r>
              <a:rPr lang="en-US" dirty="0"/>
              <a:t>Thrust limit: +/- 0.02  (no restriction on duty cycle)</a:t>
            </a:r>
          </a:p>
          <a:p>
            <a:r>
              <a:rPr lang="en-US" dirty="0"/>
              <a:t>Training parameters</a:t>
            </a:r>
          </a:p>
          <a:p>
            <a:pPr lvl="1"/>
            <a:r>
              <a:rPr lang="en-US" dirty="0"/>
              <a:t>Three policies trained simultaneously, each for a different reference orbit</a:t>
            </a:r>
          </a:p>
          <a:p>
            <a:pPr lvl="2"/>
            <a:r>
              <a:rPr lang="en-US" dirty="0"/>
              <a:t>10 m, 15 m, 20 m (each circular about target)</a:t>
            </a:r>
          </a:p>
          <a:p>
            <a:pPr lvl="2"/>
            <a:r>
              <a:rPr lang="en-US" dirty="0"/>
              <a:t>Reference orbit period: 6 minutes</a:t>
            </a:r>
          </a:p>
          <a:p>
            <a:pPr lvl="1"/>
            <a:r>
              <a:rPr lang="en-US" dirty="0"/>
              <a:t>Training performed in batches of 10 for 5,000 iterations</a:t>
            </a:r>
          </a:p>
          <a:p>
            <a:pPr lvl="2"/>
            <a:r>
              <a:rPr lang="en-US" dirty="0"/>
              <a:t>Total of 50,000 orbits simulated per </a:t>
            </a:r>
            <a:r>
              <a:rPr lang="en-US" dirty="0" err="1"/>
              <a:t>cubesat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BDAF98-A205-4BA1-8367-82AB0B30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97197"/>
            <a:ext cx="10515600" cy="378359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6848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0C7-E9E2-4ABA-8A07-F1BB40FB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97197"/>
            <a:ext cx="10515600" cy="378359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Actions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1FBD-64B2-4644-8DBC-2DA3EC31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6" y="573902"/>
            <a:ext cx="10515600" cy="5032139"/>
          </a:xfrm>
        </p:spPr>
        <p:txBody>
          <a:bodyPr>
            <a:normAutofit/>
          </a:bodyPr>
          <a:lstStyle/>
          <a:p>
            <a:r>
              <a:rPr lang="en-US" dirty="0"/>
              <a:t>Actions</a:t>
            </a:r>
          </a:p>
          <a:p>
            <a:pPr lvl="1"/>
            <a:r>
              <a:rPr lang="en-US" dirty="0"/>
              <a:t>Torque for each manipulator joint </a:t>
            </a:r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End effector errors (position, orientation)</a:t>
            </a:r>
          </a:p>
          <a:p>
            <a:pPr lvl="1"/>
            <a:r>
              <a:rPr lang="en-US" dirty="0"/>
              <a:t>Joint angles</a:t>
            </a:r>
          </a:p>
          <a:p>
            <a:pPr lvl="1"/>
            <a:r>
              <a:rPr lang="en-US"/>
              <a:t>Joint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50C7-E9E2-4ABA-8A07-F1BB40FB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97197"/>
            <a:ext cx="10515600" cy="378359"/>
          </a:xfrm>
        </p:spPr>
        <p:txBody>
          <a:bodyPr>
            <a:normAutofit fontScale="90000"/>
          </a:bodyPr>
          <a:lstStyle/>
          <a:p>
            <a:r>
              <a:rPr lang="en-US" dirty="0"/>
              <a:t>Reward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1FBD-64B2-4644-8DBC-2DA3EC31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6" y="573902"/>
            <a:ext cx="10515600" cy="1271295"/>
          </a:xfrm>
        </p:spPr>
        <p:txBody>
          <a:bodyPr/>
          <a:lstStyle/>
          <a:p>
            <a:r>
              <a:rPr lang="en-US" dirty="0"/>
              <a:t>Total reward is the sum of 3 components</a:t>
            </a:r>
          </a:p>
          <a:p>
            <a:pPr lvl="1"/>
            <a:r>
              <a:rPr lang="en-US" dirty="0"/>
              <a:t> position error, velocity error, control effort</a:t>
            </a:r>
          </a:p>
          <a:p>
            <a:pPr lvl="1"/>
            <a:r>
              <a:rPr lang="en-US" dirty="0"/>
              <a:t>Reward is issued on each time step of the simulation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3909E-E36A-4112-9DB6-8E8774817010}"/>
              </a:ext>
            </a:extLst>
          </p:cNvPr>
          <p:cNvSpPr txBox="1">
            <a:spLocks/>
          </p:cNvSpPr>
          <p:nvPr/>
        </p:nvSpPr>
        <p:spPr>
          <a:xfrm>
            <a:off x="838200" y="2053515"/>
            <a:ext cx="7213363" cy="350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Position and velocity rewards (</a:t>
            </a:r>
            <a:r>
              <a:rPr lang="en-US" sz="2000" i="1" dirty="0"/>
              <a:t>R</a:t>
            </a:r>
            <a:r>
              <a:rPr lang="en-US" sz="2000" dirty="0"/>
              <a:t>) are positive 1.0 when the errors 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e</a:t>
            </a:r>
            <a:r>
              <a:rPr lang="en-US" sz="2000" dirty="0"/>
              <a:t>) are below a tolerance (</a:t>
            </a:r>
            <a:r>
              <a:rPr lang="en-US" sz="2000" i="1" dirty="0" err="1"/>
              <a:t>tol</a:t>
            </a:r>
            <a:r>
              <a:rPr lang="en-US" sz="2000" dirty="0"/>
              <a:t>) then exponentially decrease when above the tolerance</a:t>
            </a:r>
          </a:p>
          <a:p>
            <a:pPr lvl="1"/>
            <a:r>
              <a:rPr lang="en-US" sz="1800" dirty="0"/>
              <a:t>Exponential rewards configured through scale factor and multiplier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DC1DB0-83C0-4F9F-B30A-D783280613F9}"/>
                  </a:ext>
                </a:extLst>
              </p:cNvPr>
              <p:cNvSpPr txBox="1"/>
              <p:nvPr/>
            </p:nvSpPr>
            <p:spPr>
              <a:xfrm>
                <a:off x="2882934" y="3283049"/>
                <a:ext cx="3657600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1.0,                    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𝑡𝑜𝑙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𝑚𝑢𝑙</m:t>
                                  </m:r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𝑡𝑜𝑙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DC1DB0-83C0-4F9F-B30A-D78328061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34" y="3283049"/>
                <a:ext cx="3657600" cy="811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9FB121-884B-492A-AA08-0CC6D32BF75A}"/>
              </a:ext>
            </a:extLst>
          </p:cNvPr>
          <p:cNvSpPr txBox="1">
            <a:spLocks/>
          </p:cNvSpPr>
          <p:nvPr/>
        </p:nvSpPr>
        <p:spPr>
          <a:xfrm>
            <a:off x="8301055" y="2053514"/>
            <a:ext cx="3703992" cy="350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Control reward is a simple linear multiplier on the total thrust (</a:t>
            </a:r>
            <a:r>
              <a:rPr lang="en-US" sz="2000" i="1" dirty="0"/>
              <a:t>F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76A7AE-4FD8-465B-9169-577974AED16E}"/>
                  </a:ext>
                </a:extLst>
              </p:cNvPr>
              <p:cNvSpPr txBox="1"/>
              <p:nvPr/>
            </p:nvSpPr>
            <p:spPr>
              <a:xfrm>
                <a:off x="8149928" y="3020223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76A7AE-4FD8-465B-9169-577974AE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928" y="3020223"/>
                <a:ext cx="36576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33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ECADA-4ED1-4FB7-B248-AFB0964A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9045"/>
              </p:ext>
            </p:extLst>
          </p:nvPr>
        </p:nvGraphicFramePr>
        <p:xfrm>
          <a:off x="664372" y="844152"/>
          <a:ext cx="81280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221">
                  <a:extLst>
                    <a:ext uri="{9D8B030D-6E8A-4147-A177-3AD203B41FA5}">
                      <a16:colId xmlns:a16="http://schemas.microsoft.com/office/drawing/2014/main" val="3313608144"/>
                    </a:ext>
                  </a:extLst>
                </a:gridCol>
                <a:gridCol w="839454">
                  <a:extLst>
                    <a:ext uri="{9D8B030D-6E8A-4147-A177-3AD203B41FA5}">
                      <a16:colId xmlns:a16="http://schemas.microsoft.com/office/drawing/2014/main" val="1140475446"/>
                    </a:ext>
                  </a:extLst>
                </a:gridCol>
                <a:gridCol w="839454">
                  <a:extLst>
                    <a:ext uri="{9D8B030D-6E8A-4147-A177-3AD203B41FA5}">
                      <a16:colId xmlns:a16="http://schemas.microsoft.com/office/drawing/2014/main" val="3633805751"/>
                    </a:ext>
                  </a:extLst>
                </a:gridCol>
                <a:gridCol w="839454">
                  <a:extLst>
                    <a:ext uri="{9D8B030D-6E8A-4147-A177-3AD203B41FA5}">
                      <a16:colId xmlns:a16="http://schemas.microsoft.com/office/drawing/2014/main" val="3797296401"/>
                    </a:ext>
                  </a:extLst>
                </a:gridCol>
                <a:gridCol w="839454">
                  <a:extLst>
                    <a:ext uri="{9D8B030D-6E8A-4147-A177-3AD203B41FA5}">
                      <a16:colId xmlns:a16="http://schemas.microsoft.com/office/drawing/2014/main" val="1254005711"/>
                    </a:ext>
                  </a:extLst>
                </a:gridCol>
                <a:gridCol w="1242989">
                  <a:extLst>
                    <a:ext uri="{9D8B030D-6E8A-4147-A177-3AD203B41FA5}">
                      <a16:colId xmlns:a16="http://schemas.microsoft.com/office/drawing/2014/main" val="3311445884"/>
                    </a:ext>
                  </a:extLst>
                </a:gridCol>
                <a:gridCol w="1242989">
                  <a:extLst>
                    <a:ext uri="{9D8B030D-6E8A-4147-A177-3AD203B41FA5}">
                      <a16:colId xmlns:a16="http://schemas.microsoft.com/office/drawing/2014/main" val="3253342614"/>
                    </a:ext>
                  </a:extLst>
                </a:gridCol>
                <a:gridCol w="1242989">
                  <a:extLst>
                    <a:ext uri="{9D8B030D-6E8A-4147-A177-3AD203B41FA5}">
                      <a16:colId xmlns:a16="http://schemas.microsoft.com/office/drawing/2014/main" val="396261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xDot</a:t>
                      </a:r>
                      <a:r>
                        <a:rPr lang="en-US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yDot</a:t>
                      </a:r>
                      <a:r>
                        <a:rPr lang="en-US" dirty="0"/>
                        <a:t> 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zDot</a:t>
                      </a:r>
                      <a:r>
                        <a:rPr lang="en-US" dirty="0"/>
                        <a:t> (m/s)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7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4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-0.3491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665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08FC57-DEB8-4FED-AD84-3FCFB0AD5D25}"/>
              </a:ext>
            </a:extLst>
          </p:cNvPr>
          <p:cNvSpPr txBox="1"/>
          <p:nvPr/>
        </p:nvSpPr>
        <p:spPr>
          <a:xfrm>
            <a:off x="639674" y="474820"/>
            <a:ext cx="34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Cubesat</a:t>
            </a:r>
            <a:r>
              <a:rPr lang="en-US" dirty="0"/>
              <a:t> Initial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85A2A-695E-4D8D-9E21-0912CB1B8650}"/>
              </a:ext>
            </a:extLst>
          </p:cNvPr>
          <p:cNvSpPr txBox="1"/>
          <p:nvPr/>
        </p:nvSpPr>
        <p:spPr>
          <a:xfrm>
            <a:off x="8915560" y="844152"/>
            <a:ext cx="254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orbits</a:t>
            </a:r>
          </a:p>
          <a:p>
            <a:r>
              <a:rPr lang="en-US" dirty="0"/>
              <a:t>Orbit Period = 6 minutes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DA275-3266-4EA1-8A6B-44BBFE40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8D1C1-4824-48A1-A5A4-76C66F84677F}"/>
              </a:ext>
            </a:extLst>
          </p:cNvPr>
          <p:cNvSpPr txBox="1"/>
          <p:nvPr/>
        </p:nvSpPr>
        <p:spPr>
          <a:xfrm>
            <a:off x="639674" y="2466342"/>
            <a:ext cx="405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after 10,000 training orbits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C2F17-01AF-466A-AF23-714BC8BAB945}"/>
              </a:ext>
            </a:extLst>
          </p:cNvPr>
          <p:cNvSpPr txBox="1"/>
          <p:nvPr/>
        </p:nvSpPr>
        <p:spPr>
          <a:xfrm>
            <a:off x="6207053" y="2466342"/>
            <a:ext cx="517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after training complete 50,000 orbits</a:t>
            </a:r>
          </a:p>
        </p:txBody>
      </p:sp>
    </p:spTree>
    <p:extLst>
      <p:ext uri="{BB962C8B-B14F-4D97-AF65-F5344CB8AC3E}">
        <p14:creationId xmlns:p14="http://schemas.microsoft.com/office/powerpoint/2010/main" val="50704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318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Problem Description</vt:lpstr>
      <vt:lpstr>Actions and Observations</vt:lpstr>
      <vt:lpstr>Reward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Barth, Andrew (barthal)</dc:creator>
  <cp:lastModifiedBy>Barth, Andrew (barthal)</cp:lastModifiedBy>
  <cp:revision>8</cp:revision>
  <dcterms:created xsi:type="dcterms:W3CDTF">2023-02-21T13:11:20Z</dcterms:created>
  <dcterms:modified xsi:type="dcterms:W3CDTF">2023-05-17T19:46:44Z</dcterms:modified>
</cp:coreProperties>
</file>