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Nunito SemiBold"/>
      <p:regular r:id="rId23"/>
      <p:bold r:id="rId24"/>
      <p:italic r:id="rId25"/>
      <p:boldItalic r:id="rId26"/>
    </p:embeddedFont>
    <p:embeddedFont>
      <p:font typeface="Nunito"/>
      <p:regular r:id="rId27"/>
      <p:bold r:id="rId28"/>
      <p:italic r:id="rId29"/>
      <p:boldItalic r:id="rId30"/>
    </p:embeddedFont>
    <p:embeddedFont>
      <p:font typeface="Nunito ExtraBold"/>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97C515-7798-4666-9E4D-414E26CF82BE}">
  <a:tblStyle styleId="{A897C515-7798-4666-9E4D-414E26CF82BE}"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rgbClr val="5B9BD5">
              <a:alpha val="20000"/>
            </a:srgbClr>
          </a:solidFill>
        </a:fill>
      </a:tcStyle>
    </a:band1H>
    <a:band2H>
      <a:tcTxStyle/>
    </a:band2H>
    <a:band1V>
      <a:tcTxStyle/>
      <a:tcStyle>
        <a:fill>
          <a:solidFill>
            <a:srgbClr val="5B9BD5">
              <a:alpha val="20000"/>
            </a:srgbClr>
          </a:solidFill>
        </a:fill>
      </a:tcStyle>
    </a:band1V>
    <a:band2V>
      <a:tcTxStyle/>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NunitoSemiBold-bold.fntdata"/><Relationship Id="rId23" Type="http://schemas.openxmlformats.org/officeDocument/2006/relationships/font" Target="fonts/Nunito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SemiBold-boldItalic.fntdata"/><Relationship Id="rId25" Type="http://schemas.openxmlformats.org/officeDocument/2006/relationships/font" Target="fonts/NunitoSemiBold-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ExtraBold-bold.fntdata"/><Relationship Id="rId30" Type="http://schemas.openxmlformats.org/officeDocument/2006/relationships/font" Target="fonts/Nunito-bold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NunitoExtra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303df03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303df03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44b8019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344b8019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e8f806e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e8f806e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e8f806e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e8f806e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e8f806e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e8f806e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3670683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3670683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160268b85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e160268b8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e160268b85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23" name="Google Shape;223;ge160268b85_0_59: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44b801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44b801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344b8019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344b8019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344b8019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344b8019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44b8019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44b8019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344b8019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344b8019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344b8019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344b8019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e8f806e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e8f806e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8f806e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8f806e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210208" y="744575"/>
            <a:ext cx="6622200" cy="2052600"/>
          </a:xfrm>
          <a:prstGeom prst="rect">
            <a:avLst/>
          </a:prstGeom>
        </p:spPr>
        <p:txBody>
          <a:bodyPr anchorCtr="0" anchor="b" bIns="91425" lIns="91425" spcFirstLastPara="1" rIns="91425" wrap="square" tIns="91425">
            <a:noAutofit/>
          </a:bodyPr>
          <a:lstStyle>
            <a:lvl1pPr lvl="0">
              <a:spcBef>
                <a:spcPts val="0"/>
              </a:spcBef>
              <a:spcAft>
                <a:spcPts val="0"/>
              </a:spcAft>
              <a:buSzPts val="4800"/>
              <a:buFont typeface="Nunito"/>
              <a:buNone/>
              <a:defRPr sz="4800">
                <a:latin typeface="Nunito"/>
                <a:ea typeface="Nunito"/>
                <a:cs typeface="Nunito"/>
                <a:sym typeface="Nunito"/>
              </a:defRPr>
            </a:lvl1pPr>
            <a:lvl2pPr lvl="1">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p2"/>
          <p:cNvSpPr txBox="1"/>
          <p:nvPr>
            <p:ph idx="1" type="subTitle"/>
          </p:nvPr>
        </p:nvSpPr>
        <p:spPr>
          <a:xfrm>
            <a:off x="2210202" y="2834125"/>
            <a:ext cx="66222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11"/>
          <p:cNvPicPr preferRelativeResize="0"/>
          <p:nvPr/>
        </p:nvPicPr>
        <p:blipFill rotWithShape="1">
          <a:blip r:embed="rId3">
            <a:alphaModFix/>
          </a:blip>
          <a:srcRect b="19152" l="42816" r="37297" t="18359"/>
          <a:stretch/>
        </p:blipFill>
        <p:spPr>
          <a:xfrm>
            <a:off x="6052536" y="514443"/>
            <a:ext cx="2095112" cy="3703320"/>
          </a:xfrm>
          <a:prstGeom prst="rect">
            <a:avLst/>
          </a:prstGeom>
          <a:noFill/>
          <a:ln>
            <a:noFill/>
          </a:ln>
        </p:spPr>
      </p:pic>
      <p:sp>
        <p:nvSpPr>
          <p:cNvPr id="50" name="Google Shape;50;p11"/>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rtl="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11"/>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i="0" lang="en" sz="3300" u="none" cap="none" strike="noStrik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i="0" sz="3300" u="none" cap="none" strike="noStrik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3"/>
          <p:cNvSpPr txBox="1"/>
          <p:nvPr>
            <p:ph type="ctrTitle"/>
          </p:nvPr>
        </p:nvSpPr>
        <p:spPr>
          <a:xfrm>
            <a:off x="1260908" y="717750"/>
            <a:ext cx="6622200" cy="205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64" name="Google Shape;64;p13"/>
          <p:cNvSpPr txBox="1"/>
          <p:nvPr>
            <p:ph idx="1" type="subTitle"/>
          </p:nvPr>
        </p:nvSpPr>
        <p:spPr>
          <a:xfrm>
            <a:off x="1260902" y="2770350"/>
            <a:ext cx="66222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p:txBody>
      </p:sp>
      <p:sp>
        <p:nvSpPr>
          <p:cNvPr id="67" name="Google Shape;67;p1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0" name="Google Shape;70;p15"/>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Font typeface="Nunito"/>
              <a:buChar char="●"/>
              <a:defRPr>
                <a:latin typeface="Nunito"/>
                <a:ea typeface="Nunito"/>
                <a:cs typeface="Nunito"/>
                <a:sym typeface="Nunito"/>
              </a:defRPr>
            </a:lvl1pPr>
            <a:lvl2pPr indent="-311150" lvl="1" marL="914400" rtl="0">
              <a:spcBef>
                <a:spcPts val="1600"/>
              </a:spcBef>
              <a:spcAft>
                <a:spcPts val="0"/>
              </a:spcAft>
              <a:buSzPts val="1300"/>
              <a:buFont typeface="Nunito"/>
              <a:buChar char="○"/>
              <a:defRPr>
                <a:latin typeface="Nunito"/>
                <a:ea typeface="Nunito"/>
                <a:cs typeface="Nunito"/>
                <a:sym typeface="Nunito"/>
              </a:defRPr>
            </a:lvl2pPr>
            <a:lvl3pPr indent="-304800" lvl="2" marL="1371600" rtl="0">
              <a:spcBef>
                <a:spcPts val="1600"/>
              </a:spcBef>
              <a:spcAft>
                <a:spcPts val="0"/>
              </a:spcAft>
              <a:buSzPts val="1200"/>
              <a:buFont typeface="Nunito"/>
              <a:buChar char="■"/>
              <a:defRPr>
                <a:latin typeface="Nunito"/>
                <a:ea typeface="Nunito"/>
                <a:cs typeface="Nunito"/>
                <a:sym typeface="Nunito"/>
              </a:defRPr>
            </a:lvl3pPr>
            <a:lvl4pPr indent="-298450" lvl="3" marL="1828800" rtl="0">
              <a:spcBef>
                <a:spcPts val="1600"/>
              </a:spcBef>
              <a:spcAft>
                <a:spcPts val="0"/>
              </a:spcAft>
              <a:buSzPts val="1100"/>
              <a:buFont typeface="Nunito"/>
              <a:buChar char="●"/>
              <a:defRPr>
                <a:latin typeface="Nunito"/>
                <a:ea typeface="Nunito"/>
                <a:cs typeface="Nunito"/>
                <a:sym typeface="Nunito"/>
              </a:defRPr>
            </a:lvl4pPr>
            <a:lvl5pPr indent="-292100" lvl="4" marL="2286000" rtl="0">
              <a:spcBef>
                <a:spcPts val="1600"/>
              </a:spcBef>
              <a:spcAft>
                <a:spcPts val="0"/>
              </a:spcAft>
              <a:buSzPts val="1000"/>
              <a:buFont typeface="Nunito"/>
              <a:buChar char="○"/>
              <a:defRPr>
                <a:latin typeface="Nunito"/>
                <a:ea typeface="Nunito"/>
                <a:cs typeface="Nunito"/>
                <a:sym typeface="Nunito"/>
              </a:defRPr>
            </a:lvl5pPr>
            <a:lvl6pPr indent="-285750" lvl="5" marL="2743200" rtl="0">
              <a:spcBef>
                <a:spcPts val="1600"/>
              </a:spcBef>
              <a:spcAft>
                <a:spcPts val="0"/>
              </a:spcAft>
              <a:buSzPts val="900"/>
              <a:buFont typeface="Nunito"/>
              <a:buChar char="■"/>
              <a:defRPr>
                <a:latin typeface="Nunito"/>
                <a:ea typeface="Nunito"/>
                <a:cs typeface="Nunito"/>
                <a:sym typeface="Nunito"/>
              </a:defRPr>
            </a:lvl6pPr>
            <a:lvl7pPr indent="-279400" lvl="6" marL="3200400" rtl="0">
              <a:spcBef>
                <a:spcPts val="1600"/>
              </a:spcBef>
              <a:spcAft>
                <a:spcPts val="0"/>
              </a:spcAft>
              <a:buSzPts val="800"/>
              <a:buFont typeface="Nunito"/>
              <a:buChar char="●"/>
              <a:defRPr>
                <a:latin typeface="Nunito"/>
                <a:ea typeface="Nunito"/>
                <a:cs typeface="Nunito"/>
                <a:sym typeface="Nunito"/>
              </a:defRPr>
            </a:lvl7pPr>
            <a:lvl8pPr indent="-273050" lvl="7" marL="3657600" rtl="0">
              <a:spcBef>
                <a:spcPts val="1600"/>
              </a:spcBef>
              <a:spcAft>
                <a:spcPts val="0"/>
              </a:spcAft>
              <a:buSzPts val="700"/>
              <a:buFont typeface="Nunito"/>
              <a:buChar char="○"/>
              <a:defRPr>
                <a:latin typeface="Nunito"/>
                <a:ea typeface="Nunito"/>
                <a:cs typeface="Nunito"/>
                <a:sym typeface="Nunito"/>
              </a:defRPr>
            </a:lvl8pPr>
            <a:lvl9pPr indent="-266700" lvl="8" marL="4114800" rtl="0">
              <a:spcBef>
                <a:spcPts val="1600"/>
              </a:spcBef>
              <a:spcAft>
                <a:spcPts val="1600"/>
              </a:spcAft>
              <a:buSzPts val="600"/>
              <a:buFont typeface="Nunito"/>
              <a:buChar char="■"/>
              <a:defRPr>
                <a:latin typeface="Nunito"/>
                <a:ea typeface="Nunito"/>
                <a:cs typeface="Nunito"/>
                <a:sym typeface="Nunito"/>
              </a:defRPr>
            </a:lvl9pPr>
          </a:lstStyle>
          <a:p/>
        </p:txBody>
      </p:sp>
      <p:sp>
        <p:nvSpPr>
          <p:cNvPr id="71" name="Google Shape;71;p1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2" name="Shape 72"/>
        <p:cNvGrpSpPr/>
        <p:nvPr/>
      </p:nvGrpSpPr>
      <p:grpSpPr>
        <a:xfrm>
          <a:off x="0" y="0"/>
          <a:ext cx="0" cy="0"/>
          <a:chOff x="0" y="0"/>
          <a:chExt cx="0" cy="0"/>
        </a:xfrm>
      </p:grpSpPr>
      <p:sp>
        <p:nvSpPr>
          <p:cNvPr id="73" name="Google Shape;73;p16"/>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aphicFrame>
        <p:nvGraphicFramePr>
          <p:cNvPr id="74" name="Google Shape;74;p16"/>
          <p:cNvGraphicFramePr/>
          <p:nvPr/>
        </p:nvGraphicFramePr>
        <p:xfrm>
          <a:off x="201942" y="833662"/>
          <a:ext cx="3000000" cy="3000000"/>
        </p:xfrm>
        <a:graphic>
          <a:graphicData uri="http://schemas.openxmlformats.org/drawingml/2006/table">
            <a:tbl>
              <a:tblPr bandRow="1" firstRow="1">
                <a:noFill/>
                <a:tableStyleId>{A897C515-7798-4666-9E4D-414E26CF82BE}</a:tableStyleId>
              </a:tblPr>
              <a:tblGrid>
                <a:gridCol w="883125"/>
                <a:gridCol w="3886050"/>
                <a:gridCol w="3886050"/>
              </a:tblGrid>
              <a:tr h="673575">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a:t>
                      </a:r>
                      <a:endParaRPr>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 Profile</a:t>
                      </a:r>
                      <a:r>
                        <a:rPr lang="en" u="none" cap="none" strike="noStrike">
                          <a:latin typeface="Nunito"/>
                          <a:ea typeface="Nunito"/>
                          <a:cs typeface="Nunito"/>
                          <a:sym typeface="Nunito"/>
                        </a:rPr>
                        <a:t> </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Business Insights</a:t>
                      </a:r>
                      <a:r>
                        <a:rPr lang="en" u="none" cap="none" strike="noStrike">
                          <a:latin typeface="Nunito"/>
                          <a:ea typeface="Nunito"/>
                          <a:cs typeface="Nunito"/>
                          <a:sym typeface="Nunito"/>
                        </a:rPr>
                        <a:t> for Marketing Team</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1</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High value customers who have many credit</a:t>
                      </a:r>
                      <a:r>
                        <a:rPr lang="en" sz="1200" u="none" cap="none" strike="noStrike">
                          <a:latin typeface="Nunito"/>
                          <a:ea typeface="Nunito"/>
                          <a:cs typeface="Nunito"/>
                          <a:sym typeface="Nunito"/>
                        </a:rPr>
                        <a: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Engage</a:t>
                      </a:r>
                      <a:r>
                        <a:rPr lang="en" sz="1200" u="none" cap="none" strike="noStrike">
                          <a:latin typeface="Nunito"/>
                          <a:ea typeface="Nunito"/>
                          <a:cs typeface="Nunito"/>
                          <a:sym typeface="Nunito"/>
                        </a:rPr>
                        <a:t> Online – Set up priority calling in lines – Upsell and Cross sell premium products</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2</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aseline="30000"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3</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75" name="Google Shape;75;p1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3" name="Google Shape;83;p1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rtl="0">
              <a:spcBef>
                <a:spcPts val="0"/>
              </a:spcBef>
              <a:spcAft>
                <a:spcPts val="0"/>
              </a:spcAft>
              <a:buSzPts val="1500"/>
              <a:buChar char="●"/>
              <a:defRPr/>
            </a:lvl1pPr>
            <a:lvl2pPr indent="-311150" lvl="1" marL="914400" rtl="0">
              <a:spcBef>
                <a:spcPts val="1600"/>
              </a:spcBef>
              <a:spcAft>
                <a:spcPts val="0"/>
              </a:spcAft>
              <a:buSzPts val="1300"/>
              <a:buChar char="○"/>
              <a:defRPr/>
            </a:lvl2pPr>
            <a:lvl3pPr indent="-304800" lvl="2" marL="1371600" rtl="0">
              <a:spcBef>
                <a:spcPts val="1600"/>
              </a:spcBef>
              <a:spcAft>
                <a:spcPts val="0"/>
              </a:spcAft>
              <a:buSzPts val="1200"/>
              <a:buChar char="■"/>
              <a:defRPr/>
            </a:lvl3pPr>
            <a:lvl4pPr indent="-298450" lvl="3" marL="1828800" rtl="0">
              <a:spcBef>
                <a:spcPts val="1600"/>
              </a:spcBef>
              <a:spcAft>
                <a:spcPts val="0"/>
              </a:spcAft>
              <a:buSzPts val="1100"/>
              <a:buChar char="●"/>
              <a:defRPr/>
            </a:lvl4pPr>
            <a:lvl5pPr indent="-292100" lvl="4" marL="2286000" rtl="0">
              <a:spcBef>
                <a:spcPts val="1600"/>
              </a:spcBef>
              <a:spcAft>
                <a:spcPts val="0"/>
              </a:spcAft>
              <a:buSzPts val="1000"/>
              <a:buChar char="○"/>
              <a:defRPr/>
            </a:lvl5pPr>
            <a:lvl6pPr indent="-285750" lvl="5" marL="2743200" rtl="0">
              <a:spcBef>
                <a:spcPts val="1600"/>
              </a:spcBef>
              <a:spcAft>
                <a:spcPts val="0"/>
              </a:spcAft>
              <a:buSzPts val="900"/>
              <a:buChar char="■"/>
              <a:defRPr/>
            </a:lvl6pPr>
            <a:lvl7pPr indent="-279400" lvl="6" marL="3200400" rtl="0">
              <a:spcBef>
                <a:spcPts val="1600"/>
              </a:spcBef>
              <a:spcAft>
                <a:spcPts val="0"/>
              </a:spcAft>
              <a:buSzPts val="800"/>
              <a:buChar char="●"/>
              <a:defRPr/>
            </a:lvl7pPr>
            <a:lvl8pPr indent="-273050" lvl="7" marL="3657600" rtl="0">
              <a:spcBef>
                <a:spcPts val="1600"/>
              </a:spcBef>
              <a:spcAft>
                <a:spcPts val="0"/>
              </a:spcAft>
              <a:buSzPts val="700"/>
              <a:buChar char="○"/>
              <a:defRPr/>
            </a:lvl8pPr>
            <a:lvl9pPr indent="-266700" lvl="8" marL="4114800" rtl="0">
              <a:spcBef>
                <a:spcPts val="1600"/>
              </a:spcBef>
              <a:spcAft>
                <a:spcPts val="1600"/>
              </a:spcAft>
              <a:buSzPts val="600"/>
              <a:buChar char="■"/>
              <a:defRPr/>
            </a:lvl9pPr>
          </a:lstStyle>
          <a:p/>
        </p:txBody>
      </p:sp>
      <p:sp>
        <p:nvSpPr>
          <p:cNvPr id="92" name="Google Shape;92;p2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1"/>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spcBef>
                <a:spcPts val="0"/>
              </a:spcBef>
              <a:spcAft>
                <a:spcPts val="0"/>
              </a:spcAft>
              <a:buClr>
                <a:srgbClr val="3D85C6"/>
              </a:buClr>
              <a:buSzPts val="3600"/>
              <a:buNone/>
              <a:defRPr sz="3600">
                <a:solidFill>
                  <a:srgbClr val="3D85C6"/>
                </a:solidFill>
              </a:defRPr>
            </a:lvl1pPr>
            <a:lvl2pPr lvl="1">
              <a:spcBef>
                <a:spcPts val="0"/>
              </a:spcBef>
              <a:spcAft>
                <a:spcPts val="0"/>
              </a:spcAft>
              <a:buClr>
                <a:srgbClr val="3D85C6"/>
              </a:buClr>
              <a:buSzPts val="3600"/>
              <a:buNone/>
              <a:defRPr sz="3600">
                <a:solidFill>
                  <a:srgbClr val="3D85C6"/>
                </a:solidFill>
              </a:defRPr>
            </a:lvl2pPr>
            <a:lvl3pPr lvl="2">
              <a:spcBef>
                <a:spcPts val="0"/>
              </a:spcBef>
              <a:spcAft>
                <a:spcPts val="0"/>
              </a:spcAft>
              <a:buClr>
                <a:srgbClr val="3D85C6"/>
              </a:buClr>
              <a:buSzPts val="3600"/>
              <a:buNone/>
              <a:defRPr sz="3600">
                <a:solidFill>
                  <a:srgbClr val="3D85C6"/>
                </a:solidFill>
              </a:defRPr>
            </a:lvl3pPr>
            <a:lvl4pPr lvl="3">
              <a:spcBef>
                <a:spcPts val="0"/>
              </a:spcBef>
              <a:spcAft>
                <a:spcPts val="0"/>
              </a:spcAft>
              <a:buClr>
                <a:srgbClr val="3D85C6"/>
              </a:buClr>
              <a:buSzPts val="3600"/>
              <a:buNone/>
              <a:defRPr sz="3600">
                <a:solidFill>
                  <a:srgbClr val="3D85C6"/>
                </a:solidFill>
              </a:defRPr>
            </a:lvl4pPr>
            <a:lvl5pPr lvl="4">
              <a:spcBef>
                <a:spcPts val="0"/>
              </a:spcBef>
              <a:spcAft>
                <a:spcPts val="0"/>
              </a:spcAft>
              <a:buClr>
                <a:srgbClr val="3D85C6"/>
              </a:buClr>
              <a:buSzPts val="3600"/>
              <a:buNone/>
              <a:defRPr sz="3600">
                <a:solidFill>
                  <a:srgbClr val="3D85C6"/>
                </a:solidFill>
              </a:defRPr>
            </a:lvl5pPr>
            <a:lvl6pPr lvl="5">
              <a:spcBef>
                <a:spcPts val="0"/>
              </a:spcBef>
              <a:spcAft>
                <a:spcPts val="0"/>
              </a:spcAft>
              <a:buClr>
                <a:srgbClr val="3D85C6"/>
              </a:buClr>
              <a:buSzPts val="3600"/>
              <a:buNone/>
              <a:defRPr sz="3600">
                <a:solidFill>
                  <a:srgbClr val="3D85C6"/>
                </a:solidFill>
              </a:defRPr>
            </a:lvl6pPr>
            <a:lvl7pPr lvl="6">
              <a:spcBef>
                <a:spcPts val="0"/>
              </a:spcBef>
              <a:spcAft>
                <a:spcPts val="0"/>
              </a:spcAft>
              <a:buClr>
                <a:srgbClr val="3D85C6"/>
              </a:buClr>
              <a:buSzPts val="3600"/>
              <a:buNone/>
              <a:defRPr sz="3600">
                <a:solidFill>
                  <a:srgbClr val="3D85C6"/>
                </a:solidFill>
              </a:defRPr>
            </a:lvl7pPr>
            <a:lvl8pPr lvl="7">
              <a:spcBef>
                <a:spcPts val="0"/>
              </a:spcBef>
              <a:spcAft>
                <a:spcPts val="0"/>
              </a:spcAft>
              <a:buClr>
                <a:srgbClr val="3D85C6"/>
              </a:buClr>
              <a:buSzPts val="3600"/>
              <a:buNone/>
              <a:defRPr sz="3600">
                <a:solidFill>
                  <a:srgbClr val="3D85C6"/>
                </a:solidFill>
              </a:defRPr>
            </a:lvl8pPr>
            <a:lvl9pPr lvl="8">
              <a:spcBef>
                <a:spcPts val="0"/>
              </a:spcBef>
              <a:spcAft>
                <a:spcPts val="0"/>
              </a:spcAft>
              <a:buClr>
                <a:srgbClr val="3D85C6"/>
              </a:buClr>
              <a:buSzPts val="3600"/>
              <a:buNone/>
              <a:defRPr sz="3600">
                <a:solidFill>
                  <a:srgbClr val="3D85C6"/>
                </a:solidFill>
              </a:defRPr>
            </a:lvl9pPr>
          </a:lstStyle>
          <a:p/>
        </p:txBody>
      </p:sp>
      <p:sp>
        <p:nvSpPr>
          <p:cNvPr id="19" name="Google Shape;19;p3"/>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a:buNone/>
              <a:defRPr b="1" sz="800">
                <a:solidFill>
                  <a:srgbClr val="434343"/>
                </a:solidFill>
                <a:latin typeface="Nunito"/>
                <a:ea typeface="Nunito"/>
                <a:cs typeface="Nunito"/>
                <a:sym typeface="Nunito"/>
              </a:defRPr>
            </a:lvl1pPr>
            <a:lvl2pPr lvl="1">
              <a:buNone/>
              <a:defRPr b="1" sz="800">
                <a:solidFill>
                  <a:srgbClr val="434343"/>
                </a:solidFill>
                <a:latin typeface="Nunito"/>
                <a:ea typeface="Nunito"/>
                <a:cs typeface="Nunito"/>
                <a:sym typeface="Nunito"/>
              </a:defRPr>
            </a:lvl2pPr>
            <a:lvl3pPr lvl="2">
              <a:buNone/>
              <a:defRPr b="1" sz="800">
                <a:solidFill>
                  <a:srgbClr val="434343"/>
                </a:solidFill>
                <a:latin typeface="Nunito"/>
                <a:ea typeface="Nunito"/>
                <a:cs typeface="Nunito"/>
                <a:sym typeface="Nunito"/>
              </a:defRPr>
            </a:lvl3pPr>
            <a:lvl4pPr lvl="3">
              <a:buNone/>
              <a:defRPr b="1" sz="800">
                <a:solidFill>
                  <a:srgbClr val="434343"/>
                </a:solidFill>
                <a:latin typeface="Nunito"/>
                <a:ea typeface="Nunito"/>
                <a:cs typeface="Nunito"/>
                <a:sym typeface="Nunito"/>
              </a:defRPr>
            </a:lvl4pPr>
            <a:lvl5pPr lvl="4">
              <a:buNone/>
              <a:defRPr b="1" sz="800">
                <a:solidFill>
                  <a:srgbClr val="434343"/>
                </a:solidFill>
                <a:latin typeface="Nunito"/>
                <a:ea typeface="Nunito"/>
                <a:cs typeface="Nunito"/>
                <a:sym typeface="Nunito"/>
              </a:defRPr>
            </a:lvl5pPr>
            <a:lvl6pPr lvl="5">
              <a:buNone/>
              <a:defRPr b="1" sz="800">
                <a:solidFill>
                  <a:srgbClr val="434343"/>
                </a:solidFill>
                <a:latin typeface="Nunito"/>
                <a:ea typeface="Nunito"/>
                <a:cs typeface="Nunito"/>
                <a:sym typeface="Nunito"/>
              </a:defRPr>
            </a:lvl6pPr>
            <a:lvl7pPr lvl="6">
              <a:buNone/>
              <a:defRPr b="1" sz="800">
                <a:solidFill>
                  <a:srgbClr val="434343"/>
                </a:solidFill>
                <a:latin typeface="Nunito"/>
                <a:ea typeface="Nunito"/>
                <a:cs typeface="Nunito"/>
                <a:sym typeface="Nunito"/>
              </a:defRPr>
            </a:lvl7pPr>
            <a:lvl8pPr lvl="7">
              <a:buNone/>
              <a:defRPr b="1" sz="800">
                <a:solidFill>
                  <a:srgbClr val="434343"/>
                </a:solidFill>
                <a:latin typeface="Nunito"/>
                <a:ea typeface="Nunito"/>
                <a:cs typeface="Nunito"/>
                <a:sym typeface="Nunito"/>
              </a:defRPr>
            </a:lvl8pPr>
            <a:lvl9pPr lvl="8">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95" name="Shape 95"/>
        <p:cNvGrpSpPr/>
        <p:nvPr/>
      </p:nvGrpSpPr>
      <p:grpSpPr>
        <a:xfrm>
          <a:off x="0" y="0"/>
          <a:ext cx="0" cy="0"/>
          <a:chOff x="0" y="0"/>
          <a:chExt cx="0" cy="0"/>
        </a:xfrm>
      </p:grpSpPr>
      <p:sp>
        <p:nvSpPr>
          <p:cNvPr id="96" name="Google Shape;96;p22"/>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97" name="Google Shape;97;p22"/>
          <p:cNvPicPr preferRelativeResize="0"/>
          <p:nvPr/>
        </p:nvPicPr>
        <p:blipFill rotWithShape="1">
          <a:blip r:embed="rId2">
            <a:alphaModFix/>
          </a:blip>
          <a:srcRect b="19152" l="42816" r="37297" t="18359"/>
          <a:stretch/>
        </p:blipFill>
        <p:spPr>
          <a:xfrm>
            <a:off x="6052536" y="514443"/>
            <a:ext cx="2095112" cy="3703320"/>
          </a:xfrm>
          <a:prstGeom prst="rect">
            <a:avLst/>
          </a:prstGeom>
          <a:noFill/>
          <a:ln>
            <a:noFill/>
          </a:ln>
        </p:spPr>
      </p:pic>
      <p:sp>
        <p:nvSpPr>
          <p:cNvPr id="98" name="Google Shape;98;p2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rtl="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99" name="Google Shape;99;p22"/>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i="0" lang="en" sz="3300" u="none" cap="none" strike="noStrik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i="0" sz="3300" u="none" cap="none" strike="noStrike">
              <a:solidFill>
                <a:schemeClr val="lt1"/>
              </a:solidFill>
              <a:latin typeface="Nunito ExtraBold"/>
              <a:ea typeface="Nunito ExtraBold"/>
              <a:cs typeface="Nunito ExtraBold"/>
              <a:sym typeface="Nunito ExtraBold"/>
            </a:endParaRPr>
          </a:p>
        </p:txBody>
      </p:sp>
      <p:pic>
        <p:nvPicPr>
          <p:cNvPr id="100" name="Google Shape;100;p22"/>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4"/>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Nunito"/>
              <a:buChar char="●"/>
              <a:defRPr>
                <a:latin typeface="Nunito"/>
                <a:ea typeface="Nunito"/>
                <a:cs typeface="Nunito"/>
                <a:sym typeface="Nunito"/>
              </a:defRPr>
            </a:lvl1pPr>
            <a:lvl2pPr indent="-311150" lvl="1" marL="914400">
              <a:spcBef>
                <a:spcPts val="1600"/>
              </a:spcBef>
              <a:spcAft>
                <a:spcPts val="0"/>
              </a:spcAft>
              <a:buSzPts val="1300"/>
              <a:buFont typeface="Nunito"/>
              <a:buChar char="○"/>
              <a:defRPr>
                <a:latin typeface="Nunito"/>
                <a:ea typeface="Nunito"/>
                <a:cs typeface="Nunito"/>
                <a:sym typeface="Nunito"/>
              </a:defRPr>
            </a:lvl2pPr>
            <a:lvl3pPr indent="-304800" lvl="2" marL="1371600">
              <a:spcBef>
                <a:spcPts val="1600"/>
              </a:spcBef>
              <a:spcAft>
                <a:spcPts val="0"/>
              </a:spcAft>
              <a:buSzPts val="1200"/>
              <a:buFont typeface="Nunito"/>
              <a:buChar char="■"/>
              <a:defRPr>
                <a:latin typeface="Nunito"/>
                <a:ea typeface="Nunito"/>
                <a:cs typeface="Nunito"/>
                <a:sym typeface="Nunito"/>
              </a:defRPr>
            </a:lvl3pPr>
            <a:lvl4pPr indent="-298450" lvl="3" marL="1828800">
              <a:spcBef>
                <a:spcPts val="1600"/>
              </a:spcBef>
              <a:spcAft>
                <a:spcPts val="0"/>
              </a:spcAft>
              <a:buSzPts val="1100"/>
              <a:buFont typeface="Nunito"/>
              <a:buChar char="●"/>
              <a:defRPr>
                <a:latin typeface="Nunito"/>
                <a:ea typeface="Nunito"/>
                <a:cs typeface="Nunito"/>
                <a:sym typeface="Nunito"/>
              </a:defRPr>
            </a:lvl4pPr>
            <a:lvl5pPr indent="-292100" lvl="4" marL="2286000">
              <a:spcBef>
                <a:spcPts val="1600"/>
              </a:spcBef>
              <a:spcAft>
                <a:spcPts val="0"/>
              </a:spcAft>
              <a:buSzPts val="1000"/>
              <a:buFont typeface="Nunito"/>
              <a:buChar char="○"/>
              <a:defRPr>
                <a:latin typeface="Nunito"/>
                <a:ea typeface="Nunito"/>
                <a:cs typeface="Nunito"/>
                <a:sym typeface="Nunito"/>
              </a:defRPr>
            </a:lvl5pPr>
            <a:lvl6pPr indent="-285750" lvl="5" marL="2743200">
              <a:spcBef>
                <a:spcPts val="1600"/>
              </a:spcBef>
              <a:spcAft>
                <a:spcPts val="0"/>
              </a:spcAft>
              <a:buSzPts val="900"/>
              <a:buFont typeface="Nunito"/>
              <a:buChar char="■"/>
              <a:defRPr>
                <a:latin typeface="Nunito"/>
                <a:ea typeface="Nunito"/>
                <a:cs typeface="Nunito"/>
                <a:sym typeface="Nunito"/>
              </a:defRPr>
            </a:lvl6pPr>
            <a:lvl7pPr indent="-279400" lvl="6" marL="3200400">
              <a:spcBef>
                <a:spcPts val="1600"/>
              </a:spcBef>
              <a:spcAft>
                <a:spcPts val="0"/>
              </a:spcAft>
              <a:buSzPts val="800"/>
              <a:buFont typeface="Nunito"/>
              <a:buChar char="●"/>
              <a:defRPr>
                <a:latin typeface="Nunito"/>
                <a:ea typeface="Nunito"/>
                <a:cs typeface="Nunito"/>
                <a:sym typeface="Nunito"/>
              </a:defRPr>
            </a:lvl7pPr>
            <a:lvl8pPr indent="-273050" lvl="7" marL="3657600">
              <a:spcBef>
                <a:spcPts val="1600"/>
              </a:spcBef>
              <a:spcAft>
                <a:spcPts val="0"/>
              </a:spcAft>
              <a:buSzPts val="700"/>
              <a:buFont typeface="Nunito"/>
              <a:buChar char="○"/>
              <a:defRPr>
                <a:latin typeface="Nunito"/>
                <a:ea typeface="Nunito"/>
                <a:cs typeface="Nunito"/>
                <a:sym typeface="Nunito"/>
              </a:defRPr>
            </a:lvl8pPr>
            <a:lvl9pPr indent="-266700" lvl="8" marL="4114800">
              <a:spcBef>
                <a:spcPts val="1600"/>
              </a:spcBef>
              <a:spcAft>
                <a:spcPts val="1600"/>
              </a:spcAft>
              <a:buSzPts val="600"/>
              <a:buFont typeface="Nunito"/>
              <a:buChar char="■"/>
              <a:defRPr>
                <a:latin typeface="Nunito"/>
                <a:ea typeface="Nunito"/>
                <a:cs typeface="Nunito"/>
                <a:sym typeface="Nunito"/>
              </a:defRPr>
            </a:lvl9pPr>
          </a:lstStyle>
          <a:p/>
        </p:txBody>
      </p:sp>
      <p:sp>
        <p:nvSpPr>
          <p:cNvPr id="23" name="Google Shape;23;p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5"/>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graphicFrame>
        <p:nvGraphicFramePr>
          <p:cNvPr id="26" name="Google Shape;26;p5"/>
          <p:cNvGraphicFramePr/>
          <p:nvPr/>
        </p:nvGraphicFramePr>
        <p:xfrm>
          <a:off x="201942" y="833662"/>
          <a:ext cx="3000000" cy="3000000"/>
        </p:xfrm>
        <a:graphic>
          <a:graphicData uri="http://schemas.openxmlformats.org/drawingml/2006/table">
            <a:tbl>
              <a:tblPr bandRow="1" firstRow="1">
                <a:noFill/>
                <a:tableStyleId>{A897C515-7798-4666-9E4D-414E26CF82BE}</a:tableStyleId>
              </a:tblPr>
              <a:tblGrid>
                <a:gridCol w="883125"/>
                <a:gridCol w="3886050"/>
                <a:gridCol w="3886050"/>
              </a:tblGrid>
              <a:tr h="673575">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a:t>
                      </a:r>
                      <a:endParaRPr>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 Profile</a:t>
                      </a:r>
                      <a:r>
                        <a:rPr lang="en" u="none" cap="none" strike="noStrike">
                          <a:latin typeface="Nunito"/>
                          <a:ea typeface="Nunito"/>
                          <a:cs typeface="Nunito"/>
                          <a:sym typeface="Nunito"/>
                        </a:rPr>
                        <a:t> </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Business Insights</a:t>
                      </a:r>
                      <a:r>
                        <a:rPr lang="en" u="none" cap="none" strike="noStrike">
                          <a:latin typeface="Nunito"/>
                          <a:ea typeface="Nunito"/>
                          <a:cs typeface="Nunito"/>
                          <a:sym typeface="Nunito"/>
                        </a:rPr>
                        <a:t> for Marketing Team</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1</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High value customers who have many credit</a:t>
                      </a:r>
                      <a:r>
                        <a:rPr lang="en" sz="1200" u="none" cap="none" strike="noStrike">
                          <a:latin typeface="Nunito"/>
                          <a:ea typeface="Nunito"/>
                          <a:cs typeface="Nunito"/>
                          <a:sym typeface="Nunito"/>
                        </a:rPr>
                        <a: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Engage</a:t>
                      </a:r>
                      <a:r>
                        <a:rPr lang="en" sz="1200" u="none" cap="none" strike="noStrike">
                          <a:latin typeface="Nunito"/>
                          <a:ea typeface="Nunito"/>
                          <a:cs typeface="Nunito"/>
                          <a:sym typeface="Nunito"/>
                        </a:rPr>
                        <a:t> Online – Set up priority calling in lines – Upsell and Cross sell premium products</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2</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aseline="30000"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3</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0" name="Google Shape;30;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5" name="Google Shape;35;p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SzPts val="1500"/>
              <a:buChar char="●"/>
              <a:defRPr/>
            </a:lvl1pPr>
            <a:lvl2pPr indent="-311150" lvl="1" marL="914400">
              <a:spcBef>
                <a:spcPts val="1600"/>
              </a:spcBef>
              <a:spcAft>
                <a:spcPts val="0"/>
              </a:spcAft>
              <a:buSzPts val="1300"/>
              <a:buChar char="○"/>
              <a:defRPr/>
            </a:lvl2pPr>
            <a:lvl3pPr indent="-304800" lvl="2" marL="1371600">
              <a:spcBef>
                <a:spcPts val="1600"/>
              </a:spcBef>
              <a:spcAft>
                <a:spcPts val="0"/>
              </a:spcAft>
              <a:buSzPts val="1200"/>
              <a:buChar char="■"/>
              <a:defRPr/>
            </a:lvl3pPr>
            <a:lvl4pPr indent="-298450" lvl="3" marL="1828800">
              <a:spcBef>
                <a:spcPts val="1600"/>
              </a:spcBef>
              <a:spcAft>
                <a:spcPts val="0"/>
              </a:spcAft>
              <a:buSzPts val="1100"/>
              <a:buChar char="●"/>
              <a:defRPr/>
            </a:lvl4pPr>
            <a:lvl5pPr indent="-292100" lvl="4" marL="2286000">
              <a:spcBef>
                <a:spcPts val="1600"/>
              </a:spcBef>
              <a:spcAft>
                <a:spcPts val="0"/>
              </a:spcAft>
              <a:buSzPts val="1000"/>
              <a:buChar char="○"/>
              <a:defRPr/>
            </a:lvl5pPr>
            <a:lvl6pPr indent="-285750" lvl="5" marL="2743200">
              <a:spcBef>
                <a:spcPts val="1600"/>
              </a:spcBef>
              <a:spcAft>
                <a:spcPts val="0"/>
              </a:spcAft>
              <a:buSzPts val="900"/>
              <a:buChar char="■"/>
              <a:defRPr/>
            </a:lvl6pPr>
            <a:lvl7pPr indent="-279400" lvl="6" marL="3200400">
              <a:spcBef>
                <a:spcPts val="1600"/>
              </a:spcBef>
              <a:spcAft>
                <a:spcPts val="0"/>
              </a:spcAft>
              <a:buSzPts val="800"/>
              <a:buChar char="●"/>
              <a:defRPr/>
            </a:lvl7pPr>
            <a:lvl8pPr indent="-273050" lvl="7" marL="3657600">
              <a:spcBef>
                <a:spcPts val="1600"/>
              </a:spcBef>
              <a:spcAft>
                <a:spcPts val="0"/>
              </a:spcAft>
              <a:buSzPts val="700"/>
              <a:buChar char="○"/>
              <a:defRPr/>
            </a:lvl8pPr>
            <a:lvl9pPr indent="-266700" lvl="8" marL="4114800">
              <a:spcBef>
                <a:spcPts val="1600"/>
              </a:spcBef>
              <a:spcAft>
                <a:spcPts val="1600"/>
              </a:spcAft>
              <a:buSzPts val="600"/>
              <a:buChar char="■"/>
              <a:defRPr/>
            </a:lvl9pPr>
          </a:lstStyle>
          <a:p/>
        </p:txBody>
      </p:sp>
      <p:sp>
        <p:nvSpPr>
          <p:cNvPr id="44" name="Google Shape;44;p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E39A9"/>
              </a:buClr>
              <a:buSzPts val="2200"/>
              <a:buFont typeface="Nunito"/>
              <a:buNone/>
              <a:defRPr b="1" sz="2200">
                <a:solidFill>
                  <a:srgbClr val="0E39A9"/>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p:txBody>
      </p:sp>
      <p:sp>
        <p:nvSpPr>
          <p:cNvPr id="7" name="Google Shape;7;p1"/>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indent="-311150" lvl="1" marL="91440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indent="-304800" lvl="2" marL="13716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2100" lvl="4" marL="228600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indent="-285750" lvl="5" marL="274320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indent="-279400" lvl="6" marL="320040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indent="-273050" lvl="7" marL="365760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indent="-266700" lvl="8" marL="411480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p:txBody>
      </p:sp>
      <p:sp>
        <p:nvSpPr>
          <p:cNvPr id="8" name="Google Shape;8;p1"/>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rtl="0" algn="ctr">
              <a:lnSpc>
                <a:spcPct val="102500"/>
              </a:lnSpc>
              <a:spcBef>
                <a:spcPts val="0"/>
              </a:spcBef>
              <a:spcAft>
                <a:spcPts val="0"/>
              </a:spcAft>
              <a:buNone/>
            </a:pPr>
            <a:r>
              <a:rPr b="1" lang="en" sz="700">
                <a:solidFill>
                  <a:srgbClr val="434343"/>
                </a:solidFill>
                <a:latin typeface="Nunito"/>
                <a:ea typeface="Nunito"/>
                <a:cs typeface="Nunito"/>
                <a:sym typeface="Nunito"/>
              </a:rPr>
              <a:t>Proprietary content. © Great Learning. All Rights Reserved. Unauthorized use or distribution prohibited.</a:t>
            </a:r>
            <a:endParaRPr b="1" sz="700">
              <a:solidFill>
                <a:srgbClr val="434343"/>
              </a:solidFill>
              <a:latin typeface="Nunito"/>
              <a:ea typeface="Nunito"/>
              <a:cs typeface="Nunito"/>
              <a:sym typeface="Nunito"/>
            </a:endParaRPr>
          </a:p>
        </p:txBody>
      </p:sp>
      <p:sp>
        <p:nvSpPr>
          <p:cNvPr id="9" name="Google Shape;9;p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lvl="0" rtl="0" algn="ctr">
              <a:buNone/>
              <a:defRPr b="1" sz="800">
                <a:solidFill>
                  <a:srgbClr val="434343"/>
                </a:solidFill>
                <a:latin typeface="Nunito"/>
                <a:ea typeface="Nunito"/>
                <a:cs typeface="Nunito"/>
                <a:sym typeface="Nunito"/>
              </a:defRPr>
            </a:lvl1pPr>
            <a:lvl2pPr lvl="1" rtl="0" algn="ctr">
              <a:buNone/>
              <a:defRPr b="1" sz="800">
                <a:solidFill>
                  <a:srgbClr val="434343"/>
                </a:solidFill>
                <a:latin typeface="Nunito"/>
                <a:ea typeface="Nunito"/>
                <a:cs typeface="Nunito"/>
                <a:sym typeface="Nunito"/>
              </a:defRPr>
            </a:lvl2pPr>
            <a:lvl3pPr lvl="2" rtl="0" algn="ctr">
              <a:buNone/>
              <a:defRPr b="1" sz="800">
                <a:solidFill>
                  <a:srgbClr val="434343"/>
                </a:solidFill>
                <a:latin typeface="Nunito"/>
                <a:ea typeface="Nunito"/>
                <a:cs typeface="Nunito"/>
                <a:sym typeface="Nunito"/>
              </a:defRPr>
            </a:lvl3pPr>
            <a:lvl4pPr lvl="3" rtl="0" algn="ctr">
              <a:buNone/>
              <a:defRPr b="1" sz="800">
                <a:solidFill>
                  <a:srgbClr val="434343"/>
                </a:solidFill>
                <a:latin typeface="Nunito"/>
                <a:ea typeface="Nunito"/>
                <a:cs typeface="Nunito"/>
                <a:sym typeface="Nunito"/>
              </a:defRPr>
            </a:lvl4pPr>
            <a:lvl5pPr lvl="4" rtl="0" algn="ctr">
              <a:buNone/>
              <a:defRPr b="1" sz="800">
                <a:solidFill>
                  <a:srgbClr val="434343"/>
                </a:solidFill>
                <a:latin typeface="Nunito"/>
                <a:ea typeface="Nunito"/>
                <a:cs typeface="Nunito"/>
                <a:sym typeface="Nunito"/>
              </a:defRPr>
            </a:lvl5pPr>
            <a:lvl6pPr lvl="5" rtl="0" algn="ctr">
              <a:buNone/>
              <a:defRPr b="1" sz="800">
                <a:solidFill>
                  <a:srgbClr val="434343"/>
                </a:solidFill>
                <a:latin typeface="Nunito"/>
                <a:ea typeface="Nunito"/>
                <a:cs typeface="Nunito"/>
                <a:sym typeface="Nunito"/>
              </a:defRPr>
            </a:lvl6pPr>
            <a:lvl7pPr lvl="6" rtl="0" algn="ctr">
              <a:buNone/>
              <a:defRPr b="1" sz="800">
                <a:solidFill>
                  <a:srgbClr val="434343"/>
                </a:solidFill>
                <a:latin typeface="Nunito"/>
                <a:ea typeface="Nunito"/>
                <a:cs typeface="Nunito"/>
                <a:sym typeface="Nunito"/>
              </a:defRPr>
            </a:lvl7pPr>
            <a:lvl8pPr lvl="7" rtl="0" algn="ctr">
              <a:buNone/>
              <a:defRPr b="1" sz="800">
                <a:solidFill>
                  <a:srgbClr val="434343"/>
                </a:solidFill>
                <a:latin typeface="Nunito"/>
                <a:ea typeface="Nunito"/>
                <a:cs typeface="Nunito"/>
                <a:sym typeface="Nunito"/>
              </a:defRPr>
            </a:lvl8pPr>
            <a:lvl9pPr lvl="8" rtl="0" algn="ctr">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
            <a:alphaModFix/>
          </a:blip>
          <a:stretch>
            <a:fill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200"/>
              <a:buFont typeface="Nunito"/>
              <a:buNone/>
              <a:defRPr b="1" sz="2200">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p:txBody>
      </p:sp>
      <p:sp>
        <p:nvSpPr>
          <p:cNvPr id="55" name="Google Shape;55;p1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indent="-311150" lvl="1" marL="91440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indent="-304800" lvl="2" marL="13716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2100" lvl="4" marL="22860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indent="-285750" lvl="5" marL="274320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indent="-279400" lvl="6" marL="3200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indent="-273050" lvl="7" marL="365760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indent="-266700" lvl="8" marL="41148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p:txBody>
      </p:sp>
      <p:sp>
        <p:nvSpPr>
          <p:cNvPr id="56" name="Google Shape;56;p1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rtl="0" algn="ctr">
              <a:lnSpc>
                <a:spcPct val="102500"/>
              </a:lnSpc>
              <a:spcBef>
                <a:spcPts val="0"/>
              </a:spcBef>
              <a:spcAft>
                <a:spcPts val="0"/>
              </a:spcAft>
              <a:buNone/>
            </a:pPr>
            <a:r>
              <a:rPr b="1" lang="en" sz="700">
                <a:solidFill>
                  <a:srgbClr val="434343"/>
                </a:solidFill>
                <a:latin typeface="Nunito"/>
                <a:ea typeface="Nunito"/>
                <a:cs typeface="Nunito"/>
                <a:sym typeface="Nunito"/>
              </a:rPr>
              <a:t>Proprietary content. © Great Learning. All Rights Reserved. Unauthorized use or distribution prohibited.</a:t>
            </a:r>
            <a:endParaRPr b="1" sz="700">
              <a:solidFill>
                <a:srgbClr val="434343"/>
              </a:solidFill>
              <a:latin typeface="Nunito"/>
              <a:ea typeface="Nunito"/>
              <a:cs typeface="Nunito"/>
              <a:sym typeface="Nunito"/>
            </a:endParaRPr>
          </a:p>
        </p:txBody>
      </p:sp>
      <p:sp>
        <p:nvSpPr>
          <p:cNvPr id="57" name="Google Shape;57;p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lvl="0" rtl="0" algn="ctr">
              <a:buNone/>
              <a:defRPr b="1" sz="800">
                <a:solidFill>
                  <a:srgbClr val="434343"/>
                </a:solidFill>
                <a:latin typeface="Nunito"/>
                <a:ea typeface="Nunito"/>
                <a:cs typeface="Nunito"/>
                <a:sym typeface="Nunito"/>
              </a:defRPr>
            </a:lvl1pPr>
            <a:lvl2pPr lvl="1" rtl="0" algn="ctr">
              <a:buNone/>
              <a:defRPr b="1" sz="800">
                <a:solidFill>
                  <a:srgbClr val="434343"/>
                </a:solidFill>
                <a:latin typeface="Nunito"/>
                <a:ea typeface="Nunito"/>
                <a:cs typeface="Nunito"/>
                <a:sym typeface="Nunito"/>
              </a:defRPr>
            </a:lvl2pPr>
            <a:lvl3pPr lvl="2" rtl="0" algn="ctr">
              <a:buNone/>
              <a:defRPr b="1" sz="800">
                <a:solidFill>
                  <a:srgbClr val="434343"/>
                </a:solidFill>
                <a:latin typeface="Nunito"/>
                <a:ea typeface="Nunito"/>
                <a:cs typeface="Nunito"/>
                <a:sym typeface="Nunito"/>
              </a:defRPr>
            </a:lvl3pPr>
            <a:lvl4pPr lvl="3" rtl="0" algn="ctr">
              <a:buNone/>
              <a:defRPr b="1" sz="800">
                <a:solidFill>
                  <a:srgbClr val="434343"/>
                </a:solidFill>
                <a:latin typeface="Nunito"/>
                <a:ea typeface="Nunito"/>
                <a:cs typeface="Nunito"/>
                <a:sym typeface="Nunito"/>
              </a:defRPr>
            </a:lvl4pPr>
            <a:lvl5pPr lvl="4" rtl="0" algn="ctr">
              <a:buNone/>
              <a:defRPr b="1" sz="800">
                <a:solidFill>
                  <a:srgbClr val="434343"/>
                </a:solidFill>
                <a:latin typeface="Nunito"/>
                <a:ea typeface="Nunito"/>
                <a:cs typeface="Nunito"/>
                <a:sym typeface="Nunito"/>
              </a:defRPr>
            </a:lvl5pPr>
            <a:lvl6pPr lvl="5" rtl="0" algn="ctr">
              <a:buNone/>
              <a:defRPr b="1" sz="800">
                <a:solidFill>
                  <a:srgbClr val="434343"/>
                </a:solidFill>
                <a:latin typeface="Nunito"/>
                <a:ea typeface="Nunito"/>
                <a:cs typeface="Nunito"/>
                <a:sym typeface="Nunito"/>
              </a:defRPr>
            </a:lvl6pPr>
            <a:lvl7pPr lvl="6" rtl="0" algn="ctr">
              <a:buNone/>
              <a:defRPr b="1" sz="800">
                <a:solidFill>
                  <a:srgbClr val="434343"/>
                </a:solidFill>
                <a:latin typeface="Nunito"/>
                <a:ea typeface="Nunito"/>
                <a:cs typeface="Nunito"/>
                <a:sym typeface="Nunito"/>
              </a:defRPr>
            </a:lvl7pPr>
            <a:lvl8pPr lvl="7" rtl="0" algn="ctr">
              <a:buNone/>
              <a:defRPr b="1" sz="800">
                <a:solidFill>
                  <a:srgbClr val="434343"/>
                </a:solidFill>
                <a:latin typeface="Nunito"/>
                <a:ea typeface="Nunito"/>
                <a:cs typeface="Nunito"/>
                <a:sym typeface="Nunito"/>
              </a:defRPr>
            </a:lvl8pPr>
            <a:lvl9pPr lvl="8" rtl="0" algn="ctr">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a:blip r:embed="rId1">
            <a:alphaModFix/>
          </a:blip>
          <a:stretch>
            <a:fill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hyperlink" Target="https://towardsdatascience.com/a-comprehensive-guide-to-convolutional-neural-networks-the-eli5-way-3bd2b1164a5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gif"/><Relationship Id="rId4" Type="http://schemas.openxmlformats.org/officeDocument/2006/relationships/hyperlink" Target="https://towardsdatascience.com/a-comprehensive-guide-to-convolutional-neural-networks-the-eli5-way-3bd2b1164a53" TargetMode="External"/><Relationship Id="rId5" Type="http://schemas.openxmlformats.org/officeDocument/2006/relationships/hyperlink" Target="https://towardsdatascience.com/a-comprehensive-guide-to-convolutional-neural-networks-the-eli5-way-3bd2b1164a5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4.gif"/><Relationship Id="rId5" Type="http://schemas.openxmlformats.org/officeDocument/2006/relationships/hyperlink" Target="https://towardsdatascience.com/a-comprehensive-guide-to-convolutional-neural-networks-the-eli5-way-3bd2b1164a53" TargetMode="External"/><Relationship Id="rId6" Type="http://schemas.openxmlformats.org/officeDocument/2006/relationships/hyperlink" Target="https://towardsdatascience.com/a-comprehensive-guide-to-convolutional-neural-networks-the-eli5-way-3bd2b1164a5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gif"/><Relationship Id="rId4" Type="http://schemas.openxmlformats.org/officeDocument/2006/relationships/image" Target="../media/image13.gif"/><Relationship Id="rId5" Type="http://schemas.openxmlformats.org/officeDocument/2006/relationships/image" Target="../media/image12.gif"/><Relationship Id="rId6" Type="http://schemas.openxmlformats.org/officeDocument/2006/relationships/hyperlink" Target="https://towardsdatascience.com/applied-deep-learning-part-4-convolutional-neural-networks-584bc134c1e2" TargetMode="External"/><Relationship Id="rId7" Type="http://schemas.openxmlformats.org/officeDocument/2006/relationships/hyperlink" Target="https://towardsdatascience.com/applied-deep-learning-part-4-convolutional-neural-networks-584bc134c1e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4" name="Shape 104"/>
        <p:cNvGrpSpPr/>
        <p:nvPr/>
      </p:nvGrpSpPr>
      <p:grpSpPr>
        <a:xfrm>
          <a:off x="0" y="0"/>
          <a:ext cx="0" cy="0"/>
          <a:chOff x="0" y="0"/>
          <a:chExt cx="0" cy="0"/>
        </a:xfrm>
      </p:grpSpPr>
      <p:sp>
        <p:nvSpPr>
          <p:cNvPr id="105" name="Google Shape;105;p23"/>
          <p:cNvSpPr txBox="1"/>
          <p:nvPr>
            <p:ph type="ctrTitle"/>
          </p:nvPr>
        </p:nvSpPr>
        <p:spPr>
          <a:xfrm>
            <a:off x="2539200" y="2028875"/>
            <a:ext cx="4065600" cy="9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 &amp; GNN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Learning</a:t>
            </a:r>
            <a:endParaRPr/>
          </a:p>
        </p:txBody>
      </p:sp>
      <p:sp>
        <p:nvSpPr>
          <p:cNvPr id="180" name="Google Shape;180;p32"/>
          <p:cNvSpPr txBox="1"/>
          <p:nvPr>
            <p:ph idx="1" type="body"/>
          </p:nvPr>
        </p:nvSpPr>
        <p:spPr>
          <a:xfrm>
            <a:off x="202550" y="861975"/>
            <a:ext cx="8629800" cy="1709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Nunito"/>
              <a:buChar char="●"/>
            </a:pPr>
            <a:r>
              <a:rPr lang="en" sz="1300"/>
              <a:t>If you are using a specific NN architecture that has been trained before, you can use these pretrained parameters/weights instead of random initialization to solve your problem</a:t>
            </a:r>
            <a:endParaRPr sz="1300"/>
          </a:p>
          <a:p>
            <a:pPr indent="-311150" lvl="0" marL="457200" rtl="0" algn="l">
              <a:lnSpc>
                <a:spcPct val="115000"/>
              </a:lnSpc>
              <a:spcBef>
                <a:spcPts val="0"/>
              </a:spcBef>
              <a:spcAft>
                <a:spcPts val="0"/>
              </a:spcAft>
              <a:buSzPts val="1300"/>
              <a:buFont typeface="Nunito"/>
              <a:buChar char="●"/>
            </a:pPr>
            <a:r>
              <a:rPr lang="en" sz="1300"/>
              <a:t>It can help you boost the performance of the NN.</a:t>
            </a:r>
            <a:endParaRPr sz="1300"/>
          </a:p>
          <a:p>
            <a:pPr indent="-311150" lvl="0" marL="457200" rtl="0" algn="l">
              <a:lnSpc>
                <a:spcPct val="115000"/>
              </a:lnSpc>
              <a:spcBef>
                <a:spcPts val="0"/>
              </a:spcBef>
              <a:spcAft>
                <a:spcPts val="0"/>
              </a:spcAft>
              <a:buSzPts val="1300"/>
              <a:buFont typeface="Nunito"/>
              <a:buChar char="●"/>
            </a:pPr>
            <a:r>
              <a:rPr lang="en" sz="1300"/>
              <a:t>The pretrained models might have trained on large datasets like </a:t>
            </a:r>
            <a:r>
              <a:rPr lang="en" sz="1300"/>
              <a:t>ImageNet,</a:t>
            </a:r>
            <a:r>
              <a:rPr lang="en" sz="1300"/>
              <a:t> and taken a lot of time to learn those parameters/weights with optimized hyperparameters. This can save you a lot of time.</a:t>
            </a:r>
            <a:endParaRPr sz="1300"/>
          </a:p>
          <a:p>
            <a:pPr indent="-311150" lvl="0" marL="457200" rtl="0" algn="l">
              <a:spcBef>
                <a:spcPts val="0"/>
              </a:spcBef>
              <a:spcAft>
                <a:spcPts val="0"/>
              </a:spcAft>
              <a:buSzPts val="1300"/>
              <a:buFont typeface="Nunito"/>
              <a:buChar char="●"/>
            </a:pPr>
            <a:r>
              <a:rPr lang="en" sz="1300"/>
              <a:t>If you have enough data, you can fine tune all the layers in your pretrained network but don't random initialize the parameters, leave the learned parameters as they are and learn from there.</a:t>
            </a:r>
            <a:endParaRPr sz="1400"/>
          </a:p>
          <a:p>
            <a:pPr indent="0" lvl="0" marL="0" rtl="0" algn="l">
              <a:lnSpc>
                <a:spcPct val="115000"/>
              </a:lnSpc>
              <a:spcBef>
                <a:spcPts val="0"/>
              </a:spcBef>
              <a:spcAft>
                <a:spcPts val="1600"/>
              </a:spcAft>
              <a:buNone/>
            </a:pPr>
            <a:r>
              <a:t/>
            </a:r>
            <a:endParaRPr sz="1300"/>
          </a:p>
        </p:txBody>
      </p:sp>
      <p:sp>
        <p:nvSpPr>
          <p:cNvPr id="181" name="Google Shape;181;p32"/>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2" name="Google Shape;182;p32"/>
          <p:cNvPicPr preferRelativeResize="0"/>
          <p:nvPr/>
        </p:nvPicPr>
        <p:blipFill rotWithShape="1">
          <a:blip r:embed="rId3">
            <a:alphaModFix/>
          </a:blip>
          <a:srcRect b="0" l="0" r="0" t="0"/>
          <a:stretch/>
        </p:blipFill>
        <p:spPr>
          <a:xfrm>
            <a:off x="2214657" y="2773424"/>
            <a:ext cx="4605593" cy="211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Neural Networks</a:t>
            </a:r>
            <a:endParaRPr/>
          </a:p>
        </p:txBody>
      </p:sp>
      <p:sp>
        <p:nvSpPr>
          <p:cNvPr id="188" name="Google Shape;188;p33"/>
          <p:cNvSpPr txBox="1"/>
          <p:nvPr>
            <p:ph idx="1" type="body"/>
          </p:nvPr>
        </p:nvSpPr>
        <p:spPr>
          <a:xfrm>
            <a:off x="202550" y="861975"/>
            <a:ext cx="8629800" cy="6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FFFFFF"/>
                </a:highlight>
              </a:rPr>
              <a:t>Graph Neural Network is a type of Neural Network which directly operates on the Graph structure</a:t>
            </a:r>
            <a:r>
              <a:rPr lang="en" sz="1300"/>
              <a:t>. It takes graphs as an input. </a:t>
            </a:r>
            <a:endParaRPr sz="1300"/>
          </a:p>
          <a:p>
            <a:pPr indent="0" lvl="0" marL="0" rtl="0" algn="l">
              <a:spcBef>
                <a:spcPts val="1600"/>
              </a:spcBef>
              <a:spcAft>
                <a:spcPts val="1600"/>
              </a:spcAft>
              <a:buNone/>
            </a:pPr>
            <a:r>
              <a:t/>
            </a:r>
            <a:endParaRPr sz="1300"/>
          </a:p>
        </p:txBody>
      </p:sp>
      <p:sp>
        <p:nvSpPr>
          <p:cNvPr id="189" name="Google Shape;189;p33"/>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0" name="Google Shape;190;p33"/>
          <p:cNvPicPr preferRelativeResize="0"/>
          <p:nvPr/>
        </p:nvPicPr>
        <p:blipFill rotWithShape="1">
          <a:blip r:embed="rId3">
            <a:alphaModFix/>
          </a:blip>
          <a:srcRect b="0" l="4181" r="1841" t="0"/>
          <a:stretch/>
        </p:blipFill>
        <p:spPr>
          <a:xfrm>
            <a:off x="4717500" y="2043975"/>
            <a:ext cx="4114850" cy="2264500"/>
          </a:xfrm>
          <a:prstGeom prst="rect">
            <a:avLst/>
          </a:prstGeom>
          <a:noFill/>
          <a:ln>
            <a:noFill/>
          </a:ln>
        </p:spPr>
      </p:pic>
      <p:sp>
        <p:nvSpPr>
          <p:cNvPr id="191" name="Google Shape;191;p33"/>
          <p:cNvSpPr txBox="1"/>
          <p:nvPr/>
        </p:nvSpPr>
        <p:spPr>
          <a:xfrm>
            <a:off x="202550" y="1469675"/>
            <a:ext cx="4572000" cy="34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We need GNNs because CNNs do not perform well on graph data due to the following reasons:</a:t>
            </a:r>
            <a:endParaRPr sz="1300">
              <a:solidFill>
                <a:schemeClr val="dk2"/>
              </a:solidFill>
              <a:latin typeface="Nunito"/>
              <a:ea typeface="Nunito"/>
              <a:cs typeface="Nunito"/>
              <a:sym typeface="Nunito"/>
            </a:endParaRPr>
          </a:p>
          <a:p>
            <a:pPr indent="-311150" lvl="0" marL="457200" rtl="0" algn="l">
              <a:lnSpc>
                <a:spcPct val="115000"/>
              </a:lnSpc>
              <a:spcBef>
                <a:spcPts val="1600"/>
              </a:spcBef>
              <a:spcAft>
                <a:spcPts val="0"/>
              </a:spcAft>
              <a:buClr>
                <a:schemeClr val="dk2"/>
              </a:buClr>
              <a:buSzPts val="1300"/>
              <a:buFont typeface="Nunito"/>
              <a:buChar char="●"/>
            </a:pPr>
            <a:r>
              <a:rPr lang="en" sz="1300">
                <a:solidFill>
                  <a:schemeClr val="dk2"/>
                </a:solidFill>
                <a:latin typeface="Nunito"/>
                <a:ea typeface="Nunito"/>
                <a:cs typeface="Nunito"/>
                <a:sym typeface="Nunito"/>
              </a:rPr>
              <a:t>Graphs do not have a fixed order of neighbours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They do not have fixed node ordering</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They are arbitrary in size</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300">
                <a:solidFill>
                  <a:schemeClr val="dk2"/>
                </a:solidFill>
                <a:latin typeface="Nunito"/>
                <a:ea typeface="Nunito"/>
                <a:cs typeface="Nunito"/>
                <a:sym typeface="Nunito"/>
              </a:rPr>
              <a:t>GNNs are used when we want to:</a:t>
            </a:r>
            <a:endParaRPr sz="1300">
              <a:solidFill>
                <a:schemeClr val="dk2"/>
              </a:solidFill>
              <a:latin typeface="Nunito"/>
              <a:ea typeface="Nunito"/>
              <a:cs typeface="Nunito"/>
              <a:sym typeface="Nunito"/>
            </a:endParaRPr>
          </a:p>
          <a:p>
            <a:pPr indent="-311150" lvl="0" marL="457200" rtl="0" algn="l">
              <a:lnSpc>
                <a:spcPct val="115000"/>
              </a:lnSpc>
              <a:spcBef>
                <a:spcPts val="1600"/>
              </a:spcBef>
              <a:spcAft>
                <a:spcPts val="0"/>
              </a:spcAft>
              <a:buClr>
                <a:schemeClr val="dk2"/>
              </a:buClr>
              <a:buSzPts val="1300"/>
              <a:buFont typeface="Nunito"/>
              <a:buChar char="●"/>
            </a:pPr>
            <a:r>
              <a:rPr lang="en" sz="1300">
                <a:solidFill>
                  <a:schemeClr val="dk2"/>
                </a:solidFill>
                <a:latin typeface="Nunito"/>
                <a:ea typeface="Nunito"/>
                <a:cs typeface="Nunito"/>
                <a:sym typeface="Nunito"/>
              </a:rPr>
              <a:t>Classify the nodes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Classify the graphs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Predict the edges and other features</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rPr lang="en" sz="1300">
                <a:solidFill>
                  <a:schemeClr val="dk2"/>
                </a:solidFill>
                <a:latin typeface="Nunito"/>
                <a:ea typeface="Nunito"/>
                <a:cs typeface="Nunito"/>
                <a:sym typeface="Nunito"/>
              </a:rPr>
              <a:t>This image shows how GNNs work and predict the output.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 GNN</a:t>
            </a:r>
            <a:endParaRPr/>
          </a:p>
        </p:txBody>
      </p:sp>
      <p:sp>
        <p:nvSpPr>
          <p:cNvPr id="197" name="Google Shape;197;p34"/>
          <p:cNvSpPr txBox="1"/>
          <p:nvPr>
            <p:ph idx="1" type="body"/>
          </p:nvPr>
        </p:nvSpPr>
        <p:spPr>
          <a:xfrm>
            <a:off x="202550" y="861975"/>
            <a:ext cx="8629800" cy="90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highlight>
                  <a:srgbClr val="FFFFFF"/>
                </a:highlight>
              </a:rPr>
              <a:t>Each node has a set of features defining it. In the case of social network graphs, this could be age, gender, country of residence, political leaning, and so on. Each edge may connect nodes together that have similar features. It shows some kind of interaction or relationship between them.</a:t>
            </a:r>
            <a:endParaRPr sz="1300">
              <a:highlight>
                <a:srgbClr val="FFFFFF"/>
              </a:highlight>
            </a:endParaRPr>
          </a:p>
        </p:txBody>
      </p:sp>
      <p:sp>
        <p:nvSpPr>
          <p:cNvPr id="198" name="Google Shape;198;p3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9" name="Google Shape;199;p34"/>
          <p:cNvPicPr preferRelativeResize="0"/>
          <p:nvPr/>
        </p:nvPicPr>
        <p:blipFill>
          <a:blip r:embed="rId3">
            <a:alphaModFix/>
          </a:blip>
          <a:stretch>
            <a:fillRect/>
          </a:stretch>
        </p:blipFill>
        <p:spPr>
          <a:xfrm>
            <a:off x="5151475" y="1534402"/>
            <a:ext cx="3680825" cy="1463250"/>
          </a:xfrm>
          <a:prstGeom prst="rect">
            <a:avLst/>
          </a:prstGeom>
          <a:noFill/>
          <a:ln>
            <a:noFill/>
          </a:ln>
        </p:spPr>
      </p:pic>
      <p:pic>
        <p:nvPicPr>
          <p:cNvPr id="200" name="Google Shape;200;p34"/>
          <p:cNvPicPr preferRelativeResize="0"/>
          <p:nvPr/>
        </p:nvPicPr>
        <p:blipFill>
          <a:blip r:embed="rId4">
            <a:alphaModFix/>
          </a:blip>
          <a:stretch>
            <a:fillRect/>
          </a:stretch>
        </p:blipFill>
        <p:spPr>
          <a:xfrm>
            <a:off x="5222625" y="3195027"/>
            <a:ext cx="3457724" cy="1674852"/>
          </a:xfrm>
          <a:prstGeom prst="rect">
            <a:avLst/>
          </a:prstGeom>
          <a:noFill/>
          <a:ln>
            <a:noFill/>
          </a:ln>
        </p:spPr>
      </p:pic>
      <p:sp>
        <p:nvSpPr>
          <p:cNvPr id="201" name="Google Shape;201;p34"/>
          <p:cNvSpPr txBox="1"/>
          <p:nvPr/>
        </p:nvSpPr>
        <p:spPr>
          <a:xfrm>
            <a:off x="202550" y="1621700"/>
            <a:ext cx="4880400" cy="32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GNNs work in the following steps-</a:t>
            </a:r>
            <a:endParaRPr sz="1300">
              <a:solidFill>
                <a:schemeClr val="dk2"/>
              </a:solidFill>
              <a:latin typeface="Nunito"/>
              <a:ea typeface="Nunito"/>
              <a:cs typeface="Nunito"/>
              <a:sym typeface="Nunito"/>
            </a:endParaRPr>
          </a:p>
          <a:p>
            <a:pPr indent="-311150" lvl="0" marL="457200" rtl="0" algn="l">
              <a:lnSpc>
                <a:spcPct val="115000"/>
              </a:lnSpc>
              <a:spcBef>
                <a:spcPts val="1600"/>
              </a:spcBef>
              <a:spcAft>
                <a:spcPts val="0"/>
              </a:spcAft>
              <a:buClr>
                <a:schemeClr val="dk2"/>
              </a:buClr>
              <a:buSzPts val="1300"/>
              <a:buFont typeface="Nunito"/>
              <a:buChar char="●"/>
            </a:pPr>
            <a:r>
              <a:rPr lang="en" sz="1300">
                <a:solidFill>
                  <a:schemeClr val="dk2"/>
                </a:solidFill>
                <a:latin typeface="Nunito"/>
                <a:ea typeface="Nunito"/>
                <a:cs typeface="Nunito"/>
                <a:sym typeface="Nunito"/>
              </a:rPr>
              <a:t>We generate node embeddings based on local neighborhoods. </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intuition behind neighborhood aggregation is that nodes aggregate information from their neighbors using neural networks. </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Then we specify a loss function on the output embedding for a target node (node A for example)</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We define a computational graph for each target node and each node defines a unique computational graph; we then train this on all the data points.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Then we can generate embeddings for nodes that we have not even trained on.</a:t>
            </a:r>
            <a:endParaRPr sz="1300">
              <a:solidFill>
                <a:schemeClr val="dk2"/>
              </a:solidFill>
              <a:latin typeface="Nunito"/>
              <a:ea typeface="Nunito"/>
              <a:cs typeface="Nunito"/>
              <a:sym typeface="Nunito"/>
            </a:endParaRPr>
          </a:p>
        </p:txBody>
      </p:sp>
      <p:cxnSp>
        <p:nvCxnSpPr>
          <p:cNvPr id="202" name="Google Shape;202;p34"/>
          <p:cNvCxnSpPr/>
          <p:nvPr/>
        </p:nvCxnSpPr>
        <p:spPr>
          <a:xfrm flipH="1">
            <a:off x="6886738" y="2486000"/>
            <a:ext cx="18900" cy="2532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34"/>
          <p:cNvSpPr txBox="1"/>
          <p:nvPr/>
        </p:nvSpPr>
        <p:spPr>
          <a:xfrm>
            <a:off x="6503738" y="2699700"/>
            <a:ext cx="8955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Loss function - zₐ</a:t>
            </a:r>
            <a:endParaRPr b="1" sz="7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GNNs</a:t>
            </a:r>
            <a:endParaRPr/>
          </a:p>
        </p:txBody>
      </p:sp>
      <p:sp>
        <p:nvSpPr>
          <p:cNvPr id="209" name="Google Shape;209;p35"/>
          <p:cNvSpPr txBox="1"/>
          <p:nvPr>
            <p:ph idx="1" type="body"/>
          </p:nvPr>
        </p:nvSpPr>
        <p:spPr>
          <a:xfrm>
            <a:off x="202550" y="861975"/>
            <a:ext cx="51348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These are </a:t>
            </a:r>
            <a:r>
              <a:rPr lang="en" sz="1300"/>
              <a:t>some of</a:t>
            </a:r>
            <a:r>
              <a:rPr lang="en" sz="1300"/>
              <a:t> the real-life applications of GNNs:</a:t>
            </a:r>
            <a:endParaRPr sz="1300"/>
          </a:p>
          <a:p>
            <a:pPr indent="-311150" lvl="0" marL="457200" rtl="0" algn="l">
              <a:spcBef>
                <a:spcPts val="1600"/>
              </a:spcBef>
              <a:spcAft>
                <a:spcPts val="0"/>
              </a:spcAft>
              <a:buSzPts val="1300"/>
              <a:buAutoNum type="arabicPeriod"/>
            </a:pPr>
            <a:r>
              <a:rPr b="1" lang="en" sz="1300"/>
              <a:t>Predicting side effects due to drug interactions -</a:t>
            </a:r>
            <a:r>
              <a:rPr lang="en" sz="1300"/>
              <a:t> We can predict what happens when two or more than two drugs interact with each other.</a:t>
            </a:r>
            <a:endParaRPr sz="1300"/>
          </a:p>
          <a:p>
            <a:pPr indent="-311150" lvl="0" marL="457200" rtl="0" algn="l">
              <a:lnSpc>
                <a:spcPct val="125000"/>
              </a:lnSpc>
              <a:spcBef>
                <a:spcPts val="0"/>
              </a:spcBef>
              <a:spcAft>
                <a:spcPts val="0"/>
              </a:spcAft>
              <a:buSzPts val="1300"/>
              <a:buAutoNum type="arabicPeriod"/>
            </a:pPr>
            <a:r>
              <a:rPr b="1" lang="en" sz="1300"/>
              <a:t>Node Importance in Knowledge Graphs - </a:t>
            </a:r>
            <a:r>
              <a:rPr lang="en" sz="1300"/>
              <a:t>Using knowledge and product graphs to capture the relationships between product data and the critical context that humans have but machines lack. Such graphs enable machines to excel at downstream applications like product recommendations and question answering.</a:t>
            </a:r>
            <a:endParaRPr b="1" sz="1300"/>
          </a:p>
          <a:p>
            <a:pPr indent="-311150" lvl="0" marL="457200" rtl="0" algn="l">
              <a:spcBef>
                <a:spcPts val="0"/>
              </a:spcBef>
              <a:spcAft>
                <a:spcPts val="0"/>
              </a:spcAft>
              <a:buSzPts val="1300"/>
              <a:buAutoNum type="arabicPeriod"/>
            </a:pPr>
            <a:r>
              <a:rPr b="1" lang="en" sz="1300"/>
              <a:t>Using GNNs in chemistry: </a:t>
            </a:r>
            <a:r>
              <a:rPr lang="en" sz="1300">
                <a:highlight>
                  <a:srgbClr val="FFFFFF"/>
                </a:highlight>
              </a:rPr>
              <a:t>GNNs can be applied in both scenarios: learning about existing molecular structures as well as discovering new chemical structures. This has had a significant impact in computer-aided drug design.</a:t>
            </a:r>
            <a:endParaRPr sz="1300">
              <a:highlight>
                <a:srgbClr val="FFFFFF"/>
              </a:highlight>
            </a:endParaRPr>
          </a:p>
          <a:p>
            <a:pPr indent="0" lvl="0" marL="0" rtl="0" algn="l">
              <a:spcBef>
                <a:spcPts val="1600"/>
              </a:spcBef>
              <a:spcAft>
                <a:spcPts val="1600"/>
              </a:spcAft>
              <a:buNone/>
            </a:pPr>
            <a:r>
              <a:t/>
            </a:r>
            <a:endParaRPr sz="1300">
              <a:highlight>
                <a:srgbClr val="FFFFFF"/>
              </a:highlight>
            </a:endParaRPr>
          </a:p>
        </p:txBody>
      </p:sp>
      <p:sp>
        <p:nvSpPr>
          <p:cNvPr id="210" name="Google Shape;210;p3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1" name="Google Shape;211;p35"/>
          <p:cNvPicPr preferRelativeResize="0"/>
          <p:nvPr/>
        </p:nvPicPr>
        <p:blipFill>
          <a:blip r:embed="rId3">
            <a:alphaModFix/>
          </a:blip>
          <a:stretch>
            <a:fillRect/>
          </a:stretch>
        </p:blipFill>
        <p:spPr>
          <a:xfrm>
            <a:off x="5583450" y="1067187"/>
            <a:ext cx="3248850" cy="1924025"/>
          </a:xfrm>
          <a:prstGeom prst="rect">
            <a:avLst/>
          </a:prstGeom>
          <a:noFill/>
          <a:ln>
            <a:noFill/>
          </a:ln>
        </p:spPr>
      </p:pic>
      <p:pic>
        <p:nvPicPr>
          <p:cNvPr id="212" name="Google Shape;212;p35"/>
          <p:cNvPicPr preferRelativeResize="0"/>
          <p:nvPr/>
        </p:nvPicPr>
        <p:blipFill>
          <a:blip r:embed="rId4">
            <a:alphaModFix/>
          </a:blip>
          <a:stretch>
            <a:fillRect/>
          </a:stretch>
        </p:blipFill>
        <p:spPr>
          <a:xfrm>
            <a:off x="6374650" y="3124221"/>
            <a:ext cx="1852754" cy="17504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a:t>
            </a:r>
            <a:endParaRPr/>
          </a:p>
        </p:txBody>
      </p:sp>
      <p:sp>
        <p:nvSpPr>
          <p:cNvPr id="218" name="Google Shape;218;p3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None/>
            </a:pPr>
            <a:r>
              <a:t/>
            </a:r>
            <a:endParaRPr/>
          </a:p>
        </p:txBody>
      </p:sp>
      <p:sp>
        <p:nvSpPr>
          <p:cNvPr id="226" name="Google Shape;226;p37"/>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covered so far </a:t>
            </a:r>
            <a:endParaRPr/>
          </a:p>
        </p:txBody>
      </p:sp>
      <p:sp>
        <p:nvSpPr>
          <p:cNvPr id="111" name="Google Shape;111;p24"/>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lang="en" sz="1300">
                <a:solidFill>
                  <a:srgbClr val="434343"/>
                </a:solidFill>
              </a:rPr>
              <a:t>Convolutional </a:t>
            </a:r>
            <a:r>
              <a:rPr lang="en" sz="1300">
                <a:solidFill>
                  <a:srgbClr val="434343"/>
                </a:solidFill>
              </a:rPr>
              <a:t>Neural Networks</a:t>
            </a:r>
            <a:endParaRPr sz="1300">
              <a:solidFill>
                <a:srgbClr val="434343"/>
              </a:solidFill>
            </a:endParaRPr>
          </a:p>
          <a:p>
            <a:pPr indent="-298450" lvl="1" marL="914400" rtl="0" algn="l">
              <a:spcBef>
                <a:spcPts val="0"/>
              </a:spcBef>
              <a:spcAft>
                <a:spcPts val="0"/>
              </a:spcAft>
              <a:buClr>
                <a:srgbClr val="434343"/>
              </a:buClr>
              <a:buSzPts val="1100"/>
              <a:buChar char="○"/>
            </a:pPr>
            <a:r>
              <a:rPr lang="en" sz="1100">
                <a:solidFill>
                  <a:srgbClr val="434343"/>
                </a:solidFill>
              </a:rPr>
              <a:t>Locality, Translation invariance</a:t>
            </a:r>
            <a:endParaRPr sz="1100">
              <a:solidFill>
                <a:srgbClr val="434343"/>
              </a:solidFill>
            </a:endParaRPr>
          </a:p>
          <a:p>
            <a:pPr indent="-298450" lvl="1" marL="914400" rtl="0" algn="l">
              <a:spcBef>
                <a:spcPts val="0"/>
              </a:spcBef>
              <a:spcAft>
                <a:spcPts val="0"/>
              </a:spcAft>
              <a:buClr>
                <a:srgbClr val="434343"/>
              </a:buClr>
              <a:buSzPts val="1100"/>
              <a:buChar char="○"/>
            </a:pPr>
            <a:r>
              <a:rPr lang="en" sz="1100">
                <a:solidFill>
                  <a:srgbClr val="434343"/>
                </a:solidFill>
              </a:rPr>
              <a:t>Filters/Convolutions</a:t>
            </a:r>
            <a:endParaRPr sz="1100">
              <a:solidFill>
                <a:srgbClr val="434343"/>
              </a:solidFill>
            </a:endParaRPr>
          </a:p>
          <a:p>
            <a:pPr indent="-298450" lvl="1" marL="914400" rtl="0" algn="l">
              <a:spcBef>
                <a:spcPts val="0"/>
              </a:spcBef>
              <a:spcAft>
                <a:spcPts val="0"/>
              </a:spcAft>
              <a:buClr>
                <a:srgbClr val="434343"/>
              </a:buClr>
              <a:buSzPts val="1100"/>
              <a:buChar char="○"/>
            </a:pPr>
            <a:r>
              <a:rPr lang="en" sz="1100">
                <a:solidFill>
                  <a:srgbClr val="434343"/>
                </a:solidFill>
              </a:rPr>
              <a:t>Pooling layer</a:t>
            </a:r>
            <a:endParaRPr sz="1100">
              <a:solidFill>
                <a:srgbClr val="434343"/>
              </a:solidFill>
            </a:endParaRPr>
          </a:p>
          <a:p>
            <a:pPr indent="-298450" lvl="1" marL="914400" rtl="0" algn="l">
              <a:spcBef>
                <a:spcPts val="0"/>
              </a:spcBef>
              <a:spcAft>
                <a:spcPts val="0"/>
              </a:spcAft>
              <a:buClr>
                <a:srgbClr val="434343"/>
              </a:buClr>
              <a:buSzPts val="1100"/>
              <a:buChar char="○"/>
            </a:pPr>
            <a:r>
              <a:rPr lang="en" sz="1100">
                <a:solidFill>
                  <a:srgbClr val="434343"/>
                </a:solidFill>
              </a:rPr>
              <a:t>Architecture of CNN</a:t>
            </a:r>
            <a:endParaRPr sz="1100">
              <a:solidFill>
                <a:srgbClr val="434343"/>
              </a:solidFill>
            </a:endParaRPr>
          </a:p>
          <a:p>
            <a:pPr indent="-298450" lvl="1" marL="914400" rtl="0" algn="l">
              <a:spcBef>
                <a:spcPts val="0"/>
              </a:spcBef>
              <a:spcAft>
                <a:spcPts val="0"/>
              </a:spcAft>
              <a:buClr>
                <a:srgbClr val="434343"/>
              </a:buClr>
              <a:buSzPts val="1100"/>
              <a:buChar char="○"/>
            </a:pPr>
            <a:r>
              <a:rPr lang="en" sz="1100">
                <a:solidFill>
                  <a:srgbClr val="434343"/>
                </a:solidFill>
              </a:rPr>
              <a:t>Illustration of what CNNs learn</a:t>
            </a:r>
            <a:endParaRPr sz="1100">
              <a:solidFill>
                <a:srgbClr val="434343"/>
              </a:solidFill>
              <a:highlight>
                <a:srgbClr val="FFFFFF"/>
              </a:highlight>
            </a:endParaRPr>
          </a:p>
        </p:txBody>
      </p:sp>
      <p:sp>
        <p:nvSpPr>
          <p:cNvPr id="112" name="Google Shape;112;p2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E39A9"/>
                </a:solidFill>
              </a:rPr>
              <a:t>Discussion questions</a:t>
            </a:r>
            <a:endParaRPr>
              <a:solidFill>
                <a:srgbClr val="0E39A9"/>
              </a:solidFill>
            </a:endParaRPr>
          </a:p>
        </p:txBody>
      </p:sp>
      <p:sp>
        <p:nvSpPr>
          <p:cNvPr id="118" name="Google Shape;118;p2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9" name="Google Shape;119;p25"/>
          <p:cNvSpPr txBox="1"/>
          <p:nvPr/>
        </p:nvSpPr>
        <p:spPr>
          <a:xfrm>
            <a:off x="202550" y="927600"/>
            <a:ext cx="7817700" cy="19908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2"/>
              </a:buClr>
              <a:buSzPts val="1500"/>
              <a:buFont typeface="Nunito"/>
              <a:buAutoNum type="arabicPeriod"/>
            </a:pPr>
            <a:r>
              <a:rPr lang="en" sz="1500">
                <a:solidFill>
                  <a:schemeClr val="dk2"/>
                </a:solidFill>
                <a:latin typeface="Nunito"/>
                <a:ea typeface="Nunito"/>
                <a:cs typeface="Nunito"/>
                <a:sym typeface="Nunito"/>
              </a:rPr>
              <a:t>What are convolutional neural networks and </a:t>
            </a:r>
            <a:r>
              <a:rPr lang="en" sz="1500">
                <a:solidFill>
                  <a:schemeClr val="dk2"/>
                </a:solidFill>
                <a:latin typeface="Nunito"/>
                <a:ea typeface="Nunito"/>
                <a:cs typeface="Nunito"/>
                <a:sym typeface="Nunito"/>
              </a:rPr>
              <a:t>how </a:t>
            </a:r>
            <a:r>
              <a:rPr lang="en" sz="1500">
                <a:solidFill>
                  <a:schemeClr val="dk2"/>
                </a:solidFill>
                <a:latin typeface="Nunito"/>
                <a:ea typeface="Nunito"/>
                <a:cs typeface="Nunito"/>
                <a:sym typeface="Nunito"/>
              </a:rPr>
              <a:t>are they different from ANNs? </a:t>
            </a:r>
            <a:endParaRPr sz="1500">
              <a:solidFill>
                <a:schemeClr val="dk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AutoNum type="arabicPeriod"/>
            </a:pPr>
            <a:r>
              <a:rPr lang="en" sz="1500">
                <a:solidFill>
                  <a:schemeClr val="dk2"/>
                </a:solidFill>
                <a:latin typeface="Nunito"/>
                <a:ea typeface="Nunito"/>
                <a:cs typeface="Nunito"/>
                <a:sym typeface="Nunito"/>
              </a:rPr>
              <a:t>How do filters/kernels work for feature detection in CNNs?</a:t>
            </a:r>
            <a:endParaRPr sz="1500">
              <a:solidFill>
                <a:schemeClr val="dk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AutoNum type="arabicPeriod"/>
            </a:pPr>
            <a:r>
              <a:rPr lang="en" sz="1500">
                <a:solidFill>
                  <a:schemeClr val="dk2"/>
                </a:solidFill>
                <a:latin typeface="Nunito"/>
                <a:ea typeface="Nunito"/>
                <a:cs typeface="Nunito"/>
                <a:sym typeface="Nunito"/>
              </a:rPr>
              <a:t>How do pooling, padding and stride operations work in CNNs?</a:t>
            </a:r>
            <a:endParaRPr sz="1500">
              <a:solidFill>
                <a:schemeClr val="dk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AutoNum type="arabicPeriod"/>
            </a:pPr>
            <a:r>
              <a:rPr lang="en" sz="1500">
                <a:solidFill>
                  <a:schemeClr val="dk2"/>
                </a:solidFill>
                <a:latin typeface="Nunito"/>
                <a:ea typeface="Nunito"/>
                <a:cs typeface="Nunito"/>
                <a:sym typeface="Nunito"/>
              </a:rPr>
              <a:t>What is transfer learning and how can we use this in CNNs?</a:t>
            </a:r>
            <a:endParaRPr sz="1500">
              <a:solidFill>
                <a:schemeClr val="dk2"/>
              </a:solidFill>
              <a:latin typeface="Nunito"/>
              <a:ea typeface="Nunito"/>
              <a:cs typeface="Nunito"/>
              <a:sym typeface="Nunito"/>
            </a:endParaRPr>
          </a:p>
          <a:p>
            <a:pPr indent="0" lvl="0" marL="0" rtl="0" algn="l">
              <a:lnSpc>
                <a:spcPct val="150000"/>
              </a:lnSpc>
              <a:spcBef>
                <a:spcPts val="160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a:t>
            </a:r>
            <a:endParaRPr/>
          </a:p>
        </p:txBody>
      </p:sp>
      <p:sp>
        <p:nvSpPr>
          <p:cNvPr id="125" name="Google Shape;125;p26"/>
          <p:cNvSpPr txBox="1"/>
          <p:nvPr>
            <p:ph idx="1" type="body"/>
          </p:nvPr>
        </p:nvSpPr>
        <p:spPr>
          <a:xfrm>
            <a:off x="202550" y="861975"/>
            <a:ext cx="8749500" cy="16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CNNs are a special type of neural network designed to work with image data. CNNs use convolutional layers - hidden layers which perform convolution operations. They have some different characteristics to ANNs:</a:t>
            </a:r>
            <a:endParaRPr sz="1300"/>
          </a:p>
          <a:p>
            <a:pPr indent="-311150" lvl="0" marL="457200" rtl="0" algn="l">
              <a:spcBef>
                <a:spcPts val="1600"/>
              </a:spcBef>
              <a:spcAft>
                <a:spcPts val="0"/>
              </a:spcAft>
              <a:buSzPts val="1300"/>
              <a:buAutoNum type="arabicPeriod"/>
            </a:pPr>
            <a:r>
              <a:rPr lang="en" sz="1300"/>
              <a:t>Unlike ANNs, CNNs capture the spatial structure of the image</a:t>
            </a:r>
            <a:endParaRPr sz="1300"/>
          </a:p>
          <a:p>
            <a:pPr indent="-311150" lvl="0" marL="457200" rtl="0" algn="l">
              <a:spcBef>
                <a:spcPts val="0"/>
              </a:spcBef>
              <a:spcAft>
                <a:spcPts val="0"/>
              </a:spcAft>
              <a:buSzPts val="1300"/>
              <a:buAutoNum type="arabicPeriod"/>
            </a:pPr>
            <a:r>
              <a:rPr lang="en" sz="1300"/>
              <a:t>CNNs follow the concept of parameter sharing i.e. one filter is applied over the whole image, b</a:t>
            </a:r>
            <a:r>
              <a:rPr lang="en" sz="1300"/>
              <a:t>ecause</a:t>
            </a:r>
            <a:r>
              <a:rPr lang="en" sz="1300"/>
              <a:t> of which they are much more computationally efficient.</a:t>
            </a:r>
            <a:endParaRPr sz="1300"/>
          </a:p>
        </p:txBody>
      </p:sp>
      <p:sp>
        <p:nvSpPr>
          <p:cNvPr id="126" name="Google Shape;126;p2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7" name="Google Shape;127;p26"/>
          <p:cNvPicPr preferRelativeResize="0"/>
          <p:nvPr/>
        </p:nvPicPr>
        <p:blipFill>
          <a:blip r:embed="rId3">
            <a:alphaModFix/>
          </a:blip>
          <a:stretch>
            <a:fillRect/>
          </a:stretch>
        </p:blipFill>
        <p:spPr>
          <a:xfrm>
            <a:off x="202562" y="2571750"/>
            <a:ext cx="6421164" cy="2169400"/>
          </a:xfrm>
          <a:prstGeom prst="rect">
            <a:avLst/>
          </a:prstGeom>
          <a:noFill/>
          <a:ln>
            <a:noFill/>
          </a:ln>
        </p:spPr>
      </p:pic>
      <p:sp>
        <p:nvSpPr>
          <p:cNvPr id="128" name="Google Shape;128;p26"/>
          <p:cNvSpPr txBox="1"/>
          <p:nvPr/>
        </p:nvSpPr>
        <p:spPr>
          <a:xfrm>
            <a:off x="6809450" y="2606538"/>
            <a:ext cx="2142600" cy="22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The first part in this architecture is the convolutional layer followed by the pooling layer and the second part is the fully connected layer. This whole architecture is called a convolutional neural network.</a:t>
            </a:r>
            <a:endParaRPr sz="1300">
              <a:solidFill>
                <a:schemeClr val="dk2"/>
              </a:solidFill>
              <a:latin typeface="Nunito"/>
              <a:ea typeface="Nunito"/>
              <a:cs typeface="Nunito"/>
              <a:sym typeface="Nunito"/>
            </a:endParaRPr>
          </a:p>
        </p:txBody>
      </p:sp>
      <p:sp>
        <p:nvSpPr>
          <p:cNvPr id="129" name="Google Shape;129;p26"/>
          <p:cNvSpPr txBox="1"/>
          <p:nvPr/>
        </p:nvSpPr>
        <p:spPr>
          <a:xfrm>
            <a:off x="7322950" y="4926300"/>
            <a:ext cx="9114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Image Source</a:t>
            </a:r>
            <a:endParaRPr sz="9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convolutional layer - Filter/Kernel</a:t>
            </a:r>
            <a:endParaRPr/>
          </a:p>
        </p:txBody>
      </p:sp>
      <p:sp>
        <p:nvSpPr>
          <p:cNvPr id="135" name="Google Shape;135;p27"/>
          <p:cNvSpPr txBox="1"/>
          <p:nvPr>
            <p:ph idx="1" type="body"/>
          </p:nvPr>
        </p:nvSpPr>
        <p:spPr>
          <a:xfrm>
            <a:off x="202550" y="861975"/>
            <a:ext cx="8629800" cy="1709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A convolution operation uses a small array of numbers called a filter/kernel on the input image.</a:t>
            </a:r>
            <a:endParaRPr sz="1300"/>
          </a:p>
          <a:p>
            <a:pPr indent="-311150" lvl="0" marL="457200" rtl="0" algn="l">
              <a:spcBef>
                <a:spcPts val="0"/>
              </a:spcBef>
              <a:spcAft>
                <a:spcPts val="0"/>
              </a:spcAft>
              <a:buSzPts val="1300"/>
              <a:buChar char="●"/>
            </a:pPr>
            <a:r>
              <a:rPr lang="en" sz="1300"/>
              <a:t>Each filter is designed to identify a specific feature in the input space of the image, such as horizontal edges, vertical edges etc.</a:t>
            </a:r>
            <a:endParaRPr sz="1300"/>
          </a:p>
          <a:p>
            <a:pPr indent="-311150" lvl="0" marL="457200" rtl="0" algn="l">
              <a:lnSpc>
                <a:spcPct val="115000"/>
              </a:lnSpc>
              <a:spcBef>
                <a:spcPts val="0"/>
              </a:spcBef>
              <a:spcAft>
                <a:spcPts val="0"/>
              </a:spcAft>
              <a:buSzPts val="1300"/>
              <a:buChar char="●"/>
            </a:pPr>
            <a:r>
              <a:rPr lang="en" sz="1300"/>
              <a:t>A CNN is able to successfully capture the spatial and temporal dependencies in an image through the application of relevant filters.</a:t>
            </a:r>
            <a:endParaRPr sz="1300"/>
          </a:p>
          <a:p>
            <a:pPr indent="-311150" lvl="0" marL="457200" rtl="0" algn="l">
              <a:lnSpc>
                <a:spcPct val="115000"/>
              </a:lnSpc>
              <a:spcBef>
                <a:spcPts val="0"/>
              </a:spcBef>
              <a:spcAft>
                <a:spcPts val="0"/>
              </a:spcAft>
              <a:buSzPts val="1300"/>
              <a:buChar char="●"/>
            </a:pPr>
            <a:r>
              <a:rPr lang="en" sz="1300"/>
              <a:t>The role of the CNN is to reduce the images into a form which is easier to process, without losing features which are </a:t>
            </a:r>
            <a:r>
              <a:rPr lang="en" sz="1300"/>
              <a:t>important</a:t>
            </a:r>
            <a:r>
              <a:rPr lang="en" sz="1300"/>
              <a:t> for getting a good prediction.</a:t>
            </a:r>
            <a:endParaRPr sz="1300"/>
          </a:p>
          <a:p>
            <a:pPr indent="0" lvl="0" marL="0" rtl="0" algn="l">
              <a:lnSpc>
                <a:spcPct val="115000"/>
              </a:lnSpc>
              <a:spcBef>
                <a:spcPts val="0"/>
              </a:spcBef>
              <a:spcAft>
                <a:spcPts val="1600"/>
              </a:spcAft>
              <a:buNone/>
            </a:pPr>
            <a:r>
              <a:t/>
            </a:r>
            <a:endParaRPr sz="1300"/>
          </a:p>
        </p:txBody>
      </p:sp>
      <p:sp>
        <p:nvSpPr>
          <p:cNvPr id="136" name="Google Shape;136;p2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7" name="Google Shape;137;p27"/>
          <p:cNvPicPr preferRelativeResize="0"/>
          <p:nvPr/>
        </p:nvPicPr>
        <p:blipFill rotWithShape="1">
          <a:blip r:embed="rId3">
            <a:alphaModFix/>
          </a:blip>
          <a:srcRect b="3021" l="6591" r="4693" t="8888"/>
          <a:stretch/>
        </p:blipFill>
        <p:spPr>
          <a:xfrm>
            <a:off x="5454250" y="2736650"/>
            <a:ext cx="2872600" cy="2082325"/>
          </a:xfrm>
          <a:prstGeom prst="rect">
            <a:avLst/>
          </a:prstGeom>
          <a:noFill/>
          <a:ln>
            <a:noFill/>
          </a:ln>
        </p:spPr>
      </p:pic>
      <p:sp>
        <p:nvSpPr>
          <p:cNvPr id="138" name="Google Shape;138;p27"/>
          <p:cNvSpPr txBox="1"/>
          <p:nvPr/>
        </p:nvSpPr>
        <p:spPr>
          <a:xfrm>
            <a:off x="202550" y="3198775"/>
            <a:ext cx="4938000" cy="1395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This image shows how the convolution operation works in a CNN</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It uses a 3x3 filter on a 5x5 image</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resulted feature is a 3x3 image which is the convolved feature</a:t>
            </a:r>
            <a:endParaRPr sz="1300">
              <a:solidFill>
                <a:schemeClr val="dk2"/>
              </a:solidFill>
              <a:latin typeface="Nunito"/>
              <a:ea typeface="Nunito"/>
              <a:cs typeface="Nunito"/>
              <a:sym typeface="Nunito"/>
            </a:endParaRPr>
          </a:p>
        </p:txBody>
      </p:sp>
      <p:sp>
        <p:nvSpPr>
          <p:cNvPr id="139" name="Google Shape;139;p27"/>
          <p:cNvSpPr txBox="1"/>
          <p:nvPr/>
        </p:nvSpPr>
        <p:spPr>
          <a:xfrm>
            <a:off x="7410125" y="4926300"/>
            <a:ext cx="9669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Image </a:t>
            </a:r>
            <a:r>
              <a:rPr lang="en" sz="900" u="sng">
                <a:solidFill>
                  <a:schemeClr val="hlink"/>
                </a:solidFill>
                <a:latin typeface="Nunito"/>
                <a:ea typeface="Nunito"/>
                <a:cs typeface="Nunito"/>
                <a:sym typeface="Nunito"/>
                <a:hlinkClick r:id="rId5"/>
              </a:rPr>
              <a:t>Source</a:t>
            </a:r>
            <a:endParaRPr sz="9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layer in CNNs</a:t>
            </a:r>
            <a:endParaRPr/>
          </a:p>
        </p:txBody>
      </p:sp>
      <p:sp>
        <p:nvSpPr>
          <p:cNvPr id="145" name="Google Shape;145;p28"/>
          <p:cNvSpPr txBox="1"/>
          <p:nvPr>
            <p:ph idx="1" type="body"/>
          </p:nvPr>
        </p:nvSpPr>
        <p:spPr>
          <a:xfrm>
            <a:off x="202550" y="861975"/>
            <a:ext cx="5129400" cy="3948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highlight>
                  <a:srgbClr val="FFFFFF"/>
                </a:highlight>
              </a:rPr>
              <a:t>After a convolution operation, we usually perform pooling to reduce the dimensions of the feature map</a:t>
            </a:r>
            <a:endParaRPr sz="1300">
              <a:highlight>
                <a:srgbClr val="FFFFFF"/>
              </a:highlight>
            </a:endParaRPr>
          </a:p>
          <a:p>
            <a:pPr indent="-311150" lvl="0" marL="457200" rtl="0" algn="l">
              <a:lnSpc>
                <a:spcPct val="115000"/>
              </a:lnSpc>
              <a:spcBef>
                <a:spcPts val="0"/>
              </a:spcBef>
              <a:spcAft>
                <a:spcPts val="0"/>
              </a:spcAft>
              <a:buSzPts val="1300"/>
              <a:buChar char="●"/>
            </a:pPr>
            <a:r>
              <a:rPr lang="en" sz="1300">
                <a:highlight>
                  <a:srgbClr val="FFFFFF"/>
                </a:highlight>
              </a:rPr>
              <a:t>It enables us to reduce the number of parameters, which both reduces the training time and the overfitting</a:t>
            </a:r>
            <a:endParaRPr sz="1300">
              <a:highlight>
                <a:srgbClr val="FFFFFF"/>
              </a:highlight>
            </a:endParaRPr>
          </a:p>
          <a:p>
            <a:pPr indent="-311150" lvl="0" marL="457200" rtl="0" algn="l">
              <a:lnSpc>
                <a:spcPct val="115000"/>
              </a:lnSpc>
              <a:spcBef>
                <a:spcPts val="0"/>
              </a:spcBef>
              <a:spcAft>
                <a:spcPts val="0"/>
              </a:spcAft>
              <a:buSzPts val="1300"/>
              <a:buChar char="●"/>
            </a:pPr>
            <a:r>
              <a:rPr lang="en" sz="1300">
                <a:highlight>
                  <a:srgbClr val="FFFFFF"/>
                </a:highlight>
              </a:rPr>
              <a:t>Pooling layers downsample each feature map independently, reducing the height and width, but keeping the depth same.</a:t>
            </a:r>
            <a:endParaRPr sz="1300">
              <a:highlight>
                <a:srgbClr val="FFFFFF"/>
              </a:highlight>
            </a:endParaRPr>
          </a:p>
          <a:p>
            <a:pPr indent="0" lvl="0" marL="0" rtl="0" algn="l">
              <a:lnSpc>
                <a:spcPct val="115000"/>
              </a:lnSpc>
              <a:spcBef>
                <a:spcPts val="1600"/>
              </a:spcBef>
              <a:spcAft>
                <a:spcPts val="0"/>
              </a:spcAft>
              <a:buNone/>
            </a:pPr>
            <a:r>
              <a:rPr lang="en" sz="1300">
                <a:highlight>
                  <a:srgbClr val="FFFFFF"/>
                </a:highlight>
              </a:rPr>
              <a:t>There are two types of pooling - Max and Average</a:t>
            </a:r>
            <a:endParaRPr sz="1300">
              <a:highlight>
                <a:srgbClr val="FFFFFF"/>
              </a:highlight>
            </a:endParaRPr>
          </a:p>
          <a:p>
            <a:pPr indent="-311150" lvl="0" marL="457200" rtl="0" algn="l">
              <a:lnSpc>
                <a:spcPct val="115000"/>
              </a:lnSpc>
              <a:spcBef>
                <a:spcPts val="1600"/>
              </a:spcBef>
              <a:spcAft>
                <a:spcPts val="0"/>
              </a:spcAft>
              <a:buSzPts val="1300"/>
              <a:buChar char="●"/>
            </a:pPr>
            <a:r>
              <a:rPr lang="en" sz="1300">
                <a:highlight>
                  <a:srgbClr val="FFFFFF"/>
                </a:highlight>
              </a:rPr>
              <a:t>Max pooling just takes the maximum value whereas average pooling takes the average value </a:t>
            </a:r>
            <a:r>
              <a:rPr lang="en" sz="1300">
                <a:highlight>
                  <a:srgbClr val="FFFFFF"/>
                </a:highlight>
              </a:rPr>
              <a:t>in the pooling window</a:t>
            </a:r>
            <a:endParaRPr sz="1300">
              <a:highlight>
                <a:srgbClr val="FFFFFF"/>
              </a:highlight>
            </a:endParaRPr>
          </a:p>
          <a:p>
            <a:pPr indent="-311150" lvl="0" marL="457200" rtl="0" algn="l">
              <a:lnSpc>
                <a:spcPct val="115000"/>
              </a:lnSpc>
              <a:spcBef>
                <a:spcPts val="0"/>
              </a:spcBef>
              <a:spcAft>
                <a:spcPts val="0"/>
              </a:spcAft>
              <a:buSzPts val="1300"/>
              <a:buChar char="●"/>
            </a:pPr>
            <a:r>
              <a:rPr lang="en" sz="1300">
                <a:highlight>
                  <a:srgbClr val="FFFFFF"/>
                </a:highlight>
              </a:rPr>
              <a:t>Contrary to the convolution operation, pooling has no parameters. </a:t>
            </a:r>
            <a:endParaRPr sz="1300">
              <a:highlight>
                <a:srgbClr val="FFFFFF"/>
              </a:highlight>
            </a:endParaRPr>
          </a:p>
          <a:p>
            <a:pPr indent="-311150" lvl="0" marL="457200" rtl="0" algn="l">
              <a:lnSpc>
                <a:spcPct val="115000"/>
              </a:lnSpc>
              <a:spcBef>
                <a:spcPts val="0"/>
              </a:spcBef>
              <a:spcAft>
                <a:spcPts val="0"/>
              </a:spcAft>
              <a:buSzPts val="1300"/>
              <a:buChar char="●"/>
            </a:pPr>
            <a:r>
              <a:rPr lang="en" sz="1300">
                <a:highlight>
                  <a:srgbClr val="FFFFFF"/>
                </a:highlight>
              </a:rPr>
              <a:t>In these gifs, we can see how both max and average pooling work</a:t>
            </a:r>
            <a:endParaRPr sz="1300">
              <a:highlight>
                <a:srgbClr val="FFFFFF"/>
              </a:highlight>
            </a:endParaRPr>
          </a:p>
        </p:txBody>
      </p:sp>
      <p:sp>
        <p:nvSpPr>
          <p:cNvPr id="146" name="Google Shape;146;p2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7" name="Google Shape;147;p28"/>
          <p:cNvPicPr preferRelativeResize="0"/>
          <p:nvPr/>
        </p:nvPicPr>
        <p:blipFill>
          <a:blip r:embed="rId3">
            <a:alphaModFix/>
          </a:blip>
          <a:stretch>
            <a:fillRect/>
          </a:stretch>
        </p:blipFill>
        <p:spPr>
          <a:xfrm>
            <a:off x="5868000" y="2842851"/>
            <a:ext cx="2743875" cy="2021075"/>
          </a:xfrm>
          <a:prstGeom prst="rect">
            <a:avLst/>
          </a:prstGeom>
          <a:noFill/>
          <a:ln>
            <a:noFill/>
          </a:ln>
        </p:spPr>
      </p:pic>
      <p:pic>
        <p:nvPicPr>
          <p:cNvPr id="148" name="Google Shape;148;p28"/>
          <p:cNvPicPr preferRelativeResize="0"/>
          <p:nvPr/>
        </p:nvPicPr>
        <p:blipFill rotWithShape="1">
          <a:blip r:embed="rId4">
            <a:alphaModFix/>
          </a:blip>
          <a:srcRect b="8855" l="6848" r="5800" t="10713"/>
          <a:stretch/>
        </p:blipFill>
        <p:spPr>
          <a:xfrm>
            <a:off x="5486075" y="902450"/>
            <a:ext cx="3294925" cy="1899925"/>
          </a:xfrm>
          <a:prstGeom prst="rect">
            <a:avLst/>
          </a:prstGeom>
          <a:noFill/>
          <a:ln>
            <a:noFill/>
          </a:ln>
        </p:spPr>
      </p:pic>
      <p:sp>
        <p:nvSpPr>
          <p:cNvPr id="149" name="Google Shape;149;p28"/>
          <p:cNvSpPr txBox="1"/>
          <p:nvPr/>
        </p:nvSpPr>
        <p:spPr>
          <a:xfrm>
            <a:off x="6807800" y="4904400"/>
            <a:ext cx="9510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5"/>
              </a:rPr>
              <a:t>Image </a:t>
            </a:r>
            <a:r>
              <a:rPr lang="en" sz="900" u="sng">
                <a:solidFill>
                  <a:schemeClr val="hlink"/>
                </a:solidFill>
                <a:latin typeface="Nunito"/>
                <a:ea typeface="Nunito"/>
                <a:cs typeface="Nunito"/>
                <a:sym typeface="Nunito"/>
                <a:hlinkClick r:id="rId6"/>
              </a:rPr>
              <a:t>Source</a:t>
            </a:r>
            <a:endParaRPr sz="9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Padding &amp; Stride in CNNs</a:t>
            </a:r>
            <a:endParaRPr/>
          </a:p>
        </p:txBody>
      </p:sp>
      <p:sp>
        <p:nvSpPr>
          <p:cNvPr id="155" name="Google Shape;155;p29"/>
          <p:cNvSpPr txBox="1"/>
          <p:nvPr>
            <p:ph idx="1" type="body"/>
          </p:nvPr>
        </p:nvSpPr>
        <p:spPr>
          <a:xfrm>
            <a:off x="202550" y="861975"/>
            <a:ext cx="6028200" cy="37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Stride</a:t>
            </a:r>
            <a:r>
              <a:rPr lang="en" sz="1300"/>
              <a:t> specifies how much we move the filter at each step. By default the value of the stride is 1 and is represented by the first figure</a:t>
            </a:r>
            <a:endParaRPr sz="1300"/>
          </a:p>
          <a:p>
            <a:pPr indent="-311150" lvl="0" marL="457200" rtl="0" algn="l">
              <a:spcBef>
                <a:spcPts val="0"/>
              </a:spcBef>
              <a:spcAft>
                <a:spcPts val="0"/>
              </a:spcAft>
              <a:buSzPts val="1300"/>
              <a:buChar char="●"/>
            </a:pPr>
            <a:r>
              <a:rPr lang="en" sz="1300"/>
              <a:t>We can also increase the value of stride if we want less overlap between the filters. It also makes the resulting feature map smaller since we are skipping over some locations. </a:t>
            </a:r>
            <a:endParaRPr sz="1300"/>
          </a:p>
          <a:p>
            <a:pPr indent="-311150" lvl="0" marL="457200" rtl="0" algn="l">
              <a:spcBef>
                <a:spcPts val="0"/>
              </a:spcBef>
              <a:spcAft>
                <a:spcPts val="0"/>
              </a:spcAft>
              <a:buSzPts val="1300"/>
              <a:buChar char="●"/>
            </a:pPr>
            <a:r>
              <a:rPr lang="en" sz="1300"/>
              <a:t>The second figure demonstrates the stride 2</a:t>
            </a:r>
            <a:endParaRPr sz="1300"/>
          </a:p>
          <a:p>
            <a:pPr indent="0" lvl="0" marL="0" rtl="0" algn="l">
              <a:spcBef>
                <a:spcPts val="1600"/>
              </a:spcBef>
              <a:spcAft>
                <a:spcPts val="0"/>
              </a:spcAft>
              <a:buNone/>
            </a:pPr>
            <a:r>
              <a:rPr lang="en" sz="1300"/>
              <a:t>We see that after using stride, the size of the feature map is smaller than the input. If we want to maintain the same dimensions, we can use </a:t>
            </a:r>
            <a:r>
              <a:rPr b="1" lang="en" sz="1300"/>
              <a:t>padding</a:t>
            </a:r>
            <a:r>
              <a:rPr lang="en" sz="1300"/>
              <a:t> to surround the input with zeros.</a:t>
            </a:r>
            <a:endParaRPr sz="1300"/>
          </a:p>
          <a:p>
            <a:pPr indent="-311150" lvl="0" marL="457200" rtl="0" algn="l">
              <a:spcBef>
                <a:spcPts val="1600"/>
              </a:spcBef>
              <a:spcAft>
                <a:spcPts val="0"/>
              </a:spcAft>
              <a:buSzPts val="1300"/>
              <a:buChar char="●"/>
            </a:pPr>
            <a:r>
              <a:rPr lang="en" sz="1300"/>
              <a:t>The grey area around the input in the third figure is the padding. </a:t>
            </a:r>
            <a:endParaRPr sz="1300"/>
          </a:p>
          <a:p>
            <a:pPr indent="-311150" lvl="0" marL="457200" rtl="0" algn="l">
              <a:spcBef>
                <a:spcPts val="0"/>
              </a:spcBef>
              <a:spcAft>
                <a:spcPts val="0"/>
              </a:spcAft>
              <a:buSzPts val="1300"/>
              <a:buChar char="●"/>
            </a:pPr>
            <a:r>
              <a:rPr lang="en" sz="1300"/>
              <a:t>We either pad with zeros or the values on the edge, to match the dimensions of the feature map with the input.</a:t>
            </a:r>
            <a:endParaRPr sz="1300"/>
          </a:p>
          <a:p>
            <a:pPr indent="-311150" lvl="0" marL="457200" rtl="0" algn="l">
              <a:spcBef>
                <a:spcPts val="0"/>
              </a:spcBef>
              <a:spcAft>
                <a:spcPts val="0"/>
              </a:spcAft>
              <a:buSzPts val="1300"/>
              <a:buChar char="●"/>
            </a:pPr>
            <a:r>
              <a:rPr lang="en" sz="1300"/>
              <a:t>Padding is commonly used in CNNs to preserve the size of the feature maps, otherwise they would shrink at each layer, which is not desirable.</a:t>
            </a:r>
            <a:endParaRPr sz="1300"/>
          </a:p>
        </p:txBody>
      </p:sp>
      <p:sp>
        <p:nvSpPr>
          <p:cNvPr id="156" name="Google Shape;156;p2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7" name="Google Shape;157;p29"/>
          <p:cNvPicPr preferRelativeResize="0"/>
          <p:nvPr/>
        </p:nvPicPr>
        <p:blipFill>
          <a:blip r:embed="rId3">
            <a:alphaModFix/>
          </a:blip>
          <a:stretch>
            <a:fillRect/>
          </a:stretch>
        </p:blipFill>
        <p:spPr>
          <a:xfrm>
            <a:off x="6418452" y="3632325"/>
            <a:ext cx="2109124" cy="1314574"/>
          </a:xfrm>
          <a:prstGeom prst="rect">
            <a:avLst/>
          </a:prstGeom>
          <a:noFill/>
          <a:ln>
            <a:noFill/>
          </a:ln>
        </p:spPr>
      </p:pic>
      <p:pic>
        <p:nvPicPr>
          <p:cNvPr id="158" name="Google Shape;158;p29"/>
          <p:cNvPicPr preferRelativeResize="0"/>
          <p:nvPr/>
        </p:nvPicPr>
        <p:blipFill>
          <a:blip r:embed="rId4">
            <a:alphaModFix/>
          </a:blip>
          <a:stretch>
            <a:fillRect/>
          </a:stretch>
        </p:blipFill>
        <p:spPr>
          <a:xfrm>
            <a:off x="6449450" y="2202875"/>
            <a:ext cx="2047124" cy="1314575"/>
          </a:xfrm>
          <a:prstGeom prst="rect">
            <a:avLst/>
          </a:prstGeom>
          <a:noFill/>
          <a:ln>
            <a:noFill/>
          </a:ln>
        </p:spPr>
      </p:pic>
      <p:pic>
        <p:nvPicPr>
          <p:cNvPr id="159" name="Google Shape;159;p29"/>
          <p:cNvPicPr preferRelativeResize="0"/>
          <p:nvPr/>
        </p:nvPicPr>
        <p:blipFill>
          <a:blip r:embed="rId5">
            <a:alphaModFix/>
          </a:blip>
          <a:stretch>
            <a:fillRect/>
          </a:stretch>
        </p:blipFill>
        <p:spPr>
          <a:xfrm>
            <a:off x="6493150" y="941950"/>
            <a:ext cx="1959725" cy="1146075"/>
          </a:xfrm>
          <a:prstGeom prst="rect">
            <a:avLst/>
          </a:prstGeom>
          <a:noFill/>
          <a:ln>
            <a:noFill/>
          </a:ln>
        </p:spPr>
      </p:pic>
      <p:sp>
        <p:nvSpPr>
          <p:cNvPr id="160" name="Google Shape;160;p29"/>
          <p:cNvSpPr txBox="1"/>
          <p:nvPr/>
        </p:nvSpPr>
        <p:spPr>
          <a:xfrm>
            <a:off x="1188800" y="4926300"/>
            <a:ext cx="10065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6"/>
              </a:rPr>
              <a:t>Image </a:t>
            </a:r>
            <a:r>
              <a:rPr lang="en" sz="900" u="sng">
                <a:solidFill>
                  <a:schemeClr val="hlink"/>
                </a:solidFill>
                <a:latin typeface="Nunito"/>
                <a:ea typeface="Nunito"/>
                <a:cs typeface="Nunito"/>
                <a:sym typeface="Nunito"/>
                <a:hlinkClick r:id="rId7"/>
              </a:rPr>
              <a:t>Source</a:t>
            </a:r>
            <a:endParaRPr sz="9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to be covered</a:t>
            </a:r>
            <a:endParaRPr/>
          </a:p>
        </p:txBody>
      </p:sp>
      <p:sp>
        <p:nvSpPr>
          <p:cNvPr id="166" name="Google Shape;166;p30"/>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Transfer Learning</a:t>
            </a:r>
            <a:endParaRPr/>
          </a:p>
          <a:p>
            <a:pPr indent="-323850" lvl="0" marL="457200" rtl="0" algn="l">
              <a:spcBef>
                <a:spcPts val="0"/>
              </a:spcBef>
              <a:spcAft>
                <a:spcPts val="0"/>
              </a:spcAft>
              <a:buSzPts val="1500"/>
              <a:buChar char="●"/>
            </a:pPr>
            <a:r>
              <a:rPr lang="en"/>
              <a:t>Graph neural networks</a:t>
            </a:r>
            <a:endParaRPr/>
          </a:p>
          <a:p>
            <a:pPr indent="-317500" lvl="1" marL="914400" rtl="0" algn="l">
              <a:spcBef>
                <a:spcPts val="0"/>
              </a:spcBef>
              <a:spcAft>
                <a:spcPts val="0"/>
              </a:spcAft>
              <a:buSzPts val="1400"/>
              <a:buChar char="○"/>
            </a:pPr>
            <a:r>
              <a:rPr lang="en" sz="1100">
                <a:highlight>
                  <a:srgbClr val="FFFFFF"/>
                </a:highlight>
              </a:rPr>
              <a:t>Applications</a:t>
            </a:r>
            <a:endParaRPr sz="1100">
              <a:highlight>
                <a:srgbClr val="FFFFFF"/>
              </a:highlight>
            </a:endParaRPr>
          </a:p>
          <a:p>
            <a:pPr indent="-317500" lvl="1" marL="914400" rtl="0" algn="l">
              <a:spcBef>
                <a:spcPts val="0"/>
              </a:spcBef>
              <a:spcAft>
                <a:spcPts val="0"/>
              </a:spcAft>
              <a:buSzPts val="1400"/>
              <a:buChar char="○"/>
            </a:pPr>
            <a:r>
              <a:rPr lang="en" sz="1100">
                <a:highlight>
                  <a:srgbClr val="FFFFFF"/>
                </a:highlight>
              </a:rPr>
              <a:t>From Images to Graphs</a:t>
            </a:r>
            <a:endParaRPr sz="1100">
              <a:highlight>
                <a:srgbClr val="FFFFFF"/>
              </a:highlight>
            </a:endParaRPr>
          </a:p>
          <a:p>
            <a:pPr indent="-317500" lvl="1" marL="914400" rtl="0" algn="l">
              <a:spcBef>
                <a:spcPts val="0"/>
              </a:spcBef>
              <a:spcAft>
                <a:spcPts val="0"/>
              </a:spcAft>
              <a:buSzPts val="1400"/>
              <a:buChar char="○"/>
            </a:pPr>
            <a:r>
              <a:rPr lang="en" sz="1100">
                <a:highlight>
                  <a:srgbClr val="FFFFFF"/>
                </a:highlight>
              </a:rPr>
              <a:t>Graph convolutions</a:t>
            </a:r>
            <a:endParaRPr sz="1100">
              <a:highlight>
                <a:srgbClr val="FFFFFF"/>
              </a:highlight>
            </a:endParaRPr>
          </a:p>
          <a:p>
            <a:pPr indent="-317500" lvl="1" marL="914400" rtl="0" algn="l">
              <a:spcBef>
                <a:spcPts val="0"/>
              </a:spcBef>
              <a:spcAft>
                <a:spcPts val="0"/>
              </a:spcAft>
              <a:buSzPts val="1400"/>
              <a:buChar char="○"/>
            </a:pPr>
            <a:r>
              <a:rPr lang="en" sz="1100">
                <a:highlight>
                  <a:srgbClr val="FFFFFF"/>
                </a:highlight>
              </a:rPr>
              <a:t>Example application: Predicting Polypharmacy side effects</a:t>
            </a:r>
            <a:endParaRPr sz="1400"/>
          </a:p>
        </p:txBody>
      </p:sp>
      <p:sp>
        <p:nvSpPr>
          <p:cNvPr id="167" name="Google Shape;167;p3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Questions</a:t>
            </a:r>
            <a:endParaRPr/>
          </a:p>
        </p:txBody>
      </p:sp>
      <p:sp>
        <p:nvSpPr>
          <p:cNvPr id="173" name="Google Shape;173;p31"/>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4" name="Google Shape;174;p31"/>
          <p:cNvSpPr txBox="1"/>
          <p:nvPr>
            <p:ph idx="1" type="body"/>
          </p:nvPr>
        </p:nvSpPr>
        <p:spPr>
          <a:xfrm>
            <a:off x="202550" y="861975"/>
            <a:ext cx="8629800" cy="1642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AutoNum type="arabicPeriod"/>
            </a:pPr>
            <a:r>
              <a:rPr lang="en"/>
              <a:t>What is transfer learning?</a:t>
            </a:r>
            <a:endParaRPr/>
          </a:p>
          <a:p>
            <a:pPr indent="-323850" lvl="0" marL="457200" rtl="0" algn="l">
              <a:lnSpc>
                <a:spcPct val="150000"/>
              </a:lnSpc>
              <a:spcBef>
                <a:spcPts val="0"/>
              </a:spcBef>
              <a:spcAft>
                <a:spcPts val="0"/>
              </a:spcAft>
              <a:buSzPts val="1500"/>
              <a:buAutoNum type="arabicPeriod"/>
            </a:pPr>
            <a:r>
              <a:rPr lang="en"/>
              <a:t>What are graph neural networks and how are they different from ANNs &amp; CNNs?</a:t>
            </a:r>
            <a:endParaRPr/>
          </a:p>
          <a:p>
            <a:pPr indent="-323850" lvl="0" marL="457200" rtl="0" algn="l">
              <a:lnSpc>
                <a:spcPct val="150000"/>
              </a:lnSpc>
              <a:spcBef>
                <a:spcPts val="0"/>
              </a:spcBef>
              <a:spcAft>
                <a:spcPts val="0"/>
              </a:spcAft>
              <a:buSzPts val="1500"/>
              <a:buAutoNum type="arabicPeriod"/>
            </a:pPr>
            <a:r>
              <a:rPr lang="en"/>
              <a:t>What is neighbourhood aggregation and how does it help in learning a GNN?</a:t>
            </a:r>
            <a:endParaRPr/>
          </a:p>
          <a:p>
            <a:pPr indent="-323850" lvl="0" marL="457200" rtl="0" algn="l">
              <a:lnSpc>
                <a:spcPct val="150000"/>
              </a:lnSpc>
              <a:spcBef>
                <a:spcPts val="0"/>
              </a:spcBef>
              <a:spcAft>
                <a:spcPts val="0"/>
              </a:spcAft>
              <a:buSzPts val="1500"/>
              <a:buAutoNum type="arabicPeriod"/>
            </a:pPr>
            <a:r>
              <a:rPr lang="en"/>
              <a:t>What are some of the applications of GNNs?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