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ExtraBold" panose="020B0604020202020204" charset="0"/>
      <p:bold r:id="rId23"/>
      <p:boldItalic r:id="rId24"/>
    </p:embeddedFont>
    <p:embeddedFont>
      <p:font typeface="Nunito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0AEC0-F622-470A-8106-549ACA3E5F09}">
  <a:tblStyle styleId="{3F00AEC0-F622-470A-8106-549ACA3E5F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03df03e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03df03e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c3e026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c3e026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e5653da8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e0e5653da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e0e5653da8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0e5653da8_0_1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| Proprietary content. ©Great Learning. All Rights Reserved. Unauthorized use or distribution prohibited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b926b98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b926b98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bad5b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bad5b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e883f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9e883f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e883fe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9e883fe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9e883fe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9e883fe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9e883fe8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9e883fe8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e883fe8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e883fe8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c27ca3e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c27ca3e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260908" y="717750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260902" y="2770350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{3F00AEC0-F622-470A-8106-549ACA3E5F09}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{3F00AEC0-F622-470A-8106-549ACA3E5F09}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200"/>
              <a:buFont typeface="Nunito"/>
              <a:buNone/>
              <a:defRPr sz="22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p1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www.real-statistics.com/time-series-analysis/arma-process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294290" y="2120400"/>
            <a:ext cx="8549585" cy="9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Series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so far </a:t>
            </a:r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Time Series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dirty="0"/>
              <a:t>Introduction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dirty="0"/>
              <a:t>Decomposition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dirty="0"/>
              <a:t>Stationarity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dirty="0"/>
              <a:t>Autoregressive models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dirty="0"/>
              <a:t>Moving Average models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dirty="0" smtClean="0"/>
              <a:t>ARMA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dirty="0" smtClean="0"/>
              <a:t>ARIMA</a:t>
            </a:r>
            <a:endParaRPr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">
                <a:solidFill>
                  <a:srgbClr val="434343"/>
                </a:solidFill>
              </a:rPr>
              <a:t>What is a time series and what are the features of a time series?</a:t>
            </a:r>
            <a:endParaRPr>
              <a:solidFill>
                <a:srgbClr val="434343"/>
              </a:solidFill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">
                <a:solidFill>
                  <a:srgbClr val="434343"/>
                </a:solidFill>
              </a:rPr>
              <a:t>What is decomposition of time series and why do we do decomposition?</a:t>
            </a:r>
            <a:endParaRPr>
              <a:solidFill>
                <a:srgbClr val="434343"/>
              </a:solidFill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">
                <a:solidFill>
                  <a:srgbClr val="434343"/>
                </a:solidFill>
              </a:rPr>
              <a:t>How do you define a stationary time series and how do we check stationarity?</a:t>
            </a:r>
            <a:endParaRPr>
              <a:solidFill>
                <a:srgbClr val="434343"/>
              </a:solidFill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">
                <a:solidFill>
                  <a:srgbClr val="434343"/>
                </a:solidFill>
              </a:rPr>
              <a:t>What is the difference between Autoregressive and Moving Average models?</a:t>
            </a:r>
            <a:endParaRPr>
              <a:solidFill>
                <a:srgbClr val="434343"/>
              </a:solidFill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AutoNum type="arabicPeriod"/>
            </a:pPr>
            <a:r>
              <a:rPr lang="en">
                <a:solidFill>
                  <a:srgbClr val="434343"/>
                </a:solidFill>
              </a:rPr>
              <a:t>What do you understand by ARMA &amp; ARIMA models?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</a:t>
            </a:r>
            <a:r>
              <a:rPr lang="en" dirty="0"/>
              <a:t>Series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 dirty="0">
                <a:solidFill>
                  <a:srgbClr val="434343"/>
                </a:solidFill>
              </a:rPr>
              <a:t>A time series is a sequence of measurements on the same variable collected over time.</a:t>
            </a:r>
            <a:endParaRPr sz="1300" dirty="0">
              <a:solidFill>
                <a:srgbClr val="434343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 dirty="0">
                <a:solidFill>
                  <a:srgbClr val="434343"/>
                </a:solidFill>
              </a:rPr>
              <a:t>The measurements are made at regular time intervals.</a:t>
            </a:r>
            <a:endParaRPr sz="1300" dirty="0">
              <a:solidFill>
                <a:srgbClr val="434343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 dirty="0">
                <a:solidFill>
                  <a:srgbClr val="434343"/>
                </a:solidFill>
              </a:rPr>
              <a:t>Examples include - predicting the number of churning customers, explaining seasonal patterns in sales, etc.</a:t>
            </a: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34343"/>
                </a:solidFill>
              </a:rPr>
              <a:t>What is not a time </a:t>
            </a:r>
            <a:r>
              <a:rPr lang="en" sz="1300" b="1" dirty="0" smtClean="0">
                <a:solidFill>
                  <a:srgbClr val="434343"/>
                </a:solidFill>
              </a:rPr>
              <a:t>series?</a:t>
            </a:r>
            <a:endParaRPr sz="1300" b="1" dirty="0">
              <a:solidFill>
                <a:srgbClr val="434343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 dirty="0">
                <a:solidFill>
                  <a:srgbClr val="434343"/>
                </a:solidFill>
              </a:rPr>
              <a:t>Data collected on multiple items at the same point of time. </a:t>
            </a:r>
            <a:r>
              <a:rPr lang="en" sz="1300" dirty="0">
                <a:solidFill>
                  <a:srgbClr val="434343"/>
                </a:solidFill>
              </a:rPr>
              <a:t>F</a:t>
            </a:r>
            <a:r>
              <a:rPr lang="en" sz="1300" dirty="0" smtClean="0">
                <a:solidFill>
                  <a:srgbClr val="434343"/>
                </a:solidFill>
              </a:rPr>
              <a:t>or eg, </a:t>
            </a:r>
            <a:r>
              <a:rPr lang="en" sz="1300" dirty="0">
                <a:solidFill>
                  <a:srgbClr val="434343"/>
                </a:solidFill>
              </a:rPr>
              <a:t>dow jones average on a single day</a:t>
            </a:r>
            <a:endParaRPr sz="1300" dirty="0">
              <a:solidFill>
                <a:srgbClr val="434343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 dirty="0">
                <a:solidFill>
                  <a:srgbClr val="434343"/>
                </a:solidFill>
              </a:rPr>
              <a:t>When the time periods are not the same. for e.g. in a single time series both quarterly and yearly data</a:t>
            </a: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34343"/>
                </a:solidFill>
              </a:rPr>
              <a:t>Features of a time series: </a:t>
            </a:r>
            <a:r>
              <a:rPr lang="en" sz="1300" dirty="0">
                <a:solidFill>
                  <a:srgbClr val="434343"/>
                </a:solidFill>
              </a:rPr>
              <a:t>The following are the features of a time series-</a:t>
            </a:r>
            <a:endParaRPr sz="1300" dirty="0">
              <a:solidFill>
                <a:srgbClr val="434343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 dirty="0">
                <a:solidFill>
                  <a:srgbClr val="434343"/>
                </a:solidFill>
              </a:rPr>
              <a:t>Data is not independent</a:t>
            </a:r>
            <a:endParaRPr sz="1300" dirty="0">
              <a:solidFill>
                <a:srgbClr val="434343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 dirty="0">
                <a:solidFill>
                  <a:srgbClr val="434343"/>
                </a:solidFill>
              </a:rPr>
              <a:t>Ordering is very important because there is dependency and changing the order will change the data structure</a:t>
            </a: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 dirty="0">
                <a:solidFill>
                  <a:srgbClr val="434343"/>
                </a:solidFill>
              </a:rPr>
              <a:t>Yearly time series of per capita GDP of India</a:t>
            </a:r>
            <a:endParaRPr sz="1300" b="1" i="1" dirty="0">
              <a:solidFill>
                <a:srgbClr val="434343"/>
              </a:solidFill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450" y="3541375"/>
            <a:ext cx="3324525" cy="14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900300" y="3971600"/>
            <a:ext cx="671700" cy="150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 of a </a:t>
            </a:r>
            <a:r>
              <a:rPr lang="en" dirty="0" smtClean="0"/>
              <a:t>Time </a:t>
            </a:r>
            <a:r>
              <a:rPr lang="en" dirty="0"/>
              <a:t>S</a:t>
            </a:r>
            <a:r>
              <a:rPr lang="en" dirty="0" smtClean="0"/>
              <a:t>eries</a:t>
            </a:r>
            <a:endParaRPr dirty="0"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4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Decomposition refers to the task of deconstructing the time series into several components like trend, seasonality etc.</a:t>
            </a: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There are two types of models used to decompose time series-</a:t>
            </a:r>
            <a:endParaRPr sz="1300">
              <a:solidFill>
                <a:srgbClr val="434343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" sz="1300" b="1">
                <a:solidFill>
                  <a:srgbClr val="434343"/>
                </a:solidFill>
              </a:rPr>
              <a:t>Additive model: </a:t>
            </a:r>
            <a:r>
              <a:rPr lang="en" sz="1300">
                <a:solidFill>
                  <a:srgbClr val="434343"/>
                </a:solidFill>
              </a:rPr>
              <a:t>It is useful when the seasonal variation is relatively constant over time.</a:t>
            </a:r>
            <a:endParaRPr sz="13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Observation = Trend + Seasonality + Error</a:t>
            </a:r>
            <a:endParaRPr sz="1300">
              <a:solidFill>
                <a:srgbClr val="434343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" sz="1300" b="1">
                <a:solidFill>
                  <a:srgbClr val="434343"/>
                </a:solidFill>
              </a:rPr>
              <a:t>Multiplicative model: </a:t>
            </a:r>
            <a:r>
              <a:rPr lang="en" sz="1300">
                <a:solidFill>
                  <a:srgbClr val="434343"/>
                </a:solidFill>
              </a:rPr>
              <a:t>It is more realistic in nature and can be used when there are some variations over time</a:t>
            </a:r>
            <a:endParaRPr sz="13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Observation = Trend * Seasonality * Error</a:t>
            </a: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</a:rPr>
              <a:t>Why do we need to decompose a time series:</a:t>
            </a:r>
            <a:endParaRPr sz="1300" b="1">
              <a:solidFill>
                <a:srgbClr val="434343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To compare the long-term movement of the series (Trend) vis-a-vis short-term movement (seasonality) to understand which has the higher influence</a:t>
            </a:r>
            <a:endParaRPr sz="1300">
              <a:solidFill>
                <a:srgbClr val="43434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To compare it amongst multiple sectors to avoid non-uniformity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Stationary </a:t>
            </a:r>
            <a:r>
              <a:rPr lang="en" dirty="0" smtClean="0"/>
              <a:t>Time </a:t>
            </a:r>
            <a:r>
              <a:rPr lang="en" dirty="0"/>
              <a:t>S</a:t>
            </a:r>
            <a:r>
              <a:rPr lang="en" dirty="0" smtClean="0"/>
              <a:t>eries</a:t>
            </a:r>
            <a:endParaRPr dirty="0"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In time series analysis, stationarity is a characteristic property of having </a:t>
            </a:r>
            <a:r>
              <a:rPr lang="en" sz="1300" b="1">
                <a:solidFill>
                  <a:srgbClr val="434343"/>
                </a:solidFill>
                <a:highlight>
                  <a:srgbClr val="FFFFFF"/>
                </a:highlight>
              </a:rPr>
              <a:t>constant statistical measures 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such as mean, variance, co-variance etc over a period of time. 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In other words, a time series is said to be stationary if the marginal distribution of y at a time p(yt) is the same at any other point in time. For time series analysis to be performed on a dataset, it should be stationary. 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It is also known as </a:t>
            </a:r>
            <a:r>
              <a:rPr lang="en" sz="1300" b="1">
                <a:solidFill>
                  <a:srgbClr val="434343"/>
                </a:solidFill>
                <a:highlight>
                  <a:srgbClr val="FFFFFF"/>
                </a:highlight>
              </a:rPr>
              <a:t>white noise.</a:t>
            </a:r>
            <a:endParaRPr sz="1300" b="1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We can check the stationarity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B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y visualizing the rolling mean and standard deviation of the series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By using the Augmented Dickey-Fuller test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425" y="3035150"/>
            <a:ext cx="3100051" cy="18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model vs Moving Average Model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</a:rPr>
              <a:t>Autoregressive models: </a:t>
            </a:r>
            <a:r>
              <a:rPr lang="en" sz="1300">
                <a:solidFill>
                  <a:srgbClr val="434343"/>
                </a:solidFill>
              </a:rPr>
              <a:t>Autoregressive models are based on the idea that the current value of the series, yₜ</a:t>
            </a:r>
            <a:r>
              <a:rPr lang="en" sz="1300" baseline="-25000">
                <a:solidFill>
                  <a:srgbClr val="434343"/>
                </a:solidFill>
              </a:rPr>
              <a:t> </a:t>
            </a:r>
            <a:r>
              <a:rPr lang="en" sz="1300">
                <a:solidFill>
                  <a:srgbClr val="434343"/>
                </a:solidFill>
              </a:rPr>
              <a:t>, can be explained as a linear combination of p past values, y</a:t>
            </a:r>
            <a:r>
              <a:rPr lang="en" sz="1300" baseline="-25000">
                <a:solidFill>
                  <a:srgbClr val="434343"/>
                </a:solidFill>
              </a:rPr>
              <a:t>t−1</a:t>
            </a:r>
            <a:r>
              <a:rPr lang="en" sz="1300">
                <a:solidFill>
                  <a:srgbClr val="434343"/>
                </a:solidFill>
              </a:rPr>
              <a:t>, y</a:t>
            </a:r>
            <a:r>
              <a:rPr lang="en" sz="1300" baseline="-25000">
                <a:solidFill>
                  <a:srgbClr val="434343"/>
                </a:solidFill>
              </a:rPr>
              <a:t>t−2</a:t>
            </a:r>
            <a:r>
              <a:rPr lang="en" sz="1300">
                <a:solidFill>
                  <a:srgbClr val="434343"/>
                </a:solidFill>
              </a:rPr>
              <a:t>, . . . , y</a:t>
            </a:r>
            <a:r>
              <a:rPr lang="en" sz="1300" baseline="-25000">
                <a:solidFill>
                  <a:srgbClr val="434343"/>
                </a:solidFill>
              </a:rPr>
              <a:t>t−p </a:t>
            </a:r>
            <a:r>
              <a:rPr lang="en" sz="1300">
                <a:solidFill>
                  <a:srgbClr val="434343"/>
                </a:solidFill>
              </a:rPr>
              <a:t>of the same series.</a:t>
            </a:r>
            <a:endParaRPr sz="1300">
              <a:solidFill>
                <a:srgbClr val="434343"/>
              </a:solidFill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An autoregressive model of order p, abbreviated AR(p), is of  the form</a:t>
            </a:r>
            <a:endParaRPr sz="1300">
              <a:solidFill>
                <a:srgbClr val="434343"/>
              </a:solidFill>
            </a:endParaRPr>
          </a:p>
          <a:p>
            <a:pPr marL="457200" marR="254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  <a:p>
            <a:pPr marL="457200" marR="254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The simplest AR process is AR(0), which has no dependence between the terms. In fact, AR(0) is essentially white noise. 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If y depends on more than one of its previous values then it is denoted by p parameters.</a:t>
            </a:r>
            <a:endParaRPr sz="1300">
              <a:solidFill>
                <a:srgbClr val="434343"/>
              </a:solidFill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</a:rPr>
              <a:t>Moving Average models:</a:t>
            </a:r>
            <a:r>
              <a:rPr lang="en" sz="1300">
                <a:solidFill>
                  <a:srgbClr val="434343"/>
                </a:solidFill>
              </a:rPr>
              <a:t> While the autoregressive model considered the past values of the target variable for prediction, Moving average makes use of the white noise error terms. It can be represented as follows:</a:t>
            </a:r>
            <a:endParaRPr sz="1300">
              <a:solidFill>
                <a:srgbClr val="434343"/>
              </a:solidFill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Where, εt, εt−1,…, εt−q are the white noise error terms.</a:t>
            </a: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 b="1">
              <a:solidFill>
                <a:srgbClr val="434343"/>
              </a:solidFill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79" y="1898875"/>
            <a:ext cx="2632850" cy="3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300" y="3741450"/>
            <a:ext cx="3523100" cy="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 Model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The Autoregressive Moving Average model is a combination of the autoregressive model and the moving average model which uses both the past values as well as the error terms to predict for the future time series.</a:t>
            </a: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If the process has terms from both an AR(</a:t>
            </a:r>
            <a:r>
              <a:rPr lang="en" sz="1300" i="1">
                <a:solidFill>
                  <a:srgbClr val="434343"/>
                </a:solidFill>
                <a:highlight>
                  <a:srgbClr val="FFFFFF"/>
                </a:highlight>
              </a:rPr>
              <a:t>p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) and MA(</a:t>
            </a:r>
            <a:r>
              <a:rPr lang="en" sz="1300" i="1">
                <a:solidFill>
                  <a:srgbClr val="434343"/>
                </a:solidFill>
                <a:highlight>
                  <a:srgbClr val="FFFFFF"/>
                </a:highlight>
              </a:rPr>
              <a:t>q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) process, then the process ARMA(</a:t>
            </a:r>
            <a:r>
              <a:rPr lang="en" sz="1300" i="1">
                <a:solidFill>
                  <a:srgbClr val="434343"/>
                </a:solidFill>
                <a:highlight>
                  <a:srgbClr val="FFFFFF"/>
                </a:highlight>
              </a:rPr>
              <a:t>p, q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) can be expressed as</a:t>
            </a: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The ARMA model makes use of 2 parameters as given below:</a:t>
            </a: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</a:rPr>
              <a:t>p:</a:t>
            </a:r>
            <a:r>
              <a:rPr lang="en" sz="1300">
                <a:solidFill>
                  <a:srgbClr val="434343"/>
                </a:solidFill>
              </a:rPr>
              <a:t> Lag order or the number of past orders to be included in the model</a:t>
            </a:r>
            <a:endParaRPr sz="13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434343"/>
                </a:solidFill>
              </a:rPr>
              <a:t>q:</a:t>
            </a:r>
            <a:r>
              <a:rPr lang="en" sz="1300">
                <a:solidFill>
                  <a:srgbClr val="434343"/>
                </a:solidFill>
              </a:rPr>
              <a:t> The order of moving average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00" y="1868925"/>
            <a:ext cx="6113499" cy="4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/>
        </p:nvSpPr>
        <p:spPr>
          <a:xfrm>
            <a:off x="7674850" y="4851300"/>
            <a:ext cx="6387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Source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8700" y="2571750"/>
            <a:ext cx="30480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202550" y="3594975"/>
            <a:ext cx="51507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This plot shows the ARMA model fitted on the air passenger dataset. It gives the Residual Sum of Squares as 1.0292.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34343"/>
                </a:solidFill>
              </a:rPr>
              <a:t>ARIMA stands for AutoRegressive Integrated Moving Average. It is a generalization of ARMA model and adds the notion of integration. The ARIMA model makes use of 3 parameters, which are given below:</a:t>
            </a: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34343"/>
                </a:solidFill>
              </a:rPr>
              <a:t>p:</a:t>
            </a:r>
            <a:r>
              <a:rPr lang="en" sz="1300" dirty="0">
                <a:solidFill>
                  <a:srgbClr val="434343"/>
                </a:solidFill>
              </a:rPr>
              <a:t> Lag order or the number of past orders to be included in the model</a:t>
            </a: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rgbClr val="434343"/>
                </a:solidFill>
              </a:rPr>
              <a:t>d:</a:t>
            </a:r>
            <a:r>
              <a:rPr lang="en" sz="1300" dirty="0">
                <a:solidFill>
                  <a:srgbClr val="434343"/>
                </a:solidFill>
              </a:rPr>
              <a:t> The number of times differencing was applied in the original series in order to make the series stationary.</a:t>
            </a: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rgbClr val="434343"/>
                </a:solidFill>
              </a:rPr>
              <a:t>q:</a:t>
            </a:r>
            <a:r>
              <a:rPr lang="en" sz="1300" dirty="0">
                <a:solidFill>
                  <a:srgbClr val="434343"/>
                </a:solidFill>
              </a:rPr>
              <a:t> The order of moving </a:t>
            </a:r>
            <a:r>
              <a:rPr lang="en" sz="1300" dirty="0" smtClean="0">
                <a:solidFill>
                  <a:srgbClr val="434343"/>
                </a:solidFill>
              </a:rPr>
              <a:t>average</a:t>
            </a:r>
            <a:endParaRPr sz="1300" dirty="0">
              <a:solidFill>
                <a:srgbClr val="434343"/>
              </a:solidFill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56806"/>
            <a:ext cx="4210050" cy="190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202550" y="2856800"/>
            <a:ext cx="41109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This plot shows the ARIMA model fitted on the bitcoin price prediction dataset.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886</Words>
  <Application>Microsoft Office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Nunito</vt:lpstr>
      <vt:lpstr>Calibri</vt:lpstr>
      <vt:lpstr>Nunito ExtraBold</vt:lpstr>
      <vt:lpstr>Arial</vt:lpstr>
      <vt:lpstr>Nunito SemiBold</vt:lpstr>
      <vt:lpstr>Just Logo</vt:lpstr>
      <vt:lpstr>Just Logo</vt:lpstr>
      <vt:lpstr>Time Series</vt:lpstr>
      <vt:lpstr>Topics covered so far </vt:lpstr>
      <vt:lpstr>Discussion questions</vt:lpstr>
      <vt:lpstr>Time Series</vt:lpstr>
      <vt:lpstr>Decomposition of a Time Series</vt:lpstr>
      <vt:lpstr>Stationary Time Series</vt:lpstr>
      <vt:lpstr>Autoregressive model vs Moving Average Model</vt:lpstr>
      <vt:lpstr>ARMA Model</vt:lpstr>
      <vt:lpstr>ARIMA Model</vt:lpstr>
      <vt:lpstr>Case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cp:lastModifiedBy>Prateek Dhokwal</cp:lastModifiedBy>
  <cp:revision>2</cp:revision>
  <dcterms:modified xsi:type="dcterms:W3CDTF">2021-09-13T12:15:24Z</dcterms:modified>
</cp:coreProperties>
</file>