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796A-449F-4EE0-B9D9-14BE561CB934}"/>
              </a:ext>
            </a:extLst>
          </p:cNvPr>
          <p:cNvSpPr>
            <a:spLocks noGrp="1"/>
          </p:cNvSpPr>
          <p:nvPr>
            <p:ph type="ctrTitle"/>
          </p:nvPr>
        </p:nvSpPr>
        <p:spPr/>
        <p:txBody>
          <a:bodyPr/>
          <a:lstStyle/>
          <a:p>
            <a:pPr algn="ctr"/>
            <a:r>
              <a:rPr lang="en-GB" dirty="0"/>
              <a:t>Marketing Campaign Guidance </a:t>
            </a:r>
          </a:p>
        </p:txBody>
      </p:sp>
      <p:sp>
        <p:nvSpPr>
          <p:cNvPr id="3" name="Subtitle 2">
            <a:extLst>
              <a:ext uri="{FF2B5EF4-FFF2-40B4-BE49-F238E27FC236}">
                <a16:creationId xmlns:a16="http://schemas.microsoft.com/office/drawing/2014/main" id="{61F8A816-F114-4442-9BE7-E34C86164C68}"/>
              </a:ext>
            </a:extLst>
          </p:cNvPr>
          <p:cNvSpPr>
            <a:spLocks noGrp="1"/>
          </p:cNvSpPr>
          <p:nvPr>
            <p:ph type="subTitle" idx="1"/>
          </p:nvPr>
        </p:nvSpPr>
        <p:spPr/>
        <p:txBody>
          <a:bodyPr/>
          <a:lstStyle/>
          <a:p>
            <a:pPr algn="ctr"/>
            <a:r>
              <a:rPr lang="en-GB" dirty="0"/>
              <a:t>User Guide</a:t>
            </a:r>
          </a:p>
        </p:txBody>
      </p:sp>
      <p:pic>
        <p:nvPicPr>
          <p:cNvPr id="5" name="Picture 4">
            <a:extLst>
              <a:ext uri="{FF2B5EF4-FFF2-40B4-BE49-F238E27FC236}">
                <a16:creationId xmlns:a16="http://schemas.microsoft.com/office/drawing/2014/main" id="{FB055E2C-80F6-41BE-867D-9DD4772FC39E}"/>
              </a:ext>
            </a:extLst>
          </p:cNvPr>
          <p:cNvPicPr>
            <a:picLocks noChangeAspect="1"/>
          </p:cNvPicPr>
          <p:nvPr/>
        </p:nvPicPr>
        <p:blipFill>
          <a:blip r:embed="rId2"/>
          <a:stretch>
            <a:fillRect/>
          </a:stretch>
        </p:blipFill>
        <p:spPr>
          <a:xfrm>
            <a:off x="9446496" y="5374894"/>
            <a:ext cx="2621794" cy="1334076"/>
          </a:xfrm>
          <a:prstGeom prst="rect">
            <a:avLst/>
          </a:prstGeom>
        </p:spPr>
      </p:pic>
    </p:spTree>
    <p:extLst>
      <p:ext uri="{BB962C8B-B14F-4D97-AF65-F5344CB8AC3E}">
        <p14:creationId xmlns:p14="http://schemas.microsoft.com/office/powerpoint/2010/main" val="408055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1A114E-8129-48B2-B7B8-75DC76689A54}"/>
              </a:ext>
            </a:extLst>
          </p:cNvPr>
          <p:cNvSpPr txBox="1"/>
          <p:nvPr/>
        </p:nvSpPr>
        <p:spPr>
          <a:xfrm>
            <a:off x="712381" y="382773"/>
            <a:ext cx="8272131" cy="2862322"/>
          </a:xfrm>
          <a:prstGeom prst="rect">
            <a:avLst/>
          </a:prstGeom>
          <a:noFill/>
        </p:spPr>
        <p:txBody>
          <a:bodyPr wrap="square" rtlCol="0">
            <a:spAutoFit/>
          </a:bodyPr>
          <a:lstStyle/>
          <a:p>
            <a:r>
              <a:rPr lang="en-GB" dirty="0"/>
              <a:t>Contents</a:t>
            </a:r>
          </a:p>
          <a:p>
            <a:endParaRPr lang="en-GB" dirty="0"/>
          </a:p>
          <a:p>
            <a:r>
              <a:rPr lang="en-GB" dirty="0"/>
              <a:t>Introduction………………………………………………………………………………………………….3</a:t>
            </a:r>
          </a:p>
          <a:p>
            <a:r>
              <a:rPr lang="en-GB" dirty="0"/>
              <a:t>Overview of the dashboard and Guide…………………………………………………………4</a:t>
            </a:r>
          </a:p>
          <a:p>
            <a:r>
              <a:rPr lang="en-GB" dirty="0"/>
              <a:t>Finding your way around the Guide…………………….………………………………………5</a:t>
            </a:r>
          </a:p>
          <a:p>
            <a:r>
              <a:rPr lang="en-GB" dirty="0"/>
              <a:t>Contents of the pages………………………………………………………………………………….6</a:t>
            </a:r>
          </a:p>
          <a:p>
            <a:r>
              <a:rPr lang="en-GB" dirty="0"/>
              <a:t>Using filters………………………………………………………………………………………………….7</a:t>
            </a:r>
          </a:p>
          <a:p>
            <a:r>
              <a:rPr lang="en-GB" dirty="0"/>
              <a:t>Tips for easy page navigation……………………………………………………………………..8</a:t>
            </a:r>
          </a:p>
          <a:p>
            <a:r>
              <a:rPr lang="en-GB" dirty="0"/>
              <a:t>Data Sources………………………………………………………………………………………………..9</a:t>
            </a:r>
          </a:p>
          <a:p>
            <a:endParaRPr lang="en-GB" dirty="0"/>
          </a:p>
        </p:txBody>
      </p:sp>
      <p:pic>
        <p:nvPicPr>
          <p:cNvPr id="3" name="Picture 2">
            <a:extLst>
              <a:ext uri="{FF2B5EF4-FFF2-40B4-BE49-F238E27FC236}">
                <a16:creationId xmlns:a16="http://schemas.microsoft.com/office/drawing/2014/main" id="{58F817A6-7EFA-45BC-95B5-588F11556730}"/>
              </a:ext>
            </a:extLst>
          </p:cNvPr>
          <p:cNvPicPr>
            <a:picLocks noChangeAspect="1"/>
          </p:cNvPicPr>
          <p:nvPr/>
        </p:nvPicPr>
        <p:blipFill>
          <a:blip r:embed="rId2"/>
          <a:stretch>
            <a:fillRect/>
          </a:stretch>
        </p:blipFill>
        <p:spPr>
          <a:xfrm>
            <a:off x="9446496" y="5374894"/>
            <a:ext cx="2621794" cy="1334076"/>
          </a:xfrm>
          <a:prstGeom prst="rect">
            <a:avLst/>
          </a:prstGeom>
        </p:spPr>
      </p:pic>
    </p:spTree>
    <p:extLst>
      <p:ext uri="{BB962C8B-B14F-4D97-AF65-F5344CB8AC3E}">
        <p14:creationId xmlns:p14="http://schemas.microsoft.com/office/powerpoint/2010/main" val="4167311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4985980"/>
          </a:xfrm>
          <a:prstGeom prst="rect">
            <a:avLst/>
          </a:prstGeom>
          <a:noFill/>
        </p:spPr>
        <p:txBody>
          <a:bodyPr wrap="square" rtlCol="0">
            <a:spAutoFit/>
          </a:bodyPr>
          <a:lstStyle/>
          <a:p>
            <a:r>
              <a:rPr lang="en-GB" sz="2800" dirty="0"/>
              <a:t>Introduction</a:t>
            </a:r>
          </a:p>
          <a:p>
            <a:endParaRPr lang="en-GB" dirty="0"/>
          </a:p>
          <a:p>
            <a:r>
              <a:rPr lang="en-GB" sz="1700" dirty="0"/>
              <a:t>In response to a request from the Marketing Department our Data team has put together a Tableau guide to the next cold calling campaign and have provided some useful guidance as to which types of customer might be most receptive to an approach and more likely to take up our offer.</a:t>
            </a:r>
          </a:p>
          <a:p>
            <a:endParaRPr lang="en-GB" sz="1700" dirty="0"/>
          </a:p>
          <a:p>
            <a:r>
              <a:rPr lang="en-GB" sz="1700" dirty="0"/>
              <a:t>This guidance has been constructed using data obtained from our previous marketing campaign where we made 124,956 calls to 45,211 customers based on a deposit account offering.</a:t>
            </a:r>
          </a:p>
          <a:p>
            <a:endParaRPr lang="en-GB" sz="1700" dirty="0"/>
          </a:p>
          <a:p>
            <a:r>
              <a:rPr lang="en-GB" sz="1700" dirty="0"/>
              <a:t>It is, by no means, intended to be comprehensive but is strictly to be seen as a guide providing suggestions based on the data, allowing the reader to select various parameters to help decide the best approach to take in any future campaign.</a:t>
            </a:r>
          </a:p>
          <a:p>
            <a:endParaRPr lang="en-GB" sz="1700" dirty="0"/>
          </a:p>
          <a:p>
            <a:r>
              <a:rPr lang="en-GB" sz="1700" dirty="0"/>
              <a:t>The main aim is to help identify the type of customer who might be most receptive to a new campaign.</a:t>
            </a:r>
          </a:p>
        </p:txBody>
      </p:sp>
    </p:spTree>
    <p:extLst>
      <p:ext uri="{BB962C8B-B14F-4D97-AF65-F5344CB8AC3E}">
        <p14:creationId xmlns:p14="http://schemas.microsoft.com/office/powerpoint/2010/main" val="290205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4724370"/>
          </a:xfrm>
          <a:prstGeom prst="rect">
            <a:avLst/>
          </a:prstGeom>
          <a:noFill/>
        </p:spPr>
        <p:txBody>
          <a:bodyPr wrap="square" rtlCol="0">
            <a:spAutoFit/>
          </a:bodyPr>
          <a:lstStyle/>
          <a:p>
            <a:r>
              <a:rPr lang="en-GB" sz="2800" dirty="0"/>
              <a:t>Overview of the dashboard and Guide</a:t>
            </a:r>
          </a:p>
          <a:p>
            <a:endParaRPr lang="en-GB" dirty="0"/>
          </a:p>
          <a:p>
            <a:r>
              <a:rPr lang="en-GB" sz="1700" dirty="0"/>
              <a:t>The front page (Dashboard) provides high level information to help guide the user around the available information.</a:t>
            </a:r>
          </a:p>
          <a:p>
            <a:endParaRPr lang="en-GB" sz="1700" dirty="0"/>
          </a:p>
          <a:p>
            <a:r>
              <a:rPr lang="en-GB" sz="1700" dirty="0"/>
              <a:t>The Dashboard is interactive meaning that, by clicking on one of the criteria within one of the visualisations the other visualisations will reflect the values associated with that selection.</a:t>
            </a:r>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p:txBody>
      </p:sp>
      <p:pic>
        <p:nvPicPr>
          <p:cNvPr id="5" name="Picture 4">
            <a:extLst>
              <a:ext uri="{FF2B5EF4-FFF2-40B4-BE49-F238E27FC236}">
                <a16:creationId xmlns:a16="http://schemas.microsoft.com/office/drawing/2014/main" id="{02DBB84C-C5F3-453B-B9C2-A5ACA950C542}"/>
              </a:ext>
            </a:extLst>
          </p:cNvPr>
          <p:cNvPicPr>
            <a:picLocks noChangeAspect="1"/>
          </p:cNvPicPr>
          <p:nvPr/>
        </p:nvPicPr>
        <p:blipFill>
          <a:blip r:embed="rId3"/>
          <a:stretch>
            <a:fillRect/>
          </a:stretch>
        </p:blipFill>
        <p:spPr>
          <a:xfrm>
            <a:off x="956930" y="2984407"/>
            <a:ext cx="5139070" cy="2429886"/>
          </a:xfrm>
          <a:prstGeom prst="rect">
            <a:avLst/>
          </a:prstGeom>
        </p:spPr>
      </p:pic>
      <p:sp>
        <p:nvSpPr>
          <p:cNvPr id="6" name="Rectangle 5">
            <a:extLst>
              <a:ext uri="{FF2B5EF4-FFF2-40B4-BE49-F238E27FC236}">
                <a16:creationId xmlns:a16="http://schemas.microsoft.com/office/drawing/2014/main" id="{D928E507-7917-4810-BF48-2E9CFEF41502}"/>
              </a:ext>
            </a:extLst>
          </p:cNvPr>
          <p:cNvSpPr/>
          <p:nvPr/>
        </p:nvSpPr>
        <p:spPr>
          <a:xfrm>
            <a:off x="956930" y="5625751"/>
            <a:ext cx="8102010" cy="369332"/>
          </a:xfrm>
          <a:prstGeom prst="rect">
            <a:avLst/>
          </a:prstGeom>
        </p:spPr>
        <p:txBody>
          <a:bodyPr wrap="square">
            <a:spAutoFit/>
          </a:bodyPr>
          <a:lstStyle/>
          <a:p>
            <a:r>
              <a:rPr lang="en-GB" dirty="0"/>
              <a:t>To reverse this, click on any other area of the visualisation.</a:t>
            </a:r>
          </a:p>
        </p:txBody>
      </p:sp>
    </p:spTree>
    <p:extLst>
      <p:ext uri="{BB962C8B-B14F-4D97-AF65-F5344CB8AC3E}">
        <p14:creationId xmlns:p14="http://schemas.microsoft.com/office/powerpoint/2010/main" val="278256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4985980"/>
          </a:xfrm>
          <a:prstGeom prst="rect">
            <a:avLst/>
          </a:prstGeom>
          <a:noFill/>
        </p:spPr>
        <p:txBody>
          <a:bodyPr wrap="square" rtlCol="0">
            <a:spAutoFit/>
          </a:bodyPr>
          <a:lstStyle/>
          <a:p>
            <a:r>
              <a:rPr lang="en-GB" sz="2800" dirty="0"/>
              <a:t>Finding your way around the Guide</a:t>
            </a:r>
          </a:p>
          <a:p>
            <a:endParaRPr lang="en-GB" dirty="0"/>
          </a:p>
          <a:p>
            <a:r>
              <a:rPr lang="en-GB" sz="1700" dirty="0"/>
              <a:t>It is possible to view a larger version of any of the visualisations by clicking on any of the various ‘sheets’ at the foot of the guide.</a:t>
            </a:r>
          </a:p>
          <a:p>
            <a:endParaRPr lang="en-GB" sz="1700" dirty="0"/>
          </a:p>
          <a:p>
            <a:endParaRPr lang="en-GB" sz="1700" dirty="0"/>
          </a:p>
          <a:p>
            <a:endParaRPr lang="en-GB" sz="1700" dirty="0"/>
          </a:p>
          <a:p>
            <a:r>
              <a:rPr lang="en-GB" sz="1700" dirty="0"/>
              <a:t>This will take you to the actual report -</a:t>
            </a:r>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p:txBody>
      </p:sp>
      <p:pic>
        <p:nvPicPr>
          <p:cNvPr id="5" name="Picture 4">
            <a:extLst>
              <a:ext uri="{FF2B5EF4-FFF2-40B4-BE49-F238E27FC236}">
                <a16:creationId xmlns:a16="http://schemas.microsoft.com/office/drawing/2014/main" id="{F3366BD5-4C6F-47FF-956A-675FA561BB0E}"/>
              </a:ext>
            </a:extLst>
          </p:cNvPr>
          <p:cNvPicPr>
            <a:picLocks noChangeAspect="1"/>
          </p:cNvPicPr>
          <p:nvPr/>
        </p:nvPicPr>
        <p:blipFill>
          <a:blip r:embed="rId3"/>
          <a:stretch>
            <a:fillRect/>
          </a:stretch>
        </p:blipFill>
        <p:spPr>
          <a:xfrm>
            <a:off x="956930" y="2036135"/>
            <a:ext cx="8771861" cy="303028"/>
          </a:xfrm>
          <a:prstGeom prst="rect">
            <a:avLst/>
          </a:prstGeom>
        </p:spPr>
      </p:pic>
      <p:pic>
        <p:nvPicPr>
          <p:cNvPr id="6" name="Picture 5">
            <a:extLst>
              <a:ext uri="{FF2B5EF4-FFF2-40B4-BE49-F238E27FC236}">
                <a16:creationId xmlns:a16="http://schemas.microsoft.com/office/drawing/2014/main" id="{3C2D8C6B-3F65-4D3E-929A-719E26FA2444}"/>
              </a:ext>
            </a:extLst>
          </p:cNvPr>
          <p:cNvPicPr>
            <a:picLocks noChangeAspect="1"/>
          </p:cNvPicPr>
          <p:nvPr/>
        </p:nvPicPr>
        <p:blipFill>
          <a:blip r:embed="rId4"/>
          <a:stretch>
            <a:fillRect/>
          </a:stretch>
        </p:blipFill>
        <p:spPr>
          <a:xfrm>
            <a:off x="956930" y="2971455"/>
            <a:ext cx="5656521" cy="2951563"/>
          </a:xfrm>
          <a:prstGeom prst="rect">
            <a:avLst/>
          </a:prstGeom>
        </p:spPr>
      </p:pic>
    </p:spTree>
    <p:extLst>
      <p:ext uri="{BB962C8B-B14F-4D97-AF65-F5344CB8AC3E}">
        <p14:creationId xmlns:p14="http://schemas.microsoft.com/office/powerpoint/2010/main" val="650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5509200"/>
          </a:xfrm>
          <a:prstGeom prst="rect">
            <a:avLst/>
          </a:prstGeom>
          <a:noFill/>
        </p:spPr>
        <p:txBody>
          <a:bodyPr wrap="square" rtlCol="0">
            <a:spAutoFit/>
          </a:bodyPr>
          <a:lstStyle/>
          <a:p>
            <a:r>
              <a:rPr lang="en-GB" sz="2800" dirty="0"/>
              <a:t>Contents of the pages</a:t>
            </a:r>
          </a:p>
          <a:p>
            <a:endParaRPr lang="en-GB" dirty="0"/>
          </a:p>
          <a:p>
            <a:r>
              <a:rPr lang="en-GB" sz="1700" dirty="0"/>
              <a:t>Page 1 – Marketing Campaign – this is the ‘Dashboard’ containing the highlights of the guide and where you can see the relationships between the individual visualisations.</a:t>
            </a:r>
          </a:p>
          <a:p>
            <a:r>
              <a:rPr lang="en-GB" sz="1700" dirty="0"/>
              <a:t>Page 2 – Take up by occupation – shows the number of people who, when contacted, took up our offer and is split into 12 separate occupations (including ‘unknown’</a:t>
            </a:r>
          </a:p>
          <a:p>
            <a:r>
              <a:rPr lang="en-GB" sz="1700" dirty="0"/>
              <a:t>Page 3 – Take up by Education level – shows the penetration rate by education level (between Unknown and tertiary levels)</a:t>
            </a:r>
          </a:p>
          <a:p>
            <a:r>
              <a:rPr lang="en-GB" sz="1700" dirty="0"/>
              <a:t>Page 4 – Take up by marital status</a:t>
            </a:r>
          </a:p>
          <a:p>
            <a:r>
              <a:rPr lang="en-GB" sz="1700" dirty="0"/>
              <a:t>Page 5 – Penetration by occupation (represented by percentages rather than absolute figures)</a:t>
            </a:r>
          </a:p>
          <a:p>
            <a:r>
              <a:rPr lang="en-GB" sz="1700" dirty="0"/>
              <a:t>Page 6 – Take up by credit default - customers with poor credit history</a:t>
            </a:r>
          </a:p>
          <a:p>
            <a:r>
              <a:rPr lang="en-GB" sz="1700" dirty="0"/>
              <a:t>Page 7 – Take up by mortgage – whether customers had home loans</a:t>
            </a:r>
          </a:p>
          <a:p>
            <a:r>
              <a:rPr lang="en-GB" sz="1700" dirty="0"/>
              <a:t>Page 8 – Take up by personal loan – whether the customer had a loan at the time of the call</a:t>
            </a:r>
          </a:p>
          <a:p>
            <a:r>
              <a:rPr lang="en-GB" sz="1700" dirty="0"/>
              <a:t>Page 9 – Take up by age range – split into bands of 5 years</a:t>
            </a:r>
          </a:p>
          <a:p>
            <a:r>
              <a:rPr lang="en-GB" sz="1700" dirty="0"/>
              <a:t>Page 10 – Take up by demographics.  Age has been left out to make the figures more meaningful and as they have their own visualisation.</a:t>
            </a:r>
          </a:p>
        </p:txBody>
      </p:sp>
    </p:spTree>
    <p:extLst>
      <p:ext uri="{BB962C8B-B14F-4D97-AF65-F5344CB8AC3E}">
        <p14:creationId xmlns:p14="http://schemas.microsoft.com/office/powerpoint/2010/main" val="191635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2369880"/>
          </a:xfrm>
          <a:prstGeom prst="rect">
            <a:avLst/>
          </a:prstGeom>
          <a:noFill/>
        </p:spPr>
        <p:txBody>
          <a:bodyPr wrap="square" rtlCol="0">
            <a:spAutoFit/>
          </a:bodyPr>
          <a:lstStyle/>
          <a:p>
            <a:r>
              <a:rPr lang="en-GB" sz="2800" dirty="0"/>
              <a:t>Using Filters</a:t>
            </a:r>
          </a:p>
          <a:p>
            <a:endParaRPr lang="en-GB" dirty="0"/>
          </a:p>
          <a:p>
            <a:r>
              <a:rPr lang="en-GB" sz="1700" dirty="0"/>
              <a:t>Clicking on one measure of any of the visualisations will amend all other graphics on the dashboard to highlight the selection (see overview)</a:t>
            </a:r>
          </a:p>
          <a:p>
            <a:r>
              <a:rPr lang="en-GB" sz="1700" dirty="0"/>
              <a:t>This enables the user to hone in on any of the several possible variations in the data input to see how this impacts the results.</a:t>
            </a:r>
          </a:p>
          <a:p>
            <a:r>
              <a:rPr lang="en-GB" sz="1700" dirty="0"/>
              <a:t>In this way the user can be more selective and make an informed decision when devising any future marketing campaigns.</a:t>
            </a:r>
          </a:p>
        </p:txBody>
      </p:sp>
    </p:spTree>
    <p:extLst>
      <p:ext uri="{BB962C8B-B14F-4D97-AF65-F5344CB8AC3E}">
        <p14:creationId xmlns:p14="http://schemas.microsoft.com/office/powerpoint/2010/main" val="3716136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3570208"/>
          </a:xfrm>
          <a:prstGeom prst="rect">
            <a:avLst/>
          </a:prstGeom>
          <a:noFill/>
        </p:spPr>
        <p:txBody>
          <a:bodyPr wrap="square" rtlCol="0">
            <a:spAutoFit/>
          </a:bodyPr>
          <a:lstStyle/>
          <a:p>
            <a:r>
              <a:rPr lang="en-GB" sz="2800" dirty="0"/>
              <a:t>Tips for easy page navigation</a:t>
            </a:r>
          </a:p>
          <a:p>
            <a:endParaRPr lang="en-GB" dirty="0"/>
          </a:p>
          <a:p>
            <a:r>
              <a:rPr lang="en-GB" dirty="0"/>
              <a:t>Select any metric which you think might reveal some more interesting details.  The other visualisations will change to suggest further investigation.</a:t>
            </a:r>
          </a:p>
          <a:p>
            <a:endParaRPr lang="en-GB" dirty="0"/>
          </a:p>
          <a:p>
            <a:r>
              <a:rPr lang="en-GB" dirty="0"/>
              <a:t>The constituent sheets can be selected to reveal larger scale graphics and allow greater detail to be shown.</a:t>
            </a:r>
          </a:p>
          <a:p>
            <a:endParaRPr lang="en-GB" dirty="0"/>
          </a:p>
          <a:p>
            <a:r>
              <a:rPr lang="en-GB" dirty="0"/>
              <a:t>If you struggle to reset the filters, highlight a section of the dashboard report which does not have any populated field and the report should revert to the full version.</a:t>
            </a:r>
          </a:p>
        </p:txBody>
      </p:sp>
    </p:spTree>
    <p:extLst>
      <p:ext uri="{BB962C8B-B14F-4D97-AF65-F5344CB8AC3E}">
        <p14:creationId xmlns:p14="http://schemas.microsoft.com/office/powerpoint/2010/main" val="266853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1846659"/>
          </a:xfrm>
          <a:prstGeom prst="rect">
            <a:avLst/>
          </a:prstGeom>
          <a:noFill/>
        </p:spPr>
        <p:txBody>
          <a:bodyPr wrap="square" rtlCol="0">
            <a:spAutoFit/>
          </a:bodyPr>
          <a:lstStyle/>
          <a:p>
            <a:r>
              <a:rPr lang="en-GB" sz="2800" dirty="0"/>
              <a:t>Data Sources</a:t>
            </a:r>
          </a:p>
          <a:p>
            <a:endParaRPr lang="en-GB" dirty="0"/>
          </a:p>
          <a:p>
            <a:r>
              <a:rPr lang="en-GB" sz="1700" dirty="0"/>
              <a:t>This dashboard and all data therein have been provided by the marketing department based on their recent campaign – ‘Direct_Marketing_Campaign.csv’</a:t>
            </a:r>
          </a:p>
          <a:p>
            <a:endParaRPr lang="en-GB" sz="1700" dirty="0"/>
          </a:p>
          <a:p>
            <a:r>
              <a:rPr lang="en-GB" sz="1700" dirty="0"/>
              <a:t>No other sources of data have been used in the compilation of this guide.</a:t>
            </a:r>
          </a:p>
        </p:txBody>
      </p:sp>
    </p:spTree>
    <p:extLst>
      <p:ext uri="{BB962C8B-B14F-4D97-AF65-F5344CB8AC3E}">
        <p14:creationId xmlns:p14="http://schemas.microsoft.com/office/powerpoint/2010/main" val="27716889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358</TotalTime>
  <Words>712</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Marketing Campaign Guidance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Campaign Guidance</dc:title>
  <dc:creator>Admin</dc:creator>
  <cp:lastModifiedBy>Admin</cp:lastModifiedBy>
  <cp:revision>14</cp:revision>
  <dcterms:created xsi:type="dcterms:W3CDTF">2024-03-05T11:52:44Z</dcterms:created>
  <dcterms:modified xsi:type="dcterms:W3CDTF">2024-03-06T14:37:24Z</dcterms:modified>
</cp:coreProperties>
</file>