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07" d="100"/>
          <a:sy n="107" d="100"/>
        </p:scale>
        <p:origin x="138"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D796A-449F-4EE0-B9D9-14BE561CB934}"/>
              </a:ext>
            </a:extLst>
          </p:cNvPr>
          <p:cNvSpPr>
            <a:spLocks noGrp="1"/>
          </p:cNvSpPr>
          <p:nvPr>
            <p:ph type="ctrTitle"/>
          </p:nvPr>
        </p:nvSpPr>
        <p:spPr/>
        <p:txBody>
          <a:bodyPr/>
          <a:lstStyle/>
          <a:p>
            <a:pPr algn="ctr"/>
            <a:r>
              <a:rPr lang="en-GB" dirty="0"/>
              <a:t>Marketing Campaign Guidance </a:t>
            </a:r>
          </a:p>
        </p:txBody>
      </p:sp>
      <p:sp>
        <p:nvSpPr>
          <p:cNvPr id="3" name="Subtitle 2">
            <a:extLst>
              <a:ext uri="{FF2B5EF4-FFF2-40B4-BE49-F238E27FC236}">
                <a16:creationId xmlns:a16="http://schemas.microsoft.com/office/drawing/2014/main" id="{61F8A816-F114-4442-9BE7-E34C86164C68}"/>
              </a:ext>
            </a:extLst>
          </p:cNvPr>
          <p:cNvSpPr>
            <a:spLocks noGrp="1"/>
          </p:cNvSpPr>
          <p:nvPr>
            <p:ph type="subTitle" idx="1"/>
          </p:nvPr>
        </p:nvSpPr>
        <p:spPr/>
        <p:txBody>
          <a:bodyPr/>
          <a:lstStyle/>
          <a:p>
            <a:pPr algn="ctr"/>
            <a:r>
              <a:rPr lang="en-GB" dirty="0"/>
              <a:t>User Guide</a:t>
            </a:r>
          </a:p>
        </p:txBody>
      </p:sp>
      <p:pic>
        <p:nvPicPr>
          <p:cNvPr id="5" name="Picture 4">
            <a:extLst>
              <a:ext uri="{FF2B5EF4-FFF2-40B4-BE49-F238E27FC236}">
                <a16:creationId xmlns:a16="http://schemas.microsoft.com/office/drawing/2014/main" id="{FB055E2C-80F6-41BE-867D-9DD4772FC39E}"/>
              </a:ext>
            </a:extLst>
          </p:cNvPr>
          <p:cNvPicPr>
            <a:picLocks noChangeAspect="1"/>
          </p:cNvPicPr>
          <p:nvPr/>
        </p:nvPicPr>
        <p:blipFill>
          <a:blip r:embed="rId2"/>
          <a:stretch>
            <a:fillRect/>
          </a:stretch>
        </p:blipFill>
        <p:spPr>
          <a:xfrm>
            <a:off x="9446496" y="5374894"/>
            <a:ext cx="2621794" cy="1334076"/>
          </a:xfrm>
          <a:prstGeom prst="rect">
            <a:avLst/>
          </a:prstGeom>
        </p:spPr>
      </p:pic>
    </p:spTree>
    <p:extLst>
      <p:ext uri="{BB962C8B-B14F-4D97-AF65-F5344CB8AC3E}">
        <p14:creationId xmlns:p14="http://schemas.microsoft.com/office/powerpoint/2010/main" val="4080556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1A114E-8129-48B2-B7B8-75DC76689A54}"/>
              </a:ext>
            </a:extLst>
          </p:cNvPr>
          <p:cNvSpPr txBox="1"/>
          <p:nvPr/>
        </p:nvSpPr>
        <p:spPr>
          <a:xfrm>
            <a:off x="712381" y="382773"/>
            <a:ext cx="8272131" cy="2862322"/>
          </a:xfrm>
          <a:prstGeom prst="rect">
            <a:avLst/>
          </a:prstGeom>
          <a:noFill/>
        </p:spPr>
        <p:txBody>
          <a:bodyPr wrap="square" rtlCol="0">
            <a:spAutoFit/>
          </a:bodyPr>
          <a:lstStyle/>
          <a:p>
            <a:r>
              <a:rPr lang="en-GB" dirty="0"/>
              <a:t>Contents</a:t>
            </a:r>
          </a:p>
          <a:p>
            <a:endParaRPr lang="en-GB" dirty="0"/>
          </a:p>
          <a:p>
            <a:r>
              <a:rPr lang="en-GB" dirty="0"/>
              <a:t>Introduction………………………………………………………………………………………………….3</a:t>
            </a:r>
          </a:p>
          <a:p>
            <a:r>
              <a:rPr lang="en-GB" dirty="0"/>
              <a:t>Overview of the dashboard and Guide…………………………………………………………4</a:t>
            </a:r>
          </a:p>
          <a:p>
            <a:r>
              <a:rPr lang="en-GB" dirty="0"/>
              <a:t>Finding your way around the Guide…………………….………………………………………5</a:t>
            </a:r>
          </a:p>
          <a:p>
            <a:r>
              <a:rPr lang="en-GB" dirty="0"/>
              <a:t>Contents of the pages………………………………………………………………………………….6</a:t>
            </a:r>
          </a:p>
          <a:p>
            <a:r>
              <a:rPr lang="en-GB" dirty="0"/>
              <a:t>Using filters………………………………………………………………………………………………….7</a:t>
            </a:r>
          </a:p>
          <a:p>
            <a:r>
              <a:rPr lang="en-GB" dirty="0"/>
              <a:t>Tips for easy page………………………………………………………………………………………..8</a:t>
            </a:r>
          </a:p>
          <a:p>
            <a:r>
              <a:rPr lang="en-GB" dirty="0"/>
              <a:t>Data Sources………………………………………………………………………………………………..9</a:t>
            </a:r>
          </a:p>
          <a:p>
            <a:endParaRPr lang="en-GB" dirty="0"/>
          </a:p>
        </p:txBody>
      </p:sp>
      <p:pic>
        <p:nvPicPr>
          <p:cNvPr id="3" name="Picture 2">
            <a:extLst>
              <a:ext uri="{FF2B5EF4-FFF2-40B4-BE49-F238E27FC236}">
                <a16:creationId xmlns:a16="http://schemas.microsoft.com/office/drawing/2014/main" id="{58F817A6-7EFA-45BC-95B5-588F11556730}"/>
              </a:ext>
            </a:extLst>
          </p:cNvPr>
          <p:cNvPicPr>
            <a:picLocks noChangeAspect="1"/>
          </p:cNvPicPr>
          <p:nvPr/>
        </p:nvPicPr>
        <p:blipFill>
          <a:blip r:embed="rId2"/>
          <a:stretch>
            <a:fillRect/>
          </a:stretch>
        </p:blipFill>
        <p:spPr>
          <a:xfrm>
            <a:off x="9446496" y="5374894"/>
            <a:ext cx="2621794" cy="1334076"/>
          </a:xfrm>
          <a:prstGeom prst="rect">
            <a:avLst/>
          </a:prstGeom>
        </p:spPr>
      </p:pic>
    </p:spTree>
    <p:extLst>
      <p:ext uri="{BB962C8B-B14F-4D97-AF65-F5344CB8AC3E}">
        <p14:creationId xmlns:p14="http://schemas.microsoft.com/office/powerpoint/2010/main" val="4167311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5A40C4-A688-4278-8911-F8B5204059B0}"/>
              </a:ext>
            </a:extLst>
          </p:cNvPr>
          <p:cNvPicPr>
            <a:picLocks noChangeAspect="1"/>
          </p:cNvPicPr>
          <p:nvPr/>
        </p:nvPicPr>
        <p:blipFill>
          <a:blip r:embed="rId2"/>
          <a:stretch>
            <a:fillRect/>
          </a:stretch>
        </p:blipFill>
        <p:spPr>
          <a:xfrm>
            <a:off x="9414598" y="5374894"/>
            <a:ext cx="2621794" cy="1334076"/>
          </a:xfrm>
          <a:prstGeom prst="rect">
            <a:avLst/>
          </a:prstGeom>
        </p:spPr>
      </p:pic>
      <p:sp>
        <p:nvSpPr>
          <p:cNvPr id="3" name="TextBox 2">
            <a:extLst>
              <a:ext uri="{FF2B5EF4-FFF2-40B4-BE49-F238E27FC236}">
                <a16:creationId xmlns:a16="http://schemas.microsoft.com/office/drawing/2014/main" id="{0994D10D-F8C7-490D-AA78-0B2985C7E68D}"/>
              </a:ext>
            </a:extLst>
          </p:cNvPr>
          <p:cNvSpPr txBox="1"/>
          <p:nvPr/>
        </p:nvSpPr>
        <p:spPr>
          <a:xfrm>
            <a:off x="956930" y="478465"/>
            <a:ext cx="8102010" cy="4985980"/>
          </a:xfrm>
          <a:prstGeom prst="rect">
            <a:avLst/>
          </a:prstGeom>
          <a:noFill/>
        </p:spPr>
        <p:txBody>
          <a:bodyPr wrap="square" rtlCol="0">
            <a:spAutoFit/>
          </a:bodyPr>
          <a:lstStyle/>
          <a:p>
            <a:r>
              <a:rPr lang="en-GB" sz="2800" dirty="0"/>
              <a:t>Introduction</a:t>
            </a:r>
          </a:p>
          <a:p>
            <a:endParaRPr lang="en-GB" dirty="0"/>
          </a:p>
          <a:p>
            <a:r>
              <a:rPr lang="en-GB" sz="1700" dirty="0"/>
              <a:t>In response to a request from the Marketing Department our Data team has put together a Tableau guide to the next cold calling campaign and have provided some useful guidance as to which types of customer might be most receptive to an approach and more likely to take up our offer.</a:t>
            </a:r>
          </a:p>
          <a:p>
            <a:endParaRPr lang="en-GB" sz="1700" dirty="0"/>
          </a:p>
          <a:p>
            <a:r>
              <a:rPr lang="en-GB" sz="1700" dirty="0"/>
              <a:t>This guidance has been constructed using data obtained from our previous marketing campaign where we made 124,956 calls to 45,211 customers based on a deposit account offering.</a:t>
            </a:r>
          </a:p>
          <a:p>
            <a:endParaRPr lang="en-GB" sz="1700" dirty="0"/>
          </a:p>
          <a:p>
            <a:r>
              <a:rPr lang="en-GB" sz="1700" dirty="0"/>
              <a:t>It is, by no means, intended to be comprehensive but is strictly to be seen as a guide providing suggestions based on the data, allowing the reader to select various parameters to help decide the best approach to take in any future campaign.</a:t>
            </a:r>
          </a:p>
          <a:p>
            <a:endParaRPr lang="en-GB" sz="1700" dirty="0"/>
          </a:p>
          <a:p>
            <a:r>
              <a:rPr lang="en-GB" sz="1700" dirty="0"/>
              <a:t>The main aim is to help identify the type of customer who might be most receptive to a new campaign.</a:t>
            </a:r>
          </a:p>
        </p:txBody>
      </p:sp>
    </p:spTree>
    <p:extLst>
      <p:ext uri="{BB962C8B-B14F-4D97-AF65-F5344CB8AC3E}">
        <p14:creationId xmlns:p14="http://schemas.microsoft.com/office/powerpoint/2010/main" val="2902055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5A40C4-A688-4278-8911-F8B5204059B0}"/>
              </a:ext>
            </a:extLst>
          </p:cNvPr>
          <p:cNvPicPr>
            <a:picLocks noChangeAspect="1"/>
          </p:cNvPicPr>
          <p:nvPr/>
        </p:nvPicPr>
        <p:blipFill>
          <a:blip r:embed="rId2"/>
          <a:stretch>
            <a:fillRect/>
          </a:stretch>
        </p:blipFill>
        <p:spPr>
          <a:xfrm>
            <a:off x="9414598" y="5374894"/>
            <a:ext cx="2621794" cy="1334076"/>
          </a:xfrm>
          <a:prstGeom prst="rect">
            <a:avLst/>
          </a:prstGeom>
        </p:spPr>
      </p:pic>
      <p:sp>
        <p:nvSpPr>
          <p:cNvPr id="3" name="TextBox 2">
            <a:extLst>
              <a:ext uri="{FF2B5EF4-FFF2-40B4-BE49-F238E27FC236}">
                <a16:creationId xmlns:a16="http://schemas.microsoft.com/office/drawing/2014/main" id="{0994D10D-F8C7-490D-AA78-0B2985C7E68D}"/>
              </a:ext>
            </a:extLst>
          </p:cNvPr>
          <p:cNvSpPr txBox="1"/>
          <p:nvPr/>
        </p:nvSpPr>
        <p:spPr>
          <a:xfrm>
            <a:off x="956930" y="478465"/>
            <a:ext cx="8102010" cy="4985980"/>
          </a:xfrm>
          <a:prstGeom prst="rect">
            <a:avLst/>
          </a:prstGeom>
          <a:noFill/>
        </p:spPr>
        <p:txBody>
          <a:bodyPr wrap="square" rtlCol="0">
            <a:spAutoFit/>
          </a:bodyPr>
          <a:lstStyle/>
          <a:p>
            <a:r>
              <a:rPr lang="en-GB" sz="2800" dirty="0"/>
              <a:t>Introduction</a:t>
            </a:r>
          </a:p>
          <a:p>
            <a:endParaRPr lang="en-GB" dirty="0"/>
          </a:p>
          <a:p>
            <a:r>
              <a:rPr lang="en-GB" sz="1700" dirty="0"/>
              <a:t>In response to a request from the Marketing Department our Data team has put together a Tableau guide to the next cold calling campaign and have provided some useful guidance as to which types of customer might be most receptive to an approach and more likely to take up our offer.</a:t>
            </a:r>
          </a:p>
          <a:p>
            <a:endParaRPr lang="en-GB" sz="1700" dirty="0"/>
          </a:p>
          <a:p>
            <a:r>
              <a:rPr lang="en-GB" sz="1700" dirty="0"/>
              <a:t>This guidance has been constructed using data obtained from our previous marketing campaign where we made 124,956 calls to 45,211 customers based on a deposit account offering.</a:t>
            </a:r>
          </a:p>
          <a:p>
            <a:endParaRPr lang="en-GB" sz="1700" dirty="0"/>
          </a:p>
          <a:p>
            <a:r>
              <a:rPr lang="en-GB" sz="1700" dirty="0"/>
              <a:t>It is, by no means, intended to be comprehensive but is strictly to be seen as a guide providing suggestions based on the data, allowing the reader to select various parameters to help decide the best approach to take in any future campaign.</a:t>
            </a:r>
          </a:p>
          <a:p>
            <a:endParaRPr lang="en-GB" sz="1700" dirty="0"/>
          </a:p>
          <a:p>
            <a:r>
              <a:rPr lang="en-GB" sz="1700" dirty="0"/>
              <a:t>The main aim is to help identify the type of customer who might be most receptive to a new campaign.</a:t>
            </a:r>
          </a:p>
        </p:txBody>
      </p:sp>
    </p:spTree>
    <p:extLst>
      <p:ext uri="{BB962C8B-B14F-4D97-AF65-F5344CB8AC3E}">
        <p14:creationId xmlns:p14="http://schemas.microsoft.com/office/powerpoint/2010/main" val="27825692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306</TotalTime>
  <Words>343</Words>
  <Application>Microsoft Office PowerPoint</Application>
  <PresentationFormat>Widescreen</PresentationFormat>
  <Paragraphs>29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Trebuchet MS</vt:lpstr>
      <vt:lpstr>Wingdings 3</vt:lpstr>
      <vt:lpstr>Facet</vt:lpstr>
      <vt:lpstr>Marketing Campaign Guidance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Campaign Guidance</dc:title>
  <dc:creator>Admin</dc:creator>
  <cp:lastModifiedBy>Admin</cp:lastModifiedBy>
  <cp:revision>7</cp:revision>
  <dcterms:created xsi:type="dcterms:W3CDTF">2024-03-05T11:52:44Z</dcterms:created>
  <dcterms:modified xsi:type="dcterms:W3CDTF">2024-03-05T16:58:58Z</dcterms:modified>
</cp:coreProperties>
</file>