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21"/>
  </p:notesMasterIdLst>
  <p:sldIdLst>
    <p:sldId id="256" r:id="rId2"/>
    <p:sldId id="885" r:id="rId3"/>
    <p:sldId id="1007" r:id="rId4"/>
    <p:sldId id="999" r:id="rId5"/>
    <p:sldId id="1004" r:id="rId6"/>
    <p:sldId id="1002" r:id="rId7"/>
    <p:sldId id="1005" r:id="rId8"/>
    <p:sldId id="1006" r:id="rId9"/>
    <p:sldId id="1000" r:id="rId10"/>
    <p:sldId id="1008" r:id="rId11"/>
    <p:sldId id="963" r:id="rId12"/>
    <p:sldId id="1003" r:id="rId13"/>
    <p:sldId id="1009" r:id="rId14"/>
    <p:sldId id="1010" r:id="rId15"/>
    <p:sldId id="1011" r:id="rId16"/>
    <p:sldId id="1012" r:id="rId17"/>
    <p:sldId id="1013" r:id="rId18"/>
    <p:sldId id="1014" r:id="rId19"/>
    <p:sldId id="10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70EEA-7DD4-E54D-A488-8D857649E2BB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68E35-0D96-CD41-B929-ED19182D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0653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2156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6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1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0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1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0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8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4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3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7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2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7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github.com/trilinos/Trilinos/wiki/Productivity---Initiativ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image" Target="../media/image16.jpg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12" Type="http://schemas.openxmlformats.org/officeDocument/2006/relationships/image" Target="../media/image15.jp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11" Type="http://schemas.openxmlformats.org/officeDocument/2006/relationships/image" Target="../media/image14.jpeg"/><Relationship Id="rId5" Type="http://schemas.openxmlformats.org/officeDocument/2006/relationships/image" Target="../media/image8.tiff"/><Relationship Id="rId10" Type="http://schemas.openxmlformats.org/officeDocument/2006/relationships/image" Target="../media/image13.tiff"/><Relationship Id="rId4" Type="http://schemas.openxmlformats.org/officeDocument/2006/relationships/image" Target="../media/image7.tiff"/><Relationship Id="rId9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hyperlink" Target="https://www.linkedin.com/fee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llegeville/Labora" TargetMode="External"/><Relationship Id="rId3" Type="http://schemas.openxmlformats.org/officeDocument/2006/relationships/image" Target="../media/image18.tiff"/><Relationship Id="rId7" Type="http://schemas.openxmlformats.org/officeDocument/2006/relationships/hyperlink" Target="https://github.com/Collegeville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tterscientificsoftware.github.io/" TargetMode="External"/><Relationship Id="rId11" Type="http://schemas.openxmlformats.org/officeDocument/2006/relationships/hyperlink" Target="https://collegeville.github.io/Workshops/" TargetMode="External"/><Relationship Id="rId5" Type="http://schemas.openxmlformats.org/officeDocument/2006/relationships/hyperlink" Target="https://maherou.github.io/" TargetMode="External"/><Relationship Id="rId10" Type="http://schemas.openxmlformats.org/officeDocument/2006/relationships/hyperlink" Target="https://github.com/Collegeville/Workshops" TargetMode="External"/><Relationship Id="rId4" Type="http://schemas.openxmlformats.org/officeDocument/2006/relationships/hyperlink" Target="https://www.markdownguide.org/cheat-sheet/" TargetMode="External"/><Relationship Id="rId9" Type="http://schemas.openxmlformats.org/officeDocument/2006/relationships/hyperlink" Target="https://github.com/Collegeville/Labora/blob/master/TeamPolicy.m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04MQXyLo/personal-work-task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D32FD-49D9-4647-BF45-287609468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2BDF8-8453-894E-9362-0F25746D2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 Better Professional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484DC-B488-A645-A2AD-D87DFAA35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Michael A Heroux</a:t>
            </a:r>
          </a:p>
        </p:txBody>
      </p:sp>
    </p:spTree>
    <p:extLst>
      <p:ext uri="{BB962C8B-B14F-4D97-AF65-F5344CB8AC3E}">
        <p14:creationId xmlns:p14="http://schemas.microsoft.com/office/powerpoint/2010/main" val="245146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13" y="254968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Importance of “In Progress” Concept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772400" cy="4800600"/>
          </a:xfrm>
        </p:spPr>
        <p:txBody>
          <a:bodyPr/>
          <a:lstStyle/>
          <a:p>
            <a:r>
              <a:rPr lang="en-US" b="0" dirty="0"/>
              <a:t>Junior community members: </a:t>
            </a:r>
          </a:p>
          <a:p>
            <a:pPr lvl="1"/>
            <a:r>
              <a:rPr lang="en-US" b="0" dirty="0"/>
              <a:t>Less control over task.</a:t>
            </a:r>
          </a:p>
          <a:p>
            <a:pPr lvl="1"/>
            <a:r>
              <a:rPr lang="en-US" b="0" dirty="0"/>
              <a:t>Given by supervisor.</a:t>
            </a:r>
          </a:p>
          <a:p>
            <a:r>
              <a:rPr lang="en-US" b="0" dirty="0"/>
              <a:t>In Progress column: Protects you.</a:t>
            </a:r>
          </a:p>
          <a:p>
            <a:pPr lvl="1"/>
            <a:r>
              <a:rPr lang="en-US" b="0" dirty="0"/>
              <a:t>If asked to take on another task, respond:</a:t>
            </a:r>
          </a:p>
          <a:p>
            <a:pPr lvl="2"/>
            <a:r>
              <a:rPr lang="en-US" b="0" dirty="0"/>
              <a:t>Is this important enough to become less efficient?</a:t>
            </a:r>
          </a:p>
          <a:p>
            <a:pPr lvl="2"/>
            <a:r>
              <a:rPr lang="en-US" b="0" dirty="0"/>
              <a:t>Sometimes it is.</a:t>
            </a:r>
          </a:p>
        </p:txBody>
      </p:sp>
    </p:spTree>
    <p:extLst>
      <p:ext uri="{BB962C8B-B14F-4D97-AF65-F5344CB8AC3E}">
        <p14:creationId xmlns:p14="http://schemas.microsoft.com/office/powerpoint/2010/main" val="133616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09700" y="409575"/>
            <a:ext cx="8686800" cy="6826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(Personal) Productivity++ Initiative</a:t>
            </a:r>
            <a:br>
              <a:rPr lang="en-US" sz="3600" dirty="0"/>
            </a:br>
            <a:r>
              <a:rPr lang="en-US" sz="2400" dirty="0"/>
              <a:t>Ask: </a:t>
            </a:r>
            <a:r>
              <a:rPr lang="en-US" sz="2400" i="1" dirty="0"/>
              <a:t>Is My Work _______ 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07613" y="5908041"/>
            <a:ext cx="84559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defTabSz="409575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Helvetica Light" charset="0"/>
                <a:hlinkClick r:id="rId2"/>
              </a:rPr>
              <a:t>https://github.com/trilinos/Trilinos/wiki/Productivity---Initiative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Helvetica Light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1DA51-13C7-6942-B3B9-EF7A54AC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754" y="1273628"/>
            <a:ext cx="7543801" cy="43107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312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612796" y="5968218"/>
            <a:ext cx="5816600" cy="365760"/>
          </a:xfrm>
        </p:spPr>
        <p:txBody>
          <a:bodyPr/>
          <a:lstStyle/>
          <a:p>
            <a:pPr>
              <a:defRPr/>
            </a:pPr>
            <a:fld id="{2E01D2C8-50A5-0046-921C-B4599C136B2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033" y="-905022"/>
            <a:ext cx="3810000" cy="381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36" y="0"/>
            <a:ext cx="3810000" cy="381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236" y="2598590"/>
            <a:ext cx="3810000" cy="381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436" y="4313884"/>
            <a:ext cx="3810000" cy="381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623" y="1344862"/>
            <a:ext cx="3810000" cy="381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746" y="1250803"/>
            <a:ext cx="3810000" cy="381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8823" y="3025877"/>
            <a:ext cx="3810000" cy="381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3996" y="4886178"/>
            <a:ext cx="3810000" cy="381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05909" y="50585"/>
            <a:ext cx="2460087" cy="15703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Complementary Multi-tasking.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2059" y="29209"/>
            <a:ext cx="1674055" cy="16740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7CFC43-0605-524E-B622-42A4B465F1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7790"/>
            <a:ext cx="2507530" cy="3821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8281F-563B-3541-8309-7589707251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8399" y="3685881"/>
            <a:ext cx="3199836" cy="3199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58D30-A939-4348-A8C1-A4D0042E25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556" y="707709"/>
            <a:ext cx="18415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4026" y="1855788"/>
            <a:ext cx="8761413" cy="1085850"/>
          </a:xfrm>
          <a:noFill/>
        </p:spPr>
        <p:txBody>
          <a:bodyPr/>
          <a:lstStyle/>
          <a:p>
            <a:r>
              <a:rPr lang="en-US" sz="2600" dirty="0">
                <a:ea typeface="ＭＳ Ｐゴシック" pitchFamily="-107" charset="-128"/>
                <a:cs typeface="ＭＳ Ｐゴシック" pitchFamily="-107" charset="-128"/>
              </a:rPr>
              <a:t>Your Digital Presence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183152"/>
            <a:ext cx="9144000" cy="2804899"/>
          </a:xfrm>
          <a:noFill/>
        </p:spPr>
        <p:txBody>
          <a:bodyPr/>
          <a:lstStyle/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Michael A. Heroux</a:t>
            </a:r>
          </a:p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Senior Scientist</a:t>
            </a:r>
          </a:p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Center for Computing Research, Sandia National Laboratories</a:t>
            </a:r>
          </a:p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Scientist in Residence, St John’s University, MN</a:t>
            </a:r>
          </a:p>
          <a:p>
            <a:pPr marL="342900" indent="-171450"/>
            <a:endParaRPr lang="en-US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464095" y="6047521"/>
            <a:ext cx="69342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SzTx/>
            </a:pPr>
            <a:r>
              <a:rPr lang="en-US" sz="900" dirty="0">
                <a:latin typeface="Helvetica" pitchFamily="-107" charset="0"/>
              </a:rPr>
              <a:t>Sandia National Laboratories is a multi-program laboratory operated by Sandia Corporation, a wholly owned subsidiary of Lockheed Martin company, for the U.S. Department of Energy’s National Nuclear Security Administration under contract DE-AC04-94AL85000. </a:t>
            </a:r>
          </a:p>
        </p:txBody>
      </p:sp>
    </p:spTree>
    <p:extLst>
      <p:ext uri="{BB962C8B-B14F-4D97-AF65-F5344CB8AC3E}">
        <p14:creationId xmlns:p14="http://schemas.microsoft.com/office/powerpoint/2010/main" val="234615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0824-7103-3B45-8783-EC1EC0EC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Platforms for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1F4D-2192-C449-9EC6-A9EC56CD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REMINDER: Free digital platforms are:</a:t>
            </a:r>
          </a:p>
          <a:p>
            <a:pPr lvl="1"/>
            <a:r>
              <a:rPr lang="en-US" dirty="0"/>
              <a:t>Free as in no out-of-pocket expense, or ”freemium” (pay for some features).</a:t>
            </a:r>
          </a:p>
          <a:p>
            <a:pPr lvl="1"/>
            <a:r>
              <a:rPr lang="en-US" dirty="0"/>
              <a:t>NOT free as no-cost: </a:t>
            </a:r>
          </a:p>
          <a:p>
            <a:pPr lvl="2"/>
            <a:r>
              <a:rPr lang="en-US" dirty="0"/>
              <a:t>Your information (usually anonymized) is mined and used.</a:t>
            </a:r>
          </a:p>
          <a:p>
            <a:pPr lvl="2"/>
            <a:r>
              <a:rPr lang="en-US" dirty="0"/>
              <a:t>When paired with other information outside the system, can quickly and uniquely identify you.</a:t>
            </a:r>
          </a:p>
          <a:p>
            <a:r>
              <a:rPr lang="en-US" dirty="0"/>
              <a:t>Takeaway: Be careful what you share, or if you share at all.</a:t>
            </a:r>
          </a:p>
          <a:p>
            <a:r>
              <a:rPr lang="en-US" dirty="0"/>
              <a:t>Having said that:</a:t>
            </a:r>
          </a:p>
          <a:p>
            <a:pPr lvl="1"/>
            <a:r>
              <a:rPr lang="en-US" dirty="0"/>
              <a:t>These platforms are useful for making others aware of you, your projects.</a:t>
            </a:r>
          </a:p>
          <a:p>
            <a:pPr lvl="1"/>
            <a:r>
              <a:rPr lang="en-US" dirty="0"/>
              <a:t>They are indispensable for distributed collaboration.  Just be careful with sharing scope.</a:t>
            </a:r>
          </a:p>
        </p:txBody>
      </p:sp>
    </p:spTree>
    <p:extLst>
      <p:ext uri="{BB962C8B-B14F-4D97-AF65-F5344CB8AC3E}">
        <p14:creationId xmlns:p14="http://schemas.microsoft.com/office/powerpoint/2010/main" val="213488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83-4B82-CF41-8FB1-941A108F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LinkedIn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A38DB-D63E-FE42-8B38-1B3078058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52" y="2843097"/>
            <a:ext cx="3019646" cy="22694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6434-8D21-5640-82D2-91644E80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65" y="3016576"/>
            <a:ext cx="6488035" cy="3018463"/>
          </a:xfrm>
        </p:spPr>
        <p:txBody>
          <a:bodyPr>
            <a:normAutofit/>
          </a:bodyPr>
          <a:lstStyle/>
          <a:p>
            <a:r>
              <a:rPr lang="en-US" dirty="0"/>
              <a:t>Professional Networking Site.</a:t>
            </a:r>
          </a:p>
          <a:p>
            <a:r>
              <a:rPr lang="en-US" dirty="0"/>
              <a:t>Owned by Microsoft.</a:t>
            </a:r>
          </a:p>
          <a:p>
            <a:r>
              <a:rPr lang="en-US" dirty="0"/>
              <a:t>Used for professional news, recruiting, community stature.</a:t>
            </a:r>
          </a:p>
          <a:p>
            <a:r>
              <a:rPr lang="en-US" dirty="0"/>
              <a:t>Skills and Endorsements.</a:t>
            </a:r>
          </a:p>
          <a:p>
            <a:r>
              <a:rPr lang="en-US" dirty="0"/>
              <a:t>A professional version of </a:t>
            </a:r>
            <a:r>
              <a:rPr lang="en-US" dirty="0" err="1"/>
              <a:t>FaceBook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71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2E39-BBDB-CF48-B916-1E539E92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1A097-9C02-074A-8454-113096A5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45" y="2420851"/>
            <a:ext cx="3019646" cy="30196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6279-23BB-3E4B-91AB-42F4C3DB6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18" y="509048"/>
            <a:ext cx="8459063" cy="57063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GitHub is an information management and collaboration platform.</a:t>
            </a:r>
          </a:p>
          <a:p>
            <a:r>
              <a:rPr lang="en-US" dirty="0"/>
              <a:t>It is useful for software projects (you know this) and much more (you may not know this).</a:t>
            </a:r>
          </a:p>
          <a:p>
            <a:r>
              <a:rPr lang="en-US" dirty="0"/>
              <a:t>Formatted documents: Markdown - </a:t>
            </a:r>
            <a:r>
              <a:rPr lang="en-US" dirty="0">
                <a:hlinkClick r:id="rId4"/>
              </a:rPr>
              <a:t>https://www.markdownguide.org/cheat-sheet/</a:t>
            </a:r>
            <a:r>
              <a:rPr lang="en-US" dirty="0"/>
              <a:t> </a:t>
            </a:r>
          </a:p>
          <a:p>
            <a:r>
              <a:rPr lang="en-US" dirty="0"/>
              <a:t>Types of organizations:</a:t>
            </a:r>
          </a:p>
          <a:p>
            <a:pPr lvl="1"/>
            <a:r>
              <a:rPr lang="en-US" dirty="0"/>
              <a:t>You (your GitHub ID): </a:t>
            </a:r>
          </a:p>
          <a:p>
            <a:pPr lvl="2"/>
            <a:r>
              <a:rPr lang="en-US" dirty="0" err="1"/>
              <a:t>maherou</a:t>
            </a:r>
            <a:r>
              <a:rPr lang="en-US" dirty="0"/>
              <a:t> – mine ($4/month)</a:t>
            </a:r>
          </a:p>
          <a:p>
            <a:pPr lvl="2"/>
            <a:r>
              <a:rPr lang="en-US" dirty="0">
                <a:hlinkClick r:id="rId5"/>
              </a:rPr>
              <a:t>https://maherou.github.io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Others:</a:t>
            </a:r>
          </a:p>
          <a:p>
            <a:pPr lvl="2"/>
            <a:r>
              <a:rPr lang="en-US" dirty="0" err="1"/>
              <a:t>BetterScientificSoftware</a:t>
            </a:r>
            <a:r>
              <a:rPr lang="en-US" dirty="0"/>
              <a:t>: Org for advancing, well, better scientific software.</a:t>
            </a:r>
          </a:p>
          <a:p>
            <a:pPr lvl="3"/>
            <a:r>
              <a:rPr lang="en-US" dirty="0"/>
              <a:t>Multiple repos: PSIP-Tools, Trust-Tools.</a:t>
            </a:r>
          </a:p>
          <a:p>
            <a:pPr lvl="3"/>
            <a:r>
              <a:rPr lang="en-US" dirty="0"/>
              <a:t>Special repo: </a:t>
            </a:r>
            <a:r>
              <a:rPr lang="en-US" dirty="0">
                <a:hlinkClick r:id="rId6"/>
              </a:rPr>
              <a:t>https://betterscientificsoftware.github.io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Collegeville: Educational org</a:t>
            </a:r>
          </a:p>
          <a:p>
            <a:pPr lvl="3"/>
            <a:r>
              <a:rPr lang="en-US" dirty="0">
                <a:hlinkClick r:id="rId7"/>
              </a:rPr>
              <a:t>https://github.com/Collegeville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Research student repos.</a:t>
            </a:r>
          </a:p>
          <a:p>
            <a:pPr lvl="3"/>
            <a:r>
              <a:rPr lang="en-US" dirty="0"/>
              <a:t>Project repos.</a:t>
            </a:r>
          </a:p>
          <a:p>
            <a:pPr lvl="3"/>
            <a:r>
              <a:rPr lang="en-US" dirty="0"/>
              <a:t>Issues-only repo: </a:t>
            </a:r>
            <a:r>
              <a:rPr lang="en-US" dirty="0">
                <a:hlinkClick r:id="rId8"/>
              </a:rPr>
              <a:t>https://github.com/Collegeville/Labora</a:t>
            </a:r>
            <a:r>
              <a:rPr lang="en-US" dirty="0"/>
              <a:t>  </a:t>
            </a:r>
          </a:p>
          <a:p>
            <a:pPr lvl="3"/>
            <a:r>
              <a:rPr lang="en-US" dirty="0"/>
              <a:t>Team policy: </a:t>
            </a:r>
            <a:r>
              <a:rPr lang="en-US" dirty="0">
                <a:hlinkClick r:id="rId9"/>
              </a:rPr>
              <a:t>https://github.com/Collegeville/Labora/blob/master/TeamPolicy.md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Workshop repos: </a:t>
            </a:r>
            <a:r>
              <a:rPr lang="en-US" dirty="0">
                <a:hlinkClick r:id="rId10"/>
              </a:rPr>
              <a:t>https://github.com/Collegeville/Workshops</a:t>
            </a:r>
            <a:endParaRPr lang="en-US" dirty="0"/>
          </a:p>
          <a:p>
            <a:pPr lvl="3"/>
            <a:r>
              <a:rPr lang="en-US" dirty="0"/>
              <a:t>Generated website: </a:t>
            </a:r>
            <a:r>
              <a:rPr lang="en-US" dirty="0">
                <a:hlinkClick r:id="rId11"/>
              </a:rPr>
              <a:t>https://collegeville.github.io/Workshops/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547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B932-12A5-6045-AAB1-9A93A5B1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5195-5743-AA48-8BCC-E871C9A7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is precious: Manage it well, even in this early phase of your life.</a:t>
            </a:r>
          </a:p>
          <a:p>
            <a:r>
              <a:rPr lang="en-US" dirty="0"/>
              <a:t>Structure your life so you are effective (character) and efficient (competent).</a:t>
            </a:r>
          </a:p>
          <a:p>
            <a:r>
              <a:rPr lang="en-US" dirty="0"/>
              <a:t>Always improve: Build habits so learning is naturally part of your life.</a:t>
            </a:r>
          </a:p>
          <a:p>
            <a:r>
              <a:rPr lang="en-US" dirty="0"/>
              <a:t>Seek diverse content: Needed for big picture thinking.</a:t>
            </a:r>
          </a:p>
          <a:p>
            <a:r>
              <a:rPr lang="en-US" dirty="0"/>
              <a:t>Establish (or not) your online presence.</a:t>
            </a:r>
          </a:p>
        </p:txBody>
      </p:sp>
    </p:spTree>
    <p:extLst>
      <p:ext uri="{BB962C8B-B14F-4D97-AF65-F5344CB8AC3E}">
        <p14:creationId xmlns:p14="http://schemas.microsoft.com/office/powerpoint/2010/main" val="151047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5E2A-69A4-F44E-895E-22B55699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5AB3-90DC-DD49-B702-609E1C0B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your own GitHub pages website:</a:t>
            </a:r>
          </a:p>
          <a:p>
            <a:pPr lvl="1"/>
            <a:r>
              <a:rPr lang="en-US" dirty="0"/>
              <a:t>Start from an existing site you like:</a:t>
            </a:r>
          </a:p>
          <a:p>
            <a:pPr lvl="2"/>
            <a:r>
              <a:rPr lang="en-US" dirty="0"/>
              <a:t>Fork it</a:t>
            </a:r>
          </a:p>
          <a:p>
            <a:pPr lvl="2"/>
            <a:r>
              <a:rPr lang="en-US" dirty="0"/>
              <a:t>Rename it to </a:t>
            </a:r>
            <a:r>
              <a:rPr lang="en-US" dirty="0" err="1"/>
              <a:t>github-id.github.io</a:t>
            </a:r>
            <a:r>
              <a:rPr lang="en-US" dirty="0"/>
              <a:t> (example </a:t>
            </a:r>
            <a:r>
              <a:rPr lang="en-US" dirty="0" err="1"/>
              <a:t>maherou.github.io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Clone it (recommend using GitHub Desktop Client)</a:t>
            </a:r>
          </a:p>
          <a:p>
            <a:pPr lvl="1"/>
            <a:r>
              <a:rPr lang="en-US" dirty="0"/>
              <a:t>Edit using:</a:t>
            </a:r>
          </a:p>
          <a:p>
            <a:pPr lvl="2"/>
            <a:r>
              <a:rPr lang="en-US" dirty="0"/>
              <a:t>GitHub web-based editor (for small changes or creating a new file)</a:t>
            </a:r>
          </a:p>
          <a:p>
            <a:pPr lvl="2"/>
            <a:r>
              <a:rPr lang="en-US" dirty="0"/>
              <a:t>Atom (downloadable and integrated with GitHub Desktop Client)</a:t>
            </a:r>
          </a:p>
          <a:p>
            <a:pPr lvl="2"/>
            <a:r>
              <a:rPr lang="en-US" dirty="0"/>
              <a:t>VS Code (my new favorite Markdown editor)</a:t>
            </a:r>
          </a:p>
          <a:p>
            <a:pPr lvl="1"/>
            <a:r>
              <a:rPr lang="en-US" dirty="0"/>
              <a:t>Commit back to main GitHub repo</a:t>
            </a:r>
          </a:p>
          <a:p>
            <a:pPr lvl="1"/>
            <a:r>
              <a:rPr lang="en-US" dirty="0"/>
              <a:t>Make sure GitHub pages features are enabled for the repo in Settings</a:t>
            </a:r>
          </a:p>
          <a:p>
            <a:pPr lvl="1"/>
            <a:r>
              <a:rPr lang="en-US" dirty="0"/>
              <a:t>Wait for it to compile (</a:t>
            </a:r>
            <a:r>
              <a:rPr lang="en-US" dirty="0" err="1"/>
              <a:t>automaticall</a:t>
            </a:r>
            <a:r>
              <a:rPr lang="en-US" dirty="0"/>
              <a:t> done using Jekyll)</a:t>
            </a:r>
          </a:p>
          <a:p>
            <a:pPr lvl="1"/>
            <a:r>
              <a:rPr lang="en-US" dirty="0"/>
              <a:t>View the site at https://</a:t>
            </a:r>
            <a:r>
              <a:rPr lang="en-US" dirty="0" err="1"/>
              <a:t>github-id.github.io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3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2A65-E6AA-B647-AB6B-A0E41ABF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8054-B6AC-8548-84BD-CBD5A0FA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LinkedIn account</a:t>
            </a:r>
          </a:p>
          <a:p>
            <a:r>
              <a:rPr lang="en-US" dirty="0"/>
              <a:t>Add bio, experience, interests</a:t>
            </a:r>
          </a:p>
          <a:p>
            <a:r>
              <a:rPr lang="en-US" dirty="0"/>
              <a:t>Invite people to connect (you can invite me, I will accept)</a:t>
            </a:r>
          </a:p>
          <a:p>
            <a:r>
              <a:rPr lang="en-US" dirty="0"/>
              <a:t>Consider doing skills tests, getting recommendations, …</a:t>
            </a:r>
          </a:p>
        </p:txBody>
      </p:sp>
    </p:spTree>
    <p:extLst>
      <p:ext uri="{BB962C8B-B14F-4D97-AF65-F5344CB8AC3E}">
        <p14:creationId xmlns:p14="http://schemas.microsoft.com/office/powerpoint/2010/main" val="183971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4026" y="1855788"/>
            <a:ext cx="8761413" cy="1085850"/>
          </a:xfrm>
          <a:noFill/>
        </p:spPr>
        <p:txBody>
          <a:bodyPr/>
          <a:lstStyle/>
          <a:p>
            <a:r>
              <a:rPr lang="en-US" sz="2600" dirty="0">
                <a:ea typeface="ＭＳ Ｐゴシック" pitchFamily="-107" charset="-128"/>
                <a:cs typeface="ＭＳ Ｐゴシック" pitchFamily="-107" charset="-128"/>
              </a:rPr>
              <a:t>Some Thoughts on Time Management</a:t>
            </a:r>
            <a:br>
              <a:rPr lang="en-US" sz="26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en-US" sz="2600" dirty="0">
                <a:ea typeface="ＭＳ Ｐゴシック" pitchFamily="-107" charset="-128"/>
                <a:cs typeface="ＭＳ Ｐゴシック" pitchFamily="-107" charset="-128"/>
              </a:rPr>
              <a:t>A Principles Approach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183152"/>
            <a:ext cx="9144000" cy="2804899"/>
          </a:xfrm>
          <a:noFill/>
        </p:spPr>
        <p:txBody>
          <a:bodyPr/>
          <a:lstStyle/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Michael A. Heroux</a:t>
            </a:r>
          </a:p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Senior Scientist</a:t>
            </a:r>
          </a:p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Center for Computing Research, Sandia National Laboratories</a:t>
            </a:r>
          </a:p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Scientist in Residence, St John’s University, MN</a:t>
            </a:r>
          </a:p>
          <a:p>
            <a:pPr marL="342900" indent="-171450"/>
            <a:endParaRPr lang="en-US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464095" y="6047521"/>
            <a:ext cx="69342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SzTx/>
            </a:pPr>
            <a:r>
              <a:rPr lang="en-US" sz="900" dirty="0">
                <a:latin typeface="Helvetica" pitchFamily="-107" charset="0"/>
              </a:rPr>
              <a:t>Sandia National Laboratories is a multi-program laboratory operated by Sandia Corporation, a wholly owned subsidiary of Lockheed Martin company, for the U.S. Department of Energy’s National Nuclear Security Administration under contract DE-AC04-94AL85000. </a:t>
            </a:r>
          </a:p>
        </p:txBody>
      </p:sp>
    </p:spTree>
    <p:extLst>
      <p:ext uri="{BB962C8B-B14F-4D97-AF65-F5344CB8AC3E}">
        <p14:creationId xmlns:p14="http://schemas.microsoft.com/office/powerpoint/2010/main" val="415558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408" y="407368"/>
            <a:ext cx="10058400" cy="888032"/>
          </a:xfrm>
        </p:spPr>
        <p:txBody>
          <a:bodyPr/>
          <a:lstStyle/>
          <a:p>
            <a:r>
              <a:rPr lang="en-US" b="0" dirty="0"/>
              <a:t>Time Multipliers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772400" cy="4800600"/>
          </a:xfrm>
        </p:spPr>
        <p:txBody>
          <a:bodyPr/>
          <a:lstStyle/>
          <a:p>
            <a:r>
              <a:rPr lang="en-US" b="0" dirty="0"/>
              <a:t>Commit some time to Important but not Urgent work.</a:t>
            </a:r>
          </a:p>
          <a:p>
            <a:r>
              <a:rPr lang="en-US" b="0" dirty="0"/>
              <a:t>Be done-done.</a:t>
            </a:r>
          </a:p>
          <a:p>
            <a:r>
              <a:rPr lang="en-US" b="0" dirty="0"/>
              <a:t>Leave breadcrumbs.</a:t>
            </a:r>
          </a:p>
          <a:p>
            <a:r>
              <a:rPr lang="en-US" b="0" dirty="0"/>
              <a:t>Engage in complementary multi-tasking.</a:t>
            </a:r>
          </a:p>
          <a:p>
            <a:r>
              <a:rPr lang="en-US" b="0" dirty="0"/>
              <a:t>Leave slack in your schedule.</a:t>
            </a:r>
          </a:p>
          <a:p>
            <a:r>
              <a:rPr lang="en-US" b="0" dirty="0"/>
              <a:t>Work with synergistic people.</a:t>
            </a:r>
          </a:p>
          <a:p>
            <a:endParaRPr lang="en-US" b="0" dirty="0"/>
          </a:p>
          <a:p>
            <a:r>
              <a:rPr lang="en-US" b="0" dirty="0"/>
              <a:t>How can we do this?  Consider Kanban.</a:t>
            </a:r>
          </a:p>
        </p:txBody>
      </p:sp>
    </p:spTree>
    <p:extLst>
      <p:ext uri="{BB962C8B-B14F-4D97-AF65-F5344CB8AC3E}">
        <p14:creationId xmlns:p14="http://schemas.microsoft.com/office/powerpoint/2010/main" val="137707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Kanban</a:t>
            </a:r>
            <a:r>
              <a:rPr lang="en-US" b="0" dirty="0"/>
              <a:t> principles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524000" y="1272222"/>
            <a:ext cx="533400" cy="24447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b="0" smtClean="0"/>
              <a:pPr eaLnBrk="1" latinLnBrk="0" hangingPunct="1"/>
              <a:t>4</a:t>
            </a:fld>
            <a:endParaRPr kumimoji="0" lang="en-US" b="0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3427" y="1657409"/>
            <a:ext cx="8153400" cy="4495800"/>
          </a:xfrm>
        </p:spPr>
        <p:txBody>
          <a:bodyPr>
            <a:normAutofit/>
          </a:bodyPr>
          <a:lstStyle/>
          <a:p>
            <a:r>
              <a:rPr lang="en-US" b="0" dirty="0"/>
              <a:t>Limit number of “In Progress” tasks</a:t>
            </a:r>
          </a:p>
          <a:p>
            <a:r>
              <a:rPr lang="en-US" b="0" dirty="0"/>
              <a:t>Productivity improvement: </a:t>
            </a:r>
          </a:p>
          <a:p>
            <a:pPr lvl="1"/>
            <a:r>
              <a:rPr lang="en-US" b="0" dirty="0"/>
              <a:t>Optimize “flexibility </a:t>
            </a:r>
            <a:r>
              <a:rPr lang="en-US" b="0" dirty="0" err="1"/>
              <a:t>vs</a:t>
            </a:r>
            <a:r>
              <a:rPr lang="en-US" b="0" dirty="0"/>
              <a:t> swap overhead” balance. No overcommitting.</a:t>
            </a:r>
          </a:p>
          <a:p>
            <a:pPr lvl="1"/>
            <a:r>
              <a:rPr lang="en-US" b="0" dirty="0"/>
              <a:t>Productivity weakness exposed as bottleneck.  Team must identify and fix the bottleneck.</a:t>
            </a:r>
          </a:p>
          <a:p>
            <a:pPr lvl="1"/>
            <a:r>
              <a:rPr lang="en-US" b="0" dirty="0"/>
              <a:t>Effective in R&amp;D setting.  Avoids a deadline-</a:t>
            </a:r>
            <a:br>
              <a:rPr lang="en-US" b="0" dirty="0"/>
            </a:br>
            <a:r>
              <a:rPr lang="en-US" b="0" dirty="0"/>
              <a:t>based approach.  Deadlines are dealt with in a </a:t>
            </a:r>
            <a:br>
              <a:rPr lang="en-US" b="0" dirty="0"/>
            </a:br>
            <a:r>
              <a:rPr lang="en-US" b="0" dirty="0"/>
              <a:t>different way.</a:t>
            </a:r>
          </a:p>
          <a:p>
            <a:r>
              <a:rPr lang="en-US" b="0" dirty="0"/>
              <a:t>Provides a board for viewing and managing issues</a:t>
            </a:r>
          </a:p>
          <a:p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 rot="20146859">
            <a:off x="9181398" y="4062382"/>
            <a:ext cx="1266374" cy="9541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mic Sans MS"/>
                <a:cs typeface="Comic Sans MS"/>
              </a:rPr>
              <a:t>Task: Have Eureka moment by Tuesday.</a:t>
            </a:r>
          </a:p>
        </p:txBody>
      </p:sp>
    </p:spTree>
    <p:extLst>
      <p:ext uri="{BB962C8B-B14F-4D97-AF65-F5344CB8AC3E}">
        <p14:creationId xmlns:p14="http://schemas.microsoft.com/office/powerpoint/2010/main" val="302527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2629"/>
            <a:ext cx="10058400" cy="1371600"/>
          </a:xfrm>
        </p:spPr>
        <p:txBody>
          <a:bodyPr/>
          <a:lstStyle/>
          <a:p>
            <a:r>
              <a:rPr lang="en-US" b="0" dirty="0"/>
              <a:t>Basic Kanban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52601" y="1203960"/>
          <a:ext cx="876711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Any task idea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Trim</a:t>
                      </a:r>
                      <a:r>
                        <a:rPr lang="en-US" baseline="0" dirty="0"/>
                        <a:t> occasionally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Source for other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+ description of how to do it.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Could be pulled when slot opens.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Typically comes from backlog.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Task you are working on </a:t>
                      </a:r>
                      <a:r>
                        <a:rPr lang="en-US" i="1" dirty="0"/>
                        <a:t>right now.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i="0" dirty="0"/>
                        <a:t>The</a:t>
                      </a:r>
                      <a:r>
                        <a:rPr lang="en-US" b="1" i="0" baseline="0" dirty="0"/>
                        <a:t> only </a:t>
                      </a:r>
                      <a:r>
                        <a:rPr lang="en-US" b="1" i="0" dirty="0"/>
                        <a:t>Kanban rule: Can have only so many “I</a:t>
                      </a:r>
                      <a:r>
                        <a:rPr lang="en-US" b="1" i="0" baseline="0" dirty="0"/>
                        <a:t>n Progress”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i="0" baseline="0" dirty="0"/>
                        <a:t>Limit is based on experience, calibration.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i="0" baseline="0" dirty="0"/>
                        <a:t>Key: Work is </a:t>
                      </a:r>
                      <a:r>
                        <a:rPr lang="en-US" b="1" i="1" baseline="0" dirty="0"/>
                        <a:t>pulled</a:t>
                      </a:r>
                      <a:r>
                        <a:rPr lang="en-US" b="1" i="0" baseline="0" dirty="0"/>
                        <a:t>. You are in charge!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Completed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Record of your life</a:t>
                      </a:r>
                      <a:r>
                        <a:rPr lang="en-US" baseline="0" dirty="0"/>
                        <a:t> activities.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Rate of completion is your “velocity”.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752600" y="4906182"/>
            <a:ext cx="8915400" cy="16980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200" b="1">
                <a:solidFill>
                  <a:srgbClr val="612900"/>
                </a:solidFill>
                <a:latin typeface="+mn-lt"/>
                <a:ea typeface="ＭＳ Ｐゴシック" charset="-128"/>
              </a:defRPr>
            </a:lvl2pPr>
            <a:lvl3pPr marL="1085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rgbClr val="612900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4pPr>
            <a:lvl5pPr marL="19431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5pPr>
            <a:lvl6pPr marL="24003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8575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3147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7719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171450" indent="0">
              <a:buNone/>
            </a:pPr>
            <a:r>
              <a:rPr lang="en-US" b="0" kern="0" dirty="0"/>
              <a:t>Notes:</a:t>
            </a:r>
          </a:p>
          <a:p>
            <a:r>
              <a:rPr lang="en-US" b="0" kern="0" dirty="0"/>
              <a:t>Ready column is not strictly required.</a:t>
            </a:r>
          </a:p>
          <a:p>
            <a:r>
              <a:rPr lang="en-US" b="0" kern="0" dirty="0"/>
              <a:t>Other common column: In Review</a:t>
            </a:r>
          </a:p>
          <a:p>
            <a:r>
              <a:rPr lang="en-US" b="0" kern="0" dirty="0"/>
              <a:t>Can be creative with columns: </a:t>
            </a:r>
          </a:p>
          <a:p>
            <a:pPr lvl="1"/>
            <a:r>
              <a:rPr lang="en-US" b="0" kern="0" dirty="0"/>
              <a:t>Waiting on Advisor Confirmation.</a:t>
            </a:r>
          </a:p>
          <a:p>
            <a:pPr lvl="1"/>
            <a:endParaRPr lang="en-US" b="0" kern="0" dirty="0"/>
          </a:p>
          <a:p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57329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87" y="304800"/>
            <a:ext cx="10058400" cy="1371600"/>
          </a:xfrm>
        </p:spPr>
        <p:txBody>
          <a:bodyPr/>
          <a:lstStyle/>
          <a:p>
            <a:r>
              <a:rPr lang="en-US" b="0" dirty="0"/>
              <a:t>Personal 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7772400" cy="4572000"/>
          </a:xfrm>
        </p:spPr>
        <p:txBody>
          <a:bodyPr/>
          <a:lstStyle/>
          <a:p>
            <a:r>
              <a:rPr lang="en-US" b="0" dirty="0"/>
              <a:t>Personal Kanban: Kanban applied to one person.</a:t>
            </a:r>
          </a:p>
          <a:p>
            <a:pPr lvl="1"/>
            <a:r>
              <a:rPr lang="en-US" b="0" dirty="0"/>
              <a:t>Apply Kanban principles to your life.</a:t>
            </a:r>
          </a:p>
          <a:p>
            <a:pPr lvl="1"/>
            <a:r>
              <a:rPr lang="en-US" b="0" dirty="0"/>
              <a:t>Fully adaptable.</a:t>
            </a:r>
          </a:p>
          <a:p>
            <a:endParaRPr lang="en-US" b="0" dirty="0"/>
          </a:p>
          <a:p>
            <a:r>
              <a:rPr lang="en-US" b="0" dirty="0"/>
              <a:t>Personal Kanban: Commercial book/website.</a:t>
            </a:r>
          </a:p>
          <a:p>
            <a:pPr lvl="1"/>
            <a:r>
              <a:rPr lang="en-US" b="0" dirty="0"/>
              <a:t>Useful, but not necessary.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46" y="3488581"/>
            <a:ext cx="2445608" cy="3243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0411" y="6228760"/>
            <a:ext cx="319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www.personalkanban.com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Kanban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Wall, whiteboard, blackboard: Basic approach.</a:t>
            </a:r>
          </a:p>
          <a:p>
            <a:r>
              <a:rPr lang="en-US" b="0" dirty="0"/>
              <a:t>Software, cloud-based:</a:t>
            </a:r>
          </a:p>
          <a:p>
            <a:pPr lvl="1"/>
            <a:r>
              <a:rPr lang="en-US" b="0" dirty="0"/>
              <a:t>Trello, JIRA, GitHub Issues.</a:t>
            </a:r>
          </a:p>
          <a:p>
            <a:pPr lvl="1"/>
            <a:r>
              <a:rPr lang="en-US" b="0" dirty="0"/>
              <a:t>Many more.</a:t>
            </a:r>
          </a:p>
          <a:p>
            <a:r>
              <a:rPr lang="en-US" b="0" dirty="0"/>
              <a:t>I use Trello (browser, iPhone, iPad).</a:t>
            </a:r>
          </a:p>
          <a:p>
            <a:pPr lvl="1"/>
            <a:r>
              <a:rPr lang="en-US" b="0" dirty="0"/>
              <a:t>Can add, view, update, anytime, anywhere.</a:t>
            </a:r>
          </a:p>
          <a:p>
            <a:pPr lvl="1"/>
            <a:r>
              <a:rPr lang="en-US" b="0" dirty="0">
                <a:hlinkClick r:id="rId2"/>
              </a:rPr>
              <a:t>https://trello.com/b/04MQXyLo/personal-work-tasks</a:t>
            </a:r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371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Big Question: How many tasks?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Personal question.</a:t>
            </a:r>
          </a:p>
          <a:p>
            <a:r>
              <a:rPr lang="en-US" b="0" dirty="0"/>
              <a:t>Approach: Start with a realistic list of what you are working on right now.  See how it goes.</a:t>
            </a:r>
          </a:p>
          <a:p>
            <a:r>
              <a:rPr lang="en-US" b="0" dirty="0"/>
              <a:t>Use a freeway traffic analogy:</a:t>
            </a:r>
          </a:p>
          <a:p>
            <a:pPr lvl="1"/>
            <a:r>
              <a:rPr lang="en-US" b="0" dirty="0"/>
              <a:t>Does traffic flow best when fully packed?  No.</a:t>
            </a:r>
          </a:p>
          <a:p>
            <a:pPr lvl="1"/>
            <a:r>
              <a:rPr lang="en-US" b="0" dirty="0"/>
              <a:t>Same thing with your effectiveness.</a:t>
            </a:r>
          </a:p>
          <a:p>
            <a:r>
              <a:rPr lang="en-US" b="0" dirty="0"/>
              <a:t>Spend time consulting board regularly.</a:t>
            </a:r>
          </a:p>
          <a:p>
            <a:pPr lvl="1"/>
            <a:r>
              <a:rPr lang="en-US" b="0" dirty="0"/>
              <a:t>Brings focus.</a:t>
            </a:r>
          </a:p>
          <a:p>
            <a:pPr lvl="1"/>
            <a:r>
              <a:rPr lang="en-US" b="0" dirty="0"/>
              <a:t>Enables reflection, retrospection.</a:t>
            </a:r>
          </a:p>
          <a:p>
            <a:r>
              <a:rPr lang="en-US" b="0" dirty="0"/>
              <a:t>Use slack time effectively.</a:t>
            </a:r>
          </a:p>
        </p:txBody>
      </p:sp>
    </p:spTree>
    <p:extLst>
      <p:ext uri="{BB962C8B-B14F-4D97-AF65-F5344CB8AC3E}">
        <p14:creationId xmlns:p14="http://schemas.microsoft.com/office/powerpoint/2010/main" val="252134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531" y="245029"/>
            <a:ext cx="10058400" cy="1371600"/>
          </a:xfrm>
        </p:spPr>
        <p:txBody>
          <a:bodyPr/>
          <a:lstStyle/>
          <a:p>
            <a:r>
              <a:rPr lang="en-US" b="0" dirty="0"/>
              <a:t>Time Multipliers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772400" cy="4800600"/>
          </a:xfrm>
        </p:spPr>
        <p:txBody>
          <a:bodyPr/>
          <a:lstStyle/>
          <a:p>
            <a:pPr marL="171450" indent="0">
              <a:buNone/>
            </a:pPr>
            <a:r>
              <a:rPr lang="en-US" b="0" dirty="0"/>
              <a:t>Kanban assists you with these principles:</a:t>
            </a:r>
          </a:p>
          <a:p>
            <a:r>
              <a:rPr lang="en-US" b="0" dirty="0"/>
              <a:t>Commit some time to Important but not Urgent.</a:t>
            </a:r>
          </a:p>
          <a:p>
            <a:r>
              <a:rPr lang="en-US" b="0" dirty="0"/>
              <a:t>Be done-done.</a:t>
            </a:r>
          </a:p>
          <a:p>
            <a:r>
              <a:rPr lang="en-US" b="0" dirty="0"/>
              <a:t>Leave breadcrumbs.</a:t>
            </a:r>
          </a:p>
          <a:p>
            <a:r>
              <a:rPr lang="en-US" b="0" dirty="0"/>
              <a:t>Complementary multi-tasking.</a:t>
            </a:r>
          </a:p>
          <a:p>
            <a:r>
              <a:rPr lang="en-US" b="0" dirty="0"/>
              <a:t>Leave slack in your schedule.</a:t>
            </a:r>
          </a:p>
          <a:p>
            <a:pPr marL="171450" indent="0">
              <a:buNone/>
            </a:pPr>
            <a:endParaRPr lang="en-US" b="0" dirty="0"/>
          </a:p>
          <a:p>
            <a:pPr marL="171450" indent="0">
              <a:buNone/>
            </a:pPr>
            <a:r>
              <a:rPr lang="en-US" b="0" dirty="0"/>
              <a:t>Not this one:</a:t>
            </a:r>
          </a:p>
          <a:p>
            <a:r>
              <a:rPr lang="en-US" b="0" dirty="0"/>
              <a:t>Work with synergistic people.</a:t>
            </a:r>
          </a:p>
        </p:txBody>
      </p:sp>
    </p:spTree>
    <p:extLst>
      <p:ext uri="{BB962C8B-B14F-4D97-AF65-F5344CB8AC3E}">
        <p14:creationId xmlns:p14="http://schemas.microsoft.com/office/powerpoint/2010/main" val="79221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3524"/>
      </a:dk2>
      <a:lt2>
        <a:srgbClr val="E4E2E8"/>
      </a:lt2>
      <a:accent1>
        <a:srgbClr val="8DAC43"/>
      </a:accent1>
      <a:accent2>
        <a:srgbClr val="AD9F39"/>
      </a:accent2>
      <a:accent3>
        <a:srgbClr val="C3844D"/>
      </a:accent3>
      <a:accent4>
        <a:srgbClr val="B1403B"/>
      </a:accent4>
      <a:accent5>
        <a:srgbClr val="C34D78"/>
      </a:accent5>
      <a:accent6>
        <a:srgbClr val="B13B98"/>
      </a:accent6>
      <a:hlink>
        <a:srgbClr val="8C70CF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1219</Words>
  <Application>Microsoft Macintosh PowerPoint</Application>
  <PresentationFormat>Widescreen</PresentationFormat>
  <Paragraphs>164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Comic Sans MS</vt:lpstr>
      <vt:lpstr>Garamond</vt:lpstr>
      <vt:lpstr>Helvetica</vt:lpstr>
      <vt:lpstr>Times New Roman</vt:lpstr>
      <vt:lpstr>SavonVTI</vt:lpstr>
      <vt:lpstr>A Better Professional You</vt:lpstr>
      <vt:lpstr>Some Thoughts on Time Management A Principles Approach</vt:lpstr>
      <vt:lpstr>Time Multipliers</vt:lpstr>
      <vt:lpstr>Kanban principles</vt:lpstr>
      <vt:lpstr>Basic Kanban</vt:lpstr>
      <vt:lpstr>Personal Kanban</vt:lpstr>
      <vt:lpstr>Kanban Tools</vt:lpstr>
      <vt:lpstr>Big Question: How many tasks?</vt:lpstr>
      <vt:lpstr>Time Multipliers</vt:lpstr>
      <vt:lpstr>Importance of “In Progress” Concept for you</vt:lpstr>
      <vt:lpstr>(Personal) Productivity++ Initiative Ask: Is My Work _______ ?</vt:lpstr>
      <vt:lpstr>Complementary Multi-tasking.</vt:lpstr>
      <vt:lpstr>Your Digital Presence</vt:lpstr>
      <vt:lpstr>Digital Platforms for Communication</vt:lpstr>
      <vt:lpstr>LinkedIn</vt:lpstr>
      <vt:lpstr>GitHub</vt:lpstr>
      <vt:lpstr>High points</vt:lpstr>
      <vt:lpstr>Challenge One</vt:lpstr>
      <vt:lpstr>Challenge Two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Better Professional You</dc:title>
  <dc:creator>Heroux, Michael A</dc:creator>
  <cp:lastModifiedBy>Heroux, Mike</cp:lastModifiedBy>
  <cp:revision>8</cp:revision>
  <cp:lastPrinted>2019-09-13T18:58:27Z</cp:lastPrinted>
  <dcterms:created xsi:type="dcterms:W3CDTF">2019-09-13T18:36:29Z</dcterms:created>
  <dcterms:modified xsi:type="dcterms:W3CDTF">2020-09-02T19:31:56Z</dcterms:modified>
</cp:coreProperties>
</file>