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19bc644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19bc644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19bc644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19bc644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19bc6446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19bc6446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19bc6446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19bc6446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519bc644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519bc644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519bc644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519bc644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519bc644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519bc644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19bc6446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519bc6446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519bc644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519bc644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519bc6446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519bc6446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19bc6446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19bc6446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19bc644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19bc644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19bc644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519bc644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19bc644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19bc644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19bc644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19bc644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519bc644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519bc644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19bc644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19bc644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519bc644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519bc644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738628"/>
            <a:ext cx="8222100" cy="1875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SISTEM PENDETEKSI DIABETES DENGAN MENGGUNAKAN METODE REGRESI</a:t>
            </a:r>
            <a:endParaRPr/>
          </a:p>
        </p:txBody>
      </p:sp>
      <p:sp>
        <p:nvSpPr>
          <p:cNvPr id="86" name="Google Shape;86;p13"/>
          <p:cNvSpPr txBox="1"/>
          <p:nvPr>
            <p:ph idx="1" type="subTitle"/>
          </p:nvPr>
        </p:nvSpPr>
        <p:spPr>
          <a:xfrm>
            <a:off x="598100" y="2944250"/>
            <a:ext cx="8222100" cy="12456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SzPts val="358"/>
              <a:buNone/>
            </a:pPr>
            <a:r>
              <a:rPr lang="en" sz="1882"/>
              <a:t>Andrew C Handoko (672019250) </a:t>
            </a:r>
            <a:endParaRPr sz="1882"/>
          </a:p>
          <a:p>
            <a:pPr indent="0" lvl="0" marL="0" rtl="0" algn="r">
              <a:lnSpc>
                <a:spcPct val="115000"/>
              </a:lnSpc>
              <a:spcBef>
                <a:spcPts val="0"/>
              </a:spcBef>
              <a:spcAft>
                <a:spcPts val="0"/>
              </a:spcAft>
              <a:buSzPts val="358"/>
              <a:buNone/>
            </a:pPr>
            <a:r>
              <a:rPr lang="en" sz="1882"/>
              <a:t>Gruda Sakti Krida P (672019252) </a:t>
            </a:r>
            <a:endParaRPr sz="1882"/>
          </a:p>
          <a:p>
            <a:pPr indent="0" lvl="0" marL="0" rtl="0" algn="r">
              <a:lnSpc>
                <a:spcPct val="115000"/>
              </a:lnSpc>
              <a:spcBef>
                <a:spcPts val="0"/>
              </a:spcBef>
              <a:spcAft>
                <a:spcPts val="0"/>
              </a:spcAft>
              <a:buSzPts val="358"/>
              <a:buNone/>
            </a:pPr>
            <a:r>
              <a:rPr lang="en" sz="1882"/>
              <a:t>Arya Damar Pratama (672019227) </a:t>
            </a:r>
            <a:endParaRPr sz="188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311700" y="422375"/>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df.shape</a:t>
            </a:r>
            <a:endParaRPr sz="1050">
              <a:highlight>
                <a:srgbClr val="FFFFFE"/>
              </a:highlight>
              <a:latin typeface="Courier New"/>
              <a:ea typeface="Courier New"/>
              <a:cs typeface="Courier New"/>
              <a:sym typeface="Courier New"/>
            </a:endParaRPr>
          </a:p>
        </p:txBody>
      </p:sp>
      <p:sp>
        <p:nvSpPr>
          <p:cNvPr id="141" name="Google Shape;141;p22"/>
          <p:cNvSpPr txBox="1"/>
          <p:nvPr>
            <p:ph idx="1" type="body"/>
          </p:nvPr>
        </p:nvSpPr>
        <p:spPr>
          <a:xfrm>
            <a:off x="311700" y="81825"/>
            <a:ext cx="4435500" cy="4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00000"/>
                </a:solidFill>
                <a:highlight>
                  <a:srgbClr val="FFFFFE"/>
                </a:highlight>
                <a:latin typeface="Times New Roman"/>
                <a:ea typeface="Times New Roman"/>
                <a:cs typeface="Times New Roman"/>
                <a:sym typeface="Times New Roman"/>
              </a:rPr>
              <a:t>Untuk melihat jumlah baris dan kolom pada dataset tersebut</a:t>
            </a:r>
            <a:endParaRPr sz="1200">
              <a:solidFill>
                <a:srgbClr val="000000"/>
              </a:solidFill>
              <a:latin typeface="Times New Roman"/>
              <a:ea typeface="Times New Roman"/>
              <a:cs typeface="Times New Roman"/>
              <a:sym typeface="Times New Roman"/>
            </a:endParaRPr>
          </a:p>
        </p:txBody>
      </p:sp>
      <p:pic>
        <p:nvPicPr>
          <p:cNvPr id="142" name="Google Shape;142;p22"/>
          <p:cNvPicPr preferRelativeResize="0"/>
          <p:nvPr/>
        </p:nvPicPr>
        <p:blipFill rotWithShape="1">
          <a:blip r:embed="rId3">
            <a:alphaModFix/>
          </a:blip>
          <a:srcRect b="26735" l="5381" r="39645" t="66115"/>
          <a:stretch/>
        </p:blipFill>
        <p:spPr>
          <a:xfrm>
            <a:off x="410800" y="768575"/>
            <a:ext cx="8616325" cy="403599"/>
          </a:xfrm>
          <a:prstGeom prst="rect">
            <a:avLst/>
          </a:prstGeom>
          <a:noFill/>
          <a:ln>
            <a:noFill/>
          </a:ln>
        </p:spPr>
      </p:pic>
      <p:sp>
        <p:nvSpPr>
          <p:cNvPr id="143" name="Google Shape;143;p22"/>
          <p:cNvSpPr txBox="1"/>
          <p:nvPr/>
        </p:nvSpPr>
        <p:spPr>
          <a:xfrm>
            <a:off x="311700" y="1332800"/>
            <a:ext cx="4754400" cy="213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highlight>
                  <a:srgbClr val="FFFFFE"/>
                </a:highlight>
                <a:latin typeface="Times New Roman"/>
                <a:ea typeface="Times New Roman"/>
                <a:cs typeface="Times New Roman"/>
                <a:sym typeface="Times New Roman"/>
              </a:rPr>
              <a:t>Untuk mengecek nilai korelasi antar baris dan  kolom</a:t>
            </a:r>
            <a:endParaRPr sz="1200">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def</a:t>
            </a:r>
            <a:r>
              <a:rPr lang="en" sz="1050">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plot_corr</a:t>
            </a:r>
            <a:r>
              <a:rPr lang="en" sz="1050">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df</a:t>
            </a:r>
            <a:r>
              <a:rPr lang="en" sz="1050">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size</a:t>
            </a:r>
            <a:r>
              <a:rPr lang="en" sz="1050">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11</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    corr = df.corr() </a:t>
            </a:r>
            <a:r>
              <a:rPr lang="en" sz="1050">
                <a:solidFill>
                  <a:srgbClr val="008000"/>
                </a:solidFill>
                <a:highlight>
                  <a:srgbClr val="FFFFFE"/>
                </a:highlight>
                <a:latin typeface="Courier New"/>
                <a:ea typeface="Courier New"/>
                <a:cs typeface="Courier New"/>
                <a:sym typeface="Courier New"/>
              </a:rPr>
              <a:t># data frame corelation</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    fig, ax = plt.subplots(figsize=(size,size))</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    ax.matshow(corr)</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    plt.xticks(</a:t>
            </a:r>
            <a:r>
              <a:rPr lang="en" sz="1050">
                <a:solidFill>
                  <a:srgbClr val="795E26"/>
                </a:solidFill>
                <a:highlight>
                  <a:srgbClr val="FFFFFE"/>
                </a:highlight>
                <a:latin typeface="Courier New"/>
                <a:ea typeface="Courier New"/>
                <a:cs typeface="Courier New"/>
                <a:sym typeface="Courier New"/>
              </a:rPr>
              <a:t>range</a:t>
            </a:r>
            <a:r>
              <a:rPr lang="en" sz="1050">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len</a:t>
            </a:r>
            <a:r>
              <a:rPr lang="en" sz="1050">
                <a:highlight>
                  <a:srgbClr val="FFFFFE"/>
                </a:highlight>
                <a:latin typeface="Courier New"/>
                <a:ea typeface="Courier New"/>
                <a:cs typeface="Courier New"/>
                <a:sym typeface="Courier New"/>
              </a:rPr>
              <a:t>(corr.columns)), corr.columns)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    plt.yticks(</a:t>
            </a:r>
            <a:r>
              <a:rPr lang="en" sz="1050">
                <a:solidFill>
                  <a:srgbClr val="795E26"/>
                </a:solidFill>
                <a:highlight>
                  <a:srgbClr val="FFFFFE"/>
                </a:highlight>
                <a:latin typeface="Courier New"/>
                <a:ea typeface="Courier New"/>
                <a:cs typeface="Courier New"/>
                <a:sym typeface="Courier New"/>
              </a:rPr>
              <a:t>range</a:t>
            </a:r>
            <a:r>
              <a:rPr lang="en" sz="1050">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len</a:t>
            </a:r>
            <a:r>
              <a:rPr lang="en" sz="1050">
                <a:highlight>
                  <a:srgbClr val="FFFFFE"/>
                </a:highlight>
                <a:latin typeface="Courier New"/>
                <a:ea typeface="Courier New"/>
                <a:cs typeface="Courier New"/>
                <a:sym typeface="Courier New"/>
              </a:rPr>
              <a:t>(corr.columns)), corr.columns)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plot_corr(df)</a:t>
            </a:r>
            <a:endParaRPr sz="1050">
              <a:highlight>
                <a:srgbClr val="FFFFFE"/>
              </a:highlight>
              <a:latin typeface="Courier New"/>
              <a:ea typeface="Courier New"/>
              <a:cs typeface="Courier New"/>
              <a:sym typeface="Courier New"/>
            </a:endParaRPr>
          </a:p>
        </p:txBody>
      </p:sp>
      <p:pic>
        <p:nvPicPr>
          <p:cNvPr id="144" name="Google Shape;144;p22"/>
          <p:cNvPicPr preferRelativeResize="0"/>
          <p:nvPr/>
        </p:nvPicPr>
        <p:blipFill rotWithShape="1">
          <a:blip r:embed="rId4">
            <a:alphaModFix/>
          </a:blip>
          <a:srcRect b="13567" l="3524" r="57655" t="30485"/>
          <a:stretch/>
        </p:blipFill>
        <p:spPr>
          <a:xfrm>
            <a:off x="5192400" y="187163"/>
            <a:ext cx="3731475" cy="3023374"/>
          </a:xfrm>
          <a:prstGeom prst="rect">
            <a:avLst/>
          </a:prstGeom>
          <a:noFill/>
          <a:ln>
            <a:noFill/>
          </a:ln>
        </p:spPr>
      </p:pic>
      <p:sp>
        <p:nvSpPr>
          <p:cNvPr id="145" name="Google Shape;145;p22"/>
          <p:cNvSpPr txBox="1"/>
          <p:nvPr/>
        </p:nvSpPr>
        <p:spPr>
          <a:xfrm>
            <a:off x="5506325" y="3270000"/>
            <a:ext cx="3520800" cy="1372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highlight>
                  <a:srgbClr val="FFFFFE"/>
                </a:highlight>
                <a:latin typeface="Times New Roman"/>
                <a:ea typeface="Times New Roman"/>
                <a:cs typeface="Times New Roman"/>
                <a:sym typeface="Times New Roman"/>
              </a:rPr>
              <a:t>Untuk hasilnya berupa tabel kotak berwarna, yang dimana kotak berwarna kuning menandakan data yang sama dan warna lainnya menujukkan tidak ada data yang sama pada baris dan kolom</a:t>
            </a:r>
            <a:endParaRPr sz="1200">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200">
              <a:highlight>
                <a:srgbClr val="FFFFFE"/>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255400" y="197400"/>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df.corr()</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51" name="Google Shape;151;p23"/>
          <p:cNvPicPr preferRelativeResize="0"/>
          <p:nvPr/>
        </p:nvPicPr>
        <p:blipFill rotWithShape="1">
          <a:blip r:embed="rId3">
            <a:alphaModFix/>
          </a:blip>
          <a:srcRect b="14430" l="4088" r="40586" t="55810"/>
          <a:stretch/>
        </p:blipFill>
        <p:spPr>
          <a:xfrm>
            <a:off x="363875" y="524001"/>
            <a:ext cx="8412125" cy="2543952"/>
          </a:xfrm>
          <a:prstGeom prst="rect">
            <a:avLst/>
          </a:prstGeom>
          <a:noFill/>
          <a:ln>
            <a:noFill/>
          </a:ln>
        </p:spPr>
      </p:pic>
      <p:sp>
        <p:nvSpPr>
          <p:cNvPr id="152" name="Google Shape;152;p23"/>
          <p:cNvSpPr txBox="1"/>
          <p:nvPr/>
        </p:nvSpPr>
        <p:spPr>
          <a:xfrm>
            <a:off x="302575" y="3230975"/>
            <a:ext cx="85206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Jika dilihat dari</a:t>
            </a:r>
            <a:r>
              <a:rPr lang="en" sz="1050">
                <a:highlight>
                  <a:srgbClr val="FFFFFE"/>
                </a:highlight>
                <a:latin typeface="Courier New"/>
                <a:ea typeface="Courier New"/>
                <a:cs typeface="Courier New"/>
                <a:sym typeface="Courier New"/>
              </a:rPr>
              <a:t> nilai korelasi tabel diatas menandakan bahwa tidak ada kesamaan nilai antar kolom dan baris yang berbeda </a:t>
            </a:r>
            <a:endParaRPr sz="1050">
              <a:highlight>
                <a:srgbClr val="FFFFFE"/>
              </a:highlight>
              <a:latin typeface="Courier New"/>
              <a:ea typeface="Courier New"/>
              <a:cs typeface="Courier New"/>
              <a:sym typeface="Courier New"/>
            </a:endParaRPr>
          </a:p>
        </p:txBody>
      </p:sp>
      <p:sp>
        <p:nvSpPr>
          <p:cNvPr id="153" name="Google Shape;153;p23"/>
          <p:cNvSpPr txBox="1"/>
          <p:nvPr/>
        </p:nvSpPr>
        <p:spPr>
          <a:xfrm>
            <a:off x="363875" y="4522000"/>
            <a:ext cx="85206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Membagi Variabel</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7975" lvl="0" marL="285750" rtl="0" algn="l">
              <a:lnSpc>
                <a:spcPct val="135714"/>
              </a:lnSpc>
              <a:spcBef>
                <a:spcPts val="0"/>
              </a:spcBef>
              <a:spcAft>
                <a:spcPts val="0"/>
              </a:spcAft>
              <a:buClr>
                <a:srgbClr val="000000"/>
              </a:buClr>
              <a:buSzPts val="1250"/>
              <a:buFont typeface="Courier New"/>
              <a:buChar char="●"/>
            </a:pPr>
            <a:r>
              <a:rPr lang="en" sz="1250">
                <a:solidFill>
                  <a:srgbClr val="000000"/>
                </a:solidFill>
                <a:highlight>
                  <a:srgbClr val="FFFFFE"/>
                </a:highlight>
                <a:latin typeface="Courier New"/>
                <a:ea typeface="Courier New"/>
                <a:cs typeface="Courier New"/>
                <a:sym typeface="Courier New"/>
              </a:rPr>
              <a:t>Menunjukkan nama kolom yang dipakai</a:t>
            </a:r>
            <a:endParaRPr sz="12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00"/>
                </a:solidFill>
                <a:highlight>
                  <a:srgbClr val="FFFFFE"/>
                </a:highlight>
                <a:latin typeface="Courier New"/>
                <a:ea typeface="Courier New"/>
                <a:cs typeface="Courier New"/>
                <a:sym typeface="Courier New"/>
              </a:rPr>
              <a:t>df.columns</a:t>
            </a:r>
            <a:endParaRPr sz="12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60" name="Google Shape;160;p24"/>
          <p:cNvPicPr preferRelativeResize="0"/>
          <p:nvPr/>
        </p:nvPicPr>
        <p:blipFill rotWithShape="1">
          <a:blip r:embed="rId3">
            <a:alphaModFix/>
          </a:blip>
          <a:srcRect b="23747" l="28784" r="25979" t="67632"/>
          <a:stretch/>
        </p:blipFill>
        <p:spPr>
          <a:xfrm>
            <a:off x="416000" y="1853351"/>
            <a:ext cx="5672800" cy="607799"/>
          </a:xfrm>
          <a:prstGeom prst="rect">
            <a:avLst/>
          </a:prstGeom>
          <a:noFill/>
          <a:ln>
            <a:noFill/>
          </a:ln>
        </p:spPr>
      </p:pic>
      <p:sp>
        <p:nvSpPr>
          <p:cNvPr id="161" name="Google Shape;161;p24"/>
          <p:cNvSpPr txBox="1"/>
          <p:nvPr/>
        </p:nvSpPr>
        <p:spPr>
          <a:xfrm>
            <a:off x="311700" y="2571750"/>
            <a:ext cx="8520600" cy="1943700"/>
          </a:xfrm>
          <a:prstGeom prst="rect">
            <a:avLst/>
          </a:prstGeom>
          <a:noFill/>
          <a:ln>
            <a:noFill/>
          </a:ln>
        </p:spPr>
        <p:txBody>
          <a:bodyPr anchorCtr="0" anchor="t" bIns="91425" lIns="91425" spcFirstLastPara="1" rIns="91425" wrap="square" tIns="91425">
            <a:spAutoFit/>
          </a:bodyPr>
          <a:lstStyle/>
          <a:p>
            <a:pPr indent="-307975" lvl="0" marL="285750" rtl="0" algn="l">
              <a:lnSpc>
                <a:spcPct val="135714"/>
              </a:lnSpc>
              <a:spcBef>
                <a:spcPts val="0"/>
              </a:spcBef>
              <a:spcAft>
                <a:spcPts val="0"/>
              </a:spcAft>
              <a:buSzPts val="1250"/>
              <a:buFont typeface="Courier New"/>
              <a:buChar char="●"/>
            </a:pPr>
            <a:r>
              <a:rPr lang="en" sz="1250">
                <a:highlight>
                  <a:srgbClr val="FFFFFE"/>
                </a:highlight>
                <a:latin typeface="Courier New"/>
                <a:ea typeface="Courier New"/>
                <a:cs typeface="Courier New"/>
                <a:sym typeface="Courier New"/>
              </a:rPr>
              <a:t>Membagi variabel independen dan dependen</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highlight>
                  <a:srgbClr val="FFFFFE"/>
                </a:highlight>
                <a:latin typeface="Courier New"/>
                <a:ea typeface="Courier New"/>
                <a:cs typeface="Courier New"/>
                <a:sym typeface="Courier New"/>
              </a:rPr>
              <a:t>feature_cols = [</a:t>
            </a:r>
            <a:r>
              <a:rPr lang="en" sz="1250">
                <a:solidFill>
                  <a:srgbClr val="A31515"/>
                </a:solidFill>
                <a:highlight>
                  <a:srgbClr val="FFFFFE"/>
                </a:highlight>
                <a:latin typeface="Courier New"/>
                <a:ea typeface="Courier New"/>
                <a:cs typeface="Courier New"/>
                <a:sym typeface="Courier New"/>
              </a:rPr>
              <a:t>'Pregnancies'</a:t>
            </a:r>
            <a:r>
              <a:rPr lang="en" sz="1250">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'Glucose'</a:t>
            </a:r>
            <a:r>
              <a:rPr lang="en" sz="1250">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'BloodPressure'</a:t>
            </a:r>
            <a:r>
              <a:rPr lang="en" sz="1250">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'SkinThickness'</a:t>
            </a:r>
            <a:r>
              <a:rPr lang="en" sz="1250">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'Insulin'</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'BMI'</a:t>
            </a:r>
            <a:r>
              <a:rPr lang="en" sz="1250">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'DiabetesPedigreeFunction'</a:t>
            </a:r>
            <a:r>
              <a:rPr lang="en" sz="1250">
                <a:highlight>
                  <a:srgbClr val="FFFFFE"/>
                </a:highlight>
                <a:latin typeface="Courier New"/>
                <a:ea typeface="Courier New"/>
                <a:cs typeface="Courier New"/>
                <a:sym typeface="Courier New"/>
              </a:rPr>
              <a:t>, </a:t>
            </a:r>
            <a:r>
              <a:rPr lang="en" sz="1250">
                <a:solidFill>
                  <a:srgbClr val="A31515"/>
                </a:solidFill>
                <a:highlight>
                  <a:srgbClr val="FFFFFE"/>
                </a:highlight>
                <a:latin typeface="Courier New"/>
                <a:ea typeface="Courier New"/>
                <a:cs typeface="Courier New"/>
                <a:sym typeface="Courier New"/>
              </a:rPr>
              <a:t>'Age'</a:t>
            </a:r>
            <a:r>
              <a:rPr lang="en" sz="1250">
                <a:highlight>
                  <a:srgbClr val="FFFFFE"/>
                </a:highlight>
                <a:latin typeface="Courier New"/>
                <a:ea typeface="Courier New"/>
                <a:cs typeface="Courier New"/>
                <a:sym typeface="Courier New"/>
              </a:rPr>
              <a:t>,]</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highlight>
                  <a:srgbClr val="FFFFFE"/>
                </a:highlight>
                <a:latin typeface="Courier New"/>
                <a:ea typeface="Courier New"/>
                <a:cs typeface="Courier New"/>
                <a:sym typeface="Courier New"/>
              </a:rPr>
              <a:t>X = df[feature_cols] </a:t>
            </a:r>
            <a:r>
              <a:rPr lang="en" sz="1250">
                <a:solidFill>
                  <a:srgbClr val="008000"/>
                </a:solidFill>
                <a:highlight>
                  <a:srgbClr val="FFFFFE"/>
                </a:highlight>
                <a:latin typeface="Courier New"/>
                <a:ea typeface="Courier New"/>
                <a:cs typeface="Courier New"/>
                <a:sym typeface="Courier New"/>
              </a:rPr>
              <a:t># features for the prediction</a:t>
            </a:r>
            <a:endParaRPr sz="12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highlight>
                  <a:srgbClr val="FFFFFE"/>
                </a:highlight>
                <a:latin typeface="Courier New"/>
                <a:ea typeface="Courier New"/>
                <a:cs typeface="Courier New"/>
                <a:sym typeface="Courier New"/>
              </a:rPr>
              <a:t>y = df.Outcome </a:t>
            </a:r>
            <a:r>
              <a:rPr lang="en" sz="1250">
                <a:solidFill>
                  <a:srgbClr val="008000"/>
                </a:solidFill>
                <a:highlight>
                  <a:srgbClr val="FFFFFE"/>
                </a:highlight>
                <a:latin typeface="Courier New"/>
                <a:ea typeface="Courier New"/>
                <a:cs typeface="Courier New"/>
                <a:sym typeface="Courier New"/>
              </a:rPr>
              <a:t># target variable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Pembagian Data Train &amp; Data Testing</a:t>
            </a:r>
            <a:endParaRPr/>
          </a:p>
        </p:txBody>
      </p:sp>
      <p:sp>
        <p:nvSpPr>
          <p:cNvPr id="167" name="Google Shape;16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200">
                <a:solidFill>
                  <a:srgbClr val="000000"/>
                </a:solidFill>
                <a:highlight>
                  <a:srgbClr val="FFFFFE"/>
                </a:highlight>
                <a:latin typeface="Courier New"/>
                <a:ea typeface="Courier New"/>
                <a:cs typeface="Courier New"/>
                <a:sym typeface="Courier New"/>
              </a:rPr>
              <a:t>X_train,X_test,y_train, y_test = train_test_split(X,y,test_size = </a:t>
            </a:r>
            <a:r>
              <a:rPr lang="en" sz="1200">
                <a:solidFill>
                  <a:srgbClr val="09885A"/>
                </a:solidFill>
                <a:highlight>
                  <a:srgbClr val="FFFFFE"/>
                </a:highlight>
                <a:latin typeface="Courier New"/>
                <a:ea typeface="Courier New"/>
                <a:cs typeface="Courier New"/>
                <a:sym typeface="Courier New"/>
              </a:rPr>
              <a:t>0.20</a:t>
            </a:r>
            <a:r>
              <a:rPr lang="en" sz="1200">
                <a:solidFill>
                  <a:srgbClr val="000000"/>
                </a:solidFill>
                <a:highlight>
                  <a:srgbClr val="FFFFFE"/>
                </a:highlight>
                <a:latin typeface="Courier New"/>
                <a:ea typeface="Courier New"/>
                <a:cs typeface="Courier New"/>
                <a:sym typeface="Courier New"/>
              </a:rPr>
              <a:t>, random_state =</a:t>
            </a:r>
            <a:r>
              <a:rPr lang="en" sz="1200">
                <a:solidFill>
                  <a:srgbClr val="09885A"/>
                </a:solidFill>
                <a:highlight>
                  <a:srgbClr val="FFFFFE"/>
                </a:highlight>
                <a:latin typeface="Courier New"/>
                <a:ea typeface="Courier New"/>
                <a:cs typeface="Courier New"/>
                <a:sym typeface="Courier New"/>
              </a:rPr>
              <a:t>0</a:t>
            </a:r>
            <a:r>
              <a:rPr lang="en" sz="1200">
                <a:solidFill>
                  <a:srgbClr val="000000"/>
                </a:solidFill>
                <a:highlight>
                  <a:srgbClr val="FFFFFE"/>
                </a:highlight>
                <a:latin typeface="Courier New"/>
                <a:ea typeface="Courier New"/>
                <a:cs typeface="Courier New"/>
                <a:sym typeface="Courier New"/>
              </a:rPr>
              <a:t>)</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000000"/>
                </a:solidFill>
                <a:highlight>
                  <a:srgbClr val="FFFFFE"/>
                </a:highlight>
                <a:latin typeface="Courier New"/>
                <a:ea typeface="Courier New"/>
                <a:cs typeface="Courier New"/>
                <a:sym typeface="Courier New"/>
              </a:rPr>
              <a:t>display(X_train.shape, y_train.shape, X_test.shape, y_test.shape)</a:t>
            </a:r>
            <a:endParaRPr sz="12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68" name="Google Shape;168;p25"/>
          <p:cNvPicPr preferRelativeResize="0"/>
          <p:nvPr/>
        </p:nvPicPr>
        <p:blipFill rotWithShape="1">
          <a:blip r:embed="rId3">
            <a:alphaModFix/>
          </a:blip>
          <a:srcRect b="35886" l="29077" r="64753" t="53264"/>
          <a:stretch/>
        </p:blipFill>
        <p:spPr>
          <a:xfrm>
            <a:off x="6701325" y="1734374"/>
            <a:ext cx="1912950" cy="1891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74" name="Google Shape;174;p26"/>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Memberikan contoh model menggunakan parameter bawaan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lr = LogisticRegression(solver=</a:t>
            </a:r>
            <a:r>
              <a:rPr lang="en" sz="1050">
                <a:solidFill>
                  <a:srgbClr val="A31515"/>
                </a:solidFill>
                <a:highlight>
                  <a:srgbClr val="FFFFFE"/>
                </a:highlight>
                <a:latin typeface="Courier New"/>
                <a:ea typeface="Courier New"/>
                <a:cs typeface="Courier New"/>
                <a:sym typeface="Courier New"/>
              </a:rPr>
              <a:t>'lbfgs'</a:t>
            </a:r>
            <a:r>
              <a:rPr lang="en" sz="1050">
                <a:solidFill>
                  <a:srgbClr val="000000"/>
                </a:solidFill>
                <a:highlight>
                  <a:srgbClr val="FFFFFE"/>
                </a:highlight>
                <a:latin typeface="Courier New"/>
                <a:ea typeface="Courier New"/>
                <a:cs typeface="Courier New"/>
                <a:sym typeface="Courier New"/>
              </a:rPr>
              <a:t>, max_iter=</a:t>
            </a:r>
            <a:r>
              <a:rPr lang="en" sz="1050">
                <a:solidFill>
                  <a:srgbClr val="09885A"/>
                </a:solidFill>
                <a:highlight>
                  <a:srgbClr val="FFFFFE"/>
                </a:highlight>
                <a:latin typeface="Courier New"/>
                <a:ea typeface="Courier New"/>
                <a:cs typeface="Courier New"/>
                <a:sym typeface="Courier New"/>
              </a:rPr>
              <a:t>1000</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Menyesuaikan model dengan data</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lr.fit(X_train, y_train)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E"/>
                </a:highlight>
                <a:latin typeface="Courier New"/>
                <a:ea typeface="Courier New"/>
                <a:cs typeface="Courier New"/>
                <a:sym typeface="Courier New"/>
              </a:rPr>
              <a:t>print</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"model train score: %.3f"</a:t>
            </a:r>
            <a:r>
              <a:rPr lang="en" sz="1050">
                <a:solidFill>
                  <a:srgbClr val="000000"/>
                </a:solidFill>
                <a:highlight>
                  <a:srgbClr val="FFFFFE"/>
                </a:highlight>
                <a:latin typeface="Courier New"/>
                <a:ea typeface="Courier New"/>
                <a:cs typeface="Courier New"/>
                <a:sym typeface="Courier New"/>
              </a:rPr>
              <a:t> % lr.score(X_train, y_train))</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75" name="Google Shape;175;p26"/>
          <p:cNvPicPr preferRelativeResize="0"/>
          <p:nvPr/>
        </p:nvPicPr>
        <p:blipFill rotWithShape="1">
          <a:blip r:embed="rId3">
            <a:alphaModFix/>
          </a:blip>
          <a:srcRect b="19454" l="2960" r="82232" t="77070"/>
          <a:stretch/>
        </p:blipFill>
        <p:spPr>
          <a:xfrm>
            <a:off x="402100" y="2753475"/>
            <a:ext cx="2708225" cy="35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Prediksi</a:t>
            </a:r>
            <a:endParaRPr/>
          </a:p>
        </p:txBody>
      </p:sp>
      <p:sp>
        <p:nvSpPr>
          <p:cNvPr id="181" name="Google Shape;18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y_pred = lr.predict(X_test)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y_pred</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82" name="Google Shape;182;p27"/>
          <p:cNvPicPr preferRelativeResize="0"/>
          <p:nvPr/>
        </p:nvPicPr>
        <p:blipFill rotWithShape="1">
          <a:blip r:embed="rId3">
            <a:alphaModFix/>
          </a:blip>
          <a:srcRect b="32081" l="4295" r="66500" t="56095"/>
          <a:stretch/>
        </p:blipFill>
        <p:spPr>
          <a:xfrm>
            <a:off x="392700" y="2151700"/>
            <a:ext cx="5745300" cy="1307626"/>
          </a:xfrm>
          <a:prstGeom prst="rect">
            <a:avLst/>
          </a:prstGeom>
          <a:noFill/>
          <a:ln>
            <a:noFill/>
          </a:ln>
        </p:spPr>
      </p:pic>
      <p:sp>
        <p:nvSpPr>
          <p:cNvPr id="183" name="Google Shape;183;p27"/>
          <p:cNvSpPr txBox="1"/>
          <p:nvPr/>
        </p:nvSpPr>
        <p:spPr>
          <a:xfrm>
            <a:off x="311700" y="3560075"/>
            <a:ext cx="85206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lalu prediksi dengan test dataset yang menghasilkan sekumpulan nilai dalam array</a:t>
            </a:r>
            <a:endParaRPr sz="1050">
              <a:highlight>
                <a:srgbClr val="FFFFF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137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Evaluasi (Confussion Matrix)</a:t>
            </a:r>
            <a:endParaRPr/>
          </a:p>
        </p:txBody>
      </p:sp>
      <p:sp>
        <p:nvSpPr>
          <p:cNvPr id="189" name="Google Shape;189;p28"/>
          <p:cNvSpPr txBox="1"/>
          <p:nvPr>
            <p:ph idx="1" type="body"/>
          </p:nvPr>
        </p:nvSpPr>
        <p:spPr>
          <a:xfrm>
            <a:off x="311700" y="74512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cnf_matrix = metrics.confusion_matrix(y_test, y_pred)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cnf_matrix</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90" name="Google Shape;190;p28"/>
          <p:cNvSpPr txBox="1"/>
          <p:nvPr/>
        </p:nvSpPr>
        <p:spPr>
          <a:xfrm>
            <a:off x="311700" y="1912425"/>
            <a:ext cx="30000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cnf_matrix = pd.crosstab(y_test, y_pred,rownames=[</a:t>
            </a:r>
            <a:r>
              <a:rPr lang="en" sz="1050">
                <a:solidFill>
                  <a:srgbClr val="A31515"/>
                </a:solidFill>
                <a:highlight>
                  <a:srgbClr val="FFFFFE"/>
                </a:highlight>
                <a:latin typeface="Courier New"/>
                <a:ea typeface="Courier New"/>
                <a:cs typeface="Courier New"/>
                <a:sym typeface="Courier New"/>
              </a:rPr>
              <a:t>'Actual'</a:t>
            </a:r>
            <a:r>
              <a:rPr lang="en" sz="1050">
                <a:highlight>
                  <a:srgbClr val="FFFFFE"/>
                </a:highlight>
                <a:latin typeface="Courier New"/>
                <a:ea typeface="Courier New"/>
                <a:cs typeface="Courier New"/>
                <a:sym typeface="Courier New"/>
              </a:rPr>
              <a:t>], colnames=[</a:t>
            </a:r>
            <a:r>
              <a:rPr lang="en" sz="1050">
                <a:solidFill>
                  <a:srgbClr val="A31515"/>
                </a:solidFill>
                <a:highlight>
                  <a:srgbClr val="FFFFFE"/>
                </a:highlight>
                <a:latin typeface="Courier New"/>
                <a:ea typeface="Courier New"/>
                <a:cs typeface="Courier New"/>
                <a:sym typeface="Courier New"/>
              </a:rPr>
              <a:t>'Predicted'</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sns.heatmap(cnf_matrix, annot=</a:t>
            </a:r>
            <a:r>
              <a:rPr lang="en" sz="1050">
                <a:solidFill>
                  <a:srgbClr val="0000FF"/>
                </a:solidFill>
                <a:highlight>
                  <a:srgbClr val="FFFFFE"/>
                </a:highlight>
                <a:latin typeface="Courier New"/>
                <a:ea typeface="Courier New"/>
                <a:cs typeface="Courier New"/>
                <a:sym typeface="Courier New"/>
              </a:rPr>
              <a:t>True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p:txBody>
      </p:sp>
      <p:pic>
        <p:nvPicPr>
          <p:cNvPr id="191" name="Google Shape;191;p28"/>
          <p:cNvPicPr preferRelativeResize="0"/>
          <p:nvPr/>
        </p:nvPicPr>
        <p:blipFill rotWithShape="1">
          <a:blip r:embed="rId3">
            <a:alphaModFix/>
          </a:blip>
          <a:srcRect b="48720" l="4297" r="87373" t="46524"/>
          <a:stretch/>
        </p:blipFill>
        <p:spPr>
          <a:xfrm>
            <a:off x="402125" y="1267804"/>
            <a:ext cx="2079875" cy="667599"/>
          </a:xfrm>
          <a:prstGeom prst="rect">
            <a:avLst/>
          </a:prstGeom>
          <a:noFill/>
          <a:ln>
            <a:noFill/>
          </a:ln>
        </p:spPr>
      </p:pic>
      <p:pic>
        <p:nvPicPr>
          <p:cNvPr id="192" name="Google Shape;192;p28"/>
          <p:cNvPicPr preferRelativeResize="0"/>
          <p:nvPr/>
        </p:nvPicPr>
        <p:blipFill rotWithShape="1">
          <a:blip r:embed="rId3">
            <a:alphaModFix/>
          </a:blip>
          <a:srcRect b="17565" l="4707" r="77194" t="57925"/>
          <a:stretch/>
        </p:blipFill>
        <p:spPr>
          <a:xfrm>
            <a:off x="402134" y="2916825"/>
            <a:ext cx="2687865" cy="2046399"/>
          </a:xfrm>
          <a:prstGeom prst="rect">
            <a:avLst/>
          </a:prstGeom>
          <a:noFill/>
          <a:ln>
            <a:noFill/>
          </a:ln>
        </p:spPr>
      </p:pic>
      <p:sp>
        <p:nvSpPr>
          <p:cNvPr id="193" name="Google Shape;193;p28"/>
          <p:cNvSpPr txBox="1"/>
          <p:nvPr/>
        </p:nvSpPr>
        <p:spPr>
          <a:xfrm>
            <a:off x="3274075" y="2800525"/>
            <a:ext cx="4678800" cy="203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yang dimana didalam konfusion matrik terdapat hasil nilai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true negative, benar tidak terkena diabetes, orang tersebut memang tidak terkena diabetes senilai = 29</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false positif, palsu terkena diabetes, orang tersebut tidak terkena diabetes namun hasil klasifikasi menunjukkan bahwa dia terkena diabetes = 18</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true  positif, benar terkena diabetes, orang tersebut memang terkena diabetes = 98</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false negative,palsu tidak terkena diabetes, orang tersebut sebenarnya terkena diabetes namun hasil klasifikasi menunjukna bahwa dia tidak terkena = 9 </a:t>
            </a:r>
            <a:endParaRPr sz="1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Akurasi</a:t>
            </a:r>
            <a:endParaRPr/>
          </a:p>
        </p:txBody>
      </p:sp>
      <p:sp>
        <p:nvSpPr>
          <p:cNvPr id="199" name="Google Shape;199;p29"/>
          <p:cNvSpPr txBox="1"/>
          <p:nvPr/>
        </p:nvSpPr>
        <p:spPr>
          <a:xfrm>
            <a:off x="311700" y="1114650"/>
            <a:ext cx="85206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accuracyScore = metrics.accuracy_score(y_test,y_pred)</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E"/>
                </a:highlight>
                <a:latin typeface="Courier New"/>
                <a:ea typeface="Courier New"/>
                <a:cs typeface="Courier New"/>
                <a:sym typeface="Courier New"/>
              </a:rPr>
              <a:t>print</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'Accuracy score : '</a:t>
            </a:r>
            <a:r>
              <a:rPr lang="en" sz="1050">
                <a:highlight>
                  <a:srgbClr val="FFFFFE"/>
                </a:highlight>
                <a:latin typeface="Courier New"/>
                <a:ea typeface="Courier New"/>
                <a:cs typeface="Courier New"/>
                <a:sym typeface="Courier New"/>
              </a:rPr>
              <a:t>, accuracyScore)</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E"/>
                </a:highlight>
                <a:latin typeface="Courier New"/>
                <a:ea typeface="Courier New"/>
                <a:cs typeface="Courier New"/>
                <a:sym typeface="Courier New"/>
              </a:rPr>
              <a:t>print</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"Accuracy in Percentage : "</a:t>
            </a:r>
            <a:r>
              <a:rPr lang="en" sz="1050">
                <a:highlight>
                  <a:srgbClr val="FFFFFE"/>
                </a:highlight>
                <a:latin typeface="Courier New"/>
                <a:ea typeface="Courier New"/>
                <a:cs typeface="Courier New"/>
                <a:sym typeface="Courier New"/>
              </a:rPr>
              <a:t>, </a:t>
            </a:r>
            <a:r>
              <a:rPr lang="en" sz="1050">
                <a:solidFill>
                  <a:srgbClr val="267F99"/>
                </a:solidFill>
                <a:highlight>
                  <a:srgbClr val="FFFFFE"/>
                </a:highlight>
                <a:latin typeface="Courier New"/>
                <a:ea typeface="Courier New"/>
                <a:cs typeface="Courier New"/>
                <a:sym typeface="Courier New"/>
              </a:rPr>
              <a:t>int</a:t>
            </a:r>
            <a:r>
              <a:rPr lang="en" sz="1050">
                <a:highlight>
                  <a:srgbClr val="FFFFFE"/>
                </a:highlight>
                <a:latin typeface="Courier New"/>
                <a:ea typeface="Courier New"/>
                <a:cs typeface="Courier New"/>
                <a:sym typeface="Courier New"/>
              </a:rPr>
              <a:t>(accuracyScore*</a:t>
            </a:r>
            <a:r>
              <a:rPr lang="en" sz="1050">
                <a:solidFill>
                  <a:srgbClr val="09885A"/>
                </a:solidFill>
                <a:highlight>
                  <a:srgbClr val="FFFFFE"/>
                </a:highlight>
                <a:latin typeface="Courier New"/>
                <a:ea typeface="Courier New"/>
                <a:cs typeface="Courier New"/>
                <a:sym typeface="Courier New"/>
              </a:rPr>
              <a:t>100</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p:txBody>
      </p:sp>
      <p:sp>
        <p:nvSpPr>
          <p:cNvPr id="200" name="Google Shape;200;p29"/>
          <p:cNvSpPr txBox="1"/>
          <p:nvPr/>
        </p:nvSpPr>
        <p:spPr>
          <a:xfrm>
            <a:off x="311700" y="2571750"/>
            <a:ext cx="53556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print (classification_report(y_test, y_pred))</a:t>
            </a:r>
            <a:endParaRPr sz="1050">
              <a:highlight>
                <a:srgbClr val="FFFFFE"/>
              </a:highlight>
              <a:latin typeface="Courier New"/>
              <a:ea typeface="Courier New"/>
              <a:cs typeface="Courier New"/>
              <a:sym typeface="Courier New"/>
            </a:endParaRPr>
          </a:p>
        </p:txBody>
      </p:sp>
      <p:pic>
        <p:nvPicPr>
          <p:cNvPr id="201" name="Google Shape;201;p29"/>
          <p:cNvPicPr preferRelativeResize="0"/>
          <p:nvPr/>
        </p:nvPicPr>
        <p:blipFill rotWithShape="1">
          <a:blip r:embed="rId3">
            <a:alphaModFix/>
          </a:blip>
          <a:srcRect b="45962" l="3128" r="80558" t="48762"/>
          <a:stretch/>
        </p:blipFill>
        <p:spPr>
          <a:xfrm>
            <a:off x="383400" y="1899750"/>
            <a:ext cx="3343070" cy="607799"/>
          </a:xfrm>
          <a:prstGeom prst="rect">
            <a:avLst/>
          </a:prstGeom>
          <a:noFill/>
          <a:ln>
            <a:noFill/>
          </a:ln>
        </p:spPr>
      </p:pic>
      <p:pic>
        <p:nvPicPr>
          <p:cNvPr id="202" name="Google Shape;202;p29"/>
          <p:cNvPicPr preferRelativeResize="0"/>
          <p:nvPr/>
        </p:nvPicPr>
        <p:blipFill rotWithShape="1">
          <a:blip r:embed="rId3">
            <a:alphaModFix/>
          </a:blip>
          <a:srcRect b="27688" l="4617" r="74622" t="58462"/>
          <a:stretch/>
        </p:blipFill>
        <p:spPr>
          <a:xfrm>
            <a:off x="383400" y="3030776"/>
            <a:ext cx="3748499" cy="1405876"/>
          </a:xfrm>
          <a:prstGeom prst="rect">
            <a:avLst/>
          </a:prstGeom>
          <a:noFill/>
          <a:ln>
            <a:noFill/>
          </a:ln>
        </p:spPr>
      </p:pic>
      <p:sp>
        <p:nvSpPr>
          <p:cNvPr id="203" name="Google Shape;203;p29"/>
          <p:cNvSpPr txBox="1"/>
          <p:nvPr/>
        </p:nvSpPr>
        <p:spPr>
          <a:xfrm>
            <a:off x="244475" y="4372450"/>
            <a:ext cx="8075100" cy="554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dari confusion matrik bisa diketahui keakuratan model yang dibuat dengan perfomance metrics seperti accuracy, recall , precision</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ctrTitle"/>
          </p:nvPr>
        </p:nvSpPr>
        <p:spPr>
          <a:xfrm>
            <a:off x="460950" y="2178002"/>
            <a:ext cx="8222100" cy="78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4311"/>
              <a:t>TERIMA KASIH</a:t>
            </a:r>
            <a:endParaRPr b="1" sz="431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LATAR BELAKANG</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00000"/>
                </a:solidFill>
              </a:rPr>
              <a:t>Diabetes merupakan penyakit metabolik yang jumlah penderitanya termasuk banyak di seluruh dunia, bahkan Indonesia sendiri. Dan penyakit ini memiliki jenis diabetes gestasional yang mana menyerang perempuan yang sedang hamil. Sehingga dapat menimbulkan banyak komplikasi yang akan terjadi pada saat kehamilan maupun setelah melahirkan. Maka dari itu deteksi dini atau skrinning sangat perlu dilakukan, untuk mencegah dan dapat menurunkan risiko komplikasi bagi perempuan yang sedang hamil serta bagi anaknya juga.</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TUJUAN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00000"/>
                </a:solidFill>
              </a:rPr>
              <a:t>Tujuan Perancangan Sistem Pendeteksi Diabetes ini diharapkan dapat mendeteksi penyakit diabetes gestasional pada perempuan terutama ibu hamil,  sehingga tindakan penanganan maupun pencegahan dapat dilakukan sebaik mungkin. Dan dapat menurunkan risiko ibu hamil mengalami komplikasi selama proses kehamilan, melahirkan dan setelah melahirkan.</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a:t>
            </a:r>
            <a:endParaRPr/>
          </a:p>
        </p:txBody>
      </p:sp>
      <p:sp>
        <p:nvSpPr>
          <p:cNvPr id="104" name="Google Shape;104;p16"/>
          <p:cNvSpPr txBox="1"/>
          <p:nvPr>
            <p:ph idx="1" type="body"/>
          </p:nvPr>
        </p:nvSpPr>
        <p:spPr>
          <a:xfrm>
            <a:off x="311700" y="10774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sz="2050">
                <a:solidFill>
                  <a:srgbClr val="000000"/>
                </a:solidFill>
              </a:rPr>
              <a:t>Regresi Logistik </a:t>
            </a:r>
            <a:endParaRPr b="1" sz="2050">
              <a:solidFill>
                <a:srgbClr val="000000"/>
              </a:solidFill>
            </a:endParaRPr>
          </a:p>
          <a:p>
            <a:pPr indent="-340201" lvl="0" marL="457200" rtl="0" algn="just">
              <a:lnSpc>
                <a:spcPct val="115000"/>
              </a:lnSpc>
              <a:spcBef>
                <a:spcPts val="1200"/>
              </a:spcBef>
              <a:spcAft>
                <a:spcPts val="0"/>
              </a:spcAft>
              <a:buClr>
                <a:srgbClr val="000000"/>
              </a:buClr>
              <a:buSzPct val="100000"/>
              <a:buChar char="●"/>
            </a:pPr>
            <a:r>
              <a:rPr lang="en" sz="1900">
                <a:solidFill>
                  <a:srgbClr val="000000"/>
                </a:solidFill>
              </a:rPr>
              <a:t>Regresi termasuk dalam teknik supervised learning, dimana metode ini akan membandingkan dua atau lebih variabel untuk mengetahui bagaimana pengaruhnya satu sama lain, sehingga akan berdampak pada keputusan nantinya.</a:t>
            </a:r>
            <a:endParaRPr sz="1900">
              <a:solidFill>
                <a:srgbClr val="000000"/>
              </a:solidFill>
            </a:endParaRPr>
          </a:p>
          <a:p>
            <a:pPr indent="-340201" lvl="0" marL="457200" rtl="0" algn="just">
              <a:lnSpc>
                <a:spcPct val="115000"/>
              </a:lnSpc>
              <a:spcBef>
                <a:spcPts val="0"/>
              </a:spcBef>
              <a:spcAft>
                <a:spcPts val="0"/>
              </a:spcAft>
              <a:buClr>
                <a:srgbClr val="000000"/>
              </a:buClr>
              <a:buSzPct val="100000"/>
              <a:buChar char="●"/>
            </a:pPr>
            <a:r>
              <a:rPr lang="en" sz="1900">
                <a:solidFill>
                  <a:srgbClr val="000000"/>
                </a:solidFill>
              </a:rPr>
              <a:t>Menurut Hosmer &amp; Lemeshow, regresi logsitik adalah metode analisis statistika yang digunakan untuk mendeskripsikan hubungan antara variabel respon dengan variabel prediktor. Dimana variabel respon (dependent) berbentuk data dikotonomi seperti 1 atau 0, ya atau tidak, hidup atau mati, sakit atau sehat dan lainnya. Dan variabel prediktor (independent) berupa data kategorik maupun numerik.</a:t>
            </a:r>
            <a:endParaRPr sz="19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Data yang digunakan pada penelitian ini adalah data sekunder yang didapatkan melalui repository dataset yang bersumber dari website kaggle. Dengan jumlah data sebanyak 768 dan memiliki 9 atribut</a:t>
            </a:r>
            <a:endParaRPr sz="485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542400"/>
            <a:ext cx="8520600" cy="4058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900"/>
              <a:t>Atribut pada Dataset : </a:t>
            </a:r>
            <a:endParaRPr b="1" sz="1600">
              <a:solidFill>
                <a:srgbClr val="000000"/>
              </a:solidFill>
              <a:latin typeface="Times New Roman"/>
              <a:ea typeface="Times New Roman"/>
              <a:cs typeface="Times New Roman"/>
              <a:sym typeface="Times New Roman"/>
            </a:endParaRPr>
          </a:p>
          <a:p>
            <a:pPr indent="-342900" lvl="0" marL="457200" rtl="0" algn="just">
              <a:lnSpc>
                <a:spcPct val="100000"/>
              </a:lnSpc>
              <a:spcBef>
                <a:spcPts val="1200"/>
              </a:spcBef>
              <a:spcAft>
                <a:spcPts val="0"/>
              </a:spcAft>
              <a:buSzPts val="1800"/>
              <a:buAutoNum type="arabicPeriod"/>
            </a:pPr>
            <a:r>
              <a:rPr lang="en"/>
              <a:t>Pregnancies : berapa kali mengalami kehamilan</a:t>
            </a:r>
            <a:endParaRPr/>
          </a:p>
          <a:p>
            <a:pPr indent="-342900" lvl="0" marL="457200" rtl="0" algn="just">
              <a:lnSpc>
                <a:spcPct val="100000"/>
              </a:lnSpc>
              <a:spcBef>
                <a:spcPts val="0"/>
              </a:spcBef>
              <a:spcAft>
                <a:spcPts val="0"/>
              </a:spcAft>
              <a:buSzPts val="1800"/>
              <a:buAutoNum type="arabicPeriod"/>
            </a:pPr>
            <a:r>
              <a:rPr lang="en"/>
              <a:t>Glucose : konsentrasi plasma glucose selama dua jam yang didapat dari tes oral terhadap toleransi glukosa</a:t>
            </a:r>
            <a:endParaRPr/>
          </a:p>
          <a:p>
            <a:pPr indent="-342900" lvl="0" marL="457200" rtl="0" algn="just">
              <a:lnSpc>
                <a:spcPct val="100000"/>
              </a:lnSpc>
              <a:spcBef>
                <a:spcPts val="0"/>
              </a:spcBef>
              <a:spcAft>
                <a:spcPts val="0"/>
              </a:spcAft>
              <a:buSzPts val="1800"/>
              <a:buAutoNum type="arabicPeriod"/>
            </a:pPr>
            <a:r>
              <a:rPr lang="en"/>
              <a:t>Blood Pressure : tekanan darah diastolic (mmHg)</a:t>
            </a:r>
            <a:endParaRPr/>
          </a:p>
          <a:p>
            <a:pPr indent="-342900" lvl="0" marL="457200" rtl="0" algn="just">
              <a:lnSpc>
                <a:spcPct val="100000"/>
              </a:lnSpc>
              <a:spcBef>
                <a:spcPts val="0"/>
              </a:spcBef>
              <a:spcAft>
                <a:spcPts val="0"/>
              </a:spcAft>
              <a:buSzPts val="1800"/>
              <a:buAutoNum type="arabicPeriod"/>
            </a:pPr>
            <a:r>
              <a:rPr lang="en"/>
              <a:t>Skin Thickness : ketebalan dari lipatan kulit pada bagian trisep (mm)</a:t>
            </a:r>
            <a:endParaRPr/>
          </a:p>
          <a:p>
            <a:pPr indent="-342900" lvl="0" marL="457200" rtl="0" algn="just">
              <a:lnSpc>
                <a:spcPct val="100000"/>
              </a:lnSpc>
              <a:spcBef>
                <a:spcPts val="0"/>
              </a:spcBef>
              <a:spcAft>
                <a:spcPts val="0"/>
              </a:spcAft>
              <a:buSzPts val="1800"/>
              <a:buAutoNum type="arabicPeriod"/>
            </a:pPr>
            <a:r>
              <a:rPr lang="en"/>
              <a:t>Insulin : Serum insulin yang diberikan selama dua jam (mu U/ml)</a:t>
            </a:r>
            <a:endParaRPr/>
          </a:p>
          <a:p>
            <a:pPr indent="-342900" lvl="0" marL="457200" rtl="0" algn="just">
              <a:lnSpc>
                <a:spcPct val="100000"/>
              </a:lnSpc>
              <a:spcBef>
                <a:spcPts val="0"/>
              </a:spcBef>
              <a:spcAft>
                <a:spcPts val="0"/>
              </a:spcAft>
              <a:buSzPts val="1800"/>
              <a:buAutoNum type="arabicPeriod"/>
            </a:pPr>
            <a:r>
              <a:rPr lang="en"/>
              <a:t>BMI : Body Mass Index atau Indeks Massa Tubuh (bobot dalam kg/(tinggi dalam m)^2)</a:t>
            </a:r>
            <a:endParaRPr/>
          </a:p>
          <a:p>
            <a:pPr indent="-342900" lvl="0" marL="457200" rtl="0" algn="just">
              <a:lnSpc>
                <a:spcPct val="100000"/>
              </a:lnSpc>
              <a:spcBef>
                <a:spcPts val="0"/>
              </a:spcBef>
              <a:spcAft>
                <a:spcPts val="0"/>
              </a:spcAft>
              <a:buSzPts val="1800"/>
              <a:buAutoNum type="arabicPeriod"/>
            </a:pPr>
            <a:r>
              <a:rPr lang="en"/>
              <a:t>Diabetes Pedigree Function : riwayat keturunan apakah penderita diabetes atau tidak</a:t>
            </a:r>
            <a:endParaRPr/>
          </a:p>
          <a:p>
            <a:pPr indent="-342900" lvl="0" marL="457200" rtl="0" algn="just">
              <a:lnSpc>
                <a:spcPct val="100000"/>
              </a:lnSpc>
              <a:spcBef>
                <a:spcPts val="0"/>
              </a:spcBef>
              <a:spcAft>
                <a:spcPts val="0"/>
              </a:spcAft>
              <a:buSzPts val="1800"/>
              <a:buAutoNum type="arabicPeriod"/>
            </a:pPr>
            <a:r>
              <a:rPr lang="en"/>
              <a:t>Age : umur (tahun)</a:t>
            </a:r>
            <a:endParaRPr/>
          </a:p>
          <a:p>
            <a:pPr indent="-342900" lvl="0" marL="457200" rtl="0" algn="just">
              <a:lnSpc>
                <a:spcPct val="100000"/>
              </a:lnSpc>
              <a:spcBef>
                <a:spcPts val="0"/>
              </a:spcBef>
              <a:spcAft>
                <a:spcPts val="0"/>
              </a:spcAft>
              <a:buSzPts val="1800"/>
              <a:buAutoNum type="arabicPeriod"/>
            </a:pPr>
            <a:r>
              <a:rPr lang="en"/>
              <a:t>Outcome : 1 dan 0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Tahapan Penelitian</a:t>
            </a:r>
            <a:endParaRPr/>
          </a:p>
        </p:txBody>
      </p:sp>
      <p:sp>
        <p:nvSpPr>
          <p:cNvPr id="121" name="Google Shape;121;p19"/>
          <p:cNvSpPr txBox="1"/>
          <p:nvPr>
            <p:ph idx="1" type="body"/>
          </p:nvPr>
        </p:nvSpPr>
        <p:spPr>
          <a:xfrm>
            <a:off x="311700" y="1229875"/>
            <a:ext cx="8520600" cy="3339000"/>
          </a:xfrm>
          <a:prstGeom prst="rect">
            <a:avLst/>
          </a:prstGeom>
          <a:solidFill>
            <a:schemeClr val="lt1"/>
          </a:solidFill>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Menyiapkan Dataset</a:t>
            </a:r>
            <a:endParaRPr/>
          </a:p>
          <a:p>
            <a:pPr indent="-342900" lvl="0" marL="457200" rtl="0" algn="just">
              <a:spcBef>
                <a:spcPts val="0"/>
              </a:spcBef>
              <a:spcAft>
                <a:spcPts val="0"/>
              </a:spcAft>
              <a:buSzPts val="1800"/>
              <a:buChar char="-"/>
            </a:pPr>
            <a:r>
              <a:rPr lang="en"/>
              <a:t>Melakukan pembagian variabel menjadi variabel independen dan variabel dependen</a:t>
            </a:r>
            <a:endParaRPr/>
          </a:p>
          <a:p>
            <a:pPr indent="-342900" lvl="0" marL="457200" rtl="0" algn="just">
              <a:spcBef>
                <a:spcPts val="0"/>
              </a:spcBef>
              <a:spcAft>
                <a:spcPts val="0"/>
              </a:spcAft>
              <a:buSzPts val="1800"/>
              <a:buChar char="-"/>
            </a:pPr>
            <a:r>
              <a:rPr lang="en"/>
              <a:t>Membagi dataset menjadi dua bagian untuk data training dan data testing</a:t>
            </a:r>
            <a:endParaRPr/>
          </a:p>
          <a:p>
            <a:pPr indent="-342900" lvl="0" marL="457200" rtl="0" algn="just">
              <a:spcBef>
                <a:spcPts val="0"/>
              </a:spcBef>
              <a:spcAft>
                <a:spcPts val="0"/>
              </a:spcAft>
              <a:buSzPts val="1800"/>
              <a:buChar char="-"/>
            </a:pPr>
            <a:r>
              <a:rPr lang="en"/>
              <a:t>Implementasi algoritma regresi logistik pada data train</a:t>
            </a:r>
            <a:endParaRPr/>
          </a:p>
          <a:p>
            <a:pPr indent="-342900" lvl="0" marL="457200" rtl="0" algn="just">
              <a:spcBef>
                <a:spcPts val="0"/>
              </a:spcBef>
              <a:spcAft>
                <a:spcPts val="0"/>
              </a:spcAft>
              <a:buSzPts val="1800"/>
              <a:buChar char="-"/>
            </a:pPr>
            <a:r>
              <a:rPr lang="en"/>
              <a:t>Data testing di prediksi dengan model dari data training</a:t>
            </a:r>
            <a:endParaRPr/>
          </a:p>
          <a:p>
            <a:pPr indent="-342900" lvl="0" marL="457200" rtl="0" algn="just">
              <a:spcBef>
                <a:spcPts val="0"/>
              </a:spcBef>
              <a:spcAft>
                <a:spcPts val="0"/>
              </a:spcAft>
              <a:buSzPts val="1800"/>
              <a:buChar char="-"/>
            </a:pPr>
            <a:r>
              <a:rPr lang="en"/>
              <a:t>Evaluasi dengan confussion matrix</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27" name="Google Shape;127;p20"/>
          <p:cNvSpPr txBox="1"/>
          <p:nvPr>
            <p:ph idx="1" type="body"/>
          </p:nvPr>
        </p:nvSpPr>
        <p:spPr>
          <a:xfrm>
            <a:off x="311700" y="1398825"/>
            <a:ext cx="4435500" cy="33390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#Import data manipulation libraries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pandas </a:t>
            </a:r>
            <a:r>
              <a:rPr lang="en" sz="1050">
                <a:solidFill>
                  <a:srgbClr val="AF00DB"/>
                </a:solidFill>
                <a:highlight>
                  <a:srgbClr val="FFFFFE"/>
                </a:highlight>
                <a:latin typeface="Courier New"/>
                <a:ea typeface="Courier New"/>
                <a:cs typeface="Courier New"/>
                <a:sym typeface="Courier New"/>
              </a:rPr>
              <a:t>as</a:t>
            </a:r>
            <a:r>
              <a:rPr lang="en" sz="1050">
                <a:solidFill>
                  <a:srgbClr val="000000"/>
                </a:solidFill>
                <a:highlight>
                  <a:srgbClr val="FFFFFE"/>
                </a:highlight>
                <a:latin typeface="Courier New"/>
                <a:ea typeface="Courier New"/>
                <a:cs typeface="Courier New"/>
                <a:sym typeface="Courier New"/>
              </a:rPr>
              <a:t> pd</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numpy </a:t>
            </a:r>
            <a:r>
              <a:rPr lang="en" sz="1050">
                <a:solidFill>
                  <a:srgbClr val="AF00DB"/>
                </a:solidFill>
                <a:highlight>
                  <a:srgbClr val="FFFFFE"/>
                </a:highlight>
                <a:latin typeface="Courier New"/>
                <a:ea typeface="Courier New"/>
                <a:cs typeface="Courier New"/>
                <a:sym typeface="Courier New"/>
              </a:rPr>
              <a:t>as</a:t>
            </a:r>
            <a:r>
              <a:rPr lang="en" sz="1050">
                <a:solidFill>
                  <a:srgbClr val="000000"/>
                </a:solidFill>
                <a:highlight>
                  <a:srgbClr val="FFFFFE"/>
                </a:highlight>
                <a:latin typeface="Courier New"/>
                <a:ea typeface="Courier New"/>
                <a:cs typeface="Courier New"/>
                <a:sym typeface="Courier New"/>
              </a:rPr>
              <a:t> np</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#Import the required Machine learning Libraries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rgbClr val="000000"/>
                </a:solidFill>
                <a:highlight>
                  <a:srgbClr val="FFFFFE"/>
                </a:highlight>
                <a:latin typeface="Courier New"/>
                <a:ea typeface="Courier New"/>
                <a:cs typeface="Courier New"/>
                <a:sym typeface="Courier New"/>
              </a:rPr>
              <a:t> sklearn.model_selection </a:t>
            </a: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train_test_split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rgbClr val="000000"/>
                </a:solidFill>
                <a:highlight>
                  <a:srgbClr val="FFFFFE"/>
                </a:highlight>
                <a:latin typeface="Courier New"/>
                <a:ea typeface="Courier New"/>
                <a:cs typeface="Courier New"/>
                <a:sym typeface="Courier New"/>
              </a:rPr>
              <a:t> sklearn.linear_model </a:t>
            </a: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LogisticRegression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rgbClr val="000000"/>
                </a:solidFill>
                <a:highlight>
                  <a:srgbClr val="FFFFFE"/>
                </a:highlight>
                <a:latin typeface="Courier New"/>
                <a:ea typeface="Courier New"/>
                <a:cs typeface="Courier New"/>
                <a:sym typeface="Courier New"/>
              </a:rPr>
              <a:t> sklearn </a:t>
            </a: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metrics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#Import the visualization libraries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seaborn </a:t>
            </a:r>
            <a:r>
              <a:rPr lang="en" sz="1050">
                <a:solidFill>
                  <a:srgbClr val="AF00DB"/>
                </a:solidFill>
                <a:highlight>
                  <a:srgbClr val="FFFFFE"/>
                </a:highlight>
                <a:latin typeface="Courier New"/>
                <a:ea typeface="Courier New"/>
                <a:cs typeface="Courier New"/>
                <a:sym typeface="Courier New"/>
              </a:rPr>
              <a:t>as</a:t>
            </a:r>
            <a:r>
              <a:rPr lang="en" sz="1050">
                <a:solidFill>
                  <a:srgbClr val="000000"/>
                </a:solidFill>
                <a:highlight>
                  <a:srgbClr val="FFFFFE"/>
                </a:highlight>
                <a:latin typeface="Courier New"/>
                <a:ea typeface="Courier New"/>
                <a:cs typeface="Courier New"/>
                <a:sym typeface="Courier New"/>
              </a:rPr>
              <a:t> sns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matplotlib.pyplot </a:t>
            </a:r>
            <a:r>
              <a:rPr lang="en" sz="1050">
                <a:solidFill>
                  <a:srgbClr val="AF00DB"/>
                </a:solidFill>
                <a:highlight>
                  <a:srgbClr val="FFFFFE"/>
                </a:highlight>
                <a:latin typeface="Courier New"/>
                <a:ea typeface="Courier New"/>
                <a:cs typeface="Courier New"/>
                <a:sym typeface="Courier New"/>
              </a:rPr>
              <a:t>as</a:t>
            </a:r>
            <a:r>
              <a:rPr lang="en" sz="1050">
                <a:solidFill>
                  <a:srgbClr val="000000"/>
                </a:solidFill>
                <a:highlight>
                  <a:srgbClr val="FFFFFE"/>
                </a:highlight>
                <a:latin typeface="Courier New"/>
                <a:ea typeface="Courier New"/>
                <a:cs typeface="Courier New"/>
                <a:sym typeface="Courier New"/>
              </a:rPr>
              <a:t> plt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FFFFE"/>
                </a:highlight>
                <a:latin typeface="Courier New"/>
                <a:ea typeface="Courier New"/>
                <a:cs typeface="Courier New"/>
                <a:sym typeface="Courier New"/>
              </a:rPr>
              <a:t>from</a:t>
            </a:r>
            <a:r>
              <a:rPr lang="en" sz="1050">
                <a:solidFill>
                  <a:srgbClr val="000000"/>
                </a:solidFill>
                <a:highlight>
                  <a:srgbClr val="FFFFFE"/>
                </a:highlight>
                <a:latin typeface="Courier New"/>
                <a:ea typeface="Courier New"/>
                <a:cs typeface="Courier New"/>
                <a:sym typeface="Courier New"/>
              </a:rPr>
              <a:t> sklearn.metrics </a:t>
            </a:r>
            <a:r>
              <a:rPr lang="en" sz="1050">
                <a:solidFill>
                  <a:srgbClr val="AF00DB"/>
                </a:solidFill>
                <a:highlight>
                  <a:srgbClr val="FFFFFE"/>
                </a:highlight>
                <a:latin typeface="Courier New"/>
                <a:ea typeface="Courier New"/>
                <a:cs typeface="Courier New"/>
                <a:sym typeface="Courier New"/>
              </a:rPr>
              <a:t>import</a:t>
            </a:r>
            <a:r>
              <a:rPr lang="en" sz="1050">
                <a:solidFill>
                  <a:srgbClr val="000000"/>
                </a:solidFill>
                <a:highlight>
                  <a:srgbClr val="FFFFFE"/>
                </a:highlight>
                <a:latin typeface="Courier New"/>
                <a:ea typeface="Courier New"/>
                <a:cs typeface="Courier New"/>
                <a:sym typeface="Courier New"/>
              </a:rPr>
              <a:t> classification_report</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28" name="Google Shape;128;p20"/>
          <p:cNvSpPr txBox="1"/>
          <p:nvPr>
            <p:ph idx="1" type="body"/>
          </p:nvPr>
        </p:nvSpPr>
        <p:spPr>
          <a:xfrm>
            <a:off x="311700" y="943125"/>
            <a:ext cx="4435500" cy="4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00000"/>
                </a:solidFill>
                <a:highlight>
                  <a:srgbClr val="FFFFFE"/>
                </a:highlight>
                <a:latin typeface="Times New Roman"/>
                <a:ea typeface="Times New Roman"/>
                <a:cs typeface="Times New Roman"/>
                <a:sym typeface="Times New Roman"/>
              </a:rPr>
              <a:t>Pertama masukan terlebih dahulu beberapa library yang diperlukan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40392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#Select the required columns in the dataset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col_names = (</a:t>
            </a:r>
            <a:r>
              <a:rPr lang="en" sz="1050">
                <a:solidFill>
                  <a:srgbClr val="A31515"/>
                </a:solidFill>
                <a:highlight>
                  <a:srgbClr val="FFFFFE"/>
                </a:highlight>
                <a:latin typeface="Courier New"/>
                <a:ea typeface="Courier New"/>
                <a:cs typeface="Courier New"/>
                <a:sym typeface="Courier New"/>
              </a:rPr>
              <a:t>'Pregnancies'</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'Glucose'</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'BloodPressure'</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'SkinThickness'</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'Insulin'</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'BMI'</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'DiabetesPedigreeFunction'</a:t>
            </a:r>
            <a:r>
              <a:rPr lang="en" sz="1050">
                <a:solidFill>
                  <a:srgbClr val="000000"/>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'Age'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#Read the dataset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df = pd.read_csv(</a:t>
            </a:r>
            <a:r>
              <a:rPr lang="en" sz="1050">
                <a:solidFill>
                  <a:srgbClr val="A31515"/>
                </a:solidFill>
                <a:highlight>
                  <a:srgbClr val="FFFFFE"/>
                </a:highlight>
                <a:latin typeface="Courier New"/>
                <a:ea typeface="Courier New"/>
                <a:cs typeface="Courier New"/>
                <a:sym typeface="Courier New"/>
              </a:rPr>
              <a:t>'/content/sample_data/diabetes.csv'</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#Lets get the first 5 entries of the dataset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df.head()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34" name="Google Shape;134;p21"/>
          <p:cNvSpPr txBox="1"/>
          <p:nvPr>
            <p:ph idx="1" type="body"/>
          </p:nvPr>
        </p:nvSpPr>
        <p:spPr>
          <a:xfrm>
            <a:off x="311700" y="70225"/>
            <a:ext cx="4435500" cy="4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00000"/>
                </a:solidFill>
                <a:highlight>
                  <a:srgbClr val="FFFFFE"/>
                </a:highlight>
                <a:latin typeface="Times New Roman"/>
                <a:ea typeface="Times New Roman"/>
                <a:cs typeface="Times New Roman"/>
                <a:sym typeface="Times New Roman"/>
              </a:rPr>
              <a:t>Kemudian masukan dataset yang diperlukan </a:t>
            </a:r>
            <a:endParaRPr sz="1200">
              <a:solidFill>
                <a:srgbClr val="000000"/>
              </a:solidFill>
              <a:latin typeface="Times New Roman"/>
              <a:ea typeface="Times New Roman"/>
              <a:cs typeface="Times New Roman"/>
              <a:sym typeface="Times New Roman"/>
            </a:endParaRPr>
          </a:p>
        </p:txBody>
      </p:sp>
      <p:pic>
        <p:nvPicPr>
          <p:cNvPr id="135" name="Google Shape;135;p21"/>
          <p:cNvPicPr preferRelativeResize="0"/>
          <p:nvPr/>
        </p:nvPicPr>
        <p:blipFill rotWithShape="1">
          <a:blip r:embed="rId3">
            <a:alphaModFix/>
          </a:blip>
          <a:srcRect b="22098" l="5005" r="48083" t="58366"/>
          <a:stretch/>
        </p:blipFill>
        <p:spPr>
          <a:xfrm>
            <a:off x="384800" y="2335475"/>
            <a:ext cx="8398274" cy="201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