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2" y="-594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360" y="1367640"/>
            <a:ext cx="4120560" cy="32878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360" y="1367640"/>
            <a:ext cx="4120560" cy="328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9071640" cy="434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360" y="1367640"/>
            <a:ext cx="4120560" cy="32878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360" y="1367640"/>
            <a:ext cx="4120560" cy="328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9071640" cy="434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1" name="Picture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360" y="1367640"/>
            <a:ext cx="4120560" cy="328788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360" y="1367640"/>
            <a:ext cx="4120560" cy="328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9071640" cy="434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0079280" cy="5669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0079280" cy="56696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0079280" cy="566964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15678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560" cy="15678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560" cy="32878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16000"/>
            <a:ext cx="9071640" cy="93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b="1">
                <a:latin typeface="Arial"/>
              </a:rPr>
              <a:t>Arrays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i="1">
                <a:latin typeface="Arial"/>
              </a:rPr>
              <a:t>When you put something in memory,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i="1">
                <a:latin typeface="Arial"/>
              </a:rPr>
              <a:t>remember where you put it.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 i="1">
                <a:latin typeface="Arial"/>
              </a:rPr>
              <a:t>When you put a lot of things into memory,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i="1">
                <a:latin typeface="Arial"/>
              </a:rPr>
              <a:t>it gets harder to remember where they are!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16000"/>
            <a:ext cx="9071640" cy="93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b="1" dirty="0">
                <a:latin typeface="Arial"/>
              </a:rPr>
              <a:t>Arrays – The Problem</a:t>
            </a:r>
            <a:endParaRPr dirty="0"/>
          </a:p>
        </p:txBody>
      </p:sp>
      <p:sp>
        <p:nvSpPr>
          <p:cNvPr id="116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14350" indent="-51435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Real programs handle very large amounts of data</a:t>
            </a:r>
            <a:endParaRPr dirty="0"/>
          </a:p>
          <a:p>
            <a:pPr marL="514350" indent="-51435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Imagine a site selling something...</a:t>
            </a:r>
            <a:endParaRPr dirty="0"/>
          </a:p>
          <a:p>
            <a:pPr marL="914400" lvl="1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280" dirty="0">
                <a:latin typeface="Arial"/>
              </a:rPr>
              <a:t>When there are 5-10 varieties it could be handled statically</a:t>
            </a:r>
            <a:endParaRPr dirty="0"/>
          </a:p>
          <a:p>
            <a:pPr marL="914400" lvl="1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280" dirty="0">
                <a:latin typeface="Arial"/>
              </a:rPr>
              <a:t>When there are 100+ varieties...  better type faster!</a:t>
            </a:r>
            <a:endParaRPr dirty="0"/>
          </a:p>
          <a:p>
            <a:pPr marL="914400" lvl="1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280" dirty="0">
                <a:latin typeface="Arial"/>
              </a:rPr>
              <a:t>And if you're Amazon?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056000" y="1368000"/>
            <a:ext cx="2519640" cy="42984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CustomShape 2"/>
          <p:cNvSpPr/>
          <p:nvPr/>
        </p:nvSpPr>
        <p:spPr>
          <a:xfrm>
            <a:off x="504000" y="216000"/>
            <a:ext cx="9071640" cy="93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b="1">
                <a:latin typeface="Arial"/>
              </a:rPr>
              <a:t>Arrays – A Model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504000" y="1368000"/>
            <a:ext cx="7343640" cy="156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Arrays are used to store lists 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Each array element holds a value</a:t>
            </a:r>
            <a:endParaRPr dirty="0"/>
          </a:p>
        </p:txBody>
      </p:sp>
      <p:sp>
        <p:nvSpPr>
          <p:cNvPr id="120" name="CustomShape 4"/>
          <p:cNvSpPr/>
          <p:nvPr/>
        </p:nvSpPr>
        <p:spPr>
          <a:xfrm>
            <a:off x="504000" y="3085560"/>
            <a:ext cx="7343640" cy="156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Elements are numbered starting at 0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There are 10 elements in the example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280" dirty="0">
                <a:latin typeface="Arial"/>
              </a:rPr>
              <a:t>Indexes are 0 through 9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280" dirty="0">
                <a:latin typeface="Arial"/>
              </a:rPr>
              <a:t>What is data[4]?</a:t>
            </a:r>
            <a:endParaRPr dirty="0"/>
          </a:p>
        </p:txBody>
      </p:sp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7992000" y="1368000"/>
            <a:ext cx="1374120" cy="328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16000"/>
            <a:ext cx="9071640" cy="93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b="1">
                <a:latin typeface="Arial"/>
              </a:rPr>
              <a:t>Arrays – JavaScript Syntax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04000" y="1584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400" dirty="0">
                <a:latin typeface="Arial"/>
              </a:rPr>
              <a:t>Declaration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400" dirty="0" err="1">
                <a:latin typeface="Courier 10 Pitch"/>
              </a:rPr>
              <a:t>var</a:t>
            </a:r>
            <a:r>
              <a:rPr lang="en-US" sz="2400" dirty="0">
                <a:latin typeface="Courier 10 Pitch"/>
              </a:rPr>
              <a:t> </a:t>
            </a:r>
            <a:r>
              <a:rPr lang="en-US" sz="2400" dirty="0" err="1">
                <a:latin typeface="Courier 10 Pitch"/>
              </a:rPr>
              <a:t>myArray</a:t>
            </a:r>
            <a:r>
              <a:rPr lang="en-US" sz="2400" dirty="0">
                <a:latin typeface="Courier 10 Pitch"/>
              </a:rPr>
              <a:t> = [23, 38, 14, -3, 0, 14, 9, 103, 0, 56];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400" dirty="0" err="1">
                <a:latin typeface="Courier 10 Pitch"/>
              </a:rPr>
              <a:t>var</a:t>
            </a:r>
            <a:r>
              <a:rPr lang="en-US" sz="2400" dirty="0">
                <a:latin typeface="Courier 10 Pitch"/>
              </a:rPr>
              <a:t> </a:t>
            </a:r>
            <a:r>
              <a:rPr lang="en-US" sz="2400" dirty="0" err="1">
                <a:latin typeface="Courier 10 Pitch"/>
              </a:rPr>
              <a:t>myArray</a:t>
            </a:r>
            <a:r>
              <a:rPr lang="en-US" sz="2400" dirty="0">
                <a:latin typeface="Courier 10 Pitch"/>
              </a:rPr>
              <a:t> = new Array(23, 38, 14, -3, 0, 14, 9, 103, 0, 56);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280" dirty="0">
                <a:latin typeface="Arial"/>
              </a:rPr>
              <a:t>Arrays in JavaScript are also objects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Access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280" dirty="0" err="1">
                <a:latin typeface="Courier 10 Pitch"/>
              </a:rPr>
              <a:t>var</a:t>
            </a:r>
            <a:r>
              <a:rPr lang="en-US" sz="2280" dirty="0">
                <a:latin typeface="Courier 10 Pitch"/>
              </a:rPr>
              <a:t> </a:t>
            </a:r>
            <a:r>
              <a:rPr lang="en-US" sz="2280" dirty="0" err="1">
                <a:latin typeface="Courier 10 Pitch"/>
              </a:rPr>
              <a:t>myVariable</a:t>
            </a:r>
            <a:r>
              <a:rPr lang="en-US" sz="2280" dirty="0">
                <a:latin typeface="Courier 10 Pitch"/>
              </a:rPr>
              <a:t> = </a:t>
            </a:r>
            <a:r>
              <a:rPr lang="en-US" sz="2280" dirty="0" err="1">
                <a:latin typeface="Courier 10 Pitch"/>
              </a:rPr>
              <a:t>myArray</a:t>
            </a:r>
            <a:r>
              <a:rPr lang="en-US" sz="2280" dirty="0">
                <a:latin typeface="Courier 10 Pitch"/>
              </a:rPr>
              <a:t>[6];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280" dirty="0">
                <a:latin typeface="Arial"/>
              </a:rPr>
              <a:t>What is the value of </a:t>
            </a:r>
            <a:r>
              <a:rPr lang="en-US" sz="2280" dirty="0" err="1">
                <a:latin typeface="Courier 10 Pitch"/>
              </a:rPr>
              <a:t>myVariable</a:t>
            </a:r>
            <a:r>
              <a:rPr lang="en-US" sz="2280" dirty="0">
                <a:latin typeface="Arial"/>
              </a:rPr>
              <a:t>?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280" dirty="0">
                <a:latin typeface="Arial"/>
              </a:rPr>
              <a:t>After </a:t>
            </a:r>
            <a:r>
              <a:rPr lang="en-US" sz="2280" dirty="0" err="1">
                <a:latin typeface="Courier 10 Pitch"/>
              </a:rPr>
              <a:t>myVariable</a:t>
            </a:r>
            <a:r>
              <a:rPr lang="en-US" sz="2280" dirty="0">
                <a:latin typeface="Courier 10 Pitch"/>
              </a:rPr>
              <a:t> = 7</a:t>
            </a:r>
            <a:r>
              <a:rPr lang="en-US" sz="2280" dirty="0">
                <a:latin typeface="Arial"/>
              </a:rPr>
              <a:t> what is the value of </a:t>
            </a:r>
            <a:r>
              <a:rPr lang="en-US" sz="2280" dirty="0" err="1">
                <a:latin typeface="Courier 10 Pitch"/>
              </a:rPr>
              <a:t>myArray</a:t>
            </a:r>
            <a:r>
              <a:rPr lang="en-US" sz="2280" dirty="0">
                <a:latin typeface="Courier 10 Pitch"/>
              </a:rPr>
              <a:t>[6]</a:t>
            </a:r>
            <a:r>
              <a:rPr lang="en-US" sz="2280" dirty="0">
                <a:latin typeface="Arial"/>
              </a:rPr>
              <a:t>?</a:t>
            </a:r>
            <a:endParaRPr dirty="0"/>
          </a:p>
          <a:p>
            <a:pPr marL="800100" lvl="1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280" dirty="0">
                <a:latin typeface="Arial"/>
              </a:rPr>
              <a:t>What is the value of </a:t>
            </a:r>
            <a:r>
              <a:rPr lang="en-US" sz="2280" dirty="0" err="1">
                <a:latin typeface="Courier 10 Pitch"/>
              </a:rPr>
              <a:t>myArray</a:t>
            </a:r>
            <a:r>
              <a:rPr lang="en-US" sz="2280" dirty="0">
                <a:latin typeface="Courier 10 Pitch"/>
              </a:rPr>
              <a:t>[4] + </a:t>
            </a:r>
            <a:r>
              <a:rPr lang="en-US" sz="2280" dirty="0" err="1">
                <a:latin typeface="Courier 10 Pitch"/>
              </a:rPr>
              <a:t>myArray</a:t>
            </a:r>
            <a:r>
              <a:rPr lang="en-US" sz="2280" dirty="0">
                <a:latin typeface="Courier 10 Pitch"/>
              </a:rPr>
              <a:t>[6]</a:t>
            </a:r>
            <a:r>
              <a:rPr lang="en-US" sz="2280" dirty="0">
                <a:latin typeface="Arial"/>
              </a:rPr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216000"/>
            <a:ext cx="9071640" cy="93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b="1">
                <a:latin typeface="Arial"/>
              </a:rPr>
              <a:t>Arrays – Excercise 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Objective: swap the first and last elements in an array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Use the syntax </a:t>
            </a:r>
            <a:r>
              <a:rPr lang="en-US" sz="2600" dirty="0" err="1">
                <a:latin typeface="Arial"/>
              </a:rPr>
              <a:t>myArray</a:t>
            </a:r>
            <a:r>
              <a:rPr lang="en-US" sz="2600" dirty="0">
                <a:latin typeface="Arial"/>
              </a:rPr>
              <a:t>[n]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Display the modified results (that part is written already).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URL: guthub.com/</a:t>
            </a:r>
            <a:r>
              <a:rPr lang="en-US" sz="2600" dirty="0" err="1">
                <a:latin typeface="Arial"/>
              </a:rPr>
              <a:t>gstragand</a:t>
            </a:r>
            <a:r>
              <a:rPr lang="en-US" sz="2600" dirty="0">
                <a:latin typeface="Arial"/>
              </a:rPr>
              <a:t>/</a:t>
            </a:r>
            <a:r>
              <a:rPr lang="en-US" sz="2600" dirty="0" err="1">
                <a:latin typeface="Arial"/>
              </a:rPr>
              <a:t>IntroToArrays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216000"/>
            <a:ext cx="9071640" cy="93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b="1">
                <a:latin typeface="Arial"/>
              </a:rPr>
              <a:t>Arrays – Excercise Review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>
                <a:latin typeface="Courier 10 Pitch"/>
              </a:rPr>
              <a:t>	function swap(pos1, pos2) {</a:t>
            </a:r>
            <a:endParaRPr/>
          </a:p>
          <a:p>
            <a:r>
              <a:rPr lang="en-US" sz="3200">
                <a:latin typeface="Courier 10 Pitch"/>
              </a:rPr>
              <a:t>		var temp = myArray[pos1];</a:t>
            </a:r>
            <a:endParaRPr/>
          </a:p>
          <a:p>
            <a:r>
              <a:rPr lang="en-US" sz="3200">
                <a:latin typeface="Courier 10 Pitch"/>
              </a:rPr>
              <a:t>		myArray[pos1] = myArray[pos2];</a:t>
            </a:r>
            <a:endParaRPr/>
          </a:p>
          <a:p>
            <a:r>
              <a:rPr lang="en-US" sz="3200">
                <a:latin typeface="Courier 10 Pitch"/>
              </a:rPr>
              <a:t>		myArray[pos2] = temp;</a:t>
            </a:r>
            <a:endParaRPr/>
          </a:p>
          <a:p>
            <a:r>
              <a:rPr lang="en-US" sz="3200">
                <a:latin typeface="Courier 10 Pitch"/>
              </a:rPr>
              <a:t>		update("modified");</a:t>
            </a:r>
            <a:endParaRPr/>
          </a:p>
          <a:p>
            <a:r>
              <a:rPr lang="en-US" sz="3200">
                <a:latin typeface="Courier 10 Pitch"/>
              </a:rPr>
              <a:t>	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216000"/>
            <a:ext cx="9071640" cy="93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b="1">
                <a:latin typeface="Arial"/>
              </a:rPr>
              <a:t>Arrays - Looping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For loops can operate on arrays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Arrays are objects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>
                <a:latin typeface="Arial"/>
              </a:rPr>
              <a:t>For (n = 0; n &lt; </a:t>
            </a:r>
            <a:r>
              <a:rPr lang="en-US" sz="2600" dirty="0" err="1">
                <a:latin typeface="Arial"/>
              </a:rPr>
              <a:t>myArray.length</a:t>
            </a:r>
            <a:r>
              <a:rPr lang="en-US" sz="2600" dirty="0">
                <a:latin typeface="Arial"/>
              </a:rPr>
              <a:t> – 1; n++) { … }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v"/>
            </a:pPr>
            <a:r>
              <a:rPr lang="en-US" sz="2600" dirty="0" err="1">
                <a:latin typeface="Arial"/>
              </a:rPr>
              <a:t>Repetive</a:t>
            </a:r>
            <a:r>
              <a:rPr lang="en-US" sz="2600" dirty="0">
                <a:latin typeface="Arial"/>
              </a:rPr>
              <a:t> code may operate on an Array in a loop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16000"/>
            <a:ext cx="9071640" cy="93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b="1">
                <a:latin typeface="Arial"/>
              </a:rPr>
              <a:t>Arrays – Looping Example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256680" y="1394640"/>
            <a:ext cx="9568080" cy="381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Courier 10 Pitch"/>
              </a:rPr>
              <a:t>var developerDrinks = ["Coca-Cola", "Mountain Dew", "Mountain Dew Code Red", "Red Bull", "Coffee", "Jolt", "Beer (any)"];</a:t>
            </a:r>
            <a:endParaRPr/>
          </a:p>
          <a:p>
            <a:r>
              <a:rPr lang="en-US">
                <a:latin typeface="Courier 10 Pitch"/>
              </a:rPr>
              <a:t>function demo1() {</a:t>
            </a:r>
            <a:endParaRPr/>
          </a:p>
          <a:p>
            <a:r>
              <a:rPr lang="en-US">
                <a:latin typeface="Courier 10 Pitch"/>
              </a:rPr>
              <a:t>	demo1clear();</a:t>
            </a:r>
            <a:endParaRPr/>
          </a:p>
          <a:p>
            <a:r>
              <a:rPr lang="en-US">
                <a:latin typeface="Courier 10 Pitch"/>
              </a:rPr>
              <a:t>	message = "&lt;h2&gt;Developers like to drink:&lt;/h2&gt;";</a:t>
            </a:r>
            <a:endParaRPr/>
          </a:p>
          <a:p>
            <a:r>
              <a:rPr lang="en-US">
                <a:latin typeface="Courier 10 Pitch"/>
              </a:rPr>
              <a:t>	for (i = 0; i &lt; developerDrinks.length; i++) {</a:t>
            </a:r>
            <a:endParaRPr/>
          </a:p>
          <a:p>
            <a:r>
              <a:rPr lang="en-US">
                <a:latin typeface="Courier 10 Pitch"/>
              </a:rPr>
              <a:t>		message = message.concat("&lt;p&gt;" + </a:t>
            </a:r>
            <a:r>
              <a:rPr lang="en-US" b="1">
                <a:latin typeface="Courier 10 Pitch"/>
              </a:rPr>
              <a:t>developerDrinks[i]</a:t>
            </a:r>
            <a:r>
              <a:rPr lang="en-US">
                <a:latin typeface="Courier 10 Pitch"/>
              </a:rPr>
              <a:t> + "&lt;p&gt;");</a:t>
            </a:r>
            <a:endParaRPr/>
          </a:p>
          <a:p>
            <a:r>
              <a:rPr lang="en-US">
                <a:latin typeface="Courier 10 Pitch"/>
              </a:rPr>
              <a:t>	}</a:t>
            </a:r>
            <a:endParaRPr/>
          </a:p>
          <a:p>
            <a:r>
              <a:rPr lang="en-US">
                <a:latin typeface="Courier 10 Pitch"/>
              </a:rPr>
              <a:t>	document.getElementById("demo1").innerHTML = message;</a:t>
            </a:r>
            <a:endParaRPr/>
          </a:p>
          <a:p>
            <a:r>
              <a:rPr lang="en-US">
                <a:latin typeface="Courier 10 Pitch"/>
              </a:rPr>
              <a:t>}</a:t>
            </a:r>
            <a:endParaRPr/>
          </a:p>
          <a:p>
            <a:r>
              <a:rPr lang="en-US">
                <a:latin typeface="Courier 10 Pitch"/>
              </a:rPr>
              <a:t>function demo1clear() {</a:t>
            </a:r>
            <a:endParaRPr/>
          </a:p>
          <a:p>
            <a:r>
              <a:rPr lang="en-US">
                <a:latin typeface="Courier 10 Pitch"/>
              </a:rPr>
              <a:t>	document.getElementById("demo1").innerHTML = "&lt;b&gt;Demo Results:&lt;/b&gt;&lt;br&gt;";</a:t>
            </a:r>
            <a:endParaRPr/>
          </a:p>
          <a:p>
            <a:r>
              <a:rPr lang="en-US">
                <a:latin typeface="Courier 10 Pitch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182880"/>
            <a:ext cx="9071640" cy="93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1">
                <a:latin typeface="Arial"/>
              </a:rPr>
              <a:t>Arrays – Putting Loops to Work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1828800" y="1087920"/>
            <a:ext cx="6551640" cy="24782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Courier 10 Pitch"/>
              </a:rPr>
              <a:t>function bubbleSort() {</a:t>
            </a:r>
            <a:endParaRPr/>
          </a:p>
          <a:p>
            <a:r>
              <a:rPr lang="en-US">
                <a:latin typeface="Courier 10 Pitch"/>
              </a:rPr>
              <a:t>	for (i = 0; i &lt; myArray.length - 1; i++) {</a:t>
            </a:r>
            <a:endParaRPr/>
          </a:p>
          <a:p>
            <a:r>
              <a:rPr lang="en-US">
                <a:latin typeface="Courier 10 Pitch"/>
              </a:rPr>
              <a:t>		for (j = i; j &lt; myArray.length; j++) {</a:t>
            </a:r>
            <a:endParaRPr/>
          </a:p>
          <a:p>
            <a:r>
              <a:rPr lang="en-US">
                <a:latin typeface="Courier 10 Pitch"/>
              </a:rPr>
              <a:t>			if (myArray[i] &gt; myArray[j]) { </a:t>
            </a:r>
            <a:endParaRPr/>
          </a:p>
          <a:p>
            <a:r>
              <a:rPr lang="en-US">
                <a:latin typeface="Courier 10 Pitch"/>
              </a:rPr>
              <a:t>				swap(i, j);</a:t>
            </a:r>
            <a:endParaRPr/>
          </a:p>
          <a:p>
            <a:r>
              <a:rPr lang="en-US">
                <a:latin typeface="Courier 10 Pitch"/>
              </a:rPr>
              <a:t>			}</a:t>
            </a:r>
            <a:endParaRPr/>
          </a:p>
          <a:p>
            <a:r>
              <a:rPr lang="en-US">
                <a:latin typeface="Courier 10 Pitch"/>
              </a:rPr>
              <a:t>		}</a:t>
            </a:r>
            <a:endParaRPr/>
          </a:p>
          <a:p>
            <a:r>
              <a:rPr lang="en-US">
                <a:latin typeface="Courier 10 Pitch"/>
              </a:rPr>
              <a:t>	}</a:t>
            </a:r>
            <a:endParaRPr/>
          </a:p>
          <a:p>
            <a:r>
              <a:rPr lang="en-US">
                <a:latin typeface="Courier 10 Pitch"/>
              </a:rPr>
              <a:t>}</a:t>
            </a:r>
            <a:endParaRPr/>
          </a:p>
        </p:txBody>
      </p:sp>
      <p:sp>
        <p:nvSpPr>
          <p:cNvPr id="134" name="TextShape 3"/>
          <p:cNvSpPr txBox="1"/>
          <p:nvPr/>
        </p:nvSpPr>
        <p:spPr>
          <a:xfrm>
            <a:off x="239712" y="4114800"/>
            <a:ext cx="9601200" cy="1097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There is a better way: </a:t>
            </a:r>
            <a:r>
              <a:rPr lang="en-US" dirty="0" err="1">
                <a:latin typeface="Courier 10 Pitch"/>
              </a:rPr>
              <a:t>myArray.sort</a:t>
            </a:r>
            <a:r>
              <a:rPr lang="en-US" dirty="0">
                <a:latin typeface="Courier 10 Pitch"/>
              </a:rPr>
              <a:t>()</a:t>
            </a:r>
            <a:r>
              <a:rPr lang="en-US" dirty="0">
                <a:latin typeface="Arial"/>
              </a:rPr>
              <a:t>.</a:t>
            </a:r>
            <a:endParaRPr dirty="0"/>
          </a:p>
          <a:p>
            <a:r>
              <a:rPr lang="en-US" dirty="0">
                <a:latin typeface="Arial"/>
              </a:rPr>
              <a:t>	Arrays are objects, and sorting is common functionality.</a:t>
            </a:r>
            <a:endParaRPr dirty="0"/>
          </a:p>
          <a:p>
            <a:r>
              <a:rPr lang="en-US" dirty="0">
                <a:latin typeface="Arial"/>
              </a:rPr>
              <a:t>		This only serves to illustrate working with arrays; </a:t>
            </a:r>
            <a:r>
              <a:rPr lang="en-US" dirty="0" err="1">
                <a:latin typeface="Arial"/>
              </a:rPr>
              <a:t>BubbleSort</a:t>
            </a:r>
            <a:r>
              <a:rPr lang="en-US" dirty="0">
                <a:latin typeface="Arial"/>
              </a:rPr>
              <a:t> is not optimal.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343</Words>
  <Application>Microsoft Office PowerPoint</Application>
  <PresentationFormat>Custom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Geordie</cp:lastModifiedBy>
  <cp:revision>2</cp:revision>
  <dcterms:modified xsi:type="dcterms:W3CDTF">2015-05-21T19:16:41Z</dcterms:modified>
</cp:coreProperties>
</file>