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2" r:id="rId10"/>
    <p:sldId id="280" r:id="rId11"/>
    <p:sldId id="268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0" r:id="rId20"/>
    <p:sldId id="269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12AC-4A2C-8D8F-D3D5-0ACC8FBF5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Filament frame graph introduction</a:t>
            </a:r>
            <a:endParaRPr lang="zh-CN" alt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548D9-5D09-1BAD-C952-01D15D678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320955"/>
            <a:ext cx="9144000" cy="112744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chenkaiphy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6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BFFB-528F-8196-24EC-235A16E9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FrameGraph</a:t>
            </a:r>
            <a:r>
              <a:rPr lang="en-US" altLang="zh-CN" dirty="0"/>
              <a:t>: data structure</a:t>
            </a:r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3D2CAF-BD41-061D-6D45-19FD481CDA46}"/>
              </a:ext>
            </a:extLst>
          </p:cNvPr>
          <p:cNvSpPr/>
          <p:nvPr/>
        </p:nvSpPr>
        <p:spPr>
          <a:xfrm>
            <a:off x="304802" y="3219834"/>
            <a:ext cx="1787855" cy="1429503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FrameGraph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474F79-52C5-A9E1-E9C8-1A2DC2BC0C40}"/>
              </a:ext>
            </a:extLst>
          </p:cNvPr>
          <p:cNvGrpSpPr/>
          <p:nvPr/>
        </p:nvGrpSpPr>
        <p:grpSpPr>
          <a:xfrm>
            <a:off x="4255825" y="2552476"/>
            <a:ext cx="5254390" cy="370840"/>
            <a:chOff x="1633182" y="4212609"/>
            <a:chExt cx="5254390" cy="3708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E11523-C7E4-1CC7-50B5-93DE7119A14C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5CF1FB-1077-79E5-78DE-CE7C5F3E1B5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BA0D0E-4A2A-F75C-ADB0-398A7A45BEA3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EB95E-E7A4-1095-F6A4-D2D736B26200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7852DE-D28C-97DE-0465-3F3E25F06DF6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337DF40-8652-41A1-7374-7F8D872AF269}"/>
              </a:ext>
            </a:extLst>
          </p:cNvPr>
          <p:cNvSpPr/>
          <p:nvPr/>
        </p:nvSpPr>
        <p:spPr>
          <a:xfrm>
            <a:off x="4428698" y="1690688"/>
            <a:ext cx="1860644" cy="593037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DAG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737AB-719B-D9BE-B67D-58F89AA8B457}"/>
              </a:ext>
            </a:extLst>
          </p:cNvPr>
          <p:cNvSpPr txBox="1"/>
          <p:nvPr/>
        </p:nvSpPr>
        <p:spPr>
          <a:xfrm>
            <a:off x="2734103" y="2553984"/>
            <a:ext cx="126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sz="1800" dirty="0">
                <a:solidFill>
                  <a:schemeClr val="tx1"/>
                </a:solidFill>
              </a:rPr>
              <a:t>ass nodes</a:t>
            </a:r>
            <a:endParaRPr lang="zh-CN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C6DCD8-36C2-D4EB-AD46-CFBE917BFB9F}"/>
              </a:ext>
            </a:extLst>
          </p:cNvPr>
          <p:cNvGrpSpPr/>
          <p:nvPr/>
        </p:nvGrpSpPr>
        <p:grpSpPr>
          <a:xfrm>
            <a:off x="4255825" y="3145513"/>
            <a:ext cx="5254390" cy="370840"/>
            <a:chOff x="1633182" y="4212609"/>
            <a:chExt cx="5254390" cy="37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8BAD18-C7EF-BC3B-0C4E-899F0DD4A875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DCEF15-184A-DDF7-A638-F9FBB9C1516E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286145-593E-D48C-8FC9-4B96233A0C59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2E59F4-A0CD-A0F6-C349-26D8FE4E900F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42281A-2D51-F497-0493-8EFB1922D7BE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285E14-79E2-E825-6713-51737EF0918F}"/>
              </a:ext>
            </a:extLst>
          </p:cNvPr>
          <p:cNvSpPr txBox="1"/>
          <p:nvPr/>
        </p:nvSpPr>
        <p:spPr>
          <a:xfrm>
            <a:off x="2630607" y="3140146"/>
            <a:ext cx="162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resource nodes</a:t>
            </a:r>
            <a:endParaRPr lang="zh-CN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F4A240-0C2D-20FA-879F-C1D2A6D67005}"/>
              </a:ext>
            </a:extLst>
          </p:cNvPr>
          <p:cNvGrpSpPr/>
          <p:nvPr/>
        </p:nvGrpSpPr>
        <p:grpSpPr>
          <a:xfrm>
            <a:off x="4255825" y="3962104"/>
            <a:ext cx="5254390" cy="370840"/>
            <a:chOff x="1633182" y="4212609"/>
            <a:chExt cx="5254390" cy="370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2500F-7B17-1743-9355-884A07CE328A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D547A2-E04B-E0A1-0C3A-3FF3DF061F16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1E09F7-9E3E-4C83-1079-E33DE303FEA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61218D-F9C9-8164-5666-F988E4F26397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405504-8592-A06D-F4B7-1ACC85BDB699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8CCF34-BBBF-608B-C312-F47696085E35}"/>
              </a:ext>
            </a:extLst>
          </p:cNvPr>
          <p:cNvSpPr txBox="1"/>
          <p:nvPr/>
        </p:nvSpPr>
        <p:spPr>
          <a:xfrm>
            <a:off x="2630607" y="3962104"/>
            <a:ext cx="130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resources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764B7-69F3-D4ED-A977-678CA8BA0DBC}"/>
              </a:ext>
            </a:extLst>
          </p:cNvPr>
          <p:cNvSpPr txBox="1"/>
          <p:nvPr/>
        </p:nvSpPr>
        <p:spPr>
          <a:xfrm>
            <a:off x="2630607" y="4533035"/>
            <a:ext cx="149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sz="1800" dirty="0">
                <a:solidFill>
                  <a:schemeClr val="tx1"/>
                </a:solidFill>
              </a:rPr>
              <a:t>esource slots</a:t>
            </a:r>
            <a:endParaRPr lang="zh-CN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D86EC-C336-9AFB-B226-E59A5997D619}"/>
              </a:ext>
            </a:extLst>
          </p:cNvPr>
          <p:cNvGrpSpPr/>
          <p:nvPr/>
        </p:nvGrpSpPr>
        <p:grpSpPr>
          <a:xfrm>
            <a:off x="4255825" y="4593275"/>
            <a:ext cx="5254390" cy="370840"/>
            <a:chOff x="1633182" y="4212609"/>
            <a:chExt cx="5254390" cy="37084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540145-365E-E332-BFDA-0C53FCF39FCD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748CFD-DBF7-484A-7CE6-DE2ECDB0D9C9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94F48F-7B02-1DF9-0AF8-D8F745EB9B7A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53777F-320C-63F3-FF13-BD6F61CD510D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D01C5A-5A63-1D0E-C722-DC923D3EA617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ADBB1A-CC5C-D0D7-C8C7-96F4A86A5153}"/>
              </a:ext>
            </a:extLst>
          </p:cNvPr>
          <p:cNvSpPr txBox="1"/>
          <p:nvPr/>
        </p:nvSpPr>
        <p:spPr>
          <a:xfrm>
            <a:off x="2397458" y="5204050"/>
            <a:ext cx="171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resource cache</a:t>
            </a:r>
            <a:endParaRPr lang="zh-CN" alt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761EFF-B7F7-B6F8-0386-260D8BF7E760}"/>
              </a:ext>
            </a:extLst>
          </p:cNvPr>
          <p:cNvSpPr/>
          <p:nvPr/>
        </p:nvSpPr>
        <p:spPr>
          <a:xfrm>
            <a:off x="4126173" y="5092197"/>
            <a:ext cx="1860644" cy="481185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835FF7-A5F9-3508-0418-BB00BE619BBB}"/>
              </a:ext>
            </a:extLst>
          </p:cNvPr>
          <p:cNvSpPr/>
          <p:nvPr/>
        </p:nvSpPr>
        <p:spPr>
          <a:xfrm>
            <a:off x="4114232" y="5629406"/>
            <a:ext cx="1860644" cy="44839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blackboard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B5233-38A9-9FA1-FAE8-37D8105276BC}"/>
              </a:ext>
            </a:extLst>
          </p:cNvPr>
          <p:cNvSpPr txBox="1"/>
          <p:nvPr/>
        </p:nvSpPr>
        <p:spPr>
          <a:xfrm>
            <a:off x="2424468" y="5629657"/>
            <a:ext cx="171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resource 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769E5-C838-50DB-6C2A-48EABB2ACC11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2092657" y="2737896"/>
            <a:ext cx="2163168" cy="119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3C4FE5-5028-1C27-692B-7FA7A144B4CC}"/>
              </a:ext>
            </a:extLst>
          </p:cNvPr>
          <p:cNvCxnSpPr>
            <a:cxnSpLocks/>
            <a:stCxn id="6" idx="6"/>
            <a:endCxn id="22" idx="3"/>
          </p:cNvCxnSpPr>
          <p:nvPr/>
        </p:nvCxnSpPr>
        <p:spPr>
          <a:xfrm flipV="1">
            <a:off x="2092657" y="3324812"/>
            <a:ext cx="2163168" cy="609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A9FC77-4C72-5D91-5B12-20C83A83E125}"/>
              </a:ext>
            </a:extLst>
          </p:cNvPr>
          <p:cNvCxnSpPr>
            <a:cxnSpLocks/>
            <a:stCxn id="6" idx="6"/>
            <a:endCxn id="24" idx="1"/>
          </p:cNvCxnSpPr>
          <p:nvPr/>
        </p:nvCxnSpPr>
        <p:spPr>
          <a:xfrm>
            <a:off x="2092657" y="3934586"/>
            <a:ext cx="2163168" cy="212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04F7C1-EE57-4660-3D1B-1D531551FACF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092657" y="3934586"/>
            <a:ext cx="2163168" cy="844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7C022-1EB1-8946-A6C2-8C4BA302A35E}"/>
              </a:ext>
            </a:extLst>
          </p:cNvPr>
          <p:cNvCxnSpPr>
            <a:cxnSpLocks/>
            <a:stCxn id="6" idx="6"/>
            <a:endCxn id="38" idx="2"/>
          </p:cNvCxnSpPr>
          <p:nvPr/>
        </p:nvCxnSpPr>
        <p:spPr>
          <a:xfrm>
            <a:off x="2092657" y="3934586"/>
            <a:ext cx="2033516" cy="1398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303590-8D75-46EC-127A-1B57FA18E58E}"/>
              </a:ext>
            </a:extLst>
          </p:cNvPr>
          <p:cNvCxnSpPr>
            <a:cxnSpLocks/>
            <a:stCxn id="6" idx="6"/>
            <a:endCxn id="40" idx="3"/>
          </p:cNvCxnSpPr>
          <p:nvPr/>
        </p:nvCxnSpPr>
        <p:spPr>
          <a:xfrm>
            <a:off x="2092657" y="3934586"/>
            <a:ext cx="2048585" cy="1879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>
            <a:extLst>
              <a:ext uri="{FF2B5EF4-FFF2-40B4-BE49-F238E27FC236}">
                <a16:creationId xmlns:a16="http://schemas.microsoft.com/office/drawing/2014/main" id="{4579ED86-65FF-02C5-C994-5FDC99544D1A}"/>
              </a:ext>
            </a:extLst>
          </p:cNvPr>
          <p:cNvSpPr/>
          <p:nvPr/>
        </p:nvSpPr>
        <p:spPr>
          <a:xfrm>
            <a:off x="9621672" y="1973464"/>
            <a:ext cx="418532" cy="154288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E9B644-3BAC-0DE3-5A50-5D839057F72A}"/>
              </a:ext>
            </a:extLst>
          </p:cNvPr>
          <p:cNvSpPr txBox="1"/>
          <p:nvPr/>
        </p:nvSpPr>
        <p:spPr>
          <a:xfrm>
            <a:off x="10131188" y="2552476"/>
            <a:ext cx="159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Graph manage</a:t>
            </a:r>
            <a:endParaRPr lang="zh-CN" altLang="en-US" dirty="0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B5B0E432-D7FD-C04C-A045-B7C72EF23EFD}"/>
              </a:ext>
            </a:extLst>
          </p:cNvPr>
          <p:cNvSpPr/>
          <p:nvPr/>
        </p:nvSpPr>
        <p:spPr>
          <a:xfrm>
            <a:off x="9621672" y="4041055"/>
            <a:ext cx="418532" cy="21979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33D0D0-8F54-28DC-77D2-A278082AFEFC}"/>
              </a:ext>
            </a:extLst>
          </p:cNvPr>
          <p:cNvSpPr txBox="1"/>
          <p:nvPr/>
        </p:nvSpPr>
        <p:spPr>
          <a:xfrm>
            <a:off x="10099342" y="4902367"/>
            <a:ext cx="181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resource manage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8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BFFB-528F-8196-24EC-235A16E9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FrameGraph</a:t>
            </a:r>
            <a:r>
              <a:rPr lang="en-US" altLang="zh-CN" dirty="0"/>
              <a:t>: data structure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576F-4586-E38B-3FBE-4A6C976E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feature:</a:t>
            </a:r>
          </a:p>
          <a:p>
            <a:pPr lvl="1"/>
            <a:r>
              <a:rPr lang="en-US" altLang="zh-CN" dirty="0" err="1"/>
              <a:t>dag</a:t>
            </a:r>
            <a:r>
              <a:rPr lang="en-US" altLang="zh-CN" dirty="0"/>
              <a:t>: dependency graph</a:t>
            </a:r>
          </a:p>
          <a:p>
            <a:pPr lvl="1"/>
            <a:r>
              <a:rPr lang="en-US" altLang="zh-CN" dirty="0"/>
              <a:t>pass nodes: array of pass nodes, each with edge to resource node</a:t>
            </a:r>
          </a:p>
          <a:p>
            <a:pPr lvl="1"/>
            <a:r>
              <a:rPr lang="en-US" altLang="zh-CN" dirty="0"/>
              <a:t>resource nodes: array of resource nodes, each with edge to pass node</a:t>
            </a:r>
          </a:p>
          <a:p>
            <a:r>
              <a:rPr lang="en-US" altLang="zh-CN" dirty="0"/>
              <a:t>resource manage</a:t>
            </a:r>
          </a:p>
          <a:p>
            <a:pPr lvl="1"/>
            <a:r>
              <a:rPr lang="en-US" altLang="zh-CN" dirty="0"/>
              <a:t>resources:  array of resource, for resource manage</a:t>
            </a:r>
          </a:p>
          <a:p>
            <a:pPr lvl="1"/>
            <a:r>
              <a:rPr lang="en-US" altLang="zh-CN" dirty="0"/>
              <a:t>resource slots:  contain {node index, resource index} pair</a:t>
            </a:r>
          </a:p>
          <a:p>
            <a:pPr lvl="1"/>
            <a:r>
              <a:rPr lang="en-US" altLang="zh-CN" dirty="0"/>
              <a:t>allocator: resource cache</a:t>
            </a:r>
          </a:p>
          <a:p>
            <a:pPr lvl="1"/>
            <a:r>
              <a:rPr lang="en-US" altLang="zh-CN" dirty="0"/>
              <a:t>blackboard: resource </a:t>
            </a:r>
            <a:r>
              <a:rPr lang="en-US" altLang="zh-CN" dirty="0" err="1"/>
              <a:t>dict</a:t>
            </a:r>
            <a:endParaRPr lang="en-US" altLang="zh-CN" dirty="0"/>
          </a:p>
          <a:p>
            <a:pPr lvl="1"/>
            <a:r>
              <a:rPr lang="en-US" altLang="zh-CN" dirty="0"/>
              <a:t>resource handle is index of slot</a:t>
            </a:r>
          </a:p>
        </p:txBody>
      </p:sp>
    </p:spTree>
    <p:extLst>
      <p:ext uri="{BB962C8B-B14F-4D97-AF65-F5344CB8AC3E}">
        <p14:creationId xmlns:p14="http://schemas.microsoft.com/office/powerpoint/2010/main" val="76289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A12D-6297-0CFC-F2CD-2524133E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FrameGraph</a:t>
            </a:r>
            <a:r>
              <a:rPr lang="en-US" altLang="zh-CN" dirty="0"/>
              <a:t>::Builder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4850-CDBF-B78D-5F4D-46104A48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 </a:t>
            </a:r>
            <a:r>
              <a:rPr lang="en-US" altLang="zh-CN" dirty="0" err="1"/>
              <a:t>mPassNode</a:t>
            </a:r>
            <a:endParaRPr lang="en-US" altLang="zh-CN" dirty="0"/>
          </a:p>
          <a:p>
            <a:r>
              <a:rPr lang="en-US" altLang="zh-CN" dirty="0"/>
              <a:t>Help to record </a:t>
            </a:r>
            <a:r>
              <a:rPr lang="en-US" altLang="zh-CN" dirty="0" err="1"/>
              <a:t>passNode</a:t>
            </a:r>
            <a:r>
              <a:rPr lang="en-US" altLang="zh-CN" dirty="0"/>
              <a:t> and forward function call to </a:t>
            </a:r>
            <a:r>
              <a:rPr lang="en-US" altLang="zh-CN" dirty="0" err="1"/>
              <a:t>fg</a:t>
            </a:r>
            <a:r>
              <a:rPr lang="en-US" altLang="zh-CN" dirty="0"/>
              <a:t> and </a:t>
            </a:r>
            <a:r>
              <a:rPr lang="en-US" altLang="zh-CN" dirty="0" err="1"/>
              <a:t>passnode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02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BB9C-8FFD-6064-9F0F-28BF8511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build – add resource node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031B-01E7-AE2B-5356-E7947D89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fg.create</a:t>
            </a:r>
            <a:r>
              <a:rPr lang="en-US" altLang="zh-CN" dirty="0"/>
              <a:t>&lt;RESOURCE&gt;(name, descriptor)</a:t>
            </a:r>
          </a:p>
          <a:p>
            <a:pPr lvl="1"/>
            <a:r>
              <a:rPr lang="en-US" altLang="zh-CN" dirty="0"/>
              <a:t>create resource to </a:t>
            </a:r>
            <a:r>
              <a:rPr lang="en-US" altLang="zh-CN" dirty="0" err="1"/>
              <a:t>fg</a:t>
            </a:r>
            <a:r>
              <a:rPr lang="en-US" altLang="zh-CN" dirty="0"/>
              <a:t>, and add resource node</a:t>
            </a:r>
          </a:p>
          <a:p>
            <a:r>
              <a:rPr lang="en-US" altLang="zh-CN" dirty="0" err="1"/>
              <a:t>fg.import</a:t>
            </a:r>
            <a:r>
              <a:rPr lang="en-US" altLang="zh-CN" dirty="0"/>
              <a:t>&lt;RESOURCE&gt;(name, descriptor, usage, resource)</a:t>
            </a:r>
          </a:p>
          <a:p>
            <a:pPr lvl="1"/>
            <a:r>
              <a:rPr lang="en-US" altLang="zh-CN" dirty="0"/>
              <a:t>Import external resource to </a:t>
            </a:r>
            <a:r>
              <a:rPr lang="en-US" altLang="zh-CN" dirty="0" err="1"/>
              <a:t>fg</a:t>
            </a:r>
            <a:r>
              <a:rPr lang="en-US" altLang="zh-CN" dirty="0"/>
              <a:t>, and add resource node</a:t>
            </a:r>
          </a:p>
          <a:p>
            <a:pPr lvl="1"/>
            <a:r>
              <a:rPr lang="en-US" altLang="zh-CN" dirty="0"/>
              <a:t>the imported resource is subclass of Resource, lifetime not managed by </a:t>
            </a:r>
            <a:r>
              <a:rPr lang="en-US" altLang="zh-CN" dirty="0" err="1"/>
              <a:t>fg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21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B4E1-7419-A660-389D-17A5D7D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build – add pass node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2DE7-CF10-F1C1-1050-3C878818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fg.addPass</a:t>
            </a:r>
            <a:r>
              <a:rPr lang="en-US" altLang="zh-CN" dirty="0"/>
              <a:t>&lt;</a:t>
            </a:r>
            <a:r>
              <a:rPr lang="en-US" altLang="zh-CN" dirty="0" err="1"/>
              <a:t>PassData</a:t>
            </a:r>
            <a:r>
              <a:rPr lang="en-US" altLang="zh-CN" dirty="0"/>
              <a:t>&gt;(name, setup, execute)</a:t>
            </a:r>
          </a:p>
          <a:p>
            <a:pPr lvl="1"/>
            <a:r>
              <a:rPr lang="en-US" altLang="zh-CN" dirty="0"/>
              <a:t>add pass node to </a:t>
            </a:r>
            <a:r>
              <a:rPr lang="en-US" altLang="zh-CN" dirty="0" err="1"/>
              <a:t>fg</a:t>
            </a:r>
            <a:r>
              <a:rPr lang="en-US" altLang="zh-CN" dirty="0"/>
              <a:t>, pass node contain pass which save execute</a:t>
            </a:r>
          </a:p>
          <a:p>
            <a:pPr lvl="1"/>
            <a:r>
              <a:rPr lang="en-US" altLang="zh-CN" dirty="0"/>
              <a:t>then immediately do setup</a:t>
            </a:r>
          </a:p>
          <a:p>
            <a:pPr lvl="1"/>
            <a:r>
              <a:rPr lang="en-US" altLang="zh-CN" dirty="0"/>
              <a:t>Both setup and execute and be lambda, the callback parameter has </a:t>
            </a:r>
            <a:r>
              <a:rPr lang="en-US" altLang="zh-CN" dirty="0" err="1"/>
              <a:t>PassData</a:t>
            </a:r>
            <a:endParaRPr lang="en-US" altLang="zh-CN" dirty="0"/>
          </a:p>
          <a:p>
            <a:r>
              <a:rPr lang="en-US" altLang="zh-CN" dirty="0" err="1"/>
              <a:t>fg.addTrivialSideEffectPass</a:t>
            </a:r>
            <a:r>
              <a:rPr lang="en-US" altLang="zh-CN" dirty="0"/>
              <a:t>(name, execute)</a:t>
            </a:r>
          </a:p>
          <a:p>
            <a:pPr lvl="1"/>
            <a:r>
              <a:rPr lang="en-US" altLang="zh-CN" dirty="0"/>
              <a:t>add leaf pass, mark it as output node, so cannot be culled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02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4C28-1FF0-A2B2-A68E-62BE7085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</a:t>
            </a:r>
            <a:r>
              <a:rPr lang="en-US" altLang="zh-CN" dirty="0"/>
              <a:t> build – add edge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1B6D-DCB3-888D-563A-E7412052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This phase was called by setup of </a:t>
            </a:r>
            <a:r>
              <a:rPr lang="en-US" altLang="zh-CN" dirty="0" err="1"/>
              <a:t>addPass</a:t>
            </a:r>
            <a:r>
              <a:rPr lang="en-US" altLang="zh-CN" dirty="0"/>
              <a:t>&lt;</a:t>
            </a:r>
            <a:r>
              <a:rPr lang="en-US" altLang="zh-CN" dirty="0" err="1"/>
              <a:t>PassData</a:t>
            </a:r>
            <a:r>
              <a:rPr lang="en-US" altLang="zh-CN" dirty="0"/>
              <a:t>&gt;(…setup…)</a:t>
            </a:r>
          </a:p>
          <a:p>
            <a:r>
              <a:rPr lang="en-US" altLang="zh-CN" dirty="0" err="1"/>
              <a:t>builder.read</a:t>
            </a:r>
            <a:endParaRPr lang="en-US" altLang="zh-CN" dirty="0"/>
          </a:p>
          <a:p>
            <a:pPr lvl="1"/>
            <a:r>
              <a:rPr lang="en-US" altLang="zh-CN" dirty="0"/>
              <a:t>forward call to </a:t>
            </a:r>
            <a:r>
              <a:rPr lang="en-US" altLang="zh-CN" dirty="0" err="1"/>
              <a:t>fg.read</a:t>
            </a:r>
            <a:endParaRPr lang="en-US" altLang="zh-CN" dirty="0"/>
          </a:p>
          <a:p>
            <a:pPr lvl="1"/>
            <a:r>
              <a:rPr lang="en-US" altLang="zh-CN" dirty="0"/>
              <a:t>define edge of reading resource node to self</a:t>
            </a:r>
          </a:p>
          <a:p>
            <a:r>
              <a:rPr lang="en-US" altLang="zh-CN" dirty="0" err="1"/>
              <a:t>builder.write</a:t>
            </a:r>
            <a:endParaRPr lang="en-US" altLang="zh-CN" dirty="0"/>
          </a:p>
          <a:p>
            <a:pPr lvl="1"/>
            <a:r>
              <a:rPr lang="en-US" altLang="zh-CN" dirty="0"/>
              <a:t>forward call to </a:t>
            </a:r>
            <a:r>
              <a:rPr lang="en-US" altLang="zh-CN" dirty="0" err="1"/>
              <a:t>fg.write</a:t>
            </a:r>
            <a:endParaRPr lang="en-US" altLang="zh-CN" dirty="0"/>
          </a:p>
          <a:p>
            <a:pPr lvl="1"/>
            <a:r>
              <a:rPr lang="en-US" altLang="zh-CN" dirty="0"/>
              <a:t>define edge of writing resource node to self</a:t>
            </a:r>
          </a:p>
          <a:p>
            <a:r>
              <a:rPr lang="en-US" altLang="zh-CN" dirty="0" err="1"/>
              <a:t>builder.declareRenderPass</a:t>
            </a:r>
            <a:r>
              <a:rPr lang="en-US" altLang="zh-CN" dirty="0"/>
              <a:t>(</a:t>
            </a:r>
            <a:r>
              <a:rPr lang="en-US" altLang="zh-CN" dirty="0" err="1"/>
              <a:t>renderTarget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/>
              <a:t>fg.write</a:t>
            </a:r>
            <a:r>
              <a:rPr lang="en-US" altLang="zh-CN" dirty="0"/>
              <a:t>(</a:t>
            </a:r>
            <a:r>
              <a:rPr lang="en-US" altLang="zh-CN" dirty="0" err="1"/>
              <a:t>renderTarget</a:t>
            </a:r>
            <a:r>
              <a:rPr lang="en-US" altLang="zh-CN" dirty="0"/>
              <a:t>) to define edge of pass node writing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/>
              <a:t>passnode.declareRenderTarget</a:t>
            </a:r>
            <a:r>
              <a:rPr lang="en-US" altLang="zh-CN" dirty="0"/>
              <a:t> to define pass node edges</a:t>
            </a:r>
          </a:p>
        </p:txBody>
      </p:sp>
    </p:spTree>
    <p:extLst>
      <p:ext uri="{BB962C8B-B14F-4D97-AF65-F5344CB8AC3E}">
        <p14:creationId xmlns:p14="http://schemas.microsoft.com/office/powerpoint/2010/main" val="31280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4B8-ABC6-B480-1BFA-CA9BF914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fg.compile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D3E5-C021-E4FB-C1BA-CF37A424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Cull branch by </a:t>
            </a:r>
            <a:r>
              <a:rPr lang="en-US" altLang="zh-CN" dirty="0" err="1"/>
              <a:t>dag</a:t>
            </a:r>
            <a:endParaRPr lang="en-US" altLang="zh-CN" dirty="0"/>
          </a:p>
          <a:p>
            <a:r>
              <a:rPr lang="en-US" altLang="zh-CN" dirty="0"/>
              <a:t>Register resource to </a:t>
            </a:r>
            <a:r>
              <a:rPr lang="en-US" altLang="zh-CN" dirty="0" err="1"/>
              <a:t>passnode.mDeclareHandles</a:t>
            </a:r>
            <a:endParaRPr lang="en-US" altLang="zh-CN" dirty="0"/>
          </a:p>
          <a:p>
            <a:r>
              <a:rPr lang="en-US" altLang="zh-CN" dirty="0"/>
              <a:t>Generate allocate resource list</a:t>
            </a:r>
          </a:p>
          <a:p>
            <a:r>
              <a:rPr lang="en-US" altLang="zh-CN" dirty="0"/>
              <a:t>Generate deallocate resource list</a:t>
            </a:r>
          </a:p>
          <a:p>
            <a:r>
              <a:rPr lang="en-US" altLang="zh-CN" dirty="0"/>
              <a:t>Generate pass node list by execute order</a:t>
            </a:r>
          </a:p>
        </p:txBody>
      </p:sp>
    </p:spTree>
    <p:extLst>
      <p:ext uri="{BB962C8B-B14F-4D97-AF65-F5344CB8AC3E}">
        <p14:creationId xmlns:p14="http://schemas.microsoft.com/office/powerpoint/2010/main" val="167063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D5A5-9DE9-9A88-18F3-862614F8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fg.execute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11B9-2AD8-DBD5-04B6-C9AA1F13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foreach pass node in order list:</a:t>
            </a:r>
          </a:p>
          <a:p>
            <a:pPr lvl="1"/>
            <a:r>
              <a:rPr lang="en-US" altLang="zh-CN" dirty="0"/>
              <a:t>foreach virtual resource in allocate list of pass node: allocate real resource</a:t>
            </a:r>
          </a:p>
          <a:p>
            <a:pPr lvl="1"/>
            <a:r>
              <a:rPr lang="en-US" altLang="zh-CN" dirty="0" err="1"/>
              <a:t>passnode.pass.execute</a:t>
            </a:r>
            <a:r>
              <a:rPr lang="en-US" altLang="zh-CN" dirty="0"/>
              <a:t> with parameter of </a:t>
            </a:r>
            <a:r>
              <a:rPr lang="en-US" altLang="zh-CN" dirty="0" err="1"/>
              <a:t>resourceList</a:t>
            </a:r>
            <a:r>
              <a:rPr lang="en-US" altLang="zh-CN" dirty="0"/>
              <a:t> of </a:t>
            </a:r>
            <a:r>
              <a:rPr lang="en-US" altLang="zh-CN" dirty="0" err="1"/>
              <a:t>passnode</a:t>
            </a:r>
            <a:r>
              <a:rPr lang="en-US" altLang="zh-CN" dirty="0"/>
              <a:t> and </a:t>
            </a:r>
            <a:r>
              <a:rPr lang="en-US" altLang="zh-CN" dirty="0" err="1"/>
              <a:t>PassData</a:t>
            </a:r>
            <a:endParaRPr lang="en-US" altLang="zh-CN" dirty="0"/>
          </a:p>
          <a:p>
            <a:pPr lvl="1"/>
            <a:r>
              <a:rPr lang="en-US" altLang="zh-CN" dirty="0"/>
              <a:t>foreach virtual resource in deallocate list of pass node: deallocate real resource</a:t>
            </a:r>
          </a:p>
        </p:txBody>
      </p:sp>
    </p:spTree>
    <p:extLst>
      <p:ext uri="{BB962C8B-B14F-4D97-AF65-F5344CB8AC3E}">
        <p14:creationId xmlns:p14="http://schemas.microsoft.com/office/powerpoint/2010/main" val="363191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5BCE-A997-3B61-2C2A-96D54D2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real render pass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351F-5297-A535-7077-1B1C053A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real pass may contain many object and many draw call</a:t>
            </a:r>
          </a:p>
          <a:p>
            <a:r>
              <a:rPr lang="en-US" altLang="zh-CN" dirty="0" err="1"/>
              <a:t>RenderPass</a:t>
            </a:r>
            <a:r>
              <a:rPr lang="en-US" altLang="zh-CN" dirty="0"/>
              <a:t> execute:</a:t>
            </a:r>
          </a:p>
          <a:p>
            <a:pPr lvl="1"/>
            <a:r>
              <a:rPr lang="en-US" altLang="zh-CN" dirty="0"/>
              <a:t>Foreach </a:t>
            </a:r>
            <a:r>
              <a:rPr lang="en-US" altLang="zh-CN" dirty="0" err="1"/>
              <a:t>renderable</a:t>
            </a:r>
            <a:r>
              <a:rPr lang="en-US" altLang="zh-CN" dirty="0"/>
              <a:t> containing {prim, material} pairs:</a:t>
            </a:r>
          </a:p>
          <a:p>
            <a:pPr lvl="2"/>
            <a:r>
              <a:rPr lang="en-US" altLang="zh-CN" dirty="0"/>
              <a:t>draw(prim, material, </a:t>
            </a:r>
            <a:r>
              <a:rPr lang="en-US" altLang="zh-CN" dirty="0" err="1"/>
              <a:t>passnode.resources</a:t>
            </a:r>
            <a:r>
              <a:rPr lang="en-US" altLang="zh-CN" dirty="0"/>
              <a:t>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25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9677-7B2B-557F-6711-C850BAAC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topic I did not touch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1F2D-100B-1FAA-7C6B-9238F6F9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Subresource</a:t>
            </a:r>
            <a:r>
              <a:rPr lang="en-US" altLang="zh-CN" dirty="0"/>
              <a:t> and its parent: ?</a:t>
            </a:r>
          </a:p>
          <a:p>
            <a:r>
              <a:rPr lang="en-US" altLang="zh-CN" dirty="0"/>
              <a:t>Resource slot version: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3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0931-7887-1D46-4AAE-EBDDE794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list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E21A3-95DF-2A7D-4D62-5D7F6F449B43}"/>
              </a:ext>
            </a:extLst>
          </p:cNvPr>
          <p:cNvSpPr txBox="1"/>
          <p:nvPr/>
        </p:nvSpPr>
        <p:spPr>
          <a:xfrm>
            <a:off x="838200" y="1496704"/>
            <a:ext cx="10099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user of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where real pass defined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RendererUtils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RenderPass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PostProcessManager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interface, resource list of one pass node, passed to user as parameter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FrameGraphResources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DependencyGraph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dag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ResouceNode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/Resource 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node and virtual resource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PassNode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FrameGraphPass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 node and virtual pass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FrameGraphRenderPass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helper class, no meaning</a:t>
            </a:r>
            <a:endParaRPr lang="en-US" altLang="zh-C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BlackBoard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dict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FrameGraphId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id handle: index to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fg.slots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FrameGraphTexture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	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real resource with cache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ResourceAllocator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			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resource 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217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A1C3-E6BF-962B-8529-BD8F1137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D0AA-DD10-B6A9-5D9D-3F48A5F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resource node necessary: maybe only need pass node</a:t>
            </a:r>
          </a:p>
          <a:p>
            <a:r>
              <a:rPr lang="en-US" altLang="zh-CN" dirty="0"/>
              <a:t>Is resource parent necessary</a:t>
            </a:r>
          </a:p>
          <a:p>
            <a:r>
              <a:rPr lang="en-US" altLang="zh-CN" dirty="0"/>
              <a:t>Is version necessary</a:t>
            </a:r>
          </a:p>
          <a:p>
            <a:r>
              <a:rPr lang="en-US" altLang="zh-CN" dirty="0"/>
              <a:t>Parallel support</a:t>
            </a:r>
          </a:p>
          <a:p>
            <a:r>
              <a:rPr lang="en-US" altLang="zh-CN" dirty="0"/>
              <a:t>Async compute queue support</a:t>
            </a:r>
          </a:p>
          <a:p>
            <a:r>
              <a:rPr lang="en-US" altLang="zh-CN" dirty="0"/>
              <a:t>RAII wrapper of cached resource, so no manually fetch and release</a:t>
            </a:r>
          </a:p>
          <a:p>
            <a:r>
              <a:rPr lang="en-US" altLang="zh-CN" dirty="0"/>
              <a:t>Does build </a:t>
            </a:r>
            <a:r>
              <a:rPr lang="en-US" altLang="zh-CN" dirty="0" err="1"/>
              <a:t>fg</a:t>
            </a:r>
            <a:r>
              <a:rPr lang="en-US" altLang="zh-CN" dirty="0"/>
              <a:t> every frame necessary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81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67FA-E478-B5F8-514C-B6BE36A8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F306-F4C2-332E-7338-84B7B0ED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Why frame graph</a:t>
            </a:r>
          </a:p>
          <a:p>
            <a:pPr lvl="1"/>
            <a:r>
              <a:rPr lang="en-US" altLang="zh-CN" dirty="0"/>
              <a:t>Automatic resource mange</a:t>
            </a:r>
          </a:p>
          <a:p>
            <a:pPr lvl="2"/>
            <a:r>
              <a:rPr lang="en-US" altLang="zh-CN" dirty="0" err="1"/>
              <a:t>Alloc</a:t>
            </a:r>
            <a:r>
              <a:rPr lang="en-US" altLang="zh-CN" dirty="0"/>
              <a:t>/</a:t>
            </a:r>
            <a:r>
              <a:rPr lang="en-US" altLang="zh-CN" dirty="0" err="1"/>
              <a:t>dealloc</a:t>
            </a:r>
            <a:r>
              <a:rPr lang="en-US" altLang="zh-CN" dirty="0"/>
              <a:t>, cache</a:t>
            </a:r>
          </a:p>
          <a:p>
            <a:pPr lvl="2"/>
            <a:r>
              <a:rPr lang="en-US" altLang="zh-CN" dirty="0"/>
              <a:t>State transition</a:t>
            </a:r>
          </a:p>
          <a:p>
            <a:pPr lvl="2"/>
            <a:r>
              <a:rPr lang="en-US" altLang="zh-CN" dirty="0"/>
              <a:t>Sync</a:t>
            </a:r>
          </a:p>
          <a:p>
            <a:pPr lvl="1"/>
            <a:r>
              <a:rPr lang="en-US" altLang="zh-CN" dirty="0"/>
              <a:t>Dependency resolve</a:t>
            </a:r>
          </a:p>
          <a:p>
            <a:pPr lvl="2"/>
            <a:r>
              <a:rPr lang="en-US" altLang="zh-CN" dirty="0"/>
              <a:t>Pass execute order</a:t>
            </a:r>
          </a:p>
          <a:p>
            <a:pPr lvl="2"/>
            <a:r>
              <a:rPr lang="en-US" altLang="zh-CN" dirty="0"/>
              <a:t>Sync of async compute</a:t>
            </a:r>
          </a:p>
          <a:p>
            <a:pPr lvl="1"/>
            <a:r>
              <a:rPr lang="en-US" altLang="zh-CN" dirty="0"/>
              <a:t>Pipeline customize</a:t>
            </a:r>
          </a:p>
          <a:p>
            <a:r>
              <a:rPr lang="en-US" altLang="zh-CN" dirty="0"/>
              <a:t>Task of graph build</a:t>
            </a:r>
          </a:p>
          <a:p>
            <a:pPr lvl="1"/>
            <a:r>
              <a:rPr lang="en-US" altLang="zh-CN" dirty="0"/>
              <a:t>Add resource node and pass node</a:t>
            </a:r>
          </a:p>
          <a:p>
            <a:pPr lvl="1"/>
            <a:r>
              <a:rPr lang="en-US" altLang="zh-CN" dirty="0"/>
              <a:t>Define pass node reading and writing resource edge</a:t>
            </a:r>
          </a:p>
          <a:p>
            <a:r>
              <a:rPr lang="en-US" altLang="zh-CN" dirty="0"/>
              <a:t>Task of graph compile</a:t>
            </a:r>
          </a:p>
          <a:p>
            <a:pPr lvl="1"/>
            <a:r>
              <a:rPr lang="en-US" altLang="zh-CN" dirty="0"/>
              <a:t>Cull branch, generate pass execute order list, async pass sync</a:t>
            </a:r>
          </a:p>
          <a:p>
            <a:pPr lvl="1"/>
            <a:r>
              <a:rPr lang="en-US" altLang="zh-CN" dirty="0"/>
              <a:t>generate resource </a:t>
            </a:r>
            <a:r>
              <a:rPr lang="en-US" altLang="zh-CN" dirty="0" err="1"/>
              <a:t>alloc</a:t>
            </a:r>
            <a:r>
              <a:rPr lang="en-US" altLang="zh-CN" dirty="0"/>
              <a:t>/</a:t>
            </a:r>
            <a:r>
              <a:rPr lang="en-US" altLang="zh-CN" dirty="0" err="1"/>
              <a:t>dealloc</a:t>
            </a:r>
            <a:r>
              <a:rPr lang="en-US" altLang="zh-CN" dirty="0"/>
              <a:t> list, resource sync and state transition</a:t>
            </a:r>
          </a:p>
          <a:p>
            <a:r>
              <a:rPr lang="en-US" altLang="zh-CN" dirty="0"/>
              <a:t>Task of graph execute</a:t>
            </a:r>
          </a:p>
          <a:p>
            <a:pPr lvl="1"/>
            <a:r>
              <a:rPr lang="en-US" altLang="zh-CN" dirty="0"/>
              <a:t>Real resource </a:t>
            </a:r>
            <a:r>
              <a:rPr lang="en-US" altLang="zh-CN" dirty="0" err="1"/>
              <a:t>alloc</a:t>
            </a:r>
            <a:r>
              <a:rPr lang="en-US" altLang="zh-CN" dirty="0"/>
              <a:t>/</a:t>
            </a:r>
            <a:r>
              <a:rPr lang="en-US" altLang="zh-CN" dirty="0" err="1"/>
              <a:t>dealloc</a:t>
            </a:r>
            <a:endParaRPr lang="en-US" altLang="zh-CN" dirty="0"/>
          </a:p>
          <a:p>
            <a:pPr lvl="1"/>
            <a:r>
              <a:rPr lang="en-US" altLang="zh-CN" dirty="0"/>
              <a:t>Execute of pass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5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122A-D324-DD3F-C57F-2010294E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DA5B-33EA-CBEB-B272-B7AFCBE0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Falcor</a:t>
            </a:r>
            <a:r>
              <a:rPr lang="en-US" altLang="zh-CN" dirty="0"/>
              <a:t> render graph is 10~100x easier than filament while providing similar feature</a:t>
            </a:r>
          </a:p>
          <a:p>
            <a:r>
              <a:rPr lang="en-US" altLang="zh-CN" dirty="0"/>
              <a:t>A rust engine with more readable </a:t>
            </a:r>
            <a:r>
              <a:rPr lang="en-US" altLang="zh-CN" dirty="0" err="1"/>
              <a:t>api</a:t>
            </a:r>
            <a:r>
              <a:rPr lang="en-US" altLang="zh-CN" dirty="0"/>
              <a:t>: https://blog.traverseresearch.nl/render-graph-101-f42646255636</a:t>
            </a:r>
          </a:p>
          <a:p>
            <a:r>
              <a:rPr lang="en-US" altLang="zh-CN" dirty="0"/>
              <a:t>A post about </a:t>
            </a:r>
            <a:r>
              <a:rPr lang="en-US" altLang="zh-CN" dirty="0" err="1"/>
              <a:t>vulkan</a:t>
            </a:r>
            <a:r>
              <a:rPr lang="en-US" altLang="zh-CN" dirty="0"/>
              <a:t> and render graph: https://themaister.net/blog/2017/08/15/render-graphs-and-vulkan-a-deep-dive/</a:t>
            </a:r>
          </a:p>
          <a:p>
            <a:r>
              <a:rPr lang="en-US" altLang="zh-CN" dirty="0"/>
              <a:t>Example of rust path tracer engine render graph: https://github.com/EmbarkStudios/kajiya</a:t>
            </a:r>
          </a:p>
          <a:p>
            <a:r>
              <a:rPr lang="en-US" altLang="zh-CN" dirty="0"/>
              <a:t>First introduction of </a:t>
            </a:r>
            <a:r>
              <a:rPr lang="en-US" altLang="zh-CN" dirty="0" err="1"/>
              <a:t>fg</a:t>
            </a:r>
            <a:r>
              <a:rPr lang="en-US" altLang="zh-CN" dirty="0"/>
              <a:t> at frostbite engine: https://www.gdcvault.com/play/1024612/FrameGraph-Extensible-Rendering-Architecture-in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77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3A7-938D-B3CE-D67A-7481F915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and pass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50E4BA-8A2A-A15D-DBEF-35BD55ADAB3C}"/>
              </a:ext>
            </a:extLst>
          </p:cNvPr>
          <p:cNvSpPr/>
          <p:nvPr/>
        </p:nvSpPr>
        <p:spPr>
          <a:xfrm>
            <a:off x="564108" y="2151797"/>
            <a:ext cx="2110853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ResourceNode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B1E833-6DE2-7545-76A6-595E480C5866}"/>
              </a:ext>
            </a:extLst>
          </p:cNvPr>
          <p:cNvSpPr/>
          <p:nvPr/>
        </p:nvSpPr>
        <p:spPr>
          <a:xfrm>
            <a:off x="3356213" y="2125320"/>
            <a:ext cx="1990297" cy="119645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3B4AEC-FFD9-181F-1343-12A2CC47142A}"/>
              </a:ext>
            </a:extLst>
          </p:cNvPr>
          <p:cNvSpPr/>
          <p:nvPr/>
        </p:nvSpPr>
        <p:spPr>
          <a:xfrm>
            <a:off x="525441" y="3618932"/>
            <a:ext cx="2031240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PassNode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3BA070-2088-737C-CE7B-0B5FB450DC63}"/>
              </a:ext>
            </a:extLst>
          </p:cNvPr>
          <p:cNvSpPr/>
          <p:nvPr/>
        </p:nvSpPr>
        <p:spPr>
          <a:xfrm>
            <a:off x="3243618" y="3630482"/>
            <a:ext cx="2383807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FrameGraphPass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02C59-D85A-24E6-DBBC-F51D106AD1E1}"/>
              </a:ext>
            </a:extLst>
          </p:cNvPr>
          <p:cNvSpPr/>
          <p:nvPr/>
        </p:nvSpPr>
        <p:spPr>
          <a:xfrm>
            <a:off x="6314362" y="3630482"/>
            <a:ext cx="2508912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RenderPass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PostPassManager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68A3B4-4107-DDE2-BA4E-D660273FCC8A}"/>
              </a:ext>
            </a:extLst>
          </p:cNvPr>
          <p:cNvSpPr/>
          <p:nvPr/>
        </p:nvSpPr>
        <p:spPr>
          <a:xfrm>
            <a:off x="6223380" y="2169320"/>
            <a:ext cx="2679509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FrameGraphTexture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76BF65-BE2A-A5B0-07F2-8E5D2D794ABA}"/>
              </a:ext>
            </a:extLst>
          </p:cNvPr>
          <p:cNvSpPr/>
          <p:nvPr/>
        </p:nvSpPr>
        <p:spPr>
          <a:xfrm>
            <a:off x="10058398" y="2192067"/>
            <a:ext cx="1569494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HwTexture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C68BBE-9B39-2B94-785A-FFAB1D062048}"/>
              </a:ext>
            </a:extLst>
          </p:cNvPr>
          <p:cNvCxnSpPr>
            <a:cxnSpLocks/>
            <a:stCxn id="56" idx="3"/>
            <a:endCxn id="8" idx="2"/>
          </p:cNvCxnSpPr>
          <p:nvPr/>
        </p:nvCxnSpPr>
        <p:spPr>
          <a:xfrm flipV="1">
            <a:off x="2836460" y="4194590"/>
            <a:ext cx="40715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E4A64A-A681-07A2-2B48-79FFE16A0BE7}"/>
              </a:ext>
            </a:extLst>
          </p:cNvPr>
          <p:cNvCxnSpPr>
            <a:cxnSpLocks/>
            <a:stCxn id="66" idx="3"/>
            <a:endCxn id="9" idx="2"/>
          </p:cNvCxnSpPr>
          <p:nvPr/>
        </p:nvCxnSpPr>
        <p:spPr>
          <a:xfrm flipV="1">
            <a:off x="5918578" y="4194590"/>
            <a:ext cx="395784" cy="8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0201B-5252-A4CE-2714-98670260523A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>
            <a:off x="9215650" y="2740430"/>
            <a:ext cx="842748" cy="15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ECE61-88FE-B3CE-DCE9-E2EE351B0F8B}"/>
              </a:ext>
            </a:extLst>
          </p:cNvPr>
          <p:cNvCxnSpPr>
            <a:cxnSpLocks/>
            <a:stCxn id="52" idx="3"/>
            <a:endCxn id="10" idx="2"/>
          </p:cNvCxnSpPr>
          <p:nvPr/>
        </p:nvCxnSpPr>
        <p:spPr>
          <a:xfrm>
            <a:off x="5636522" y="2727597"/>
            <a:ext cx="586858" cy="5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C49292-4C98-F15C-DA85-B8A8DB2FAF8B}"/>
              </a:ext>
            </a:extLst>
          </p:cNvPr>
          <p:cNvSpPr txBox="1"/>
          <p:nvPr/>
        </p:nvSpPr>
        <p:spPr>
          <a:xfrm>
            <a:off x="3393743" y="5145207"/>
            <a:ext cx="1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virtual resource </a:t>
            </a:r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59443-AA54-37AD-00FF-6BFA66A61ABA}"/>
              </a:ext>
            </a:extLst>
          </p:cNvPr>
          <p:cNvSpPr txBox="1"/>
          <p:nvPr/>
        </p:nvSpPr>
        <p:spPr>
          <a:xfrm>
            <a:off x="1177119" y="5145207"/>
            <a:ext cx="8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AFB616-03B5-DCF5-6632-FF7D76F5D4EE}"/>
              </a:ext>
            </a:extLst>
          </p:cNvPr>
          <p:cNvSpPr txBox="1"/>
          <p:nvPr/>
        </p:nvSpPr>
        <p:spPr>
          <a:xfrm>
            <a:off x="6546375" y="5224819"/>
            <a:ext cx="1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real resource </a:t>
            </a:r>
            <a:endParaRPr lang="zh-CN" altLang="en-US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130FBA52-A4D8-B4E4-0B34-FFDCF3DB705F}"/>
              </a:ext>
            </a:extLst>
          </p:cNvPr>
          <p:cNvSpPr/>
          <p:nvPr/>
        </p:nvSpPr>
        <p:spPr>
          <a:xfrm>
            <a:off x="2653352" y="2573422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CD1B0-EDB2-8984-CE76-F7DEE331D526}"/>
              </a:ext>
            </a:extLst>
          </p:cNvPr>
          <p:cNvCxnSpPr>
            <a:cxnSpLocks/>
            <a:stCxn id="48" idx="3"/>
            <a:endCxn id="6" idx="2"/>
          </p:cNvCxnSpPr>
          <p:nvPr/>
        </p:nvCxnSpPr>
        <p:spPr>
          <a:xfrm>
            <a:off x="2944505" y="2715907"/>
            <a:ext cx="411708" cy="7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B15EF46-0B1C-3632-E9BB-744A94EE576E}"/>
              </a:ext>
            </a:extLst>
          </p:cNvPr>
          <p:cNvSpPr/>
          <p:nvPr/>
        </p:nvSpPr>
        <p:spPr>
          <a:xfrm>
            <a:off x="5345369" y="2585112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1D4F6970-67C3-970F-7FA0-E0582B5A49F0}"/>
              </a:ext>
            </a:extLst>
          </p:cNvPr>
          <p:cNvSpPr/>
          <p:nvPr/>
        </p:nvSpPr>
        <p:spPr>
          <a:xfrm>
            <a:off x="8924497" y="2597945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BD3170B1-DAFB-C309-27AB-857BAC9C6C2C}"/>
              </a:ext>
            </a:extLst>
          </p:cNvPr>
          <p:cNvSpPr/>
          <p:nvPr/>
        </p:nvSpPr>
        <p:spPr>
          <a:xfrm>
            <a:off x="2545307" y="4052106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34878483-7C23-7F07-EEA4-B655ABD62D11}"/>
              </a:ext>
            </a:extLst>
          </p:cNvPr>
          <p:cNvSpPr/>
          <p:nvPr/>
        </p:nvSpPr>
        <p:spPr>
          <a:xfrm>
            <a:off x="5627425" y="4060979"/>
            <a:ext cx="291153" cy="284969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8B2CE-7085-A321-4194-BB475088C5A3}"/>
              </a:ext>
            </a:extLst>
          </p:cNvPr>
          <p:cNvSpPr txBox="1"/>
          <p:nvPr/>
        </p:nvSpPr>
        <p:spPr>
          <a:xfrm>
            <a:off x="9960589" y="5224819"/>
            <a:ext cx="17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cached resource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4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D288-2240-127E-D0C7-B787B2FC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and pass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87B2-4D56-24F3-41E9-6C302E2A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resource:  container of real resource</a:t>
            </a:r>
          </a:p>
          <a:p>
            <a:r>
              <a:rPr lang="en-US" altLang="zh-CN" dirty="0"/>
              <a:t>Real resource: real resource that contain data or shader</a:t>
            </a:r>
          </a:p>
          <a:p>
            <a:r>
              <a:rPr lang="en-US" altLang="zh-CN" dirty="0" err="1"/>
              <a:t>FrameGraphTexture</a:t>
            </a:r>
            <a:r>
              <a:rPr lang="en-US" altLang="zh-CN" dirty="0"/>
              <a:t> is real resource, but still a wrapper of GPU texture, because this object is used to fetch texture from cache</a:t>
            </a:r>
          </a:p>
          <a:p>
            <a:r>
              <a:rPr lang="en-US" altLang="zh-CN" dirty="0"/>
              <a:t>Other resource such as buffer, no need cache, thus is real resource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8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CB-812B-6AD3-4CDA-C77FB9A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B7F92-B365-6F91-6EF3-AF055E8DB16D}"/>
              </a:ext>
            </a:extLst>
          </p:cNvPr>
          <p:cNvSpPr/>
          <p:nvPr/>
        </p:nvSpPr>
        <p:spPr>
          <a:xfrm>
            <a:off x="882556" y="1690688"/>
            <a:ext cx="2684059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DF1B6A-A14F-3D25-79DC-7ED2FD40B3EC}"/>
              </a:ext>
            </a:extLst>
          </p:cNvPr>
          <p:cNvGrpSpPr/>
          <p:nvPr/>
        </p:nvGrpSpPr>
        <p:grpSpPr>
          <a:xfrm>
            <a:off x="2474794" y="3199978"/>
            <a:ext cx="5254390" cy="370840"/>
            <a:chOff x="1633182" y="4212609"/>
            <a:chExt cx="5254390" cy="370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012B1-3405-2F5F-FD31-C8B29F4C7457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365A1-2107-5BA8-EF84-3913471E55F5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3122C-DD2A-E8B8-C7FA-8F3F34A8B96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65281-1E35-785C-8669-73F9AC347BCC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DA3995-7C34-5A6B-0368-A2D596A7A580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C2039-6877-EF3F-126F-5541922ED90C}"/>
              </a:ext>
            </a:extLst>
          </p:cNvPr>
          <p:cNvGrpSpPr/>
          <p:nvPr/>
        </p:nvGrpSpPr>
        <p:grpSpPr>
          <a:xfrm>
            <a:off x="2474794" y="4002921"/>
            <a:ext cx="5254390" cy="370840"/>
            <a:chOff x="1633182" y="4212609"/>
            <a:chExt cx="5254390" cy="370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5EC21-85E8-5CBC-A4F1-F638CB4DF6D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65996-8129-92D5-BE87-66B5F5B436E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E75BA-56EF-EF7C-1DC4-E34E736D752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4D874-AC82-D2E5-69B4-6EEE6951542A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09653-C2E2-1260-E9E0-5F4900E7F36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1E2A2-3A6E-7E8B-B28D-AEB3B440D157}"/>
              </a:ext>
            </a:extLst>
          </p:cNvPr>
          <p:cNvSpPr txBox="1"/>
          <p:nvPr/>
        </p:nvSpPr>
        <p:spPr>
          <a:xfrm>
            <a:off x="564107" y="3199978"/>
            <a:ext cx="17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mTextureCache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237DB-89FA-D8BC-D040-F518FE1F6762}"/>
              </a:ext>
            </a:extLst>
          </p:cNvPr>
          <p:cNvSpPr txBox="1"/>
          <p:nvPr/>
        </p:nvSpPr>
        <p:spPr>
          <a:xfrm>
            <a:off x="607325" y="4002921"/>
            <a:ext cx="17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mInUseTextures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34E46-E690-6054-1739-4A5AE6AE5B47}"/>
              </a:ext>
            </a:extLst>
          </p:cNvPr>
          <p:cNvCxnSpPr>
            <a:cxnSpLocks/>
          </p:cNvCxnSpPr>
          <p:nvPr/>
        </p:nvCxnSpPr>
        <p:spPr>
          <a:xfrm flipV="1">
            <a:off x="5081516" y="2479343"/>
            <a:ext cx="1291988" cy="91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08093D-DD7D-F340-7BBB-5864110C9E82}"/>
              </a:ext>
            </a:extLst>
          </p:cNvPr>
          <p:cNvGrpSpPr/>
          <p:nvPr/>
        </p:nvGrpSpPr>
        <p:grpSpPr>
          <a:xfrm>
            <a:off x="5856596" y="2047240"/>
            <a:ext cx="1069074" cy="370840"/>
            <a:chOff x="6057331" y="1937371"/>
            <a:chExt cx="1069074" cy="3708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3C50E2-1B11-99FF-3FD9-0C3E0A39618F}"/>
                </a:ext>
              </a:extLst>
            </p:cNvPr>
            <p:cNvSpPr/>
            <p:nvPr/>
          </p:nvSpPr>
          <p:spPr>
            <a:xfrm>
              <a:off x="6591867" y="1937371"/>
              <a:ext cx="53453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tex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A7C607-5250-F219-DE57-EDAA4869006C}"/>
                </a:ext>
              </a:extLst>
            </p:cNvPr>
            <p:cNvSpPr/>
            <p:nvPr/>
          </p:nvSpPr>
          <p:spPr>
            <a:xfrm>
              <a:off x="6057331" y="1937371"/>
              <a:ext cx="53453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9DA6435-17D5-723B-DF38-F307F806DB9A}"/>
              </a:ext>
            </a:extLst>
          </p:cNvPr>
          <p:cNvSpPr txBox="1"/>
          <p:nvPr/>
        </p:nvSpPr>
        <p:spPr>
          <a:xfrm>
            <a:off x="7349318" y="2048748"/>
            <a:ext cx="3254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each item is {key, texture} pair</a:t>
            </a:r>
          </a:p>
          <a:p>
            <a:r>
              <a:rPr lang="en-US" altLang="zh-CN" dirty="0"/>
              <a:t>key is hash of texture properties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66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CB-812B-6AD3-4CDA-C77FB9A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cache: fetch one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B7F92-B365-6F91-6EF3-AF055E8DB16D}"/>
              </a:ext>
            </a:extLst>
          </p:cNvPr>
          <p:cNvSpPr/>
          <p:nvPr/>
        </p:nvSpPr>
        <p:spPr>
          <a:xfrm>
            <a:off x="166120" y="1460726"/>
            <a:ext cx="2684059" cy="633271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DF1B6A-A14F-3D25-79DC-7ED2FD40B3EC}"/>
              </a:ext>
            </a:extLst>
          </p:cNvPr>
          <p:cNvGrpSpPr/>
          <p:nvPr/>
        </p:nvGrpSpPr>
        <p:grpSpPr>
          <a:xfrm>
            <a:off x="2374781" y="2415449"/>
            <a:ext cx="5254390" cy="370840"/>
            <a:chOff x="1633182" y="4212609"/>
            <a:chExt cx="5254390" cy="370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012B1-3405-2F5F-FD31-C8B29F4C7457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365A1-2107-5BA8-EF84-3913471E55F5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3122C-DD2A-E8B8-C7FA-8F3F34A8B96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65281-1E35-785C-8669-73F9AC347BCC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DA3995-7C34-5A6B-0368-A2D596A7A580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C2039-6877-EF3F-126F-5541922ED90C}"/>
              </a:ext>
            </a:extLst>
          </p:cNvPr>
          <p:cNvGrpSpPr/>
          <p:nvPr/>
        </p:nvGrpSpPr>
        <p:grpSpPr>
          <a:xfrm>
            <a:off x="2331563" y="5233712"/>
            <a:ext cx="5254390" cy="370840"/>
            <a:chOff x="1633182" y="4212609"/>
            <a:chExt cx="5254390" cy="370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5EC21-85E8-5CBC-A4F1-F638CB4DF6D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65996-8129-92D5-BE87-66B5F5B436E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E75BA-56EF-EF7C-1DC4-E34E736D752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4D874-AC82-D2E5-69B4-6EEE6951542A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09653-C2E2-1260-E9E0-5F4900E7F36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1E2A2-3A6E-7E8B-B28D-AEB3B440D157}"/>
              </a:ext>
            </a:extLst>
          </p:cNvPr>
          <p:cNvSpPr txBox="1"/>
          <p:nvPr/>
        </p:nvSpPr>
        <p:spPr>
          <a:xfrm>
            <a:off x="464094" y="2415449"/>
            <a:ext cx="17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mTextureCache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237DB-89FA-D8BC-D040-F518FE1F6762}"/>
              </a:ext>
            </a:extLst>
          </p:cNvPr>
          <p:cNvSpPr txBox="1"/>
          <p:nvPr/>
        </p:nvSpPr>
        <p:spPr>
          <a:xfrm>
            <a:off x="427700" y="5233712"/>
            <a:ext cx="17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mInUseTextures</a:t>
            </a:r>
            <a:endParaRPr lang="zh-CN" alt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34E46-E690-6054-1739-4A5AE6AE5B47}"/>
              </a:ext>
            </a:extLst>
          </p:cNvPr>
          <p:cNvCxnSpPr>
            <a:cxnSpLocks/>
          </p:cNvCxnSpPr>
          <p:nvPr/>
        </p:nvCxnSpPr>
        <p:spPr>
          <a:xfrm>
            <a:off x="4958758" y="1963170"/>
            <a:ext cx="0" cy="451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F4C4A5-CED5-CA2F-B7E1-56A40BBD90BB}"/>
              </a:ext>
            </a:extLst>
          </p:cNvPr>
          <p:cNvSpPr txBox="1"/>
          <p:nvPr/>
        </p:nvSpPr>
        <p:spPr>
          <a:xfrm>
            <a:off x="7820241" y="2414834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sz="1800" dirty="0">
                <a:solidFill>
                  <a:schemeClr val="tx1"/>
                </a:solidFill>
              </a:rPr>
              <a:t>earch first item by key</a:t>
            </a:r>
            <a:endParaRPr lang="zh-CN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BB79AF-61B7-DEE7-100C-243D3F226844}"/>
              </a:ext>
            </a:extLst>
          </p:cNvPr>
          <p:cNvGrpSpPr/>
          <p:nvPr/>
        </p:nvGrpSpPr>
        <p:grpSpPr>
          <a:xfrm>
            <a:off x="2374781" y="3113629"/>
            <a:ext cx="5254390" cy="370840"/>
            <a:chOff x="1633182" y="4212609"/>
            <a:chExt cx="5254390" cy="370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FF09A5-1182-10B6-0A0E-6C0087E5A209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0FAF30-0637-01AB-7844-C1998227AEFC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2D7A78-2898-C1D2-6B42-5F17ED25D14C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4CD253-2576-DAE9-C000-5EA54292B1E8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82C8DE-B23D-3FF1-2454-0ACF4C2EF7EB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31D2092-9094-6BD1-13C8-3A79DD908F5B}"/>
              </a:ext>
            </a:extLst>
          </p:cNvPr>
          <p:cNvSpPr/>
          <p:nvPr/>
        </p:nvSpPr>
        <p:spPr>
          <a:xfrm>
            <a:off x="4476537" y="3113629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C1BF3CA-53DC-5BB6-9F8B-4E303D58D15B}"/>
              </a:ext>
            </a:extLst>
          </p:cNvPr>
          <p:cNvGrpSpPr/>
          <p:nvPr/>
        </p:nvGrpSpPr>
        <p:grpSpPr>
          <a:xfrm>
            <a:off x="2374781" y="4328813"/>
            <a:ext cx="4203512" cy="370840"/>
            <a:chOff x="2395182" y="5364672"/>
            <a:chExt cx="4203512" cy="3708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6A898A-5901-A82B-01B8-2BD490821474}"/>
                </a:ext>
              </a:extLst>
            </p:cNvPr>
            <p:cNvSpPr/>
            <p:nvPr/>
          </p:nvSpPr>
          <p:spPr>
            <a:xfrm>
              <a:off x="2395182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9CC929-39BD-45D2-3F00-D786D6D9F37B}"/>
                </a:ext>
              </a:extLst>
            </p:cNvPr>
            <p:cNvSpPr/>
            <p:nvPr/>
          </p:nvSpPr>
          <p:spPr>
            <a:xfrm>
              <a:off x="3446060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080BD7-671C-34D3-BF54-89E68610C112}"/>
                </a:ext>
              </a:extLst>
            </p:cNvPr>
            <p:cNvSpPr/>
            <p:nvPr/>
          </p:nvSpPr>
          <p:spPr>
            <a:xfrm>
              <a:off x="4496938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AB847C0-6C9C-053C-1083-698B0CAC20EF}"/>
                </a:ext>
              </a:extLst>
            </p:cNvPr>
            <p:cNvSpPr/>
            <p:nvPr/>
          </p:nvSpPr>
          <p:spPr>
            <a:xfrm>
              <a:off x="5547816" y="5364672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C8AEB8-205C-697C-F745-C496854D644A}"/>
              </a:ext>
            </a:extLst>
          </p:cNvPr>
          <p:cNvCxnSpPr>
            <a:cxnSpLocks/>
          </p:cNvCxnSpPr>
          <p:nvPr/>
        </p:nvCxnSpPr>
        <p:spPr>
          <a:xfrm flipV="1">
            <a:off x="5065665" y="2962708"/>
            <a:ext cx="573135" cy="143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E2A9CF-D71E-0376-3EF9-3E3AE2A254D5}"/>
              </a:ext>
            </a:extLst>
          </p:cNvPr>
          <p:cNvSpPr txBox="1"/>
          <p:nvPr/>
        </p:nvSpPr>
        <p:spPr>
          <a:xfrm>
            <a:off x="7820241" y="3106528"/>
            <a:ext cx="27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fetch out and left empty</a:t>
            </a:r>
            <a:endParaRPr lang="zh-CN" alt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A5C9ED-D8CD-8382-8402-0390231CFE62}"/>
              </a:ext>
            </a:extLst>
          </p:cNvPr>
          <p:cNvGrpSpPr/>
          <p:nvPr/>
        </p:nvGrpSpPr>
        <p:grpSpPr>
          <a:xfrm>
            <a:off x="2374781" y="3657815"/>
            <a:ext cx="5254390" cy="370840"/>
            <a:chOff x="1633182" y="4212609"/>
            <a:chExt cx="5254390" cy="37084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5AA6F9-7383-390B-3F04-626315D02883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D8732-D067-A1EA-F57B-3C9997A0C7F9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1EB29B-1847-139A-4A0A-607DA85CC53B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FE1223-6FD7-BA38-B284-D9999E410F2E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22438C9-64BB-3AF8-9397-3F74B0EA7848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956B-B458-EEB1-C5A8-77849ABCA23E}"/>
              </a:ext>
            </a:extLst>
          </p:cNvPr>
          <p:cNvSpPr/>
          <p:nvPr/>
        </p:nvSpPr>
        <p:spPr>
          <a:xfrm>
            <a:off x="4476537" y="3657815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A95BD10-533A-26A0-BCBB-9677DD5AAFD7}"/>
              </a:ext>
            </a:extLst>
          </p:cNvPr>
          <p:cNvSpPr/>
          <p:nvPr/>
        </p:nvSpPr>
        <p:spPr>
          <a:xfrm>
            <a:off x="5090686" y="4062348"/>
            <a:ext cx="1933432" cy="200207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69FFE-722E-F14F-9BC1-06185E19F07B}"/>
              </a:ext>
            </a:extLst>
          </p:cNvPr>
          <p:cNvSpPr txBox="1"/>
          <p:nvPr/>
        </p:nvSpPr>
        <p:spPr>
          <a:xfrm>
            <a:off x="7820241" y="3656971"/>
            <a:ext cx="27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swap tail to empty</a:t>
            </a:r>
            <a:endParaRPr lang="zh-CN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CCC30D-FD76-F9CB-461F-2AED7FD9308B}"/>
              </a:ext>
            </a:extLst>
          </p:cNvPr>
          <p:cNvSpPr txBox="1"/>
          <p:nvPr/>
        </p:nvSpPr>
        <p:spPr>
          <a:xfrm>
            <a:off x="7820241" y="4292841"/>
            <a:ext cx="273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final result</a:t>
            </a:r>
            <a:endParaRPr lang="zh-CN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F4FF0E0-E8BE-98EE-4A85-05DE3AD0C04B}"/>
              </a:ext>
            </a:extLst>
          </p:cNvPr>
          <p:cNvSpPr/>
          <p:nvPr/>
        </p:nvSpPr>
        <p:spPr>
          <a:xfrm>
            <a:off x="7629171" y="5227166"/>
            <a:ext cx="1050878" cy="3708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80DE32-ED38-0AD9-420F-5B6384D100EB}"/>
              </a:ext>
            </a:extLst>
          </p:cNvPr>
          <p:cNvSpPr txBox="1"/>
          <p:nvPr/>
        </p:nvSpPr>
        <p:spPr>
          <a:xfrm>
            <a:off x="8920378" y="5227166"/>
            <a:ext cx="253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also put to </a:t>
            </a:r>
            <a:r>
              <a:rPr lang="en-US" altLang="zh-CN" dirty="0" err="1"/>
              <a:t>InUse</a:t>
            </a:r>
            <a:r>
              <a:rPr lang="en-US" altLang="zh-CN" dirty="0"/>
              <a:t> tail</a:t>
            </a:r>
            <a:endParaRPr lang="zh-CN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B6F0DC-5846-93B9-990F-7B1B42BC9DBA}"/>
              </a:ext>
            </a:extLst>
          </p:cNvPr>
          <p:cNvSpPr txBox="1"/>
          <p:nvPr/>
        </p:nvSpPr>
        <p:spPr>
          <a:xfrm>
            <a:off x="7070324" y="5807391"/>
            <a:ext cx="3219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search in cache fail:</a:t>
            </a:r>
          </a:p>
          <a:p>
            <a:r>
              <a:rPr lang="en-US" altLang="zh-CN" dirty="0"/>
              <a:t>create one and put to </a:t>
            </a:r>
            <a:r>
              <a:rPr lang="en-US" altLang="zh-CN" dirty="0" err="1"/>
              <a:t>InUse</a:t>
            </a:r>
            <a:r>
              <a:rPr lang="en-US" altLang="zh-CN" dirty="0"/>
              <a:t> 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4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CB-812B-6AD3-4CDA-C77FB9A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cache: release one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B7F92-B365-6F91-6EF3-AF055E8DB16D}"/>
              </a:ext>
            </a:extLst>
          </p:cNvPr>
          <p:cNvSpPr/>
          <p:nvPr/>
        </p:nvSpPr>
        <p:spPr>
          <a:xfrm>
            <a:off x="882556" y="1690688"/>
            <a:ext cx="2684059" cy="112821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ResourceAllocator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DF1B6A-A14F-3D25-79DC-7ED2FD40B3EC}"/>
              </a:ext>
            </a:extLst>
          </p:cNvPr>
          <p:cNvGrpSpPr/>
          <p:nvPr/>
        </p:nvGrpSpPr>
        <p:grpSpPr>
          <a:xfrm>
            <a:off x="2474794" y="3199978"/>
            <a:ext cx="5254390" cy="370840"/>
            <a:chOff x="1633182" y="4212609"/>
            <a:chExt cx="5254390" cy="370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012B1-3405-2F5F-FD31-C8B29F4C7457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365A1-2107-5BA8-EF84-3913471E55F5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3122C-DD2A-E8B8-C7FA-8F3F34A8B96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365281-1E35-785C-8669-73F9AC347BCC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DA3995-7C34-5A6B-0368-A2D596A7A580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CC2039-6877-EF3F-126F-5541922ED90C}"/>
              </a:ext>
            </a:extLst>
          </p:cNvPr>
          <p:cNvGrpSpPr/>
          <p:nvPr/>
        </p:nvGrpSpPr>
        <p:grpSpPr>
          <a:xfrm>
            <a:off x="2474794" y="4002921"/>
            <a:ext cx="5254390" cy="370840"/>
            <a:chOff x="1633182" y="4212609"/>
            <a:chExt cx="5254390" cy="370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5EC21-85E8-5CBC-A4F1-F638CB4DF6D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565996-8129-92D5-BE87-66B5F5B436EA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E75BA-56EF-EF7C-1DC4-E34E736D752E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4D874-AC82-D2E5-69B4-6EEE6951542A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09653-C2E2-1260-E9E0-5F4900E7F36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1E2A2-3A6E-7E8B-B28D-AEB3B440D157}"/>
              </a:ext>
            </a:extLst>
          </p:cNvPr>
          <p:cNvSpPr txBox="1"/>
          <p:nvPr/>
        </p:nvSpPr>
        <p:spPr>
          <a:xfrm>
            <a:off x="564107" y="3199978"/>
            <a:ext cx="17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mTextureCache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237DB-89FA-D8BC-D040-F518FE1F6762}"/>
              </a:ext>
            </a:extLst>
          </p:cNvPr>
          <p:cNvSpPr txBox="1"/>
          <p:nvPr/>
        </p:nvSpPr>
        <p:spPr>
          <a:xfrm>
            <a:off x="607325" y="4002921"/>
            <a:ext cx="17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</a:rPr>
              <a:t>mInUseTextures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2888E-75FE-F2B7-3E5A-23E56388228B}"/>
              </a:ext>
            </a:extLst>
          </p:cNvPr>
          <p:cNvSpPr/>
          <p:nvPr/>
        </p:nvSpPr>
        <p:spPr>
          <a:xfrm>
            <a:off x="7929208" y="3198470"/>
            <a:ext cx="1050878" cy="3708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90147-74E4-6929-3303-A03F3D54721E}"/>
              </a:ext>
            </a:extLst>
          </p:cNvPr>
          <p:cNvSpPr txBox="1"/>
          <p:nvPr/>
        </p:nvSpPr>
        <p:spPr>
          <a:xfrm>
            <a:off x="9024297" y="3138734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Put to cache tail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63652-43DA-D21B-CD44-27DCF8B509C9}"/>
              </a:ext>
            </a:extLst>
          </p:cNvPr>
          <p:cNvSpPr txBox="1"/>
          <p:nvPr/>
        </p:nvSpPr>
        <p:spPr>
          <a:xfrm>
            <a:off x="8105135" y="4002921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search by key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390BB-43B9-5CC3-FFB6-83A80D78CADE}"/>
              </a:ext>
            </a:extLst>
          </p:cNvPr>
          <p:cNvGrpSpPr/>
          <p:nvPr/>
        </p:nvGrpSpPr>
        <p:grpSpPr>
          <a:xfrm>
            <a:off x="2522419" y="4740831"/>
            <a:ext cx="5254390" cy="370840"/>
            <a:chOff x="1633182" y="4212609"/>
            <a:chExt cx="5254390" cy="3708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E8820-7FA8-22FF-E247-24406952D5C6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C82E42-5779-3868-D606-FEA57F793069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827C46-DB46-9ACC-4F5F-625FC0B7159D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237B95-EF36-D09A-C880-DF741082A7A9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8115BD-76A0-9372-D053-426694B60E13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E3E7331-EFEF-F7FE-1999-C3BDC783A141}"/>
              </a:ext>
            </a:extLst>
          </p:cNvPr>
          <p:cNvSpPr/>
          <p:nvPr/>
        </p:nvSpPr>
        <p:spPr>
          <a:xfrm>
            <a:off x="4619412" y="4735502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8FA786-2B53-AB43-13BF-3B4E2B58D10E}"/>
              </a:ext>
            </a:extLst>
          </p:cNvPr>
          <p:cNvSpPr txBox="1"/>
          <p:nvPr/>
        </p:nvSpPr>
        <p:spPr>
          <a:xfrm>
            <a:off x="8105134" y="4805864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Remove item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FDE0B-F192-5C2A-CDE3-FA9EC06497C2}"/>
              </a:ext>
            </a:extLst>
          </p:cNvPr>
          <p:cNvSpPr txBox="1"/>
          <p:nvPr/>
        </p:nvSpPr>
        <p:spPr>
          <a:xfrm>
            <a:off x="8105134" y="5452198"/>
            <a:ext cx="241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Swap tail to empty</a:t>
            </a:r>
            <a:endParaRPr lang="zh-CN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22561E-FEB4-0421-0B40-4EDB97B663E0}"/>
              </a:ext>
            </a:extLst>
          </p:cNvPr>
          <p:cNvGrpSpPr/>
          <p:nvPr/>
        </p:nvGrpSpPr>
        <p:grpSpPr>
          <a:xfrm>
            <a:off x="2522419" y="5484070"/>
            <a:ext cx="5254390" cy="370840"/>
            <a:chOff x="1633182" y="4212609"/>
            <a:chExt cx="5254390" cy="3708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37AC923-8002-2F80-65DC-23D1C8FA2E62}"/>
                </a:ext>
              </a:extLst>
            </p:cNvPr>
            <p:cNvSpPr/>
            <p:nvPr/>
          </p:nvSpPr>
          <p:spPr>
            <a:xfrm>
              <a:off x="1633182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82FF15-0386-C6D0-EDDE-38734EFA42B1}"/>
                </a:ext>
              </a:extLst>
            </p:cNvPr>
            <p:cNvSpPr/>
            <p:nvPr/>
          </p:nvSpPr>
          <p:spPr>
            <a:xfrm>
              <a:off x="2684060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D9A862-5208-E80A-0BB8-E44A09F1C743}"/>
                </a:ext>
              </a:extLst>
            </p:cNvPr>
            <p:cNvSpPr/>
            <p:nvPr/>
          </p:nvSpPr>
          <p:spPr>
            <a:xfrm>
              <a:off x="3734938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420110-C94F-CB97-F87A-698A81945FB5}"/>
                </a:ext>
              </a:extLst>
            </p:cNvPr>
            <p:cNvSpPr/>
            <p:nvPr/>
          </p:nvSpPr>
          <p:spPr>
            <a:xfrm>
              <a:off x="4785816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CD5A80-3306-ED8C-B6FD-A8BCC5B8FADB}"/>
                </a:ext>
              </a:extLst>
            </p:cNvPr>
            <p:cNvSpPr/>
            <p:nvPr/>
          </p:nvSpPr>
          <p:spPr>
            <a:xfrm>
              <a:off x="5836694" y="4212609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2840D6D-1A71-609D-7AA5-9A17F6CEF480}"/>
              </a:ext>
            </a:extLst>
          </p:cNvPr>
          <p:cNvSpPr/>
          <p:nvPr/>
        </p:nvSpPr>
        <p:spPr>
          <a:xfrm>
            <a:off x="4619412" y="5478741"/>
            <a:ext cx="1050878" cy="3708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7F69D7-CBB5-CD8D-16EF-D5285BF5E758}"/>
              </a:ext>
            </a:extLst>
          </p:cNvPr>
          <p:cNvSpPr/>
          <p:nvPr/>
        </p:nvSpPr>
        <p:spPr>
          <a:xfrm>
            <a:off x="5186151" y="5948298"/>
            <a:ext cx="1933432" cy="200207"/>
          </a:xfrm>
          <a:custGeom>
            <a:avLst/>
            <a:gdLst>
              <a:gd name="connsiteX0" fmla="*/ 1933432 w 1933432"/>
              <a:gd name="connsiteY0" fmla="*/ 0 h 200207"/>
              <a:gd name="connsiteX1" fmla="*/ 982638 w 1933432"/>
              <a:gd name="connsiteY1" fmla="*/ 200167 h 200207"/>
              <a:gd name="connsiteX2" fmla="*/ 0 w 1933432"/>
              <a:gd name="connsiteY2" fmla="*/ 13648 h 20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2" h="200207">
                <a:moveTo>
                  <a:pt x="1933432" y="0"/>
                </a:moveTo>
                <a:cubicBezTo>
                  <a:pt x="1619154" y="98946"/>
                  <a:pt x="1304877" y="197892"/>
                  <a:pt x="982638" y="200167"/>
                </a:cubicBezTo>
                <a:cubicBezTo>
                  <a:pt x="660399" y="202442"/>
                  <a:pt x="330199" y="108045"/>
                  <a:pt x="0" y="13648"/>
                </a:cubicBezTo>
              </a:path>
            </a:pathLst>
          </a:cu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E091AD-ADAC-64E7-280E-3F518676FE27}"/>
              </a:ext>
            </a:extLst>
          </p:cNvPr>
          <p:cNvGrpSpPr/>
          <p:nvPr/>
        </p:nvGrpSpPr>
        <p:grpSpPr>
          <a:xfrm>
            <a:off x="2517656" y="6307455"/>
            <a:ext cx="4203512" cy="370840"/>
            <a:chOff x="2517656" y="6307455"/>
            <a:chExt cx="4203512" cy="37084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52E6E1-193B-EF64-80C8-7EB10F18B2EE}"/>
                </a:ext>
              </a:extLst>
            </p:cNvPr>
            <p:cNvSpPr/>
            <p:nvPr/>
          </p:nvSpPr>
          <p:spPr>
            <a:xfrm>
              <a:off x="2517656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DE6340-183F-79D2-A8C0-3BD0020151AA}"/>
                </a:ext>
              </a:extLst>
            </p:cNvPr>
            <p:cNvSpPr/>
            <p:nvPr/>
          </p:nvSpPr>
          <p:spPr>
            <a:xfrm>
              <a:off x="3568534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A09B374-B99C-1D3A-0AC5-FCD27CA3F099}"/>
                </a:ext>
              </a:extLst>
            </p:cNvPr>
            <p:cNvSpPr/>
            <p:nvPr/>
          </p:nvSpPr>
          <p:spPr>
            <a:xfrm>
              <a:off x="4619412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4FAB23-D495-7E1E-B8D0-D6467C88565B}"/>
                </a:ext>
              </a:extLst>
            </p:cNvPr>
            <p:cNvSpPr/>
            <p:nvPr/>
          </p:nvSpPr>
          <p:spPr>
            <a:xfrm>
              <a:off x="5670290" y="630745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34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4700-4DFD-4A58-45F4-978F2586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cache: </a:t>
            </a:r>
            <a:r>
              <a:rPr lang="en-US" altLang="zh-CN" dirty="0" err="1"/>
              <a:t>gc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4A1E-050B-48E9-4F46-89111CCA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item add age field</a:t>
            </a:r>
          </a:p>
          <a:p>
            <a:r>
              <a:rPr lang="en-US" altLang="zh-CN" dirty="0"/>
              <a:t>Every time item was used, record its age(</a:t>
            </a:r>
            <a:r>
              <a:rPr lang="en-US" altLang="zh-CN" dirty="0" err="1"/>
              <a:t>frameid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When </a:t>
            </a:r>
            <a:r>
              <a:rPr lang="en-US" altLang="zh-CN" dirty="0" err="1"/>
              <a:t>gc</a:t>
            </a:r>
            <a:r>
              <a:rPr lang="en-US" altLang="zh-CN" dirty="0"/>
              <a:t>, release all item that age smaller than some threshold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07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8F20-DAF6-7EF8-A6F3-951616CB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DependencyGraph</a:t>
            </a:r>
            <a:r>
              <a:rPr lang="en-US" altLang="zh-CN" dirty="0"/>
              <a:t>(</a:t>
            </a:r>
            <a:r>
              <a:rPr lang="en-US" altLang="zh-CN" dirty="0" err="1"/>
              <a:t>dag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527-710F-3DE8-8459-AA3FFA6A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dependency relationship of nodes</a:t>
            </a:r>
          </a:p>
          <a:p>
            <a:r>
              <a:rPr lang="en-US" altLang="zh-CN" dirty="0"/>
              <a:t>Data field:  </a:t>
            </a:r>
            <a:r>
              <a:rPr lang="en-US" altLang="zh-CN" dirty="0" err="1"/>
              <a:t>mNodes</a:t>
            </a:r>
            <a:r>
              <a:rPr lang="en-US" altLang="zh-CN" dirty="0"/>
              <a:t>, </a:t>
            </a:r>
            <a:r>
              <a:rPr lang="en-US" altLang="zh-CN" dirty="0" err="1"/>
              <a:t>mEdges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2403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1082</TotalTime>
  <Words>1027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Corbel</vt:lpstr>
      <vt:lpstr>Depth</vt:lpstr>
      <vt:lpstr>Filament frame graph introduction</vt:lpstr>
      <vt:lpstr>code list</vt:lpstr>
      <vt:lpstr>resource and pass</vt:lpstr>
      <vt:lpstr>resource and pass</vt:lpstr>
      <vt:lpstr>Resource cache</vt:lpstr>
      <vt:lpstr>Resource cache: fetch one</vt:lpstr>
      <vt:lpstr>Resource cache: release one</vt:lpstr>
      <vt:lpstr>Resource cache: gc</vt:lpstr>
      <vt:lpstr>DependencyGraph(dag)</vt:lpstr>
      <vt:lpstr>FrameGraph: data structure</vt:lpstr>
      <vt:lpstr>FrameGraph: data structure</vt:lpstr>
      <vt:lpstr>FrameGraph::Builder</vt:lpstr>
      <vt:lpstr>fg build – add resource node</vt:lpstr>
      <vt:lpstr>fg build – add pass node</vt:lpstr>
      <vt:lpstr>fg build – add edge</vt:lpstr>
      <vt:lpstr>fg.compile</vt:lpstr>
      <vt:lpstr>fg.execute</vt:lpstr>
      <vt:lpstr>Example of real render pass</vt:lpstr>
      <vt:lpstr>Further topic I did not touch</vt:lpstr>
      <vt:lpstr>issues</vt:lpstr>
      <vt:lpstr>summary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frame graph introduction</dc:title>
  <dc:creator>kai chen</dc:creator>
  <cp:lastModifiedBy>kai chen</cp:lastModifiedBy>
  <cp:revision>9</cp:revision>
  <dcterms:created xsi:type="dcterms:W3CDTF">2023-11-08T12:10:31Z</dcterms:created>
  <dcterms:modified xsi:type="dcterms:W3CDTF">2023-11-09T06:23:45Z</dcterms:modified>
</cp:coreProperties>
</file>