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6" r:id="rId4"/>
    <p:sldId id="268" r:id="rId5"/>
    <p:sldId id="269" r:id="rId6"/>
    <p:sldId id="264" r:id="rId7"/>
    <p:sldId id="261" r:id="rId8"/>
    <p:sldId id="263" r:id="rId9"/>
    <p:sldId id="294" r:id="rId10"/>
    <p:sldId id="259" r:id="rId11"/>
    <p:sldId id="260" r:id="rId12"/>
    <p:sldId id="267" r:id="rId13"/>
    <p:sldId id="262" r:id="rId14"/>
    <p:sldId id="258" r:id="rId15"/>
    <p:sldId id="266" r:id="rId16"/>
    <p:sldId id="265" r:id="rId17"/>
    <p:sldId id="278" r:id="rId18"/>
    <p:sldId id="280" r:id="rId19"/>
    <p:sldId id="295" r:id="rId20"/>
    <p:sldId id="271" r:id="rId21"/>
    <p:sldId id="270" r:id="rId22"/>
    <p:sldId id="296" r:id="rId23"/>
    <p:sldId id="277" r:id="rId24"/>
    <p:sldId id="283" r:id="rId25"/>
    <p:sldId id="272" r:id="rId26"/>
    <p:sldId id="273" r:id="rId27"/>
    <p:sldId id="284" r:id="rId28"/>
    <p:sldId id="274" r:id="rId29"/>
    <p:sldId id="285" r:id="rId30"/>
    <p:sldId id="286" r:id="rId31"/>
    <p:sldId id="287" r:id="rId32"/>
    <p:sldId id="297" r:id="rId33"/>
    <p:sldId id="288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3E598-F3EA-455E-9ED8-550DB9F3438B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A4746-28C7-4AC9-8B4D-7A3BF6A01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Latex equation: </a:t>
            </a:r>
            <a:r>
              <a:rPr lang="en-US" altLang="zh-CN" dirty="0" err="1"/>
              <a:t>L_o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= </a:t>
            </a:r>
            <a:r>
              <a:rPr lang="en-US" altLang="zh-CN" dirty="0" err="1"/>
              <a:t>L_e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\omega_{0}, \</a:t>
            </a:r>
            <a:r>
              <a:rPr lang="en-US" altLang="zh-CN" dirty="0" err="1"/>
              <a:t>lambda,t</a:t>
            </a:r>
            <a:r>
              <a:rPr lang="en-US" altLang="zh-CN" dirty="0"/>
              <a:t>) + \int_{\Omega} </a:t>
            </a:r>
            <a:r>
              <a:rPr lang="en-US" altLang="zh-CN" dirty="0" err="1"/>
              <a:t>fr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</a:t>
            </a:r>
            <a:r>
              <a:rPr lang="en-US" altLang="zh-CN" dirty="0" err="1"/>
              <a:t>L_i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</a:t>
            </a:r>
            <a:r>
              <a:rPr lang="en-US" altLang="zh-CN" dirty="0" err="1"/>
              <a:t>lambda,t</a:t>
            </a:r>
            <a:r>
              <a:rPr lang="en-US" altLang="zh-CN" dirty="0"/>
              <a:t>) (\omega_{</a:t>
            </a:r>
            <a:r>
              <a:rPr lang="en-US" altLang="zh-CN" dirty="0" err="1"/>
              <a:t>i</a:t>
            </a:r>
            <a:r>
              <a:rPr lang="en-US" altLang="zh-CN" dirty="0"/>
              <a:t>} \</a:t>
            </a:r>
            <a:r>
              <a:rPr lang="en-US" altLang="zh-CN" dirty="0" err="1"/>
              <a:t>cdot</a:t>
            </a:r>
            <a:r>
              <a:rPr lang="en-US" altLang="zh-CN" dirty="0"/>
              <a:t> \</a:t>
            </a:r>
            <a:r>
              <a:rPr lang="en-US" altLang="zh-CN" dirty="0" err="1"/>
              <a:t>mathbf</a:t>
            </a:r>
            <a:r>
              <a:rPr lang="en-US" altLang="zh-CN" dirty="0"/>
              <a:t>{n}) d\omega_{</a:t>
            </a:r>
            <a:r>
              <a:rPr lang="en-US" altLang="zh-CN" dirty="0" err="1"/>
              <a:t>i</a:t>
            </a:r>
            <a:r>
              <a:rPr lang="en-US" altLang="zh-CN" dirty="0"/>
              <a:t>},   latex editor: word,  latex online editor: https://latex.codecogs.com/eqneditor/editor.php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8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DF1D-1357-124B-5024-6293344FF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Filament 5 render pass</a:t>
            </a:r>
            <a:endParaRPr lang="zh-CN" alt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B4FBE-E5B0-146E-2A44-42C718016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220871"/>
            <a:ext cx="9144000" cy="122752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chenkai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https://www.zhihu.com/people/kajiya-69</a:t>
            </a:r>
          </a:p>
          <a:p>
            <a:r>
              <a:rPr lang="en-US" altLang="zh-CN" dirty="0"/>
              <a:t>https://github.com/AndrewChan2022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06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08E5-5B11-0A4B-B315-9CEBC4EF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flags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6D4B2-E659-E3B6-F52B-B0FD92E99FC2}"/>
              </a:ext>
            </a:extLst>
          </p:cNvPr>
          <p:cNvGrpSpPr/>
          <p:nvPr/>
        </p:nvGrpSpPr>
        <p:grpSpPr>
          <a:xfrm>
            <a:off x="2146481" y="1823755"/>
            <a:ext cx="5937543" cy="628293"/>
            <a:chOff x="4076123" y="1690683"/>
            <a:chExt cx="6951267" cy="5842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49D5B3-DE9A-7DCD-E57F-2FFEB4ACE5BF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has shadow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30EACB-54D1-08D4-31A8-E115D8BAF23D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inverse front face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124F7C-3BB2-F5F6-6590-FFF771F193D2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stereoscopic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A99909-8108-DC98-48A6-FADE69F1C39E}"/>
              </a:ext>
            </a:extLst>
          </p:cNvPr>
          <p:cNvSpPr txBox="1"/>
          <p:nvPr/>
        </p:nvSpPr>
        <p:spPr>
          <a:xfrm>
            <a:off x="8751576" y="1953233"/>
            <a:ext cx="104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 bit</a:t>
            </a:r>
            <a:endParaRPr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4B362D-CEC1-30CD-29CF-449112F48714}"/>
              </a:ext>
            </a:extLst>
          </p:cNvPr>
          <p:cNvCxnSpPr>
            <a:cxnSpLocks/>
          </p:cNvCxnSpPr>
          <p:nvPr/>
        </p:nvCxnSpPr>
        <p:spPr>
          <a:xfrm>
            <a:off x="7112595" y="2712890"/>
            <a:ext cx="0" cy="1525735"/>
          </a:xfrm>
          <a:prstGeom prst="straightConnector1">
            <a:avLst/>
          </a:prstGeom>
          <a:ln w="19050">
            <a:prstDash val="sysDot"/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3AB6A-A424-B567-EDCB-5F740371C222}"/>
              </a:ext>
            </a:extLst>
          </p:cNvPr>
          <p:cNvCxnSpPr>
            <a:cxnSpLocks/>
          </p:cNvCxnSpPr>
          <p:nvPr/>
        </p:nvCxnSpPr>
        <p:spPr>
          <a:xfrm>
            <a:off x="4988520" y="2712890"/>
            <a:ext cx="0" cy="480664"/>
          </a:xfrm>
          <a:prstGeom prst="straightConnector1">
            <a:avLst/>
          </a:prstGeom>
          <a:ln w="19050">
            <a:prstDash val="sysDot"/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86CBA8-A0B7-3D3F-1F63-6EC74E49479C}"/>
              </a:ext>
            </a:extLst>
          </p:cNvPr>
          <p:cNvSpPr txBox="1"/>
          <p:nvPr/>
        </p:nvSpPr>
        <p:spPr>
          <a:xfrm>
            <a:off x="2447925" y="3129166"/>
            <a:ext cx="425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cmd.prim.raster.inverseFront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Face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03A8F-B254-A6F1-6C9C-6D88E0D73A83}"/>
              </a:ext>
            </a:extLst>
          </p:cNvPr>
          <p:cNvSpPr txBox="1"/>
          <p:nvPr/>
        </p:nvSpPr>
        <p:spPr>
          <a:xfrm>
            <a:off x="5743576" y="4483836"/>
            <a:ext cx="2824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cmd.prim.variant.SRE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A0193-E69E-CEBE-7C40-8AF50280813A}"/>
              </a:ext>
            </a:extLst>
          </p:cNvPr>
          <p:cNvSpPr txBox="1"/>
          <p:nvPr/>
        </p:nvSpPr>
        <p:spPr>
          <a:xfrm>
            <a:off x="5743576" y="4853168"/>
            <a:ext cx="3762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cmd.prim.raster.depthWrite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5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49AF-CC64-8F56-482C-10D3AA58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Concept: material ~ material variant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/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𝑓𝑟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FAF331B1-18C9-7E40-B6D4-E0C1E6F1F418}"/>
              </a:ext>
            </a:extLst>
          </p:cNvPr>
          <p:cNvSpPr/>
          <p:nvPr/>
        </p:nvSpPr>
        <p:spPr>
          <a:xfrm rot="5400000">
            <a:off x="5954484" y="2059880"/>
            <a:ext cx="362857" cy="137643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37088D2-24AD-59C8-4645-DC1F0185A9E0}"/>
              </a:ext>
            </a:extLst>
          </p:cNvPr>
          <p:cNvSpPr/>
          <p:nvPr/>
        </p:nvSpPr>
        <p:spPr>
          <a:xfrm rot="5400000">
            <a:off x="3979331" y="2089973"/>
            <a:ext cx="362857" cy="12191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F9E28-2B27-DFA7-166D-D3D23E0F4678}"/>
              </a:ext>
            </a:extLst>
          </p:cNvPr>
          <p:cNvSpPr txBox="1"/>
          <p:nvPr/>
        </p:nvSpPr>
        <p:spPr>
          <a:xfrm>
            <a:off x="4606317" y="373107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</a:t>
            </a:r>
            <a:r>
              <a:rPr lang="en-US" altLang="zh-CN" dirty="0"/>
              <a:t>= surface </a:t>
            </a:r>
            <a:r>
              <a:rPr lang="en-US" altLang="zh-CN" dirty="0" err="1"/>
              <a:t>bsdf</a:t>
            </a:r>
            <a:r>
              <a:rPr lang="en-US" altLang="zh-CN" dirty="0"/>
              <a:t> property of render equation</a:t>
            </a:r>
            <a:endParaRPr lang="zh-CN" alt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3C3A1B4-79E5-8343-2FAA-7C502582873C}"/>
              </a:ext>
            </a:extLst>
          </p:cNvPr>
          <p:cNvSpPr/>
          <p:nvPr/>
        </p:nvSpPr>
        <p:spPr>
          <a:xfrm rot="5400000">
            <a:off x="4915569" y="2173842"/>
            <a:ext cx="362857" cy="26760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D50AE-DE5F-1CF5-A3BB-16142C4F74C7}"/>
              </a:ext>
            </a:extLst>
          </p:cNvPr>
          <p:cNvSpPr txBox="1"/>
          <p:nvPr/>
        </p:nvSpPr>
        <p:spPr>
          <a:xfrm>
            <a:off x="3699108" y="288813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emissive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E62B2-53B7-5134-4487-50CBFF3FCDBD}"/>
              </a:ext>
            </a:extLst>
          </p:cNvPr>
          <p:cNvSpPr txBox="1"/>
          <p:nvPr/>
        </p:nvSpPr>
        <p:spPr>
          <a:xfrm>
            <a:off x="5836791" y="294532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bsdf</a:t>
            </a:r>
            <a:endParaRPr lang="zh-CN" alt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237C28-955D-AB00-0954-0460C79D61F3}"/>
              </a:ext>
            </a:extLst>
          </p:cNvPr>
          <p:cNvSpPr/>
          <p:nvPr/>
        </p:nvSpPr>
        <p:spPr>
          <a:xfrm rot="5400000">
            <a:off x="7320038" y="2201408"/>
            <a:ext cx="362857" cy="10933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97C36-D8A9-4298-E2B0-EFF40A484C3A}"/>
              </a:ext>
            </a:extLst>
          </p:cNvPr>
          <p:cNvSpPr txBox="1"/>
          <p:nvPr/>
        </p:nvSpPr>
        <p:spPr>
          <a:xfrm>
            <a:off x="6726254" y="297661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transport</a:t>
            </a:r>
            <a:endParaRPr lang="zh-CN" alt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865F77E-531B-0CB9-E2F4-EBFEFE8EEB7D}"/>
              </a:ext>
            </a:extLst>
          </p:cNvPr>
          <p:cNvSpPr/>
          <p:nvPr/>
        </p:nvSpPr>
        <p:spPr>
          <a:xfrm rot="5400000">
            <a:off x="8425535" y="2404601"/>
            <a:ext cx="362857" cy="68699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84FCD-8524-2A72-6C84-D11561EACEA6}"/>
              </a:ext>
            </a:extLst>
          </p:cNvPr>
          <p:cNvSpPr txBox="1"/>
          <p:nvPr/>
        </p:nvSpPr>
        <p:spPr>
          <a:xfrm>
            <a:off x="8383954" y="298151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falloff</a:t>
            </a:r>
            <a:endParaRPr lang="zh-CN" alt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3624A31-E2B2-2B76-B7DA-F590654989B5}"/>
              </a:ext>
            </a:extLst>
          </p:cNvPr>
          <p:cNvSpPr/>
          <p:nvPr/>
        </p:nvSpPr>
        <p:spPr>
          <a:xfrm rot="5400000">
            <a:off x="6610671" y="1150454"/>
            <a:ext cx="362857" cy="65475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24163-F7F7-CEAB-3DE9-70653D26B447}"/>
              </a:ext>
            </a:extLst>
          </p:cNvPr>
          <p:cNvSpPr txBox="1"/>
          <p:nvPr/>
        </p:nvSpPr>
        <p:spPr>
          <a:xfrm>
            <a:off x="4606317" y="4785829"/>
            <a:ext cx="62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variant </a:t>
            </a:r>
            <a:r>
              <a:rPr lang="en-US" altLang="zh-CN" dirty="0"/>
              <a:t>= full render equation</a:t>
            </a:r>
            <a:r>
              <a:rPr lang="zh-CN" altLang="en-US" dirty="0"/>
              <a:t> </a:t>
            </a:r>
            <a:r>
              <a:rPr lang="en-US" altLang="zh-CN" dirty="0"/>
              <a:t>= material + external env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7E4B4-7B3F-C176-6A59-9B363F5BA661}"/>
              </a:ext>
            </a:extLst>
          </p:cNvPr>
          <p:cNvSpPr txBox="1"/>
          <p:nvPr/>
        </p:nvSpPr>
        <p:spPr>
          <a:xfrm>
            <a:off x="221048" y="64118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Latex formula see ppt notes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3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6C15-7725-CBE1-3B9E-939A4A9A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</a:t>
            </a:r>
            <a:endParaRPr lang="zh-CN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59C48-CAD8-A008-9325-F478C804BD2F}"/>
              </a:ext>
            </a:extLst>
          </p:cNvPr>
          <p:cNvGrpSpPr/>
          <p:nvPr/>
        </p:nvGrpSpPr>
        <p:grpSpPr>
          <a:xfrm>
            <a:off x="1681346" y="1753388"/>
            <a:ext cx="8407024" cy="370840"/>
            <a:chOff x="1236241" y="1913045"/>
            <a:chExt cx="8407024" cy="370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558202-C67F-60A8-7860-6255BB825354}"/>
                </a:ext>
              </a:extLst>
            </p:cNvPr>
            <p:cNvSpPr/>
            <p:nvPr/>
          </p:nvSpPr>
          <p:spPr>
            <a:xfrm>
              <a:off x="123624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STE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C17DF-BFB1-CB42-AF63-2E8AE47742AE}"/>
                </a:ext>
              </a:extLst>
            </p:cNvPr>
            <p:cNvSpPr/>
            <p:nvPr/>
          </p:nvSpPr>
          <p:spPr>
            <a:xfrm>
              <a:off x="228711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VSM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C918E5-03E6-BC22-65E2-8BB6A2A68F9F}"/>
                </a:ext>
              </a:extLst>
            </p:cNvPr>
            <p:cNvSpPr/>
            <p:nvPr/>
          </p:nvSpPr>
          <p:spPr>
            <a:xfrm>
              <a:off x="333799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FOG/PCK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F50FD-2372-4C08-5123-B2339F1FE798}"/>
                </a:ext>
              </a:extLst>
            </p:cNvPr>
            <p:cNvSpPr/>
            <p:nvPr/>
          </p:nvSpPr>
          <p:spPr>
            <a:xfrm>
              <a:off x="4388875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59295C-6F8F-6B68-A189-D6B3C5C799EB}"/>
                </a:ext>
              </a:extLst>
            </p:cNvPr>
            <p:cNvSpPr/>
            <p:nvPr/>
          </p:nvSpPr>
          <p:spPr>
            <a:xfrm>
              <a:off x="5439753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SKN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DAAE80-857C-BCDE-4282-0E2BA1E25E67}"/>
                </a:ext>
              </a:extLst>
            </p:cNvPr>
            <p:cNvSpPr/>
            <p:nvPr/>
          </p:nvSpPr>
          <p:spPr>
            <a:xfrm>
              <a:off x="649063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SRE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6D96F2-8B40-1F46-7F63-80CFC2D46033}"/>
                </a:ext>
              </a:extLst>
            </p:cNvPr>
            <p:cNvSpPr/>
            <p:nvPr/>
          </p:nvSpPr>
          <p:spPr>
            <a:xfrm>
              <a:off x="754150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DYN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665010-3835-D776-EBF0-6BA8B0A1A904}"/>
                </a:ext>
              </a:extLst>
            </p:cNvPr>
            <p:cNvSpPr/>
            <p:nvPr/>
          </p:nvSpPr>
          <p:spPr>
            <a:xfrm>
              <a:off x="859238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DIR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12E51A-8FB0-6E82-9DA4-25313B73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95" y="2246539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STE: instanced stereo rendering</a:t>
            </a:r>
          </a:p>
          <a:p>
            <a:r>
              <a:rPr lang="en-US" altLang="zh-CN" dirty="0"/>
              <a:t>SKN: skinning animation</a:t>
            </a:r>
          </a:p>
          <a:p>
            <a:r>
              <a:rPr lang="en-US" altLang="zh-CN" dirty="0"/>
              <a:t>VSM: variance shadow maps</a:t>
            </a:r>
          </a:p>
          <a:p>
            <a:r>
              <a:rPr lang="en-US" altLang="zh-CN" dirty="0"/>
              <a:t>SRE: shadow receiver</a:t>
            </a:r>
          </a:p>
          <a:p>
            <a:r>
              <a:rPr lang="en-US" altLang="zh-CN" dirty="0"/>
              <a:t>DIR: directional light</a:t>
            </a:r>
          </a:p>
          <a:p>
            <a:r>
              <a:rPr lang="en-US" altLang="zh-CN" dirty="0"/>
              <a:t>DYN: dynamic light, i.e. punctual light</a:t>
            </a:r>
          </a:p>
          <a:p>
            <a:r>
              <a:rPr lang="en-US" altLang="zh-CN" dirty="0"/>
              <a:t>DEP: depth only</a:t>
            </a:r>
          </a:p>
          <a:p>
            <a:r>
              <a:rPr lang="en-US" altLang="zh-CN" dirty="0"/>
              <a:t>FOG/PCK: PCK if DEP else FOG</a:t>
            </a:r>
          </a:p>
          <a:p>
            <a:pPr lvl="1"/>
            <a:r>
              <a:rPr lang="en-US" altLang="zh-CN" dirty="0"/>
              <a:t>FOG: post fog effect</a:t>
            </a:r>
          </a:p>
          <a:p>
            <a:pPr lvl="1"/>
            <a:r>
              <a:rPr lang="en-US" altLang="zh-CN" dirty="0"/>
              <a:t>PCK: picking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6C2F05-4E52-07B0-F59D-F204177D9609}"/>
              </a:ext>
            </a:extLst>
          </p:cNvPr>
          <p:cNvSpPr/>
          <p:nvPr/>
        </p:nvSpPr>
        <p:spPr>
          <a:xfrm>
            <a:off x="6857397" y="3096491"/>
            <a:ext cx="604762" cy="167834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64212-6768-2736-CBA8-B204315C308C}"/>
              </a:ext>
            </a:extLst>
          </p:cNvPr>
          <p:cNvSpPr txBox="1"/>
          <p:nvPr/>
        </p:nvSpPr>
        <p:spPr>
          <a:xfrm>
            <a:off x="7986614" y="375099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and shadow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9BFBE-0762-B7CD-6784-41AF397D6147}"/>
              </a:ext>
            </a:extLst>
          </p:cNvPr>
          <p:cNvSpPr txBox="1"/>
          <p:nvPr/>
        </p:nvSpPr>
        <p:spPr>
          <a:xfrm>
            <a:off x="8038269" y="552670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46B14-49F6-A935-6BE2-70A041529259}"/>
              </a:ext>
            </a:extLst>
          </p:cNvPr>
          <p:cNvSpPr txBox="1"/>
          <p:nvPr/>
        </p:nvSpPr>
        <p:spPr>
          <a:xfrm>
            <a:off x="7968930" y="267177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animation</a:t>
            </a:r>
            <a:endParaRPr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F0E5C-EA42-E229-F9C4-AAB9D120DCF9}"/>
              </a:ext>
            </a:extLst>
          </p:cNvPr>
          <p:cNvCxnSpPr>
            <a:cxnSpLocks/>
          </p:cNvCxnSpPr>
          <p:nvPr/>
        </p:nvCxnSpPr>
        <p:spPr>
          <a:xfrm>
            <a:off x="6793292" y="2900919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D564BA-2865-6EB0-CBAE-F37491FCDAE9}"/>
              </a:ext>
            </a:extLst>
          </p:cNvPr>
          <p:cNvSpPr txBox="1"/>
          <p:nvPr/>
        </p:nvSpPr>
        <p:spPr>
          <a:xfrm>
            <a:off x="7986614" y="224653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stereo</a:t>
            </a:r>
            <a:endParaRPr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889144-C1A5-F87A-222F-4FC6135D267E}"/>
              </a:ext>
            </a:extLst>
          </p:cNvPr>
          <p:cNvCxnSpPr>
            <a:cxnSpLocks/>
          </p:cNvCxnSpPr>
          <p:nvPr/>
        </p:nvCxnSpPr>
        <p:spPr>
          <a:xfrm>
            <a:off x="6793292" y="2460641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0BDC44-AC4A-B539-59A9-FAFD38E0CA8B}"/>
              </a:ext>
            </a:extLst>
          </p:cNvPr>
          <p:cNvSpPr/>
          <p:nvPr/>
        </p:nvSpPr>
        <p:spPr>
          <a:xfrm>
            <a:off x="6857397" y="5077397"/>
            <a:ext cx="604762" cy="13524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A353E-0CF2-150F-4CD0-A82B89A12593}"/>
              </a:ext>
            </a:extLst>
          </p:cNvPr>
          <p:cNvSpPr txBox="1"/>
          <p:nvPr/>
        </p:nvSpPr>
        <p:spPr>
          <a:xfrm>
            <a:off x="10332889" y="176028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80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E6B-1914-2589-38F1-0EBCE92A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type flag</a:t>
            </a:r>
            <a:endParaRPr lang="zh-CN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278D8-8973-273B-82E8-F21BC7220EB6}"/>
              </a:ext>
            </a:extLst>
          </p:cNvPr>
          <p:cNvGrpSpPr/>
          <p:nvPr/>
        </p:nvGrpSpPr>
        <p:grpSpPr>
          <a:xfrm>
            <a:off x="491301" y="1550800"/>
            <a:ext cx="9699028" cy="628294"/>
            <a:chOff x="-327565" y="1690683"/>
            <a:chExt cx="11354955" cy="5842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F46473-2065-E7AA-0373-7F969832E4D6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color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B0BDBE-A7E9-D11C-B4F1-C44328B0BAC1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CDD7C-EDA6-FB9D-3E70-D2574E7D4441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has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shadow caster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72D4FA-FE6B-5286-E3D6-21DC4584C193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no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alpha test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397423-79E1-3A07-7ADD-6E1CE3498816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no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alpha blend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1C6CBA-E45B-D5D5-FB60-AB96C3195070}"/>
              </a:ext>
            </a:extLst>
          </p:cNvPr>
          <p:cNvGrpSpPr/>
          <p:nvPr/>
        </p:nvGrpSpPr>
        <p:grpSpPr>
          <a:xfrm>
            <a:off x="491301" y="2571209"/>
            <a:ext cx="9699028" cy="628290"/>
            <a:chOff x="-327565" y="1690683"/>
            <a:chExt cx="11354955" cy="584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947946-C5D6-72A7-18AD-F7602D2C46A6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color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F31A49-7B92-FABB-5684-EAA522ECF49A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9BAF8D-7671-4287-EFCA-B4F1B97B26E1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834BEF-C48C-4F1A-5802-4FED59C71496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5812CF-69DB-AF8F-5120-D2BD5F191587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07C496-84B7-B3D4-F65E-F803663B4D9B}"/>
              </a:ext>
            </a:extLst>
          </p:cNvPr>
          <p:cNvSpPr txBox="1"/>
          <p:nvPr/>
        </p:nvSpPr>
        <p:spPr>
          <a:xfrm>
            <a:off x="10377934" y="2700685"/>
            <a:ext cx="757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color</a:t>
            </a:r>
            <a:endParaRPr lang="zh-CN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F39D4C-CF68-C64E-48F6-28F134CD03AC}"/>
              </a:ext>
            </a:extLst>
          </p:cNvPr>
          <p:cNvGrpSpPr/>
          <p:nvPr/>
        </p:nvGrpSpPr>
        <p:grpSpPr>
          <a:xfrm>
            <a:off x="491301" y="3509254"/>
            <a:ext cx="9699028" cy="628294"/>
            <a:chOff x="-327565" y="1690683"/>
            <a:chExt cx="11354955" cy="5842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52A9E9-90CC-AAF2-913C-B2205DA8025E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color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662C7D-9B2C-4F78-9F6F-F6CF863A9D33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370D65-29FB-9CDF-9F3D-BA8478CF9D27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36B2DD-8B8A-010D-797A-688BFB082D0F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81C946-235F-EFBB-D7E3-998EFE2066D1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no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alpha blend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B7A1E9F-B14B-668C-BDB2-D53D4DA12176}"/>
              </a:ext>
            </a:extLst>
          </p:cNvPr>
          <p:cNvSpPr txBox="1"/>
          <p:nvPr/>
        </p:nvSpPr>
        <p:spPr>
          <a:xfrm>
            <a:off x="10377934" y="3653772"/>
            <a:ext cx="757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SSR</a:t>
            </a:r>
            <a:endParaRPr lang="zh-CN" alt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B65AEB-E5A0-4C30-BDC8-421B7EB7562C}"/>
              </a:ext>
            </a:extLst>
          </p:cNvPr>
          <p:cNvGrpSpPr/>
          <p:nvPr/>
        </p:nvGrpSpPr>
        <p:grpSpPr>
          <a:xfrm>
            <a:off x="491301" y="4480519"/>
            <a:ext cx="9699028" cy="628294"/>
            <a:chOff x="-327565" y="1690683"/>
            <a:chExt cx="11354955" cy="58426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70B7B7-A869-6AD0-A861-5C9A95850938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DCA111-9C70-FAE8-D92A-CA2075D92354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490EB3-8660-CD08-1C77-1E71068D73C0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has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shadow caster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1FBF16-1C36-2552-E88B-B25B47AB7C16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EC6FB1-5ADF-D762-6B79-B178794C3E8E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C04546-C581-93F7-6F03-19C79C398B8F}"/>
              </a:ext>
            </a:extLst>
          </p:cNvPr>
          <p:cNvGrpSpPr/>
          <p:nvPr/>
        </p:nvGrpSpPr>
        <p:grpSpPr>
          <a:xfrm>
            <a:off x="491301" y="5451782"/>
            <a:ext cx="9699028" cy="628294"/>
            <a:chOff x="-327565" y="1690683"/>
            <a:chExt cx="11354955" cy="58426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AD30F5-3E7A-39B3-9687-04A922818595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FEFD187-0859-E580-1783-61CC6F996FB1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4E585B-BE21-682B-26FD-465D31635B93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2DF8AD3-E709-2AA0-9344-F24300D4EB8F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0BB022-BF17-D248-B002-9C6C3F6536E6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no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alpha blend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C9D0749-3889-5562-C3AD-9151B1E62337}"/>
              </a:ext>
            </a:extLst>
          </p:cNvPr>
          <p:cNvSpPr txBox="1"/>
          <p:nvPr/>
        </p:nvSpPr>
        <p:spPr>
          <a:xfrm>
            <a:off x="10385942" y="4620774"/>
            <a:ext cx="97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shadow</a:t>
            </a:r>
            <a:endParaRPr lang="zh-CN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D13BB-EB86-6C7B-0462-57E38A0E18A8}"/>
              </a:ext>
            </a:extLst>
          </p:cNvPr>
          <p:cNvSpPr txBox="1"/>
          <p:nvPr/>
        </p:nvSpPr>
        <p:spPr>
          <a:xfrm>
            <a:off x="10385942" y="5581260"/>
            <a:ext cx="757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SSAO</a:t>
            </a:r>
            <a:endParaRPr lang="zh-CN" altLang="en-US" dirty="0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56F643B4-622C-9FFA-8DBE-2062A45DDD9C}"/>
              </a:ext>
            </a:extLst>
          </p:cNvPr>
          <p:cNvSpPr/>
          <p:nvPr/>
        </p:nvSpPr>
        <p:spPr>
          <a:xfrm>
            <a:off x="11255038" y="2739809"/>
            <a:ext cx="604762" cy="32107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E758DA-8878-13D4-6F00-60E0FF87A13E}"/>
              </a:ext>
            </a:extLst>
          </p:cNvPr>
          <p:cNvSpPr txBox="1"/>
          <p:nvPr/>
        </p:nvSpPr>
        <p:spPr>
          <a:xfrm>
            <a:off x="10439349" y="1620191"/>
            <a:ext cx="104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sz="1800" dirty="0">
                <a:solidFill>
                  <a:schemeClr val="tx1"/>
                </a:solidFill>
              </a:rPr>
              <a:t> 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82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0399-CF53-E823-0138-8442CA86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key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85904-7BAC-C172-74A4-46A573AA8999}"/>
              </a:ext>
            </a:extLst>
          </p:cNvPr>
          <p:cNvSpPr txBox="1"/>
          <p:nvPr/>
        </p:nvSpPr>
        <p:spPr>
          <a:xfrm>
            <a:off x="5241364" y="385856"/>
            <a:ext cx="2470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CC           = Channel</a:t>
            </a:r>
          </a:p>
          <a:p>
            <a:r>
              <a:rPr lang="en-US" altLang="zh-CN" dirty="0"/>
              <a:t>PP           = Pass</a:t>
            </a:r>
          </a:p>
          <a:p>
            <a:r>
              <a:rPr lang="en-US" altLang="zh-CN" dirty="0"/>
              <a:t>a              = alpha masking</a:t>
            </a:r>
          </a:p>
          <a:p>
            <a:r>
              <a:rPr lang="en-US" altLang="zh-CN" dirty="0" err="1"/>
              <a:t>ppp</a:t>
            </a:r>
            <a:r>
              <a:rPr lang="en-US" altLang="zh-CN" dirty="0"/>
              <a:t>        = priority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0CCB4C-C0AA-1754-A4B1-F3C0EC84AFA8}"/>
              </a:ext>
            </a:extLst>
          </p:cNvPr>
          <p:cNvSpPr txBox="1"/>
          <p:nvPr/>
        </p:nvSpPr>
        <p:spPr>
          <a:xfrm>
            <a:off x="217678" y="2730227"/>
            <a:ext cx="1239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pass.depth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C713A3A-15E1-8F3F-278B-1DFB555B618C}"/>
              </a:ext>
            </a:extLst>
          </p:cNvPr>
          <p:cNvGrpSpPr/>
          <p:nvPr/>
        </p:nvGrpSpPr>
        <p:grpSpPr>
          <a:xfrm>
            <a:off x="2059351" y="2387290"/>
            <a:ext cx="9592100" cy="720741"/>
            <a:chOff x="1299950" y="4096433"/>
            <a:chExt cx="9592100" cy="72074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EF1D0C-43C2-B646-3FF0-FEAFDCC0E439}"/>
                </a:ext>
              </a:extLst>
            </p:cNvPr>
            <p:cNvGrpSpPr/>
            <p:nvPr/>
          </p:nvGrpSpPr>
          <p:grpSpPr>
            <a:xfrm>
              <a:off x="1299950" y="4096433"/>
              <a:ext cx="9592100" cy="720741"/>
              <a:chOff x="1453488" y="1548714"/>
              <a:chExt cx="9592100" cy="72074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6E09F5-9F9F-D56A-4E8B-F9A8E7A3E6FD}"/>
                  </a:ext>
                </a:extLst>
              </p:cNvPr>
              <p:cNvSpPr/>
              <p:nvPr/>
            </p:nvSpPr>
            <p:spPr>
              <a:xfrm>
                <a:off x="6878471" y="1898615"/>
                <a:ext cx="416711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material id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5F64D0-B3CB-C27A-80A5-4D3962DA756C}"/>
                  </a:ext>
                </a:extLst>
              </p:cNvPr>
              <p:cNvSpPr/>
              <p:nvPr/>
            </p:nvSpPr>
            <p:spPr>
              <a:xfrm>
                <a:off x="5827593" y="1898615"/>
                <a:ext cx="105087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z-bucket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45D9F-92D4-0642-2133-5A26A3E46D3F}"/>
                  </a:ext>
                </a:extLst>
              </p:cNvPr>
              <p:cNvSpPr/>
              <p:nvPr/>
            </p:nvSpPr>
            <p:spPr>
              <a:xfrm>
                <a:off x="4776715" y="1898615"/>
                <a:ext cx="105087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000000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D705DE-D05A-2712-7452-E7C720741EB9}"/>
                  </a:ext>
                </a:extLst>
              </p:cNvPr>
              <p:cNvSpPr/>
              <p:nvPr/>
            </p:nvSpPr>
            <p:spPr>
              <a:xfrm>
                <a:off x="4353635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7154B7-27D3-2436-33D6-EE6187075DA2}"/>
                  </a:ext>
                </a:extLst>
              </p:cNvPr>
              <p:cNvSpPr/>
              <p:nvPr/>
            </p:nvSpPr>
            <p:spPr>
              <a:xfrm>
                <a:off x="3839571" y="1898615"/>
                <a:ext cx="514064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chemeClr val="tx1"/>
                    </a:solidFill>
                  </a:rPr>
                  <a:t>ppp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F9AF4F-79AB-7876-A2CD-E0F77B7E45B7}"/>
                  </a:ext>
                </a:extLst>
              </p:cNvPr>
              <p:cNvSpPr/>
              <p:nvPr/>
            </p:nvSpPr>
            <p:spPr>
              <a:xfrm>
                <a:off x="3562066" y="1898615"/>
                <a:ext cx="277505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B6EB05-CDE9-39B0-E9E2-4A6333E3D9CC}"/>
                  </a:ext>
                </a:extLst>
              </p:cNvPr>
              <p:cNvSpPr/>
              <p:nvPr/>
            </p:nvSpPr>
            <p:spPr>
              <a:xfrm>
                <a:off x="3138986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EFEF24-BCD5-DE7D-07E8-9DBA15BBB4FD}"/>
                  </a:ext>
                </a:extLst>
              </p:cNvPr>
              <p:cNvSpPr/>
              <p:nvPr/>
            </p:nvSpPr>
            <p:spPr>
              <a:xfrm>
                <a:off x="2715906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</a:rPr>
                  <a:t>01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939549-FC63-7D09-6793-946253C412DD}"/>
                  </a:ext>
                </a:extLst>
              </p:cNvPr>
              <p:cNvSpPr/>
              <p:nvPr/>
            </p:nvSpPr>
            <p:spPr>
              <a:xfrm>
                <a:off x="229964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</a:rPr>
                  <a:t>00</a:t>
                </a:r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C31865E-B6CA-4AAD-F3F4-3992983C5615}"/>
                  </a:ext>
                </a:extLst>
              </p:cNvPr>
              <p:cNvSpPr/>
              <p:nvPr/>
            </p:nvSpPr>
            <p:spPr>
              <a:xfrm>
                <a:off x="187656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D5743F-5485-9E33-DECD-88BD820CBF2A}"/>
                  </a:ext>
                </a:extLst>
              </p:cNvPr>
              <p:cNvSpPr/>
              <p:nvPr/>
            </p:nvSpPr>
            <p:spPr>
              <a:xfrm>
                <a:off x="145348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CC6767-4972-5244-E536-687398A455A4}"/>
                  </a:ext>
                </a:extLst>
              </p:cNvPr>
              <p:cNvSpPr txBox="1"/>
              <p:nvPr/>
            </p:nvSpPr>
            <p:spPr>
              <a:xfrm>
                <a:off x="4967786" y="1584990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6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9C23D7-B122-A924-0283-FABCB62D1D75}"/>
                  </a:ext>
                </a:extLst>
              </p:cNvPr>
              <p:cNvSpPr txBox="1"/>
              <p:nvPr/>
            </p:nvSpPr>
            <p:spPr>
              <a:xfrm>
                <a:off x="6034586" y="1566791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23E650-20D9-02A9-E638-67E77FFBDE33}"/>
                  </a:ext>
                </a:extLst>
              </p:cNvPr>
              <p:cNvSpPr txBox="1"/>
              <p:nvPr/>
            </p:nvSpPr>
            <p:spPr>
              <a:xfrm>
                <a:off x="8614408" y="1548714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32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89E367-1622-EAA4-A022-8024D0D28914}"/>
                </a:ext>
              </a:extLst>
            </p:cNvPr>
            <p:cNvSpPr txBox="1"/>
            <p:nvPr/>
          </p:nvSpPr>
          <p:spPr>
            <a:xfrm>
              <a:off x="2076931" y="4122492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3205B5-BD3E-FEF2-4CD1-38451C7B4E7D}"/>
                </a:ext>
              </a:extLst>
            </p:cNvPr>
            <p:cNvSpPr txBox="1"/>
            <p:nvPr/>
          </p:nvSpPr>
          <p:spPr>
            <a:xfrm>
              <a:off x="2493458" y="4117943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416EF3-9646-5992-E6AD-E1D2D091395C}"/>
              </a:ext>
            </a:extLst>
          </p:cNvPr>
          <p:cNvGrpSpPr/>
          <p:nvPr/>
        </p:nvGrpSpPr>
        <p:grpSpPr>
          <a:xfrm>
            <a:off x="2082431" y="3118706"/>
            <a:ext cx="9592100" cy="725296"/>
            <a:chOff x="1299950" y="4091878"/>
            <a:chExt cx="9592100" cy="72529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CFB4CFA-09C2-3550-2915-5477B9936A48}"/>
                </a:ext>
              </a:extLst>
            </p:cNvPr>
            <p:cNvGrpSpPr/>
            <p:nvPr/>
          </p:nvGrpSpPr>
          <p:grpSpPr>
            <a:xfrm>
              <a:off x="1299950" y="4091878"/>
              <a:ext cx="9592100" cy="725296"/>
              <a:chOff x="1453488" y="1544159"/>
              <a:chExt cx="9592100" cy="72529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29CA0B4-8166-8DC9-F96A-FF65C98B8C18}"/>
                  </a:ext>
                </a:extLst>
              </p:cNvPr>
              <p:cNvSpPr/>
              <p:nvPr/>
            </p:nvSpPr>
            <p:spPr>
              <a:xfrm>
                <a:off x="6878471" y="1898615"/>
                <a:ext cx="416711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material id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F359FB6-97A1-89C1-02CD-432FB2D212D6}"/>
                  </a:ext>
                </a:extLst>
              </p:cNvPr>
              <p:cNvSpPr/>
              <p:nvPr/>
            </p:nvSpPr>
            <p:spPr>
              <a:xfrm>
                <a:off x="5827593" y="1898615"/>
                <a:ext cx="105087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z-bucket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6382958-AFE8-4297-5A72-4229189E80C4}"/>
                  </a:ext>
                </a:extLst>
              </p:cNvPr>
              <p:cNvSpPr/>
              <p:nvPr/>
            </p:nvSpPr>
            <p:spPr>
              <a:xfrm>
                <a:off x="4776715" y="1898615"/>
                <a:ext cx="105087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000000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9D1958-110B-4D6F-84DF-AC880FE2E468}"/>
                  </a:ext>
                </a:extLst>
              </p:cNvPr>
              <p:cNvSpPr/>
              <p:nvPr/>
            </p:nvSpPr>
            <p:spPr>
              <a:xfrm>
                <a:off x="4353635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EFF0004-E486-AABA-3214-BA567FA53822}"/>
                  </a:ext>
                </a:extLst>
              </p:cNvPr>
              <p:cNvSpPr/>
              <p:nvPr/>
            </p:nvSpPr>
            <p:spPr>
              <a:xfrm>
                <a:off x="3839571" y="1898615"/>
                <a:ext cx="514064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chemeClr val="tx1"/>
                    </a:solidFill>
                  </a:rPr>
                  <a:t>ppp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73298FA-0FAF-E33D-62E8-8424FA1268A7}"/>
                  </a:ext>
                </a:extLst>
              </p:cNvPr>
              <p:cNvSpPr/>
              <p:nvPr/>
            </p:nvSpPr>
            <p:spPr>
              <a:xfrm>
                <a:off x="3562066" y="1898615"/>
                <a:ext cx="277505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23B9537-DF25-E3A6-A23C-AC6AB46F5E95}"/>
                  </a:ext>
                </a:extLst>
              </p:cNvPr>
              <p:cNvSpPr/>
              <p:nvPr/>
            </p:nvSpPr>
            <p:spPr>
              <a:xfrm>
                <a:off x="3138986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650AAD4-A1FD-3B24-CA4E-DC7F88DD9660}"/>
                  </a:ext>
                </a:extLst>
              </p:cNvPr>
              <p:cNvSpPr/>
              <p:nvPr/>
            </p:nvSpPr>
            <p:spPr>
              <a:xfrm>
                <a:off x="2715906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</a:rPr>
                  <a:t>01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A7B08E-FD5B-A6FA-44E6-D3EF29616856}"/>
                  </a:ext>
                </a:extLst>
              </p:cNvPr>
              <p:cNvSpPr/>
              <p:nvPr/>
            </p:nvSpPr>
            <p:spPr>
              <a:xfrm>
                <a:off x="229964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</a:rPr>
                  <a:t>01</a:t>
                </a: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</a:rPr>
                  <a:t>10</a:t>
                </a:r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B42AEF1-A652-D7C9-383F-ECFE3B8AA82C}"/>
                  </a:ext>
                </a:extLst>
              </p:cNvPr>
              <p:cNvSpPr/>
              <p:nvPr/>
            </p:nvSpPr>
            <p:spPr>
              <a:xfrm>
                <a:off x="187656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4552C75-3A55-3315-48CF-A984F6B74D07}"/>
                  </a:ext>
                </a:extLst>
              </p:cNvPr>
              <p:cNvSpPr/>
              <p:nvPr/>
            </p:nvSpPr>
            <p:spPr>
              <a:xfrm>
                <a:off x="145348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B3DE8CC-FD6C-FAE8-F1A3-3B4347EA27CA}"/>
                  </a:ext>
                </a:extLst>
              </p:cNvPr>
              <p:cNvSpPr txBox="1"/>
              <p:nvPr/>
            </p:nvSpPr>
            <p:spPr>
              <a:xfrm>
                <a:off x="4967786" y="1589540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6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6577983-178F-A3A4-A6AF-FED839018AB2}"/>
                  </a:ext>
                </a:extLst>
              </p:cNvPr>
              <p:cNvSpPr txBox="1"/>
              <p:nvPr/>
            </p:nvSpPr>
            <p:spPr>
              <a:xfrm>
                <a:off x="6034586" y="1580442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3AD13E8-FCDC-50D5-C07F-E6A9E77B153F}"/>
                  </a:ext>
                </a:extLst>
              </p:cNvPr>
              <p:cNvSpPr txBox="1"/>
              <p:nvPr/>
            </p:nvSpPr>
            <p:spPr>
              <a:xfrm>
                <a:off x="8614408" y="1544159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32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5C21E81-D082-AB6A-7F2F-B8942C04573E}"/>
                </a:ext>
              </a:extLst>
            </p:cNvPr>
            <p:cNvSpPr txBox="1"/>
            <p:nvPr/>
          </p:nvSpPr>
          <p:spPr>
            <a:xfrm>
              <a:off x="2076931" y="4131590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E59BB4-3F4D-A931-850E-2169BCBF91B8}"/>
                </a:ext>
              </a:extLst>
            </p:cNvPr>
            <p:cNvSpPr txBox="1"/>
            <p:nvPr/>
          </p:nvSpPr>
          <p:spPr>
            <a:xfrm>
              <a:off x="2493458" y="4140693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8471462-EBD9-EB32-5204-208071D2401E}"/>
              </a:ext>
            </a:extLst>
          </p:cNvPr>
          <p:cNvSpPr txBox="1"/>
          <p:nvPr/>
        </p:nvSpPr>
        <p:spPr>
          <a:xfrm>
            <a:off x="0" y="3482500"/>
            <a:ext cx="2192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</a:t>
            </a:r>
            <a:r>
              <a:rPr lang="en-US" altLang="zh-CN" sz="1800" dirty="0" err="1">
                <a:solidFill>
                  <a:schemeClr val="tx1"/>
                </a:solidFill>
              </a:rPr>
              <a:t>ass.color</a:t>
            </a:r>
            <a:r>
              <a:rPr lang="en-US" altLang="zh-CN" sz="1800" dirty="0">
                <a:solidFill>
                  <a:schemeClr val="tx1"/>
                </a:solidFill>
              </a:rPr>
              <a:t>/refraction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C74EAE-BDAF-6FA7-6ED3-46BAC7FD1ED4}"/>
              </a:ext>
            </a:extLst>
          </p:cNvPr>
          <p:cNvGrpSpPr/>
          <p:nvPr/>
        </p:nvGrpSpPr>
        <p:grpSpPr>
          <a:xfrm>
            <a:off x="2087354" y="4053988"/>
            <a:ext cx="9640378" cy="731845"/>
            <a:chOff x="2149447" y="5270895"/>
            <a:chExt cx="9640378" cy="731845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02905E8-BEB8-39D7-9802-1FB18BE2139A}"/>
                </a:ext>
              </a:extLst>
            </p:cNvPr>
            <p:cNvSpPr/>
            <p:nvPr/>
          </p:nvSpPr>
          <p:spPr>
            <a:xfrm>
              <a:off x="9357814" y="5631900"/>
              <a:ext cx="2162427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blend order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3F4790C-F587-4327-E7A2-3477976C96EC}"/>
                </a:ext>
              </a:extLst>
            </p:cNvPr>
            <p:cNvSpPr/>
            <p:nvPr/>
          </p:nvSpPr>
          <p:spPr>
            <a:xfrm>
              <a:off x="6523551" y="5631900"/>
              <a:ext cx="283424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~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distanceBit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CFBA3A4-0E6B-A8F7-3AB0-AD6D8F1ECCDE}"/>
                </a:ext>
              </a:extLst>
            </p:cNvPr>
            <p:cNvSpPr/>
            <p:nvPr/>
          </p:nvSpPr>
          <p:spPr>
            <a:xfrm>
              <a:off x="5472674" y="5631900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000000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6B0108D-B808-E29B-6739-2A93717A86E2}"/>
                </a:ext>
              </a:extLst>
            </p:cNvPr>
            <p:cNvSpPr/>
            <p:nvPr/>
          </p:nvSpPr>
          <p:spPr>
            <a:xfrm>
              <a:off x="5049594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32E9A1F-E60E-A514-BB86-545906187C44}"/>
                </a:ext>
              </a:extLst>
            </p:cNvPr>
            <p:cNvSpPr/>
            <p:nvPr/>
          </p:nvSpPr>
          <p:spPr>
            <a:xfrm>
              <a:off x="4535530" y="5631900"/>
              <a:ext cx="514064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ppp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3B7F79F-09F9-6B56-3784-12C22573779B}"/>
                </a:ext>
              </a:extLst>
            </p:cNvPr>
            <p:cNvSpPr/>
            <p:nvPr/>
          </p:nvSpPr>
          <p:spPr>
            <a:xfrm>
              <a:off x="4258025" y="5631900"/>
              <a:ext cx="277505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228061-ECF3-2DA1-6E71-88C2B056E455}"/>
                </a:ext>
              </a:extLst>
            </p:cNvPr>
            <p:cNvSpPr/>
            <p:nvPr/>
          </p:nvSpPr>
          <p:spPr>
            <a:xfrm>
              <a:off x="383494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5206C9-480E-D116-00F7-C7A67975ED3B}"/>
                </a:ext>
              </a:extLst>
            </p:cNvPr>
            <p:cNvSpPr/>
            <p:nvPr/>
          </p:nvSpPr>
          <p:spPr>
            <a:xfrm>
              <a:off x="341186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01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6F8A882-6E1A-5C87-DC1A-10C79F6F1E2E}"/>
                </a:ext>
              </a:extLst>
            </p:cNvPr>
            <p:cNvSpPr/>
            <p:nvPr/>
          </p:nvSpPr>
          <p:spPr>
            <a:xfrm>
              <a:off x="299560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C000"/>
                  </a:solidFill>
                </a:rPr>
                <a:t>11</a:t>
              </a:r>
              <a:endParaRPr lang="zh-CN" alt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7D21057-DA0A-72A6-02CE-E868D574673A}"/>
                </a:ext>
              </a:extLst>
            </p:cNvPr>
            <p:cNvSpPr/>
            <p:nvPr/>
          </p:nvSpPr>
          <p:spPr>
            <a:xfrm>
              <a:off x="257252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F790F36-F031-6342-FF9F-A4044426B20F}"/>
                </a:ext>
              </a:extLst>
            </p:cNvPr>
            <p:cNvSpPr/>
            <p:nvPr/>
          </p:nvSpPr>
          <p:spPr>
            <a:xfrm>
              <a:off x="214944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06D72A-ABEB-6062-4DB7-E1970EB13C16}"/>
                </a:ext>
              </a:extLst>
            </p:cNvPr>
            <p:cNvSpPr txBox="1"/>
            <p:nvPr/>
          </p:nvSpPr>
          <p:spPr>
            <a:xfrm>
              <a:off x="5663745" y="5300082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6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EBF1B3D-5D4F-75AB-0A88-01B1DB98ACD3}"/>
                </a:ext>
              </a:extLst>
            </p:cNvPr>
            <p:cNvSpPr txBox="1"/>
            <p:nvPr/>
          </p:nvSpPr>
          <p:spPr>
            <a:xfrm>
              <a:off x="7628646" y="5297345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32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B935002-6D06-A0EA-1DDA-FB32D56BDCD6}"/>
                </a:ext>
              </a:extLst>
            </p:cNvPr>
            <p:cNvSpPr txBox="1"/>
            <p:nvPr/>
          </p:nvSpPr>
          <p:spPr>
            <a:xfrm>
              <a:off x="10166654" y="5270895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15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1335F75-D233-10F7-90AB-BEAEBF9683FB}"/>
                </a:ext>
              </a:extLst>
            </p:cNvPr>
            <p:cNvSpPr txBox="1"/>
            <p:nvPr/>
          </p:nvSpPr>
          <p:spPr>
            <a:xfrm>
              <a:off x="2926428" y="5312608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3F82897-A659-CED2-0F4D-F7E890FF9116}"/>
                </a:ext>
              </a:extLst>
            </p:cNvPr>
            <p:cNvSpPr txBox="1"/>
            <p:nvPr/>
          </p:nvSpPr>
          <p:spPr>
            <a:xfrm>
              <a:off x="3342955" y="5317156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4FD282-FDDA-CC98-7EC1-48EA44E0ED28}"/>
                </a:ext>
              </a:extLst>
            </p:cNvPr>
            <p:cNvSpPr/>
            <p:nvPr/>
          </p:nvSpPr>
          <p:spPr>
            <a:xfrm>
              <a:off x="11520243" y="5631900"/>
              <a:ext cx="269582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B1087CA-C149-D8EB-7450-D1DB19BECE16}"/>
              </a:ext>
            </a:extLst>
          </p:cNvPr>
          <p:cNvSpPr txBox="1"/>
          <p:nvPr/>
        </p:nvSpPr>
        <p:spPr>
          <a:xfrm>
            <a:off x="215639" y="4366680"/>
            <a:ext cx="1389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pass.blend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181156-73F1-7EED-91AD-CF08D0C258DF}"/>
              </a:ext>
            </a:extLst>
          </p:cNvPr>
          <p:cNvSpPr txBox="1"/>
          <p:nvPr/>
        </p:nvSpPr>
        <p:spPr>
          <a:xfrm>
            <a:off x="7780699" y="380585"/>
            <a:ext cx="4090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              = two pass transparency ordering</a:t>
            </a:r>
          </a:p>
          <a:p>
            <a:r>
              <a:rPr lang="en-US" altLang="zh-CN" dirty="0"/>
              <a:t>0             = reserved</a:t>
            </a:r>
          </a:p>
          <a:p>
            <a:r>
              <a:rPr lang="en-US" altLang="zh-CN" dirty="0"/>
              <a:t>TT          = Type (pre, pass, post, sentinel)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7C41291-F2D4-2829-72EC-69B652886C24}"/>
              </a:ext>
            </a:extLst>
          </p:cNvPr>
          <p:cNvGrpSpPr/>
          <p:nvPr/>
        </p:nvGrpSpPr>
        <p:grpSpPr>
          <a:xfrm>
            <a:off x="2042122" y="1646001"/>
            <a:ext cx="9660503" cy="749700"/>
            <a:chOff x="2149447" y="5253040"/>
            <a:chExt cx="9660503" cy="7497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68F1E03-D1B6-D636-2786-499D4C7EB422}"/>
                </a:ext>
              </a:extLst>
            </p:cNvPr>
            <p:cNvSpPr/>
            <p:nvPr/>
          </p:nvSpPr>
          <p:spPr>
            <a:xfrm>
              <a:off x="7583532" y="5631900"/>
              <a:ext cx="422641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custom command index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690DE71-A8BA-7BE0-33D8-B6BB500D1380}"/>
                </a:ext>
              </a:extLst>
            </p:cNvPr>
            <p:cNvSpPr/>
            <p:nvPr/>
          </p:nvSpPr>
          <p:spPr>
            <a:xfrm>
              <a:off x="4258024" y="5631900"/>
              <a:ext cx="332550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order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2BBDC2F-8E94-AC1B-73C2-76BC53E5A865}"/>
                </a:ext>
              </a:extLst>
            </p:cNvPr>
            <p:cNvSpPr/>
            <p:nvPr/>
          </p:nvSpPr>
          <p:spPr>
            <a:xfrm>
              <a:off x="383494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79FC4A8-1C35-B309-9E86-2BC12A18BF96}"/>
                </a:ext>
              </a:extLst>
            </p:cNvPr>
            <p:cNvSpPr/>
            <p:nvPr/>
          </p:nvSpPr>
          <p:spPr>
            <a:xfrm>
              <a:off x="341186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00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961CF08-502A-8A0D-8870-10EFF96C1595}"/>
                </a:ext>
              </a:extLst>
            </p:cNvPr>
            <p:cNvSpPr/>
            <p:nvPr/>
          </p:nvSpPr>
          <p:spPr>
            <a:xfrm>
              <a:off x="299560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F0D94DF-A040-5B40-6720-EEB7627DBFD1}"/>
                </a:ext>
              </a:extLst>
            </p:cNvPr>
            <p:cNvSpPr/>
            <p:nvPr/>
          </p:nvSpPr>
          <p:spPr>
            <a:xfrm>
              <a:off x="257252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0CEC91D-72B6-84AC-1E3A-0085ED5BCA3E}"/>
                </a:ext>
              </a:extLst>
            </p:cNvPr>
            <p:cNvSpPr/>
            <p:nvPr/>
          </p:nvSpPr>
          <p:spPr>
            <a:xfrm>
              <a:off x="214944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9B2B100-FE6A-7A82-B455-ECF107932E5F}"/>
                </a:ext>
              </a:extLst>
            </p:cNvPr>
            <p:cNvSpPr txBox="1"/>
            <p:nvPr/>
          </p:nvSpPr>
          <p:spPr>
            <a:xfrm>
              <a:off x="5663745" y="5300082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22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C5F0538-799F-F245-C967-6F73D5EA7F0F}"/>
                </a:ext>
              </a:extLst>
            </p:cNvPr>
            <p:cNvSpPr txBox="1"/>
            <p:nvPr/>
          </p:nvSpPr>
          <p:spPr>
            <a:xfrm>
              <a:off x="9378768" y="5253040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391B36D-7264-5CCB-2ACF-A1A39A349DF9}"/>
                </a:ext>
              </a:extLst>
            </p:cNvPr>
            <p:cNvSpPr txBox="1"/>
            <p:nvPr/>
          </p:nvSpPr>
          <p:spPr>
            <a:xfrm>
              <a:off x="2926428" y="5312608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2B0F28B-3728-3CAF-3AC0-421F4AC8C7CA}"/>
                </a:ext>
              </a:extLst>
            </p:cNvPr>
            <p:cNvSpPr txBox="1"/>
            <p:nvPr/>
          </p:nvSpPr>
          <p:spPr>
            <a:xfrm>
              <a:off x="3342955" y="5317156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0BE9FA28-A15A-34F7-B646-9E0A19F6740E}"/>
              </a:ext>
            </a:extLst>
          </p:cNvPr>
          <p:cNvSpPr txBox="1"/>
          <p:nvPr/>
        </p:nvSpPr>
        <p:spPr>
          <a:xfrm>
            <a:off x="175853" y="2001640"/>
            <a:ext cx="1252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 custom</a:t>
            </a:r>
            <a:endParaRPr lang="zh-CN" altLang="en-US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4DE569A-ED6D-F605-F1E1-77D7BDDC835E}"/>
              </a:ext>
            </a:extLst>
          </p:cNvPr>
          <p:cNvGrpSpPr/>
          <p:nvPr/>
        </p:nvGrpSpPr>
        <p:grpSpPr>
          <a:xfrm>
            <a:off x="2067230" y="4773033"/>
            <a:ext cx="9660502" cy="749700"/>
            <a:chOff x="2149447" y="5253040"/>
            <a:chExt cx="9660502" cy="74970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419007-B36C-53A5-B4D4-E461FDC3497B}"/>
                </a:ext>
              </a:extLst>
            </p:cNvPr>
            <p:cNvSpPr/>
            <p:nvPr/>
          </p:nvSpPr>
          <p:spPr>
            <a:xfrm>
              <a:off x="7628646" y="5631900"/>
              <a:ext cx="4181303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custom command index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F7014DF-7FFF-C02B-BDA2-E3030259958F}"/>
                </a:ext>
              </a:extLst>
            </p:cNvPr>
            <p:cNvSpPr/>
            <p:nvPr/>
          </p:nvSpPr>
          <p:spPr>
            <a:xfrm>
              <a:off x="4258024" y="5631900"/>
              <a:ext cx="3370622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order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9413C0C-35EE-6F3C-8D1D-D160323613E3}"/>
                </a:ext>
              </a:extLst>
            </p:cNvPr>
            <p:cNvSpPr/>
            <p:nvPr/>
          </p:nvSpPr>
          <p:spPr>
            <a:xfrm>
              <a:off x="383494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A6C8C14-215C-7426-5E61-37C70E2B6DDE}"/>
                </a:ext>
              </a:extLst>
            </p:cNvPr>
            <p:cNvSpPr/>
            <p:nvPr/>
          </p:nvSpPr>
          <p:spPr>
            <a:xfrm>
              <a:off x="341186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10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CB662F7-C421-14F2-8450-DA9CEE4C452A}"/>
                </a:ext>
              </a:extLst>
            </p:cNvPr>
            <p:cNvSpPr/>
            <p:nvPr/>
          </p:nvSpPr>
          <p:spPr>
            <a:xfrm>
              <a:off x="299560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B5BBEC4-3A03-93BC-7BC3-977C92C87854}"/>
                </a:ext>
              </a:extLst>
            </p:cNvPr>
            <p:cNvSpPr/>
            <p:nvPr/>
          </p:nvSpPr>
          <p:spPr>
            <a:xfrm>
              <a:off x="257252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09F4B94-5593-13A4-9218-61B4E7300C0F}"/>
                </a:ext>
              </a:extLst>
            </p:cNvPr>
            <p:cNvSpPr/>
            <p:nvPr/>
          </p:nvSpPr>
          <p:spPr>
            <a:xfrm>
              <a:off x="214944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AFD2B5A-BF9C-5C2F-8BF9-A9B12C661842}"/>
                </a:ext>
              </a:extLst>
            </p:cNvPr>
            <p:cNvSpPr txBox="1"/>
            <p:nvPr/>
          </p:nvSpPr>
          <p:spPr>
            <a:xfrm>
              <a:off x="5663745" y="5300082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22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50164E9-E469-BAAA-A4E7-7C8FD71FEA77}"/>
                </a:ext>
              </a:extLst>
            </p:cNvPr>
            <p:cNvSpPr txBox="1"/>
            <p:nvPr/>
          </p:nvSpPr>
          <p:spPr>
            <a:xfrm>
              <a:off x="9378768" y="5253040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BE7E2A-EC9F-9C56-59EB-B5C4B9E8C97C}"/>
                </a:ext>
              </a:extLst>
            </p:cNvPr>
            <p:cNvSpPr txBox="1"/>
            <p:nvPr/>
          </p:nvSpPr>
          <p:spPr>
            <a:xfrm>
              <a:off x="2926428" y="5312608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F03E3A1-E0A7-97D8-F58B-C49C5F911E58}"/>
                </a:ext>
              </a:extLst>
            </p:cNvPr>
            <p:cNvSpPr txBox="1"/>
            <p:nvPr/>
          </p:nvSpPr>
          <p:spPr>
            <a:xfrm>
              <a:off x="3342955" y="5317156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CA8EAF5C-A433-96FE-D375-08CC4013BCDC}"/>
              </a:ext>
            </a:extLst>
          </p:cNvPr>
          <p:cNvSpPr txBox="1"/>
          <p:nvPr/>
        </p:nvSpPr>
        <p:spPr>
          <a:xfrm>
            <a:off x="223479" y="5083435"/>
            <a:ext cx="1389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post custom</a:t>
            </a:r>
            <a:endParaRPr lang="zh-CN" altLang="en-US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255BB09-E8A4-12A2-6BA7-794B961DC6E7}"/>
              </a:ext>
            </a:extLst>
          </p:cNvPr>
          <p:cNvGrpSpPr/>
          <p:nvPr/>
        </p:nvGrpSpPr>
        <p:grpSpPr>
          <a:xfrm>
            <a:off x="2078552" y="5698825"/>
            <a:ext cx="9730284" cy="370840"/>
            <a:chOff x="2047164" y="5811167"/>
            <a:chExt cx="9730284" cy="37084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1C64A8D6-F2E2-BCE7-00D8-13F3934F6146}"/>
                </a:ext>
              </a:extLst>
            </p:cNvPr>
            <p:cNvGrpSpPr/>
            <p:nvPr/>
          </p:nvGrpSpPr>
          <p:grpSpPr>
            <a:xfrm>
              <a:off x="2047164" y="5811167"/>
              <a:ext cx="4858035" cy="370840"/>
              <a:chOff x="2047164" y="5811167"/>
              <a:chExt cx="4813110" cy="37084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AC370DC-7FEC-9EAE-3353-4DF9F6EBE6F2}"/>
                  </a:ext>
                </a:extLst>
              </p:cNvPr>
              <p:cNvSpPr/>
              <p:nvPr/>
            </p:nvSpPr>
            <p:spPr>
              <a:xfrm>
                <a:off x="2047164" y="5811167"/>
                <a:ext cx="117370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11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FBE0F1F-5B9A-157E-1A88-465FACB54DF8}"/>
                  </a:ext>
                </a:extLst>
              </p:cNvPr>
              <p:cNvSpPr/>
              <p:nvPr/>
            </p:nvSpPr>
            <p:spPr>
              <a:xfrm>
                <a:off x="3220872" y="5811167"/>
                <a:ext cx="123284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587D2FA-252E-20DA-78E3-F6EBBFE04DC9}"/>
                  </a:ext>
                </a:extLst>
              </p:cNvPr>
              <p:cNvSpPr/>
              <p:nvPr/>
            </p:nvSpPr>
            <p:spPr>
              <a:xfrm>
                <a:off x="4453719" y="5811167"/>
                <a:ext cx="117370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34370A63-9A2A-9421-0FDE-1BE6EAEC9DB1}"/>
                  </a:ext>
                </a:extLst>
              </p:cNvPr>
              <p:cNvSpPr/>
              <p:nvPr/>
            </p:nvSpPr>
            <p:spPr>
              <a:xfrm>
                <a:off x="5627427" y="5811167"/>
                <a:ext cx="123284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0AAC7CC-17AA-9F7D-6E17-D8968909CFE5}"/>
                </a:ext>
              </a:extLst>
            </p:cNvPr>
            <p:cNvGrpSpPr/>
            <p:nvPr/>
          </p:nvGrpSpPr>
          <p:grpSpPr>
            <a:xfrm>
              <a:off x="6905199" y="5811167"/>
              <a:ext cx="4872249" cy="370840"/>
              <a:chOff x="2047164" y="5811167"/>
              <a:chExt cx="4813110" cy="37084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5787C907-AF02-2FA7-5C8D-23735B8009BA}"/>
                  </a:ext>
                </a:extLst>
              </p:cNvPr>
              <p:cNvSpPr/>
              <p:nvPr/>
            </p:nvSpPr>
            <p:spPr>
              <a:xfrm>
                <a:off x="2047164" y="5811167"/>
                <a:ext cx="117370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5876319-B7E0-B882-E19C-E7CCB42C02A8}"/>
                  </a:ext>
                </a:extLst>
              </p:cNvPr>
              <p:cNvSpPr/>
              <p:nvPr/>
            </p:nvSpPr>
            <p:spPr>
              <a:xfrm>
                <a:off x="3220872" y="5811167"/>
                <a:ext cx="123284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1E587966-E7E4-79F6-982E-A9486C37760B}"/>
                  </a:ext>
                </a:extLst>
              </p:cNvPr>
              <p:cNvSpPr/>
              <p:nvPr/>
            </p:nvSpPr>
            <p:spPr>
              <a:xfrm>
                <a:off x="4453719" y="5811167"/>
                <a:ext cx="117370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639C571-7C81-F688-BA27-E2D29F2CEA4B}"/>
                  </a:ext>
                </a:extLst>
              </p:cNvPr>
              <p:cNvSpPr/>
              <p:nvPr/>
            </p:nvSpPr>
            <p:spPr>
              <a:xfrm>
                <a:off x="5627427" y="5811167"/>
                <a:ext cx="123284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80A91A6-530D-245E-BA8E-84981C371EBC}"/>
              </a:ext>
            </a:extLst>
          </p:cNvPr>
          <p:cNvSpPr txBox="1"/>
          <p:nvPr/>
        </p:nvSpPr>
        <p:spPr>
          <a:xfrm>
            <a:off x="223478" y="5637561"/>
            <a:ext cx="1621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sentinel guard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3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A455-0DC6-4070-D263-CC05065D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 generation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CB59D2-6217-D7F6-2312-94C3628D6952}"/>
              </a:ext>
            </a:extLst>
          </p:cNvPr>
          <p:cNvSpPr/>
          <p:nvPr/>
        </p:nvSpPr>
        <p:spPr>
          <a:xfrm>
            <a:off x="1175917" y="2054470"/>
            <a:ext cx="261335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pass variant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FD4A4-C5C4-FA43-AE1A-47A70550CB58}"/>
              </a:ext>
            </a:extLst>
          </p:cNvPr>
          <p:cNvSpPr/>
          <p:nvPr/>
        </p:nvSpPr>
        <p:spPr>
          <a:xfrm>
            <a:off x="1175916" y="2924033"/>
            <a:ext cx="261335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renderFlag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hasShadow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1129DC-C321-6313-B2F7-1B2746A1DD12}"/>
              </a:ext>
            </a:extLst>
          </p:cNvPr>
          <p:cNvSpPr/>
          <p:nvPr/>
        </p:nvSpPr>
        <p:spPr>
          <a:xfrm>
            <a:off x="1052091" y="4509519"/>
            <a:ext cx="1995909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renderable.mi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CA1774-B6FE-004D-9A94-3A3722D003AE}"/>
              </a:ext>
            </a:extLst>
          </p:cNvPr>
          <p:cNvSpPr/>
          <p:nvPr/>
        </p:nvSpPr>
        <p:spPr>
          <a:xfrm>
            <a:off x="7361267" y="3149747"/>
            <a:ext cx="399253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Final </a:t>
            </a:r>
            <a:r>
              <a:rPr lang="en-US" altLang="zh-CN" sz="1600" dirty="0" err="1">
                <a:solidFill>
                  <a:schemeClr val="tx1"/>
                </a:solidFill>
              </a:rPr>
              <a:t>command.prim.variant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4F80B-0ACD-672C-0E13-3C3421540FC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789272" y="2333723"/>
            <a:ext cx="3571995" cy="10952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9136C3-4F4F-18CD-0577-2732CB56DCC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789271" y="3203286"/>
            <a:ext cx="3571996" cy="225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9BAD87-17C2-0983-97DB-EA50B443933A}"/>
              </a:ext>
            </a:extLst>
          </p:cNvPr>
          <p:cNvCxnSpPr>
            <a:cxnSpLocks/>
            <a:stCxn id="24" idx="3"/>
            <a:endCxn id="7" idx="2"/>
          </p:cNvCxnSpPr>
          <p:nvPr/>
        </p:nvCxnSpPr>
        <p:spPr>
          <a:xfrm flipV="1">
            <a:off x="5179127" y="3429000"/>
            <a:ext cx="2182140" cy="636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3EB7A6-CC40-C94C-7734-C540834027B9}"/>
              </a:ext>
            </a:extLst>
          </p:cNvPr>
          <p:cNvSpPr/>
          <p:nvPr/>
        </p:nvSpPr>
        <p:spPr>
          <a:xfrm rot="10800000">
            <a:off x="3103441" y="3846321"/>
            <a:ext cx="604762" cy="186957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E76C5-EFF7-EFE1-C0ED-5E618662D32C}"/>
              </a:ext>
            </a:extLst>
          </p:cNvPr>
          <p:cNvSpPr txBox="1"/>
          <p:nvPr/>
        </p:nvSpPr>
        <p:spPr>
          <a:xfrm>
            <a:off x="3708202" y="3880869"/>
            <a:ext cx="147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recvShadow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974AA0-523E-474C-9A0E-45F81A924536}"/>
              </a:ext>
            </a:extLst>
          </p:cNvPr>
          <p:cNvSpPr txBox="1"/>
          <p:nvPr/>
        </p:nvSpPr>
        <p:spPr>
          <a:xfrm>
            <a:off x="3708201" y="4477679"/>
            <a:ext cx="147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hasSkin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D2152-4A72-7F13-9063-7AD98DDF7E18}"/>
              </a:ext>
            </a:extLst>
          </p:cNvPr>
          <p:cNvSpPr txBox="1"/>
          <p:nvPr/>
        </p:nvSpPr>
        <p:spPr>
          <a:xfrm>
            <a:off x="3629278" y="5068025"/>
            <a:ext cx="147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hasMorph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C289D4-AEAF-D7DF-1F6E-7B1910DFDC0D}"/>
              </a:ext>
            </a:extLst>
          </p:cNvPr>
          <p:cNvCxnSpPr>
            <a:cxnSpLocks/>
            <a:stCxn id="25" idx="3"/>
            <a:endCxn id="7" idx="2"/>
          </p:cNvCxnSpPr>
          <p:nvPr/>
        </p:nvCxnSpPr>
        <p:spPr>
          <a:xfrm flipV="1">
            <a:off x="5179126" y="3429000"/>
            <a:ext cx="2182141" cy="12333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D4A42C-F0B6-B8F7-A5DF-706DFDCBC3C1}"/>
              </a:ext>
            </a:extLst>
          </p:cNvPr>
          <p:cNvCxnSpPr>
            <a:cxnSpLocks/>
            <a:stCxn id="26" idx="3"/>
            <a:endCxn id="7" idx="2"/>
          </p:cNvCxnSpPr>
          <p:nvPr/>
        </p:nvCxnSpPr>
        <p:spPr>
          <a:xfrm flipV="1">
            <a:off x="5100203" y="3429000"/>
            <a:ext cx="2261064" cy="1823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4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8CFE-4A63-2ACD-6533-576FA0A7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generate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35625-2C2A-F49E-B5C5-D2BC41ED42C5}"/>
              </a:ext>
            </a:extLst>
          </p:cNvPr>
          <p:cNvSpPr txBox="1"/>
          <p:nvPr/>
        </p:nvSpPr>
        <p:spPr>
          <a:xfrm>
            <a:off x="1023299" y="1849828"/>
            <a:ext cx="151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color pass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B970D-65C2-017E-1435-2116B21658E2}"/>
              </a:ext>
            </a:extLst>
          </p:cNvPr>
          <p:cNvSpPr txBox="1"/>
          <p:nvPr/>
        </p:nvSpPr>
        <p:spPr>
          <a:xfrm>
            <a:off x="1023299" y="2455878"/>
            <a:ext cx="110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SSR pass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CEACC-B28B-469B-34EE-4498BD7A4662}"/>
              </a:ext>
            </a:extLst>
          </p:cNvPr>
          <p:cNvSpPr txBox="1"/>
          <p:nvPr/>
        </p:nvSpPr>
        <p:spPr>
          <a:xfrm>
            <a:off x="1003843" y="3051000"/>
            <a:ext cx="151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shadow pass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C8E57-D9B7-C9F9-80CD-02BA2D51DABC}"/>
              </a:ext>
            </a:extLst>
          </p:cNvPr>
          <p:cNvSpPr txBox="1"/>
          <p:nvPr/>
        </p:nvSpPr>
        <p:spPr>
          <a:xfrm>
            <a:off x="1003843" y="3579472"/>
            <a:ext cx="1529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SSAO pass</a:t>
            </a:r>
            <a:endParaRPr lang="zh-CN" alt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BFFC29C-621E-F278-D11D-FA12767592AB}"/>
              </a:ext>
            </a:extLst>
          </p:cNvPr>
          <p:cNvSpPr/>
          <p:nvPr/>
        </p:nvSpPr>
        <p:spPr>
          <a:xfrm>
            <a:off x="2818402" y="1809809"/>
            <a:ext cx="604762" cy="2246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20C5F-5344-7CF8-51F5-66FD24625407}"/>
              </a:ext>
            </a:extLst>
          </p:cNvPr>
          <p:cNvSpPr txBox="1"/>
          <p:nvPr/>
        </p:nvSpPr>
        <p:spPr>
          <a:xfrm>
            <a:off x="3593288" y="2748581"/>
            <a:ext cx="175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command type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B5EDA-BD6F-8DA0-5EE4-6382FFE63D95}"/>
              </a:ext>
            </a:extLst>
          </p:cNvPr>
          <p:cNvSpPr txBox="1"/>
          <p:nvPr/>
        </p:nvSpPr>
        <p:spPr>
          <a:xfrm>
            <a:off x="4282176" y="3682982"/>
            <a:ext cx="1061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variant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E9D00-108C-9DBB-5584-585891C6A884}"/>
              </a:ext>
            </a:extLst>
          </p:cNvPr>
          <p:cNvSpPr txBox="1"/>
          <p:nvPr/>
        </p:nvSpPr>
        <p:spPr>
          <a:xfrm>
            <a:off x="2867713" y="4549758"/>
            <a:ext cx="247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renderFlag.hasShadow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7115D2-38C1-35CF-2244-6D53E79E032D}"/>
              </a:ext>
            </a:extLst>
          </p:cNvPr>
          <p:cNvSpPr/>
          <p:nvPr/>
        </p:nvSpPr>
        <p:spPr>
          <a:xfrm>
            <a:off x="7743825" y="3558494"/>
            <a:ext cx="2176462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command.key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66A80-8217-C6A0-7855-DC2E9D0725AC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5343525" y="2933247"/>
            <a:ext cx="2400300" cy="904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3FF78-4A78-E71B-1A99-B5EDAC6B59BB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5343525" y="3837747"/>
            <a:ext cx="2400300" cy="29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C24E53-A574-5B67-5BC7-1301E4980203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5343525" y="3837747"/>
            <a:ext cx="2400300" cy="896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5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73F9-476E-478E-E0D0-F004E7E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generate 2</a:t>
            </a:r>
            <a:endParaRPr lang="zh-CN" alt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E139900-3CCB-1067-FE91-ECEADA69601E}"/>
              </a:ext>
            </a:extLst>
          </p:cNvPr>
          <p:cNvSpPr/>
          <p:nvPr/>
        </p:nvSpPr>
        <p:spPr>
          <a:xfrm rot="10800000">
            <a:off x="759657" y="2056308"/>
            <a:ext cx="604762" cy="2464892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5C777-C3FF-EB81-7896-AFAD05D003A0}"/>
              </a:ext>
            </a:extLst>
          </p:cNvPr>
          <p:cNvSpPr txBox="1"/>
          <p:nvPr/>
        </p:nvSpPr>
        <p:spPr>
          <a:xfrm>
            <a:off x="1321575" y="2092409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variant.DEP</a:t>
            </a:r>
            <a:r>
              <a:rPr lang="en-US" altLang="zh-CN" dirty="0"/>
              <a:t> == 1 -&gt; depth command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F32F4-C7A7-7119-60A1-0AAFD8A3EA03}"/>
              </a:ext>
            </a:extLst>
          </p:cNvPr>
          <p:cNvSpPr txBox="1"/>
          <p:nvPr/>
        </p:nvSpPr>
        <p:spPr>
          <a:xfrm>
            <a:off x="1282283" y="3921402"/>
            <a:ext cx="184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variant.DEP</a:t>
            </a:r>
            <a:r>
              <a:rPr lang="en-US" altLang="zh-CN" dirty="0"/>
              <a:t> == 0 </a:t>
            </a:r>
            <a:endParaRPr lang="zh-CN" alt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942929-F948-97B8-C9C7-EE0F08968CB5}"/>
              </a:ext>
            </a:extLst>
          </p:cNvPr>
          <p:cNvSpPr/>
          <p:nvPr/>
        </p:nvSpPr>
        <p:spPr>
          <a:xfrm rot="10800000">
            <a:off x="2777092" y="2641806"/>
            <a:ext cx="604762" cy="2706686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EBFA-29FB-870E-B901-2652502E38A5}"/>
              </a:ext>
            </a:extLst>
          </p:cNvPr>
          <p:cNvSpPr txBox="1"/>
          <p:nvPr/>
        </p:nvSpPr>
        <p:spPr>
          <a:xfrm>
            <a:off x="3130134" y="2615642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mat.has_SST</a:t>
            </a:r>
            <a:r>
              <a:rPr lang="en-US" altLang="zh-CN" dirty="0"/>
              <a:t>  -&gt; refract </a:t>
            </a:r>
            <a:r>
              <a:rPr lang="en-US" altLang="zh-CN" dirty="0" err="1"/>
              <a:t>cmd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E8582-B6DD-5442-7E75-A79194ACC865}"/>
              </a:ext>
            </a:extLst>
          </p:cNvPr>
          <p:cNvSpPr txBox="1"/>
          <p:nvPr/>
        </p:nvSpPr>
        <p:spPr>
          <a:xfrm>
            <a:off x="3130134" y="3141045"/>
            <a:ext cx="429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mat.no_SST</a:t>
            </a:r>
            <a:r>
              <a:rPr lang="en-US" altLang="zh-CN" dirty="0"/>
              <a:t> + opaque -&gt; color </a:t>
            </a:r>
            <a:r>
              <a:rPr lang="en-US" altLang="zh-CN" dirty="0" err="1"/>
              <a:t>cmd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39365-587F-E406-1740-3481A4788E1B}"/>
              </a:ext>
            </a:extLst>
          </p:cNvPr>
          <p:cNvSpPr txBox="1"/>
          <p:nvPr/>
        </p:nvSpPr>
        <p:spPr>
          <a:xfrm>
            <a:off x="3079473" y="4979160"/>
            <a:ext cx="2840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mat.no_SST</a:t>
            </a:r>
            <a:r>
              <a:rPr lang="en-US" altLang="zh-CN" dirty="0"/>
              <a:t> + transparent</a:t>
            </a:r>
            <a:endParaRPr lang="zh-CN" alt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8FB194E-640A-0D39-618C-53DC0224DBEA}"/>
              </a:ext>
            </a:extLst>
          </p:cNvPr>
          <p:cNvSpPr/>
          <p:nvPr/>
        </p:nvSpPr>
        <p:spPr>
          <a:xfrm rot="10800000">
            <a:off x="5451431" y="3634785"/>
            <a:ext cx="604762" cy="2630968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44FCE-A643-D8FF-86E8-5627C3C4FC76}"/>
              </a:ext>
            </a:extLst>
          </p:cNvPr>
          <p:cNvSpPr txBox="1"/>
          <p:nvPr/>
        </p:nvSpPr>
        <p:spPr>
          <a:xfrm>
            <a:off x="6095999" y="1596499"/>
            <a:ext cx="4407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SST: Screen Space Refraction/Transmission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7331E-292D-9D66-F368-6FC9F7D7E9C2}"/>
              </a:ext>
            </a:extLst>
          </p:cNvPr>
          <p:cNvSpPr txBox="1"/>
          <p:nvPr/>
        </p:nvSpPr>
        <p:spPr>
          <a:xfrm>
            <a:off x="5838878" y="3690770"/>
            <a:ext cx="5178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transparentMode</a:t>
            </a:r>
            <a:r>
              <a:rPr lang="en-US" altLang="zh-CN" dirty="0"/>
              <a:t> == default: </a:t>
            </a:r>
          </a:p>
          <a:p>
            <a:r>
              <a:rPr lang="en-US" altLang="zh-CN" dirty="0"/>
              <a:t>    1 blend </a:t>
            </a:r>
            <a:r>
              <a:rPr lang="en-US" altLang="zh-CN" dirty="0" err="1"/>
              <a:t>cmd</a:t>
            </a:r>
            <a:r>
              <a:rPr lang="en-US" altLang="zh-CN" dirty="0"/>
              <a:t>: draw only to color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40B61E-42BE-A41D-AF18-CBC75C66E728}"/>
              </a:ext>
            </a:extLst>
          </p:cNvPr>
          <p:cNvSpPr txBox="1"/>
          <p:nvPr/>
        </p:nvSpPr>
        <p:spPr>
          <a:xfrm>
            <a:off x="5838877" y="4410017"/>
            <a:ext cx="5867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transparentMode</a:t>
            </a:r>
            <a:r>
              <a:rPr lang="en-US" altLang="zh-CN" dirty="0"/>
              <a:t> == TWO_PASS_ONE_SIDE: </a:t>
            </a:r>
          </a:p>
          <a:p>
            <a:r>
              <a:rPr lang="en-US" altLang="zh-CN" dirty="0"/>
              <a:t>     blend </a:t>
            </a:r>
            <a:r>
              <a:rPr lang="en-US" altLang="zh-CN" dirty="0" err="1"/>
              <a:t>cmd</a:t>
            </a:r>
            <a:r>
              <a:rPr lang="en-US" altLang="zh-CN" dirty="0"/>
              <a:t> 1: draw front face to depth, keep bigger</a:t>
            </a:r>
          </a:p>
          <a:p>
            <a:r>
              <a:rPr lang="en-US" altLang="zh-CN" dirty="0"/>
              <a:t>     blend </a:t>
            </a:r>
            <a:r>
              <a:rPr lang="en-US" altLang="zh-CN" dirty="0" err="1"/>
              <a:t>cmd</a:t>
            </a:r>
            <a:r>
              <a:rPr lang="en-US" altLang="zh-CN" dirty="0"/>
              <a:t> 2: draw front face to color with depth test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427A0-A6A7-1D32-22CF-8F771DAC30E6}"/>
              </a:ext>
            </a:extLst>
          </p:cNvPr>
          <p:cNvSpPr txBox="1"/>
          <p:nvPr/>
        </p:nvSpPr>
        <p:spPr>
          <a:xfrm>
            <a:off x="5838877" y="5378882"/>
            <a:ext cx="5867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transparentMode</a:t>
            </a:r>
            <a:r>
              <a:rPr lang="en-US" altLang="zh-CN" dirty="0"/>
              <a:t> == TWO_PASS_TWO_SIDE: </a:t>
            </a:r>
          </a:p>
          <a:p>
            <a:r>
              <a:rPr lang="en-US" altLang="zh-CN" dirty="0"/>
              <a:t>     blend </a:t>
            </a:r>
            <a:r>
              <a:rPr lang="en-US" altLang="zh-CN" dirty="0" err="1"/>
              <a:t>cmd</a:t>
            </a:r>
            <a:r>
              <a:rPr lang="en-US" altLang="zh-CN" dirty="0"/>
              <a:t> 1: draw back face to color</a:t>
            </a:r>
          </a:p>
          <a:p>
            <a:r>
              <a:rPr lang="en-US" altLang="zh-CN" dirty="0"/>
              <a:t>     blend </a:t>
            </a:r>
            <a:r>
              <a:rPr lang="en-US" altLang="zh-CN" dirty="0" err="1"/>
              <a:t>cmd</a:t>
            </a:r>
            <a:r>
              <a:rPr lang="en-US" altLang="zh-CN" dirty="0"/>
              <a:t> 2: draw front face to color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86A5AF-F69F-1F90-9CAB-61C7AB0EB029}"/>
              </a:ext>
            </a:extLst>
          </p:cNvPr>
          <p:cNvSpPr txBox="1"/>
          <p:nvPr/>
        </p:nvSpPr>
        <p:spPr>
          <a:xfrm>
            <a:off x="0" y="6441943"/>
            <a:ext cx="1193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https://google.github.io/filament/Materials.html#materialdefinitions/materialblock/blendingandtransparency:transparency</a:t>
            </a:r>
          </a:p>
        </p:txBody>
      </p:sp>
    </p:spTree>
    <p:extLst>
      <p:ext uri="{BB962C8B-B14F-4D97-AF65-F5344CB8AC3E}">
        <p14:creationId xmlns:p14="http://schemas.microsoft.com/office/powerpoint/2010/main" val="12132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1581-5E01-869B-B680-C69EB0D5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transparent mode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C4F77-4727-D05D-C1FA-7D0B2369D71B}"/>
              </a:ext>
            </a:extLst>
          </p:cNvPr>
          <p:cNvSpPr txBox="1"/>
          <p:nvPr/>
        </p:nvSpPr>
        <p:spPr>
          <a:xfrm>
            <a:off x="0" y="6441943"/>
            <a:ext cx="1193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https://google.github.io/filament/Materials.html#materialdefinitions/materialblock/blendingandtransparency:transparency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4DBA0E-3101-5AB7-A616-E2FF63CE0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565276"/>
            <a:ext cx="4796641" cy="298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8E7148-CCCB-E8CD-95F8-E18A2D29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71" y="80560"/>
            <a:ext cx="4603282" cy="286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FFA936-E46A-1138-03D8-DD052333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71" y="3361073"/>
            <a:ext cx="4523315" cy="281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A998C-A69A-4BD6-8BAE-A1EBBDF806DC}"/>
              </a:ext>
            </a:extLst>
          </p:cNvPr>
          <p:cNvSpPr txBox="1"/>
          <p:nvPr/>
        </p:nvSpPr>
        <p:spPr>
          <a:xfrm>
            <a:off x="365915" y="4713366"/>
            <a:ext cx="5201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Default + double side with sorting issue</a:t>
            </a:r>
          </a:p>
          <a:p>
            <a:r>
              <a:rPr lang="en-US" altLang="zh-CN" dirty="0"/>
              <a:t>occluded back face and front face also visible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FFE28-88F8-59D0-DC54-5692E2F707EA}"/>
              </a:ext>
            </a:extLst>
          </p:cNvPr>
          <p:cNvSpPr txBox="1"/>
          <p:nvPr/>
        </p:nvSpPr>
        <p:spPr>
          <a:xfrm>
            <a:off x="7306671" y="2943226"/>
            <a:ext cx="4432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pass 1 side: occluded face not visible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88F24-3D96-63E7-8149-2F380B01F83A}"/>
              </a:ext>
            </a:extLst>
          </p:cNvPr>
          <p:cNvSpPr txBox="1"/>
          <p:nvPr/>
        </p:nvSpPr>
        <p:spPr>
          <a:xfrm>
            <a:off x="6624637" y="6174009"/>
            <a:ext cx="53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pass 2 side: both face visible, almost no sorting issue 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47104-5042-7C77-9D0A-B39848C24718}"/>
              </a:ext>
            </a:extLst>
          </p:cNvPr>
          <p:cNvSpPr txBox="1"/>
          <p:nvPr/>
        </p:nvSpPr>
        <p:spPr>
          <a:xfrm>
            <a:off x="-15760" y="6123543"/>
            <a:ext cx="419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image with links, if not visible please visit: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90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 pass data and flow</a:t>
            </a:r>
          </a:p>
          <a:p>
            <a:r>
              <a:rPr lang="en-US" altLang="zh-CN" dirty="0"/>
              <a:t>render pass data types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command generate and execute</a:t>
            </a:r>
          </a:p>
          <a:p>
            <a:r>
              <a:rPr lang="en-US" altLang="zh-CN" dirty="0"/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/>
              <a:t>post pass  and color grading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59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render pass data and flow</a:t>
            </a:r>
          </a:p>
          <a:p>
            <a:r>
              <a:rPr lang="en-US" altLang="zh-CN" dirty="0"/>
              <a:t>render pass data types</a:t>
            </a:r>
          </a:p>
          <a:p>
            <a:r>
              <a:rPr lang="en-US" altLang="zh-CN" dirty="0"/>
              <a:t>command generate and execute</a:t>
            </a:r>
          </a:p>
          <a:p>
            <a:r>
              <a:rPr lang="en-US" altLang="zh-CN" dirty="0"/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/>
              <a:t>post pass  and color grading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51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0081-5513-9757-2229-D95B3CAB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generation - 2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7C9E-A22F-FC30-D33E-4F124E126EB5}"/>
              </a:ext>
            </a:extLst>
          </p:cNvPr>
          <p:cNvSpPr txBox="1"/>
          <p:nvPr/>
        </p:nvSpPr>
        <p:spPr>
          <a:xfrm>
            <a:off x="742948" y="1964887"/>
            <a:ext cx="113061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render v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ariant = 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renderable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 variant += special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renderable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variant, such as receive shadow, morph, skin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 :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renderable.primtives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fill command.{key, prim{mi, variant, raster, {prim, skin, morph, instance}}}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variant.DEP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== 1: 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depth command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mat.hasSST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 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refract command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mat.noSST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+ opaque: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color command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mat.noSST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+ transparent: 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transparentMode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== DEFAULT: 	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blend command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transparentMode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== TWO_PASS_ONE_SIDE: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2 blend command 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transparentMode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== TWO_PASS_TWO_SIDE: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2 blend command                 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endParaRPr lang="en-US" altLang="zh-CN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E8F6B3-CF1D-6C18-0BF2-DB07A6E86CDE}"/>
              </a:ext>
            </a:extLst>
          </p:cNvPr>
          <p:cNvSpPr txBox="1"/>
          <p:nvPr/>
        </p:nvSpPr>
        <p:spPr>
          <a:xfrm>
            <a:off x="6012641" y="1690688"/>
            <a:ext cx="4407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SST: Screen Space Refraction/Transmission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8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8C0F-06D6-F41C-4CCD-2558AE9D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execute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79BB1-E884-7510-9EBF-174D980D23B1}"/>
              </a:ext>
            </a:extLst>
          </p:cNvPr>
          <p:cNvSpPr txBox="1"/>
          <p:nvPr/>
        </p:nvSpPr>
        <p:spPr>
          <a:xfrm>
            <a:off x="742948" y="1964887"/>
            <a:ext cx="113061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PipelineState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pipeline;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command: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if custom command: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index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command.getCustomIndex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customCommand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mCustomCommands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[index]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customCommand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info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command.primitive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info.mi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!= mi:  // mi changed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mi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info.mi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update and set per mi uniform and texture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pipeline.program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mi.getProgram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info.variant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set per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renderable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uniform and texture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set geometry buffer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draw</a:t>
            </a:r>
            <a:endParaRPr lang="en-US" altLang="zh-CN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9AE2C09-C218-19DD-2815-A756326381D9}"/>
              </a:ext>
            </a:extLst>
          </p:cNvPr>
          <p:cNvSpPr/>
          <p:nvPr/>
        </p:nvSpPr>
        <p:spPr>
          <a:xfrm rot="10800000">
            <a:off x="7622434" y="4519616"/>
            <a:ext cx="604762" cy="1869577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D59EC-2651-15E2-3F58-DE21DBE82984}"/>
              </a:ext>
            </a:extLst>
          </p:cNvPr>
          <p:cNvSpPr txBox="1"/>
          <p:nvPr/>
        </p:nvSpPr>
        <p:spPr>
          <a:xfrm>
            <a:off x="8017650" y="4568909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sz="1800" dirty="0">
                <a:solidFill>
                  <a:schemeClr val="tx1"/>
                </a:solidFill>
              </a:rPr>
              <a:t>enerated variant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BF28-9769-A96C-4D03-895888FAABF3}"/>
              </a:ext>
            </a:extLst>
          </p:cNvPr>
          <p:cNvSpPr txBox="1"/>
          <p:nvPr/>
        </p:nvSpPr>
        <p:spPr>
          <a:xfrm>
            <a:off x="8018831" y="5165588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depth program should use less mi info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5EC4-A7B2-22BF-C28F-D48E7DE37A73}"/>
              </a:ext>
            </a:extLst>
          </p:cNvPr>
          <p:cNvSpPr txBox="1"/>
          <p:nvPr/>
        </p:nvSpPr>
        <p:spPr>
          <a:xfrm>
            <a:off x="8017650" y="5809119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color program should more complex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76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 pass data and flow</a:t>
            </a:r>
          </a:p>
          <a:p>
            <a:r>
              <a:rPr lang="en-US" altLang="zh-CN" dirty="0"/>
              <a:t>render pass data types</a:t>
            </a:r>
          </a:p>
          <a:p>
            <a:r>
              <a:rPr lang="en-US" altLang="zh-CN" dirty="0"/>
              <a:t>command generate and execute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/>
              <a:t>post pass  and color grading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0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9F52-38CB-FD91-B981-BEC07FED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0B28D-BA34-5405-047F-98DE116008EA}"/>
              </a:ext>
            </a:extLst>
          </p:cNvPr>
          <p:cNvSpPr txBox="1"/>
          <p:nvPr/>
        </p:nvSpPr>
        <p:spPr>
          <a:xfrm>
            <a:off x="1719263" y="2046238"/>
            <a:ext cx="9029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pass;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ass.setRenderFlags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pass.setVariant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renderable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unrelated variant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ass.appendCommands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with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commandTypeFlag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(shadow/color/SSAO/SSR)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pass.sortCommands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ass.execute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9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0DA0-7C66-5549-B6BB-22C28B7F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shadow pass - code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DF60A-13A4-DEAD-848B-E69072462CD2}"/>
              </a:ext>
            </a:extLst>
          </p:cNvPr>
          <p:cNvSpPr txBox="1"/>
          <p:nvPr/>
        </p:nvSpPr>
        <p:spPr>
          <a:xfrm>
            <a:off x="8324850" y="1373891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Renderer.cpp/ShowMapManager.cpp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ECD8B-7A74-7B63-24AE-AFECC73B215B}"/>
              </a:ext>
            </a:extLst>
          </p:cNvPr>
          <p:cNvSpPr txBox="1"/>
          <p:nvPr/>
        </p:nvSpPr>
        <p:spPr>
          <a:xfrm>
            <a:off x="438149" y="1932771"/>
            <a:ext cx="11568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copy color pass to shadow 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shadowPass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renderable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unrelated 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shadowVariant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DEPTH_VARIANT);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shadowVariant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setVsm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getShadowType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ShadowType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VSM);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clone one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scene data and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renderable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setCamera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cameraInfo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setVisibilityMask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(…);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setGeometry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 command</a:t>
            </a:r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SHADOW);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6584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F55-5F0A-5598-C71D-F5481C22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shadow pass – gen command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4FAD-2277-FC5C-8BDF-750E9B3BB00D}"/>
              </a:ext>
            </a:extLst>
          </p:cNvPr>
          <p:cNvSpPr txBox="1"/>
          <p:nvPr/>
        </p:nvSpPr>
        <p:spPr>
          <a:xfrm>
            <a:off x="533400" y="1953697"/>
            <a:ext cx="296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DEPTH_VARIANT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6BD9E-8F2B-CAF2-5781-B530A7D4DB0A}"/>
              </a:ext>
            </a:extLst>
          </p:cNvPr>
          <p:cNvSpPr txBox="1"/>
          <p:nvPr/>
        </p:nvSpPr>
        <p:spPr>
          <a:xfrm>
            <a:off x="533400" y="2586038"/>
            <a:ext cx="327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DF3AB-10B8-279D-9B8A-3ABDB1A2C883}"/>
              </a:ext>
            </a:extLst>
          </p:cNvPr>
          <p:cNvCxnSpPr>
            <a:cxnSpLocks/>
          </p:cNvCxnSpPr>
          <p:nvPr/>
        </p:nvCxnSpPr>
        <p:spPr>
          <a:xfrm>
            <a:off x="4019550" y="215741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43B8A-B31F-CF2A-0C9D-57985A05641E}"/>
              </a:ext>
            </a:extLst>
          </p:cNvPr>
          <p:cNvSpPr txBox="1"/>
          <p:nvPr/>
        </p:nvSpPr>
        <p:spPr>
          <a:xfrm>
            <a:off x="4595812" y="1972748"/>
            <a:ext cx="112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2C0914-6890-3835-646B-1A1238110F6A}"/>
              </a:ext>
            </a:extLst>
          </p:cNvPr>
          <p:cNvCxnSpPr>
            <a:cxnSpLocks/>
          </p:cNvCxnSpPr>
          <p:nvPr/>
        </p:nvCxnSpPr>
        <p:spPr>
          <a:xfrm>
            <a:off x="4005262" y="276064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873AB-D7DD-975D-027F-982179946D97}"/>
              </a:ext>
            </a:extLst>
          </p:cNvPr>
          <p:cNvSpPr txBox="1"/>
          <p:nvPr/>
        </p:nvSpPr>
        <p:spPr>
          <a:xfrm>
            <a:off x="4557711" y="2577049"/>
            <a:ext cx="2852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 | SHADOW CASTER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E97EA-0C92-3421-1B34-23ABE03410C3}"/>
              </a:ext>
            </a:extLst>
          </p:cNvPr>
          <p:cNvSpPr txBox="1"/>
          <p:nvPr/>
        </p:nvSpPr>
        <p:spPr>
          <a:xfrm>
            <a:off x="500063" y="3251717"/>
            <a:ext cx="351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6876-0484-9D35-1059-CD77C0913B03}"/>
              </a:ext>
            </a:extLst>
          </p:cNvPr>
          <p:cNvCxnSpPr>
            <a:cxnSpLocks/>
          </p:cNvCxnSpPr>
          <p:nvPr/>
        </p:nvCxnSpPr>
        <p:spPr>
          <a:xfrm>
            <a:off x="4019550" y="34290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DD00D-F0A9-7056-710A-4C60D4CB2DC7}"/>
              </a:ext>
            </a:extLst>
          </p:cNvPr>
          <p:cNvSpPr txBox="1"/>
          <p:nvPr/>
        </p:nvSpPr>
        <p:spPr>
          <a:xfrm>
            <a:off x="4519613" y="3244334"/>
            <a:ext cx="184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42955-F5F7-C1BA-FF7E-657B37E5EA69}"/>
              </a:ext>
            </a:extLst>
          </p:cNvPr>
          <p:cNvCxnSpPr>
            <a:cxnSpLocks/>
          </p:cNvCxnSpPr>
          <p:nvPr/>
        </p:nvCxnSpPr>
        <p:spPr>
          <a:xfrm flipV="1">
            <a:off x="1700213" y="3733800"/>
            <a:ext cx="0" cy="547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BE2C7-92B6-EE09-366B-0907F5862F99}"/>
              </a:ext>
            </a:extLst>
          </p:cNvPr>
          <p:cNvSpPr txBox="1"/>
          <p:nvPr/>
        </p:nvSpPr>
        <p:spPr>
          <a:xfrm>
            <a:off x="500063" y="439102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View.has_shadowing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A6C49E5-5416-27A1-49E3-E4C81CA90195}"/>
              </a:ext>
            </a:extLst>
          </p:cNvPr>
          <p:cNvSpPr/>
          <p:nvPr/>
        </p:nvSpPr>
        <p:spPr>
          <a:xfrm>
            <a:off x="7227131" y="1919347"/>
            <a:ext cx="604762" cy="18144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D8AB4-34EC-3C79-1A32-B2901EB5B6F4}"/>
              </a:ext>
            </a:extLst>
          </p:cNvPr>
          <p:cNvSpPr txBox="1"/>
          <p:nvPr/>
        </p:nvSpPr>
        <p:spPr>
          <a:xfrm>
            <a:off x="7866910" y="2503407"/>
            <a:ext cx="311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foreach object cast shadow:</a:t>
            </a:r>
          </a:p>
          <a:p>
            <a:r>
              <a:rPr lang="en-US" altLang="zh-CN" dirty="0"/>
              <a:t>    g</a:t>
            </a:r>
            <a:r>
              <a:rPr lang="en-US" altLang="zh-CN" sz="1800" dirty="0">
                <a:solidFill>
                  <a:schemeClr val="tx1"/>
                </a:solidFill>
              </a:rPr>
              <a:t>en </a:t>
            </a:r>
            <a:r>
              <a:rPr lang="en-US" altLang="zh-CN" dirty="0"/>
              <a:t>d</a:t>
            </a:r>
            <a:r>
              <a:rPr lang="en-US" altLang="zh-CN" sz="1800" dirty="0">
                <a:solidFill>
                  <a:schemeClr val="tx1"/>
                </a:solidFill>
              </a:rPr>
              <a:t>epth command</a:t>
            </a:r>
          </a:p>
        </p:txBody>
      </p:sp>
    </p:spTree>
    <p:extLst>
      <p:ext uri="{BB962C8B-B14F-4D97-AF65-F5344CB8AC3E}">
        <p14:creationId xmlns:p14="http://schemas.microsoft.com/office/powerpoint/2010/main" val="3427499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2782-B187-EBC0-C4C6-27DA290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color pass - code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C78B5-D762-B8CC-51DE-975608D4B3BB}"/>
              </a:ext>
            </a:extLst>
          </p:cNvPr>
          <p:cNvSpPr txBox="1"/>
          <p:nvPr/>
        </p:nvSpPr>
        <p:spPr>
          <a:xfrm>
            <a:off x="942976" y="1537156"/>
            <a:ext cx="1022508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renderFlag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hasShadowing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renderable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unrelated 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DEP = 0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scene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setCamera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cameraInfo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setGeometry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COLOR);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4B1CB-2108-E430-2FB0-FFF68BCF3D26}"/>
              </a:ext>
            </a:extLst>
          </p:cNvPr>
          <p:cNvSpPr txBox="1"/>
          <p:nvPr/>
        </p:nvSpPr>
        <p:spPr>
          <a:xfrm>
            <a:off x="8710612" y="1321356"/>
            <a:ext cx="3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Renderer.cpp/RendererUtils.cpp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7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F55-5F0A-5598-C71D-F5481C22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color pass – gen command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4FAD-2277-FC5C-8BDF-750E9B3BB00D}"/>
              </a:ext>
            </a:extLst>
          </p:cNvPr>
          <p:cNvSpPr txBox="1"/>
          <p:nvPr/>
        </p:nvSpPr>
        <p:spPr>
          <a:xfrm>
            <a:off x="533400" y="1953697"/>
            <a:ext cx="296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6BD9E-8F2B-CAF2-5781-B530A7D4DB0A}"/>
              </a:ext>
            </a:extLst>
          </p:cNvPr>
          <p:cNvSpPr txBox="1"/>
          <p:nvPr/>
        </p:nvSpPr>
        <p:spPr>
          <a:xfrm>
            <a:off x="533400" y="2586038"/>
            <a:ext cx="327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DF3AB-10B8-279D-9B8A-3ABDB1A2C883}"/>
              </a:ext>
            </a:extLst>
          </p:cNvPr>
          <p:cNvCxnSpPr>
            <a:cxnSpLocks/>
          </p:cNvCxnSpPr>
          <p:nvPr/>
        </p:nvCxnSpPr>
        <p:spPr>
          <a:xfrm>
            <a:off x="4019550" y="215741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43B8A-B31F-CF2A-0C9D-57985A05641E}"/>
              </a:ext>
            </a:extLst>
          </p:cNvPr>
          <p:cNvSpPr txBox="1"/>
          <p:nvPr/>
        </p:nvSpPr>
        <p:spPr>
          <a:xfrm>
            <a:off x="4595812" y="1972748"/>
            <a:ext cx="112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2C0914-6890-3835-646B-1A1238110F6A}"/>
              </a:ext>
            </a:extLst>
          </p:cNvPr>
          <p:cNvCxnSpPr>
            <a:cxnSpLocks/>
          </p:cNvCxnSpPr>
          <p:nvPr/>
        </p:nvCxnSpPr>
        <p:spPr>
          <a:xfrm>
            <a:off x="4005262" y="276064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873AB-D7DD-975D-027F-982179946D97}"/>
              </a:ext>
            </a:extLst>
          </p:cNvPr>
          <p:cNvSpPr txBox="1"/>
          <p:nvPr/>
        </p:nvSpPr>
        <p:spPr>
          <a:xfrm>
            <a:off x="4557711" y="2577049"/>
            <a:ext cx="2852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E97EA-0C92-3421-1B34-23ABE03410C3}"/>
              </a:ext>
            </a:extLst>
          </p:cNvPr>
          <p:cNvSpPr txBox="1"/>
          <p:nvPr/>
        </p:nvSpPr>
        <p:spPr>
          <a:xfrm>
            <a:off x="500063" y="3251717"/>
            <a:ext cx="351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6876-0484-9D35-1059-CD77C0913B03}"/>
              </a:ext>
            </a:extLst>
          </p:cNvPr>
          <p:cNvCxnSpPr>
            <a:cxnSpLocks/>
          </p:cNvCxnSpPr>
          <p:nvPr/>
        </p:nvCxnSpPr>
        <p:spPr>
          <a:xfrm>
            <a:off x="4019550" y="34290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DD00D-F0A9-7056-710A-4C60D4CB2DC7}"/>
              </a:ext>
            </a:extLst>
          </p:cNvPr>
          <p:cNvSpPr txBox="1"/>
          <p:nvPr/>
        </p:nvSpPr>
        <p:spPr>
          <a:xfrm>
            <a:off x="4519613" y="3244334"/>
            <a:ext cx="184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42955-F5F7-C1BA-FF7E-657B37E5EA69}"/>
              </a:ext>
            </a:extLst>
          </p:cNvPr>
          <p:cNvCxnSpPr>
            <a:cxnSpLocks/>
          </p:cNvCxnSpPr>
          <p:nvPr/>
        </p:nvCxnSpPr>
        <p:spPr>
          <a:xfrm flipV="1">
            <a:off x="1700213" y="3733800"/>
            <a:ext cx="0" cy="547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BE2C7-92B6-EE09-366B-0907F5862F99}"/>
              </a:ext>
            </a:extLst>
          </p:cNvPr>
          <p:cNvSpPr txBox="1"/>
          <p:nvPr/>
        </p:nvSpPr>
        <p:spPr>
          <a:xfrm>
            <a:off x="500063" y="439102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View.has_shadowing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A6C49E5-5416-27A1-49E3-E4C81CA90195}"/>
              </a:ext>
            </a:extLst>
          </p:cNvPr>
          <p:cNvSpPr/>
          <p:nvPr/>
        </p:nvSpPr>
        <p:spPr>
          <a:xfrm>
            <a:off x="6096000" y="1901370"/>
            <a:ext cx="604762" cy="18144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D8AB4-34EC-3C79-1A32-B2901EB5B6F4}"/>
              </a:ext>
            </a:extLst>
          </p:cNvPr>
          <p:cNvSpPr txBox="1"/>
          <p:nvPr/>
        </p:nvSpPr>
        <p:spPr>
          <a:xfrm>
            <a:off x="6787362" y="2437478"/>
            <a:ext cx="464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foreach object: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hasSST</a:t>
            </a:r>
            <a:r>
              <a:rPr lang="en-US" altLang="zh-CN" dirty="0"/>
              <a:t>  -&gt; refract command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dirty="0"/>
              <a:t>if </a:t>
            </a:r>
            <a:r>
              <a:rPr lang="en-US" altLang="zh-CN" dirty="0" err="1"/>
              <a:t>noSST</a:t>
            </a:r>
            <a:r>
              <a:rPr lang="en-US" altLang="zh-CN" dirty="0"/>
              <a:t> + opaque -&gt; color command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if </a:t>
            </a:r>
            <a:r>
              <a:rPr lang="en-US" altLang="zh-CN" sz="1800" dirty="0" err="1">
                <a:solidFill>
                  <a:schemeClr val="tx1"/>
                </a:solidFill>
              </a:rPr>
              <a:t>noSST</a:t>
            </a:r>
            <a:r>
              <a:rPr lang="en-US" altLang="zh-CN" sz="1800" dirty="0">
                <a:solidFill>
                  <a:schemeClr val="tx1"/>
                </a:solidFill>
              </a:rPr>
              <a:t> + transparent -&gt; switch transparent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F9ADB2E-51E8-338C-A14A-DF8250E44C50}"/>
              </a:ext>
            </a:extLst>
          </p:cNvPr>
          <p:cNvSpPr/>
          <p:nvPr/>
        </p:nvSpPr>
        <p:spPr>
          <a:xfrm rot="10800000">
            <a:off x="6470330" y="4391024"/>
            <a:ext cx="604762" cy="1869577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87DEF-EB6B-DF84-7E2C-858217579769}"/>
              </a:ext>
            </a:extLst>
          </p:cNvPr>
          <p:cNvCxnSpPr>
            <a:cxnSpLocks/>
          </p:cNvCxnSpPr>
          <p:nvPr/>
        </p:nvCxnSpPr>
        <p:spPr>
          <a:xfrm flipH="1">
            <a:off x="5629275" y="3567113"/>
            <a:ext cx="3795713" cy="8715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9FD0AA-4B33-8EE9-A720-BFD43603526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29275" y="4437577"/>
            <a:ext cx="841055" cy="888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941A5B-D4AA-3A72-16F0-5B4EE08731D7}"/>
              </a:ext>
            </a:extLst>
          </p:cNvPr>
          <p:cNvSpPr txBox="1"/>
          <p:nvPr/>
        </p:nvSpPr>
        <p:spPr>
          <a:xfrm>
            <a:off x="4491038" y="5141146"/>
            <a:ext cx="1909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800" dirty="0">
                <a:solidFill>
                  <a:schemeClr val="tx1"/>
                </a:solidFill>
              </a:rPr>
              <a:t>ransparent mode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C88F6D-F988-E550-530C-068A3377FE6A}"/>
              </a:ext>
            </a:extLst>
          </p:cNvPr>
          <p:cNvSpPr txBox="1"/>
          <p:nvPr/>
        </p:nvSpPr>
        <p:spPr>
          <a:xfrm>
            <a:off x="6838949" y="4384597"/>
            <a:ext cx="464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Default:  1 blend command </a:t>
            </a:r>
            <a:r>
              <a:rPr lang="en-US" altLang="zh-CN" sz="1800" dirty="0">
                <a:solidFill>
                  <a:schemeClr val="tx1"/>
                </a:solidFill>
              </a:rPr>
              <a:t>write to color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D2B587-74F2-8FD5-7930-6AFE4B3DBDB0}"/>
              </a:ext>
            </a:extLst>
          </p:cNvPr>
          <p:cNvSpPr txBox="1"/>
          <p:nvPr/>
        </p:nvSpPr>
        <p:spPr>
          <a:xfrm>
            <a:off x="6838949" y="4760356"/>
            <a:ext cx="464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pass 2 side: </a:t>
            </a:r>
          </a:p>
          <a:p>
            <a:r>
              <a:rPr lang="en-US" altLang="zh-CN" dirty="0"/>
              <a:t>    blend 1 command: back face to color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blend 2 command: front face to color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4D15B-8375-AE47-AAF2-D54F9D19460D}"/>
              </a:ext>
            </a:extLst>
          </p:cNvPr>
          <p:cNvSpPr txBox="1"/>
          <p:nvPr/>
        </p:nvSpPr>
        <p:spPr>
          <a:xfrm>
            <a:off x="6838949" y="5683686"/>
            <a:ext cx="5167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pass 1 side: </a:t>
            </a:r>
          </a:p>
          <a:p>
            <a:r>
              <a:rPr lang="en-US" altLang="zh-CN" dirty="0"/>
              <a:t>    blend 1 command: front face to depth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blend 2 command: front face to color + depth test</a:t>
            </a:r>
          </a:p>
        </p:txBody>
      </p:sp>
    </p:spTree>
    <p:extLst>
      <p:ext uri="{BB962C8B-B14F-4D97-AF65-F5344CB8AC3E}">
        <p14:creationId xmlns:p14="http://schemas.microsoft.com/office/powerpoint/2010/main" val="392157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79CB-08CB-7012-EFCE-30B1AF1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SSAO pass, structure pass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D28E0-C910-E5F3-AC53-C76EF2D1CB6C}"/>
              </a:ext>
            </a:extLst>
          </p:cNvPr>
          <p:cNvSpPr txBox="1"/>
          <p:nvPr/>
        </p:nvSpPr>
        <p:spPr>
          <a:xfrm>
            <a:off x="704850" y="1884433"/>
            <a:ext cx="99250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copy color 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structureVariant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DEPTH_VARIANT);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structureVariant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setPicking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picking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structureVariant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renderFlag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structureRenderFlags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SSAO);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getRenderPassInfo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getPassName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C94DC-D2FB-37C4-7122-62DB0F43BF40}"/>
              </a:ext>
            </a:extLst>
          </p:cNvPr>
          <p:cNvSpPr txBox="1"/>
          <p:nvPr/>
        </p:nvSpPr>
        <p:spPr>
          <a:xfrm>
            <a:off x="8710612" y="1321356"/>
            <a:ext cx="3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PostProcessManager.structure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F55-5F0A-5598-C71D-F5481C22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SSAO pass – gen command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4FAD-2277-FC5C-8BDF-750E9B3BB00D}"/>
              </a:ext>
            </a:extLst>
          </p:cNvPr>
          <p:cNvSpPr txBox="1"/>
          <p:nvPr/>
        </p:nvSpPr>
        <p:spPr>
          <a:xfrm>
            <a:off x="533400" y="1953697"/>
            <a:ext cx="296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DEPTH_VARIANT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6BD9E-8F2B-CAF2-5781-B530A7D4DB0A}"/>
              </a:ext>
            </a:extLst>
          </p:cNvPr>
          <p:cNvSpPr txBox="1"/>
          <p:nvPr/>
        </p:nvSpPr>
        <p:spPr>
          <a:xfrm>
            <a:off x="533400" y="2586038"/>
            <a:ext cx="327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DF3AB-10B8-279D-9B8A-3ABDB1A2C883}"/>
              </a:ext>
            </a:extLst>
          </p:cNvPr>
          <p:cNvCxnSpPr>
            <a:cxnSpLocks/>
          </p:cNvCxnSpPr>
          <p:nvPr/>
        </p:nvCxnSpPr>
        <p:spPr>
          <a:xfrm>
            <a:off x="4019550" y="215741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43B8A-B31F-CF2A-0C9D-57985A05641E}"/>
              </a:ext>
            </a:extLst>
          </p:cNvPr>
          <p:cNvSpPr txBox="1"/>
          <p:nvPr/>
        </p:nvSpPr>
        <p:spPr>
          <a:xfrm>
            <a:off x="4595812" y="1972748"/>
            <a:ext cx="112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2C0914-6890-3835-646B-1A1238110F6A}"/>
              </a:ext>
            </a:extLst>
          </p:cNvPr>
          <p:cNvCxnSpPr>
            <a:cxnSpLocks/>
          </p:cNvCxnSpPr>
          <p:nvPr/>
        </p:nvCxnSpPr>
        <p:spPr>
          <a:xfrm>
            <a:off x="4005262" y="276064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873AB-D7DD-975D-027F-982179946D97}"/>
              </a:ext>
            </a:extLst>
          </p:cNvPr>
          <p:cNvSpPr txBox="1"/>
          <p:nvPr/>
        </p:nvSpPr>
        <p:spPr>
          <a:xfrm>
            <a:off x="4557711" y="2577049"/>
            <a:ext cx="3505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 | FILTER_TRANSLUCENT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E97EA-0C92-3421-1B34-23ABE03410C3}"/>
              </a:ext>
            </a:extLst>
          </p:cNvPr>
          <p:cNvSpPr txBox="1"/>
          <p:nvPr/>
        </p:nvSpPr>
        <p:spPr>
          <a:xfrm>
            <a:off x="500063" y="3251717"/>
            <a:ext cx="351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6876-0484-9D35-1059-CD77C0913B03}"/>
              </a:ext>
            </a:extLst>
          </p:cNvPr>
          <p:cNvCxnSpPr>
            <a:cxnSpLocks/>
          </p:cNvCxnSpPr>
          <p:nvPr/>
        </p:nvCxnSpPr>
        <p:spPr>
          <a:xfrm>
            <a:off x="4019550" y="34290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DD00D-F0A9-7056-710A-4C60D4CB2DC7}"/>
              </a:ext>
            </a:extLst>
          </p:cNvPr>
          <p:cNvSpPr txBox="1"/>
          <p:nvPr/>
        </p:nvSpPr>
        <p:spPr>
          <a:xfrm>
            <a:off x="4519613" y="3244334"/>
            <a:ext cx="184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42955-F5F7-C1BA-FF7E-657B37E5EA69}"/>
              </a:ext>
            </a:extLst>
          </p:cNvPr>
          <p:cNvCxnSpPr>
            <a:cxnSpLocks/>
          </p:cNvCxnSpPr>
          <p:nvPr/>
        </p:nvCxnSpPr>
        <p:spPr>
          <a:xfrm flipV="1">
            <a:off x="1700213" y="3733800"/>
            <a:ext cx="0" cy="547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BE2C7-92B6-EE09-366B-0907F5862F99}"/>
              </a:ext>
            </a:extLst>
          </p:cNvPr>
          <p:cNvSpPr txBox="1"/>
          <p:nvPr/>
        </p:nvSpPr>
        <p:spPr>
          <a:xfrm>
            <a:off x="500063" y="439102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View.has_shadowing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A6C49E5-5416-27A1-49E3-E4C81CA90195}"/>
              </a:ext>
            </a:extLst>
          </p:cNvPr>
          <p:cNvSpPr/>
          <p:nvPr/>
        </p:nvSpPr>
        <p:spPr>
          <a:xfrm>
            <a:off x="7693856" y="1919345"/>
            <a:ext cx="604762" cy="18144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D8AB4-34EC-3C79-1A32-B2901EB5B6F4}"/>
              </a:ext>
            </a:extLst>
          </p:cNvPr>
          <p:cNvSpPr txBox="1"/>
          <p:nvPr/>
        </p:nvSpPr>
        <p:spPr>
          <a:xfrm>
            <a:off x="8423319" y="2536744"/>
            <a:ext cx="2751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foreach opaque object:</a:t>
            </a:r>
          </a:p>
          <a:p>
            <a:r>
              <a:rPr lang="en-US" altLang="zh-CN" dirty="0"/>
              <a:t>    g</a:t>
            </a:r>
            <a:r>
              <a:rPr lang="en-US" altLang="zh-CN" sz="1800" dirty="0">
                <a:solidFill>
                  <a:schemeClr val="tx1"/>
                </a:solidFill>
              </a:rPr>
              <a:t>en </a:t>
            </a:r>
            <a:r>
              <a:rPr lang="en-US" altLang="zh-CN" dirty="0"/>
              <a:t>d</a:t>
            </a:r>
            <a:r>
              <a:rPr lang="en-US" altLang="zh-CN" sz="1800" dirty="0">
                <a:solidFill>
                  <a:schemeClr val="tx1"/>
                </a:solidFill>
              </a:rPr>
              <a:t>epth command</a:t>
            </a:r>
          </a:p>
        </p:txBody>
      </p:sp>
    </p:spTree>
    <p:extLst>
      <p:ext uri="{BB962C8B-B14F-4D97-AF65-F5344CB8AC3E}">
        <p14:creationId xmlns:p14="http://schemas.microsoft.com/office/powerpoint/2010/main" val="168781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8FF7-CFEB-35CB-2BAD-CED36027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pass task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50EC76-11A3-01CD-DF1C-4C038BB274DA}"/>
              </a:ext>
            </a:extLst>
          </p:cNvPr>
          <p:cNvSpPr/>
          <p:nvPr/>
        </p:nvSpPr>
        <p:spPr>
          <a:xfrm>
            <a:off x="1184868" y="2745374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scene.renderables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7B49B-5ABB-E576-447F-C56A8F23D80F}"/>
              </a:ext>
            </a:extLst>
          </p:cNvPr>
          <p:cNvSpPr/>
          <p:nvPr/>
        </p:nvSpPr>
        <p:spPr>
          <a:xfrm>
            <a:off x="4538816" y="2890900"/>
            <a:ext cx="199895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9EE66C-33DF-3C81-A474-3320F1A744B4}"/>
              </a:ext>
            </a:extLst>
          </p:cNvPr>
          <p:cNvSpPr/>
          <p:nvPr/>
        </p:nvSpPr>
        <p:spPr>
          <a:xfrm>
            <a:off x="7461843" y="2216217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depth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9B554-B3C2-247C-1762-7118BF37D17C}"/>
              </a:ext>
            </a:extLst>
          </p:cNvPr>
          <p:cNvSpPr/>
          <p:nvPr/>
        </p:nvSpPr>
        <p:spPr>
          <a:xfrm>
            <a:off x="7595193" y="3658159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color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259BB7-1FA2-CDD1-F56B-4A08227E9550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3748088" y="3274530"/>
            <a:ext cx="7907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FD0E1-0D1E-B390-0511-535DBD7A435C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6537766" y="2745374"/>
            <a:ext cx="924077" cy="529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B9E16F-AE9D-2DEF-6798-7AA7F4E2449B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6537766" y="3274530"/>
            <a:ext cx="1057427" cy="912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7EE654-C4EA-C43F-833C-08A24E6E4BF7}"/>
              </a:ext>
            </a:extLst>
          </p:cNvPr>
          <p:cNvSpPr txBox="1"/>
          <p:nvPr/>
        </p:nvSpPr>
        <p:spPr>
          <a:xfrm>
            <a:off x="2179040" y="5242001"/>
            <a:ext cx="6718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800" dirty="0">
                <a:solidFill>
                  <a:schemeClr val="tx1"/>
                </a:solidFill>
              </a:rPr>
              <a:t>ask:  rasterizing scene </a:t>
            </a:r>
            <a:r>
              <a:rPr lang="en-US" altLang="zh-CN" sz="1800" dirty="0" err="1">
                <a:solidFill>
                  <a:schemeClr val="tx1"/>
                </a:solidFill>
              </a:rPr>
              <a:t>renderables</a:t>
            </a:r>
            <a:r>
              <a:rPr lang="en-US" altLang="zh-CN" sz="1800" dirty="0">
                <a:solidFill>
                  <a:schemeClr val="tx1"/>
                </a:solidFill>
              </a:rPr>
              <a:t> to depth and color render target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One class implement all kind of pass that rasterizing scene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03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2782-B187-EBC0-C4C6-27DA290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SSR pass - code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4B1CB-2108-E430-2FB0-FFF68BCF3D26}"/>
              </a:ext>
            </a:extLst>
          </p:cNvPr>
          <p:cNvSpPr txBox="1"/>
          <p:nvPr/>
        </p:nvSpPr>
        <p:spPr>
          <a:xfrm>
            <a:off x="8710612" y="1321356"/>
            <a:ext cx="3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PostProcessManager.ssr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E07C4-38A2-A895-495C-A9E2C6449003}"/>
              </a:ext>
            </a:extLst>
          </p:cNvPr>
          <p:cNvSpPr txBox="1"/>
          <p:nvPr/>
        </p:nvSpPr>
        <p:spPr>
          <a:xfrm>
            <a:off x="666751" y="2081214"/>
            <a:ext cx="100250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copy color 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renderflag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~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SPECIAL_SSR});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VSM | SRE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SCREEN_SPACE_REFLECTIONS);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getPassName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1550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F55-5F0A-5598-C71D-F5481C22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SSR pass – gen command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4FAD-2277-FC5C-8BDF-750E9B3BB00D}"/>
              </a:ext>
            </a:extLst>
          </p:cNvPr>
          <p:cNvSpPr txBox="1"/>
          <p:nvPr/>
        </p:nvSpPr>
        <p:spPr>
          <a:xfrm>
            <a:off x="533400" y="1953697"/>
            <a:ext cx="296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Variant::SSR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6BD9E-8F2B-CAF2-5781-B530A7D4DB0A}"/>
              </a:ext>
            </a:extLst>
          </p:cNvPr>
          <p:cNvSpPr txBox="1"/>
          <p:nvPr/>
        </p:nvSpPr>
        <p:spPr>
          <a:xfrm>
            <a:off x="500063" y="2563868"/>
            <a:ext cx="327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SSR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DF3AB-10B8-279D-9B8A-3ABDB1A2C883}"/>
              </a:ext>
            </a:extLst>
          </p:cNvPr>
          <p:cNvCxnSpPr>
            <a:cxnSpLocks/>
          </p:cNvCxnSpPr>
          <p:nvPr/>
        </p:nvCxnSpPr>
        <p:spPr>
          <a:xfrm>
            <a:off x="2557462" y="2171701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43B8A-B31F-CF2A-0C9D-57985A05641E}"/>
              </a:ext>
            </a:extLst>
          </p:cNvPr>
          <p:cNvSpPr txBox="1"/>
          <p:nvPr/>
        </p:nvSpPr>
        <p:spPr>
          <a:xfrm>
            <a:off x="3378039" y="1994215"/>
            <a:ext cx="26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| VSM | SRE 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2C0914-6890-3835-646B-1A1238110F6A}"/>
              </a:ext>
            </a:extLst>
          </p:cNvPr>
          <p:cNvCxnSpPr>
            <a:cxnSpLocks/>
          </p:cNvCxnSpPr>
          <p:nvPr/>
        </p:nvCxnSpPr>
        <p:spPr>
          <a:xfrm>
            <a:off x="3271838" y="2769661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873AB-D7DD-975D-027F-982179946D97}"/>
              </a:ext>
            </a:extLst>
          </p:cNvPr>
          <p:cNvSpPr txBox="1"/>
          <p:nvPr/>
        </p:nvSpPr>
        <p:spPr>
          <a:xfrm>
            <a:off x="3759994" y="2578858"/>
            <a:ext cx="2836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| FILTER_TRANSLUCENT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E97EA-0C92-3421-1B34-23ABE03410C3}"/>
              </a:ext>
            </a:extLst>
          </p:cNvPr>
          <p:cNvSpPr txBox="1"/>
          <p:nvPr/>
        </p:nvSpPr>
        <p:spPr>
          <a:xfrm>
            <a:off x="500063" y="3251717"/>
            <a:ext cx="351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6876-0484-9D35-1059-CD77C0913B03}"/>
              </a:ext>
            </a:extLst>
          </p:cNvPr>
          <p:cNvCxnSpPr>
            <a:cxnSpLocks/>
          </p:cNvCxnSpPr>
          <p:nvPr/>
        </p:nvCxnSpPr>
        <p:spPr>
          <a:xfrm>
            <a:off x="4019550" y="34290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DD00D-F0A9-7056-710A-4C60D4CB2DC7}"/>
              </a:ext>
            </a:extLst>
          </p:cNvPr>
          <p:cNvSpPr txBox="1"/>
          <p:nvPr/>
        </p:nvSpPr>
        <p:spPr>
          <a:xfrm>
            <a:off x="4519613" y="3244334"/>
            <a:ext cx="184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42955-F5F7-C1BA-FF7E-657B37E5EA69}"/>
              </a:ext>
            </a:extLst>
          </p:cNvPr>
          <p:cNvCxnSpPr>
            <a:cxnSpLocks/>
          </p:cNvCxnSpPr>
          <p:nvPr/>
        </p:nvCxnSpPr>
        <p:spPr>
          <a:xfrm flipV="1">
            <a:off x="1700213" y="3733800"/>
            <a:ext cx="0" cy="547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BE2C7-92B6-EE09-366B-0907F5862F99}"/>
              </a:ext>
            </a:extLst>
          </p:cNvPr>
          <p:cNvSpPr txBox="1"/>
          <p:nvPr/>
        </p:nvSpPr>
        <p:spPr>
          <a:xfrm>
            <a:off x="500063" y="439102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View.has_shadowing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A6C49E5-5416-27A1-49E3-E4C81CA90195}"/>
              </a:ext>
            </a:extLst>
          </p:cNvPr>
          <p:cNvSpPr/>
          <p:nvPr/>
        </p:nvSpPr>
        <p:spPr>
          <a:xfrm>
            <a:off x="6143630" y="1901370"/>
            <a:ext cx="604762" cy="18144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D8AB4-34EC-3C79-1A32-B2901EB5B6F4}"/>
              </a:ext>
            </a:extLst>
          </p:cNvPr>
          <p:cNvSpPr txBox="1"/>
          <p:nvPr/>
        </p:nvSpPr>
        <p:spPr>
          <a:xfrm>
            <a:off x="6787362" y="2437478"/>
            <a:ext cx="464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foreach opaque object: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hasSST</a:t>
            </a:r>
            <a:r>
              <a:rPr lang="en-US" altLang="zh-CN" dirty="0"/>
              <a:t>  -&gt; refract command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dirty="0"/>
              <a:t>if </a:t>
            </a:r>
            <a:r>
              <a:rPr lang="en-US" altLang="zh-CN" dirty="0" err="1"/>
              <a:t>noSST</a:t>
            </a:r>
            <a:r>
              <a:rPr lang="en-US" altLang="zh-CN" dirty="0"/>
              <a:t> + opaque -&gt; color command</a:t>
            </a:r>
          </a:p>
        </p:txBody>
      </p:sp>
    </p:spTree>
    <p:extLst>
      <p:ext uri="{BB962C8B-B14F-4D97-AF65-F5344CB8AC3E}">
        <p14:creationId xmlns:p14="http://schemas.microsoft.com/office/powerpoint/2010/main" val="409287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 pass data and flow</a:t>
            </a:r>
          </a:p>
          <a:p>
            <a:r>
              <a:rPr lang="en-US" altLang="zh-CN" dirty="0"/>
              <a:t>render pass data types</a:t>
            </a:r>
          </a:p>
          <a:p>
            <a:r>
              <a:rPr lang="en-US" altLang="zh-CN" dirty="0"/>
              <a:t>command generate and execute</a:t>
            </a:r>
          </a:p>
          <a:p>
            <a:r>
              <a:rPr lang="en-US" altLang="zh-CN" dirty="0"/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post pass  and color grading pass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51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88E2-6C5B-5E8C-3CD7-F3AA454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pass and color grading pass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6BE8DC-9BB7-410A-3F98-203977DD4511}"/>
              </a:ext>
            </a:extLst>
          </p:cNvPr>
          <p:cNvSpPr/>
          <p:nvPr/>
        </p:nvSpPr>
        <p:spPr>
          <a:xfrm>
            <a:off x="760661" y="2174633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E2D18-6FB1-A42A-3691-B1DB79D5A673}"/>
              </a:ext>
            </a:extLst>
          </p:cNvPr>
          <p:cNvSpPr/>
          <p:nvPr/>
        </p:nvSpPr>
        <p:spPr>
          <a:xfrm>
            <a:off x="4181628" y="2849316"/>
            <a:ext cx="199895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post pass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354284-83D7-3135-DF0D-D1EE2AA3A005}"/>
              </a:ext>
            </a:extLst>
          </p:cNvPr>
          <p:cNvSpPr/>
          <p:nvPr/>
        </p:nvSpPr>
        <p:spPr>
          <a:xfrm>
            <a:off x="7752355" y="2703788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color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73484F-801F-4046-23F4-4A697F3B53C2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3323881" y="2703790"/>
            <a:ext cx="857747" cy="529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2FE6CD-DA63-F75E-25F4-A7703FB7173A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180578" y="3232945"/>
            <a:ext cx="15717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80FECA-14C5-9B3A-139F-51AF9F0DCFFE}"/>
              </a:ext>
            </a:extLst>
          </p:cNvPr>
          <p:cNvSpPr txBox="1"/>
          <p:nvPr/>
        </p:nvSpPr>
        <p:spPr>
          <a:xfrm>
            <a:off x="3798290" y="5242486"/>
            <a:ext cx="2840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800" dirty="0">
                <a:solidFill>
                  <a:schemeClr val="tx1"/>
                </a:solidFill>
              </a:rPr>
              <a:t>ask:  process color texture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Should use compute pass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2252BE-B242-907E-65D2-02C754EA5B3A}"/>
              </a:ext>
            </a:extLst>
          </p:cNvPr>
          <p:cNvSpPr/>
          <p:nvPr/>
        </p:nvSpPr>
        <p:spPr>
          <a:xfrm>
            <a:off x="751977" y="3655016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quad geometry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E8F18E-B04F-9CAD-502D-2A19EF4DEB7D}"/>
              </a:ext>
            </a:extLst>
          </p:cNvPr>
          <p:cNvCxnSpPr>
            <a:cxnSpLocks/>
            <a:stCxn id="13" idx="6"/>
            <a:endCxn id="5" idx="1"/>
          </p:cNvCxnSpPr>
          <p:nvPr/>
        </p:nvCxnSpPr>
        <p:spPr>
          <a:xfrm flipV="1">
            <a:off x="3315197" y="3232946"/>
            <a:ext cx="866431" cy="951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65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9A4C-6D0F-CA03-0340-39EC45C7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C585-8EF7-E6F8-0912-2BA801D1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necessary for all kink of rasterizing pass in 1 class?</a:t>
            </a:r>
          </a:p>
          <a:p>
            <a:pPr lvl="1"/>
            <a:r>
              <a:rPr lang="en-US" altLang="zh-CN" dirty="0"/>
              <a:t>Balance complexity with code reusage</a:t>
            </a:r>
          </a:p>
          <a:p>
            <a:r>
              <a:rPr lang="en-US" altLang="zh-CN" dirty="0"/>
              <a:t>With ray tracing and BTDF/volume added, how this class modified?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624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677B-F79F-61BF-E171-21E7E4C8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F5E2-5C68-4812-7F41-C92086F4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altLang="zh-CN" dirty="0" err="1"/>
              <a:t>Falcor</a:t>
            </a:r>
            <a:r>
              <a:rPr lang="en-US" altLang="zh-CN" dirty="0"/>
              <a:t> organize the render pass</a:t>
            </a:r>
          </a:p>
          <a:p>
            <a:r>
              <a:rPr lang="en-US" altLang="zh-CN" dirty="0"/>
              <a:t>How unreal organize the render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38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FFDF-A5C2-F7DC-2C23-35B5D733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pass data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4B33-1D1E-332E-D3CE-4E40D217B3D3}"/>
              </a:ext>
            </a:extLst>
          </p:cNvPr>
          <p:cNvSpPr/>
          <p:nvPr/>
        </p:nvSpPr>
        <p:spPr>
          <a:xfrm>
            <a:off x="1342030" y="3369262"/>
            <a:ext cx="1695728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C0DCBB-181A-8402-D577-BC2F7C0AE7AC}"/>
              </a:ext>
            </a:extLst>
          </p:cNvPr>
          <p:cNvSpPr/>
          <p:nvPr/>
        </p:nvSpPr>
        <p:spPr>
          <a:xfrm>
            <a:off x="4156887" y="1926275"/>
            <a:ext cx="180263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47E244-4A7F-CBD4-EAE2-C60B6B2F29ED}"/>
              </a:ext>
            </a:extLst>
          </p:cNvPr>
          <p:cNvSpPr/>
          <p:nvPr/>
        </p:nvSpPr>
        <p:spPr>
          <a:xfrm>
            <a:off x="4230808" y="2720368"/>
            <a:ext cx="172871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r>
              <a:rPr lang="en-US" altLang="zh-CN" sz="1600" dirty="0">
                <a:solidFill>
                  <a:schemeClr val="tx1"/>
                </a:solidFill>
              </a:rPr>
              <a:t> and </a:t>
            </a:r>
            <a:r>
              <a:rPr lang="en-US" altLang="zh-CN" sz="1600" dirty="0" err="1">
                <a:solidFill>
                  <a:schemeClr val="tx1"/>
                </a:solidFill>
              </a:rPr>
              <a:t>ubo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5D42D3-E2DE-6ED2-A838-A6178D877E2F}"/>
              </a:ext>
            </a:extLst>
          </p:cNvPr>
          <p:cNvSpPr/>
          <p:nvPr/>
        </p:nvSpPr>
        <p:spPr>
          <a:xfrm>
            <a:off x="4156887" y="4466031"/>
            <a:ext cx="2325799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renderFlag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C48CA0-41E6-195D-45CD-6636D5FD87AC}"/>
              </a:ext>
            </a:extLst>
          </p:cNvPr>
          <p:cNvSpPr/>
          <p:nvPr/>
        </p:nvSpPr>
        <p:spPr>
          <a:xfrm>
            <a:off x="4156888" y="5375032"/>
            <a:ext cx="2325799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F2B6F8-E4FF-DC9F-B726-D0C138F580C4}"/>
              </a:ext>
            </a:extLst>
          </p:cNvPr>
          <p:cNvSpPr txBox="1"/>
          <p:nvPr/>
        </p:nvSpPr>
        <p:spPr>
          <a:xfrm>
            <a:off x="7365242" y="2050885"/>
            <a:ext cx="2538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generated command</a:t>
            </a:r>
            <a:endParaRPr lang="zh-CN" altLang="en-US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E01CB28-8D8E-0617-0C02-04BBB67FB048}"/>
              </a:ext>
            </a:extLst>
          </p:cNvPr>
          <p:cNvSpPr/>
          <p:nvPr/>
        </p:nvSpPr>
        <p:spPr>
          <a:xfrm>
            <a:off x="6559188" y="4427575"/>
            <a:ext cx="604762" cy="15632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DE38AF-77A7-8351-CA32-0597C392C99B}"/>
              </a:ext>
            </a:extLst>
          </p:cNvPr>
          <p:cNvSpPr txBox="1"/>
          <p:nvPr/>
        </p:nvSpPr>
        <p:spPr>
          <a:xfrm>
            <a:off x="7306101" y="4987810"/>
            <a:ext cx="103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config</a:t>
            </a:r>
            <a:endParaRPr lang="zh-CN" alt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6E9CE8-821E-D5B6-4A4A-894875D3999A}"/>
              </a:ext>
            </a:extLst>
          </p:cNvPr>
          <p:cNvCxnSpPr>
            <a:cxnSpLocks/>
          </p:cNvCxnSpPr>
          <p:nvPr/>
        </p:nvCxnSpPr>
        <p:spPr>
          <a:xfrm>
            <a:off x="6397507" y="3038396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A92F9A-8856-5139-8AB7-80C9BDF3D4AB}"/>
              </a:ext>
            </a:extLst>
          </p:cNvPr>
          <p:cNvCxnSpPr>
            <a:cxnSpLocks/>
          </p:cNvCxnSpPr>
          <p:nvPr/>
        </p:nvCxnSpPr>
        <p:spPr>
          <a:xfrm>
            <a:off x="6397507" y="2265023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3048D91-1E90-7F1C-9C4B-809832EBD589}"/>
              </a:ext>
            </a:extLst>
          </p:cNvPr>
          <p:cNvSpPr/>
          <p:nvPr/>
        </p:nvSpPr>
        <p:spPr>
          <a:xfrm>
            <a:off x="4310421" y="3532457"/>
            <a:ext cx="1695728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camera.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38D79A-56F9-AA62-C050-771FC29A5058}"/>
              </a:ext>
            </a:extLst>
          </p:cNvPr>
          <p:cNvCxnSpPr>
            <a:cxnSpLocks/>
          </p:cNvCxnSpPr>
          <p:nvPr/>
        </p:nvCxnSpPr>
        <p:spPr>
          <a:xfrm>
            <a:off x="6430978" y="3790733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378240-86BE-A023-21AF-3CF728467FF1}"/>
              </a:ext>
            </a:extLst>
          </p:cNvPr>
          <p:cNvSpPr txBox="1"/>
          <p:nvPr/>
        </p:nvSpPr>
        <p:spPr>
          <a:xfrm>
            <a:off x="7413009" y="3532457"/>
            <a:ext cx="3836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 calc depth and sort command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A5FCFE-6C49-CB58-653E-54AC6CE59506}"/>
              </a:ext>
            </a:extLst>
          </p:cNvPr>
          <p:cNvSpPr txBox="1"/>
          <p:nvPr/>
        </p:nvSpPr>
        <p:spPr>
          <a:xfrm>
            <a:off x="7413008" y="2821085"/>
            <a:ext cx="370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object.{uniform, attribute, material}</a:t>
            </a:r>
            <a:endParaRPr lang="zh-CN" altLang="en-US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532AC0F8-BC82-2F05-39B1-CF48B1D83910}"/>
              </a:ext>
            </a:extLst>
          </p:cNvPr>
          <p:cNvSpPr/>
          <p:nvPr/>
        </p:nvSpPr>
        <p:spPr>
          <a:xfrm rot="10800000">
            <a:off x="3104672" y="1757363"/>
            <a:ext cx="604762" cy="42334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9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1FE0-2538-69E7-583A-5A291A24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data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D3539A-1D0C-7778-EA33-965AED17FBCE}"/>
              </a:ext>
            </a:extLst>
          </p:cNvPr>
          <p:cNvSpPr/>
          <p:nvPr/>
        </p:nvSpPr>
        <p:spPr>
          <a:xfrm>
            <a:off x="838199" y="2907485"/>
            <a:ext cx="1695728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0DCDF4B-B3FC-9F1D-2448-54E44FB7FA7F}"/>
              </a:ext>
            </a:extLst>
          </p:cNvPr>
          <p:cNvSpPr/>
          <p:nvPr/>
        </p:nvSpPr>
        <p:spPr>
          <a:xfrm rot="10800000">
            <a:off x="2717063" y="2271987"/>
            <a:ext cx="604762" cy="22119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44CDAF-131F-92C1-01E1-6ECDAD715525}"/>
              </a:ext>
            </a:extLst>
          </p:cNvPr>
          <p:cNvSpPr/>
          <p:nvPr/>
        </p:nvSpPr>
        <p:spPr>
          <a:xfrm>
            <a:off x="3905249" y="1994041"/>
            <a:ext cx="2143126" cy="55589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 key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799C2C-1D52-33C5-9A82-8CA8A8EBFBAD}"/>
              </a:ext>
            </a:extLst>
          </p:cNvPr>
          <p:cNvSpPr/>
          <p:nvPr/>
        </p:nvSpPr>
        <p:spPr>
          <a:xfrm>
            <a:off x="3952874" y="4205948"/>
            <a:ext cx="2143126" cy="55589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primitive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657F62E-E89E-9F08-CADD-17DB61218022}"/>
              </a:ext>
            </a:extLst>
          </p:cNvPr>
          <p:cNvSpPr/>
          <p:nvPr/>
        </p:nvSpPr>
        <p:spPr>
          <a:xfrm rot="10800000">
            <a:off x="6315501" y="3333356"/>
            <a:ext cx="604762" cy="22119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CF34C-466F-6B7D-D727-E934A60DF5CF}"/>
              </a:ext>
            </a:extLst>
          </p:cNvPr>
          <p:cNvSpPr txBox="1"/>
          <p:nvPr/>
        </p:nvSpPr>
        <p:spPr>
          <a:xfrm>
            <a:off x="7118351" y="3303097"/>
            <a:ext cx="3028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sz="1800" dirty="0">
                <a:solidFill>
                  <a:schemeClr val="tx1"/>
                </a:solidFill>
              </a:rPr>
              <a:t>i   -- material instance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15209-07ED-EA2F-34E1-CB691C52898D}"/>
              </a:ext>
            </a:extLst>
          </p:cNvPr>
          <p:cNvSpPr txBox="1"/>
          <p:nvPr/>
        </p:nvSpPr>
        <p:spPr>
          <a:xfrm>
            <a:off x="7080250" y="3922558"/>
            <a:ext cx="103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sz="1800" dirty="0">
                <a:solidFill>
                  <a:schemeClr val="tx1"/>
                </a:solidFill>
              </a:rPr>
              <a:t>ariant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9C2EA-004B-F915-90AC-A2FE7F700FAB}"/>
              </a:ext>
            </a:extLst>
          </p:cNvPr>
          <p:cNvSpPr txBox="1"/>
          <p:nvPr/>
        </p:nvSpPr>
        <p:spPr>
          <a:xfrm>
            <a:off x="7080250" y="4492510"/>
            <a:ext cx="103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raster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1F3B7-4538-3570-4E0B-7B99700F7B11}"/>
              </a:ext>
            </a:extLst>
          </p:cNvPr>
          <p:cNvSpPr txBox="1"/>
          <p:nvPr/>
        </p:nvSpPr>
        <p:spPr>
          <a:xfrm>
            <a:off x="7042150" y="5247128"/>
            <a:ext cx="373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sz="1800" dirty="0">
                <a:solidFill>
                  <a:schemeClr val="tx1"/>
                </a:solidFill>
              </a:rPr>
              <a:t>uffer = {prim, morph, skin, instance}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CAABF-D744-2C9E-56B5-873564BFBE52}"/>
              </a:ext>
            </a:extLst>
          </p:cNvPr>
          <p:cNvSpPr txBox="1"/>
          <p:nvPr/>
        </p:nvSpPr>
        <p:spPr>
          <a:xfrm>
            <a:off x="4238201" y="4801998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command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0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5B53-3297-9F99-2561-FD796126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pass overall flow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A2A10A-E158-C4FE-4989-B5425F5B3956}"/>
              </a:ext>
            </a:extLst>
          </p:cNvPr>
          <p:cNvSpPr/>
          <p:nvPr/>
        </p:nvSpPr>
        <p:spPr>
          <a:xfrm>
            <a:off x="387830" y="1624836"/>
            <a:ext cx="158200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D14C6C-2180-6E89-786F-0FDC0FA97EDF}"/>
              </a:ext>
            </a:extLst>
          </p:cNvPr>
          <p:cNvSpPr/>
          <p:nvPr/>
        </p:nvSpPr>
        <p:spPr>
          <a:xfrm>
            <a:off x="256122" y="2950601"/>
            <a:ext cx="158200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scene.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21D7C-5349-D74B-9144-BE426B9B98D3}"/>
              </a:ext>
            </a:extLst>
          </p:cNvPr>
          <p:cNvSpPr/>
          <p:nvPr/>
        </p:nvSpPr>
        <p:spPr>
          <a:xfrm>
            <a:off x="2660812" y="2183342"/>
            <a:ext cx="199895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generateCommand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sortCommand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F73816-48D7-FC4B-EE56-43356517C42F}"/>
              </a:ext>
            </a:extLst>
          </p:cNvPr>
          <p:cNvSpPr/>
          <p:nvPr/>
        </p:nvSpPr>
        <p:spPr>
          <a:xfrm>
            <a:off x="5252931" y="2120867"/>
            <a:ext cx="1679813" cy="89221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renderpass.commands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{key, prim}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8173E-E197-9BE2-3779-F7B9B7796C8D}"/>
              </a:ext>
            </a:extLst>
          </p:cNvPr>
          <p:cNvSpPr/>
          <p:nvPr/>
        </p:nvSpPr>
        <p:spPr>
          <a:xfrm>
            <a:off x="7896175" y="2183341"/>
            <a:ext cx="1246049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97BD7D-2F1B-2F73-DA2D-C32991FD4183}"/>
              </a:ext>
            </a:extLst>
          </p:cNvPr>
          <p:cNvSpPr/>
          <p:nvPr/>
        </p:nvSpPr>
        <p:spPr>
          <a:xfrm>
            <a:off x="5286549" y="3831579"/>
            <a:ext cx="164619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ubo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5B2DF4-B0FA-EE4A-4E6F-C4E347D1462E}"/>
              </a:ext>
            </a:extLst>
          </p:cNvPr>
          <p:cNvSpPr/>
          <p:nvPr/>
        </p:nvSpPr>
        <p:spPr>
          <a:xfrm>
            <a:off x="10000268" y="2287718"/>
            <a:ext cx="164619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drawcall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2719D-2325-E858-A525-D6DDB4B8E141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1969833" y="1904089"/>
            <a:ext cx="690979" cy="662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9A9FC-960E-5DEF-8DD6-CB3AEC716581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1838125" y="2566972"/>
            <a:ext cx="822687" cy="662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FEFF42-7DA7-3685-CDEF-B5407DA6AD0F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4659762" y="2566972"/>
            <a:ext cx="5931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5C13BA-2018-4B30-5D2D-4B62AFAC395B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6932744" y="2566971"/>
            <a:ext cx="96343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F6034A-BE77-2292-C787-69AE0FF015CC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9142224" y="2566971"/>
            <a:ext cx="8580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717F60-458C-56BE-8EBC-E9E6C46255ED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V="1">
            <a:off x="6932744" y="2950600"/>
            <a:ext cx="1586456" cy="1160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664367-F44E-FFD8-FB26-D708D026BA5D}"/>
              </a:ext>
            </a:extLst>
          </p:cNvPr>
          <p:cNvCxnSpPr>
            <a:cxnSpLocks/>
            <a:stCxn id="51" idx="3"/>
            <a:endCxn id="11" idx="2"/>
          </p:cNvCxnSpPr>
          <p:nvPr/>
        </p:nvCxnSpPr>
        <p:spPr>
          <a:xfrm flipV="1">
            <a:off x="4432503" y="4110832"/>
            <a:ext cx="85404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7965F49-38D4-20CB-8C9A-854BE5233BB5}"/>
              </a:ext>
            </a:extLst>
          </p:cNvPr>
          <p:cNvSpPr/>
          <p:nvPr/>
        </p:nvSpPr>
        <p:spPr>
          <a:xfrm>
            <a:off x="2888070" y="3727203"/>
            <a:ext cx="1544433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setRenderable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53F47F-07A3-8940-C84C-117C77F6A4E0}"/>
              </a:ext>
            </a:extLst>
          </p:cNvPr>
          <p:cNvCxnSpPr>
            <a:cxnSpLocks/>
            <a:stCxn id="5" idx="5"/>
            <a:endCxn id="51" idx="1"/>
          </p:cNvCxnSpPr>
          <p:nvPr/>
        </p:nvCxnSpPr>
        <p:spPr>
          <a:xfrm>
            <a:off x="1606446" y="3427316"/>
            <a:ext cx="1281624" cy="683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Brace 69">
            <a:extLst>
              <a:ext uri="{FF2B5EF4-FFF2-40B4-BE49-F238E27FC236}">
                <a16:creationId xmlns:a16="http://schemas.microsoft.com/office/drawing/2014/main" id="{7214D3EA-2846-7837-7ABB-C047F9E39D9E}"/>
              </a:ext>
            </a:extLst>
          </p:cNvPr>
          <p:cNvSpPr/>
          <p:nvPr/>
        </p:nvSpPr>
        <p:spPr>
          <a:xfrm rot="5400000">
            <a:off x="3418914" y="1773750"/>
            <a:ext cx="362857" cy="6404056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2376FE5C-A444-FB0F-3312-4E29C5AFF4CF}"/>
              </a:ext>
            </a:extLst>
          </p:cNvPr>
          <p:cNvSpPr/>
          <p:nvPr/>
        </p:nvSpPr>
        <p:spPr>
          <a:xfrm rot="5400000">
            <a:off x="9389817" y="3031674"/>
            <a:ext cx="362857" cy="382376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73B4D4-2294-6459-4B4C-6F73229B8F04}"/>
              </a:ext>
            </a:extLst>
          </p:cNvPr>
          <p:cNvSpPr txBox="1"/>
          <p:nvPr/>
        </p:nvSpPr>
        <p:spPr>
          <a:xfrm>
            <a:off x="2127198" y="5482814"/>
            <a:ext cx="3125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sz="1800" dirty="0">
                <a:solidFill>
                  <a:schemeClr val="tx1"/>
                </a:solidFill>
              </a:rPr>
              <a:t>enerate and sort commands</a:t>
            </a:r>
            <a:endParaRPr lang="zh-CN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2F5895-3DB9-76CB-D2E5-D4ED5C45D311}"/>
              </a:ext>
            </a:extLst>
          </p:cNvPr>
          <p:cNvSpPr txBox="1"/>
          <p:nvPr/>
        </p:nvSpPr>
        <p:spPr>
          <a:xfrm>
            <a:off x="8504445" y="5478547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execute</a:t>
            </a:r>
            <a:r>
              <a:rPr lang="en-US" altLang="zh-CN" sz="1800" dirty="0">
                <a:solidFill>
                  <a:schemeClr val="tx1"/>
                </a:solidFill>
              </a:rPr>
              <a:t> commands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75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C844-7418-9847-251D-3DDB7F36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middle phase command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35BB-941D-1D26-3243-7B2D878F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Decouple draw algorithm and draw code</a:t>
            </a:r>
          </a:p>
          <a:p>
            <a:pPr lvl="1"/>
            <a:r>
              <a:rPr lang="en-US" altLang="zh-CN" dirty="0"/>
              <a:t>old: sort </a:t>
            </a:r>
            <a:r>
              <a:rPr lang="en-US" altLang="zh-CN" dirty="0" err="1"/>
              <a:t>renderable</a:t>
            </a:r>
            <a:r>
              <a:rPr lang="en-US" altLang="zh-CN" dirty="0"/>
              <a:t>, then draw opaque, then draw transparent, if </a:t>
            </a:r>
            <a:r>
              <a:rPr lang="en-US" altLang="zh-CN" dirty="0" err="1"/>
              <a:t>ssao</a:t>
            </a:r>
            <a:r>
              <a:rPr lang="en-US" altLang="zh-CN" dirty="0"/>
              <a:t>, then…, if </a:t>
            </a:r>
            <a:r>
              <a:rPr lang="en-US" altLang="zh-CN" dirty="0" err="1"/>
              <a:t>ssr</a:t>
            </a:r>
            <a:r>
              <a:rPr lang="en-US" altLang="zh-CN" dirty="0"/>
              <a:t>, then …, if shadow, then…, if color, then… if transparent…</a:t>
            </a:r>
          </a:p>
          <a:p>
            <a:pPr lvl="1"/>
            <a:r>
              <a:rPr lang="en-US" altLang="zh-CN" dirty="0"/>
              <a:t>new: generate command, then sort command by algorithm and key</a:t>
            </a:r>
          </a:p>
          <a:p>
            <a:pPr lvl="1"/>
            <a:r>
              <a:rPr lang="en-US" altLang="zh-CN" dirty="0"/>
              <a:t>when algorithm change, no draw code change, only change sort</a:t>
            </a:r>
          </a:p>
          <a:p>
            <a:r>
              <a:rPr lang="en-US" altLang="zh-CN" dirty="0"/>
              <a:t>Decouple setup phase and execute phase</a:t>
            </a:r>
          </a:p>
          <a:p>
            <a:pPr lvl="1"/>
            <a:r>
              <a:rPr lang="en-US" altLang="zh-CN" dirty="0"/>
              <a:t>Setup phase package command key and data</a:t>
            </a:r>
          </a:p>
          <a:p>
            <a:pPr lvl="1"/>
            <a:r>
              <a:rPr lang="en-US" altLang="zh-CN" dirty="0"/>
              <a:t>Execute phase decode key and data to draw 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4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2884-DFDA-E32A-B2B3-17E7B6D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generation - 1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FCE2C4-F565-2B48-7FC7-31C51EA09709}"/>
              </a:ext>
            </a:extLst>
          </p:cNvPr>
          <p:cNvSpPr/>
          <p:nvPr/>
        </p:nvSpPr>
        <p:spPr>
          <a:xfrm>
            <a:off x="2113063" y="1831557"/>
            <a:ext cx="261335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pass variant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6477C2-D53E-3980-3A21-BDDF073A0340}"/>
              </a:ext>
            </a:extLst>
          </p:cNvPr>
          <p:cNvSpPr/>
          <p:nvPr/>
        </p:nvSpPr>
        <p:spPr>
          <a:xfrm>
            <a:off x="2113062" y="2765740"/>
            <a:ext cx="2613355" cy="46522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cmd</a:t>
            </a:r>
            <a:r>
              <a:rPr lang="en-US" altLang="zh-CN" sz="1600" dirty="0">
                <a:solidFill>
                  <a:schemeClr val="tx1"/>
                </a:solidFill>
              </a:rPr>
              <a:t> type flag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1854AB-C8B9-946E-5327-F455A691C008}"/>
              </a:ext>
            </a:extLst>
          </p:cNvPr>
          <p:cNvSpPr/>
          <p:nvPr/>
        </p:nvSpPr>
        <p:spPr>
          <a:xfrm>
            <a:off x="2197876" y="3606640"/>
            <a:ext cx="2613355" cy="46522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render flag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8EB84-0434-C3F7-E5BD-846AAE479731}"/>
              </a:ext>
            </a:extLst>
          </p:cNvPr>
          <p:cNvSpPr/>
          <p:nvPr/>
        </p:nvSpPr>
        <p:spPr>
          <a:xfrm>
            <a:off x="2197876" y="5328192"/>
            <a:ext cx="3078974" cy="44901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renderable.mi.property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68FDB-1013-3F99-4FD5-2F1E1C915B42}"/>
              </a:ext>
            </a:extLst>
          </p:cNvPr>
          <p:cNvSpPr/>
          <p:nvPr/>
        </p:nvSpPr>
        <p:spPr>
          <a:xfrm>
            <a:off x="2283420" y="6064500"/>
            <a:ext cx="2811743" cy="428375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renderable.prim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68C6-3492-87F5-83CF-4B8C1697CA99}"/>
              </a:ext>
            </a:extLst>
          </p:cNvPr>
          <p:cNvSpPr/>
          <p:nvPr/>
        </p:nvSpPr>
        <p:spPr>
          <a:xfrm>
            <a:off x="6285241" y="3691182"/>
            <a:ext cx="1440761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8FDFF4-1C48-94FC-F75D-5F3FF2AE7D5C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4726418" y="2110810"/>
            <a:ext cx="1558823" cy="196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7ADEB-DEEC-7035-A431-313FC4C56CE6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4726417" y="2998351"/>
            <a:ext cx="1558824" cy="107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3404DE-FB3F-F92F-AFC6-20E183D4B29F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4811231" y="3839252"/>
            <a:ext cx="1474010" cy="235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C7B3CF-9E6E-5FA2-D94C-9E9F5E9CBA58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5276850" y="4074812"/>
            <a:ext cx="1008391" cy="1477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20945E-D730-C1FD-AA9D-4821F372CC7B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5095163" y="4074812"/>
            <a:ext cx="1190078" cy="220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E6E7F80-F60E-1C75-A9FF-6B3C8115DA8E}"/>
              </a:ext>
            </a:extLst>
          </p:cNvPr>
          <p:cNvSpPr/>
          <p:nvPr/>
        </p:nvSpPr>
        <p:spPr>
          <a:xfrm>
            <a:off x="8378039" y="2536006"/>
            <a:ext cx="2822620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cmd.key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01F9BE-2C8D-0635-88EE-BC80C55F3A1B}"/>
              </a:ext>
            </a:extLst>
          </p:cNvPr>
          <p:cNvSpPr/>
          <p:nvPr/>
        </p:nvSpPr>
        <p:spPr>
          <a:xfrm>
            <a:off x="8297949" y="4505277"/>
            <a:ext cx="3703363" cy="122661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cmd.Prim</a:t>
            </a:r>
            <a:r>
              <a:rPr lang="en-US" altLang="zh-CN" sz="1600" dirty="0">
                <a:solidFill>
                  <a:schemeClr val="tx1"/>
                </a:solidFill>
              </a:rPr>
              <a:t> =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{mi, variant, raster,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{prim, morph, skin, instance}}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604880-4A62-3788-18CF-5E8FCCFC26D2}"/>
              </a:ext>
            </a:extLst>
          </p:cNvPr>
          <p:cNvSpPr/>
          <p:nvPr/>
        </p:nvSpPr>
        <p:spPr>
          <a:xfrm>
            <a:off x="2202060" y="4591885"/>
            <a:ext cx="2336822" cy="4490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camera.position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DF5F8676-430E-72C2-D3B3-056B6FB9CEE4}"/>
              </a:ext>
            </a:extLst>
          </p:cNvPr>
          <p:cNvSpPr/>
          <p:nvPr/>
        </p:nvSpPr>
        <p:spPr>
          <a:xfrm rot="10800000">
            <a:off x="1593113" y="1905274"/>
            <a:ext cx="604762" cy="22119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14CA6B-1BDA-DAAE-1059-0C657EA809AA}"/>
              </a:ext>
            </a:extLst>
          </p:cNvPr>
          <p:cNvSpPr txBox="1"/>
          <p:nvPr/>
        </p:nvSpPr>
        <p:spPr>
          <a:xfrm>
            <a:off x="152352" y="2813685"/>
            <a:ext cx="775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config</a:t>
            </a:r>
            <a:endParaRPr lang="zh-CN" altLang="en-US" dirty="0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EF9829B-DF7B-FA67-9B21-EE1D0477A2CE}"/>
              </a:ext>
            </a:extLst>
          </p:cNvPr>
          <p:cNvSpPr/>
          <p:nvPr/>
        </p:nvSpPr>
        <p:spPr>
          <a:xfrm rot="10800000">
            <a:off x="1646120" y="5223047"/>
            <a:ext cx="604762" cy="12642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CA4D37-3DB1-E66E-EAAD-E2D0C12125C8}"/>
              </a:ext>
            </a:extLst>
          </p:cNvPr>
          <p:cNvSpPr txBox="1"/>
          <p:nvPr/>
        </p:nvSpPr>
        <p:spPr>
          <a:xfrm>
            <a:off x="34997" y="5301232"/>
            <a:ext cx="186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sz="1800" dirty="0" err="1">
                <a:solidFill>
                  <a:schemeClr val="tx1"/>
                </a:solidFill>
              </a:rPr>
              <a:t>cene.renderable</a:t>
            </a:r>
            <a:endParaRPr lang="zh-CN" altLang="en-US" dirty="0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418DB676-80CB-9A9C-7C51-6A34C8367039}"/>
              </a:ext>
            </a:extLst>
          </p:cNvPr>
          <p:cNvSpPr/>
          <p:nvPr/>
        </p:nvSpPr>
        <p:spPr>
          <a:xfrm rot="10800000">
            <a:off x="1597506" y="4427095"/>
            <a:ext cx="604762" cy="6137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3AF7AA-F10A-0B03-2F71-AA2FD3E738C1}"/>
              </a:ext>
            </a:extLst>
          </p:cNvPr>
          <p:cNvSpPr txBox="1"/>
          <p:nvPr/>
        </p:nvSpPr>
        <p:spPr>
          <a:xfrm>
            <a:off x="49844" y="4444422"/>
            <a:ext cx="186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sz="1800" dirty="0" err="1">
                <a:solidFill>
                  <a:schemeClr val="tx1"/>
                </a:solidFill>
              </a:rPr>
              <a:t>cene.depth</a:t>
            </a:r>
            <a:endParaRPr lang="zh-CN" alt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F7DB3-0290-EE9B-2738-42A43C1DD6FF}"/>
              </a:ext>
            </a:extLst>
          </p:cNvPr>
          <p:cNvCxnSpPr>
            <a:cxnSpLocks/>
            <a:stCxn id="10" idx="3"/>
            <a:endCxn id="28" idx="2"/>
          </p:cNvCxnSpPr>
          <p:nvPr/>
        </p:nvCxnSpPr>
        <p:spPr>
          <a:xfrm flipV="1">
            <a:off x="7726002" y="2900996"/>
            <a:ext cx="652037" cy="1173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F75B42-4FF8-98AF-4DAF-75A86676C09F}"/>
              </a:ext>
            </a:extLst>
          </p:cNvPr>
          <p:cNvCxnSpPr>
            <a:cxnSpLocks/>
            <a:stCxn id="10" idx="3"/>
            <a:endCxn id="29" idx="2"/>
          </p:cNvCxnSpPr>
          <p:nvPr/>
        </p:nvCxnSpPr>
        <p:spPr>
          <a:xfrm>
            <a:off x="7726002" y="4074812"/>
            <a:ext cx="571947" cy="1043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6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 pass data and flow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render pass data types</a:t>
            </a:r>
          </a:p>
          <a:p>
            <a:r>
              <a:rPr lang="en-US" altLang="zh-CN" dirty="0"/>
              <a:t>command generate and execute</a:t>
            </a:r>
          </a:p>
          <a:p>
            <a:r>
              <a:rPr lang="en-US" altLang="zh-CN" dirty="0"/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/>
              <a:t>post pass  and color grading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031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1880</TotalTime>
  <Words>2223</Words>
  <Application>Microsoft Office PowerPoint</Application>
  <PresentationFormat>Widescreen</PresentationFormat>
  <Paragraphs>482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等线</vt:lpstr>
      <vt:lpstr>Arial</vt:lpstr>
      <vt:lpstr>Cambria Math</vt:lpstr>
      <vt:lpstr>Consolas</vt:lpstr>
      <vt:lpstr>Corbel</vt:lpstr>
      <vt:lpstr>Depth</vt:lpstr>
      <vt:lpstr>Filament 5 render pass</vt:lpstr>
      <vt:lpstr>Table of content</vt:lpstr>
      <vt:lpstr>render pass task</vt:lpstr>
      <vt:lpstr>render pass data</vt:lpstr>
      <vt:lpstr>command data</vt:lpstr>
      <vt:lpstr>render pass overall flow</vt:lpstr>
      <vt:lpstr>Why middle phase command</vt:lpstr>
      <vt:lpstr>command generation - 1</vt:lpstr>
      <vt:lpstr>Table of content</vt:lpstr>
      <vt:lpstr>render flags</vt:lpstr>
      <vt:lpstr>Concept: material ~ material variant</vt:lpstr>
      <vt:lpstr>variant</vt:lpstr>
      <vt:lpstr>command type flag</vt:lpstr>
      <vt:lpstr>command key</vt:lpstr>
      <vt:lpstr>Variant generation</vt:lpstr>
      <vt:lpstr>Key generate</vt:lpstr>
      <vt:lpstr>Key generate 2</vt:lpstr>
      <vt:lpstr>transparent mode</vt:lpstr>
      <vt:lpstr>Table of content</vt:lpstr>
      <vt:lpstr>command generation - 2</vt:lpstr>
      <vt:lpstr>command execute</vt:lpstr>
      <vt:lpstr>Table of content</vt:lpstr>
      <vt:lpstr>Usage</vt:lpstr>
      <vt:lpstr>Example: shadow pass - code</vt:lpstr>
      <vt:lpstr>Example: shadow pass – gen command</vt:lpstr>
      <vt:lpstr>Example: color pass - code</vt:lpstr>
      <vt:lpstr>Example: color pass – gen command</vt:lpstr>
      <vt:lpstr>Example: SSAO pass, structure pass</vt:lpstr>
      <vt:lpstr>Example: SSAO pass – gen command</vt:lpstr>
      <vt:lpstr>Example: SSR pass - code</vt:lpstr>
      <vt:lpstr>Example: SSR pass – gen command</vt:lpstr>
      <vt:lpstr>Table of content</vt:lpstr>
      <vt:lpstr>post pass and color grading pass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chen</dc:creator>
  <cp:lastModifiedBy>kai chen</cp:lastModifiedBy>
  <cp:revision>178</cp:revision>
  <dcterms:created xsi:type="dcterms:W3CDTF">2023-11-19T07:43:16Z</dcterms:created>
  <dcterms:modified xsi:type="dcterms:W3CDTF">2023-11-20T15:04:37Z</dcterms:modified>
</cp:coreProperties>
</file>