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60" r:id="rId4"/>
    <p:sldId id="262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87" r:id="rId14"/>
    <p:sldId id="270" r:id="rId15"/>
    <p:sldId id="275" r:id="rId16"/>
    <p:sldId id="276" r:id="rId17"/>
    <p:sldId id="283" r:id="rId18"/>
    <p:sldId id="278" r:id="rId19"/>
    <p:sldId id="279" r:id="rId20"/>
    <p:sldId id="280" r:id="rId21"/>
    <p:sldId id="281" r:id="rId22"/>
    <p:sldId id="282" r:id="rId23"/>
    <p:sldId id="274" r:id="rId24"/>
    <p:sldId id="273" r:id="rId25"/>
    <p:sldId id="285" r:id="rId26"/>
    <p:sldId id="288" r:id="rId27"/>
    <p:sldId id="289" r:id="rId28"/>
    <p:sldId id="258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850" autoAdjust="0"/>
  </p:normalViewPr>
  <p:slideViewPr>
    <p:cSldViewPr snapToGrid="0">
      <p:cViewPr varScale="1">
        <p:scale>
          <a:sx n="79" d="100"/>
          <a:sy n="79" d="100"/>
        </p:scale>
        <p:origin x="8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B1F7-FCE4-41CD-994B-1A9052D18F6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66FB4-EAB7-4E67-852F-151833561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7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Latex equation: </a:t>
            </a:r>
            <a:r>
              <a:rPr lang="en-US" altLang="zh-CN" dirty="0" err="1"/>
              <a:t>L_o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= </a:t>
            </a:r>
            <a:r>
              <a:rPr lang="en-US" altLang="zh-CN" dirty="0" err="1"/>
              <a:t>L_e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\omega_{0}, \</a:t>
            </a:r>
            <a:r>
              <a:rPr lang="en-US" altLang="zh-CN" dirty="0" err="1"/>
              <a:t>lambda,t</a:t>
            </a:r>
            <a:r>
              <a:rPr lang="en-US" altLang="zh-CN" dirty="0"/>
              <a:t>) + \int_{\Omega} </a:t>
            </a:r>
            <a:r>
              <a:rPr lang="en-US" altLang="zh-CN" dirty="0" err="1"/>
              <a:t>fr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</a:t>
            </a:r>
            <a:r>
              <a:rPr lang="en-US" altLang="zh-CN" dirty="0" err="1"/>
              <a:t>L_i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</a:t>
            </a:r>
            <a:r>
              <a:rPr lang="en-US" altLang="zh-CN" dirty="0" err="1"/>
              <a:t>lambda,t</a:t>
            </a:r>
            <a:r>
              <a:rPr lang="en-US" altLang="zh-CN" dirty="0"/>
              <a:t>) (\omega_{</a:t>
            </a:r>
            <a:r>
              <a:rPr lang="en-US" altLang="zh-CN" dirty="0" err="1"/>
              <a:t>i</a:t>
            </a:r>
            <a:r>
              <a:rPr lang="en-US" altLang="zh-CN" dirty="0"/>
              <a:t>} \</a:t>
            </a:r>
            <a:r>
              <a:rPr lang="en-US" altLang="zh-CN" dirty="0" err="1"/>
              <a:t>cdot</a:t>
            </a:r>
            <a:r>
              <a:rPr lang="en-US" altLang="zh-CN" dirty="0"/>
              <a:t> \</a:t>
            </a:r>
            <a:r>
              <a:rPr lang="en-US" altLang="zh-CN" dirty="0" err="1"/>
              <a:t>mathbf</a:t>
            </a:r>
            <a:r>
              <a:rPr lang="en-US" altLang="zh-CN" dirty="0"/>
              <a:t>{n}) d\omega_{</a:t>
            </a:r>
            <a:r>
              <a:rPr lang="en-US" altLang="zh-CN" dirty="0" err="1"/>
              <a:t>i</a:t>
            </a:r>
            <a:r>
              <a:rPr lang="en-US" altLang="zh-CN" dirty="0"/>
              <a:t>},   latex editor: word,  latex online editor: https://latex.codecogs.com/eqneditor/editor.php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8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61F-42C4-99B4-56FC-C13E5D967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Filament 2: material system</a:t>
            </a:r>
            <a:endParaRPr lang="zh-CN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5DD3-02A5-4485-A573-D5DB5071E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chenkaiphy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2B5A-DF13-AE7C-92F4-9318B20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8FF3-0639-7C73-B5A7-0834CCDD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Filamesh</a:t>
            </a:r>
            <a:r>
              <a:rPr lang="en-US" altLang="zh-CN" dirty="0"/>
              <a:t>:  binary with </a:t>
            </a:r>
            <a:r>
              <a:rPr lang="en-US" altLang="zh-CN" dirty="0" err="1"/>
              <a:t>vbo</a:t>
            </a:r>
            <a:r>
              <a:rPr lang="en-US" altLang="zh-CN" dirty="0"/>
              <a:t> </a:t>
            </a:r>
            <a:r>
              <a:rPr lang="en-US" altLang="zh-CN" dirty="0" err="1"/>
              <a:t>ibo</a:t>
            </a:r>
            <a:r>
              <a:rPr lang="en-US" altLang="zh-CN" dirty="0"/>
              <a:t> and material names</a:t>
            </a:r>
          </a:p>
          <a:p>
            <a:r>
              <a:rPr lang="en-US" altLang="zh-CN" dirty="0"/>
              <a:t>Filament:  need user manual bind {material, material textures}</a:t>
            </a:r>
          </a:p>
          <a:p>
            <a:r>
              <a:rPr lang="en-US" altLang="zh-CN" dirty="0"/>
              <a:t>Filament: need user manual bind {mesh, material with textures}</a:t>
            </a:r>
          </a:p>
          <a:p>
            <a:r>
              <a:rPr lang="en-US" altLang="zh-CN" dirty="0" err="1"/>
              <a:t>AssimpMesh</a:t>
            </a:r>
            <a:r>
              <a:rPr lang="en-US" altLang="zh-CN" dirty="0"/>
              <a:t>: load </a:t>
            </a:r>
            <a:r>
              <a:rPr lang="en-US" altLang="zh-CN" dirty="0" err="1"/>
              <a:t>fbx</a:t>
            </a:r>
            <a:r>
              <a:rPr lang="en-US" altLang="zh-CN" dirty="0"/>
              <a:t>/</a:t>
            </a:r>
            <a:r>
              <a:rPr lang="en-US" altLang="zh-CN" dirty="0" err="1"/>
              <a:t>gltf</a:t>
            </a:r>
            <a:r>
              <a:rPr lang="en-US" altLang="zh-CN" dirty="0"/>
              <a:t> with {mesh, material, textures}</a:t>
            </a:r>
          </a:p>
        </p:txBody>
      </p:sp>
    </p:spTree>
    <p:extLst>
      <p:ext uri="{BB962C8B-B14F-4D97-AF65-F5344CB8AC3E}">
        <p14:creationId xmlns:p14="http://schemas.microsoft.com/office/powerpoint/2010/main" val="188372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1A5-3926-A29C-E8FE-21C5FA7B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instance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9A97-56DF-116A-CF97-D7676D0E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Material is data template, like </a:t>
            </a:r>
            <a:r>
              <a:rPr lang="en-US" altLang="zh-CN" dirty="0" err="1"/>
              <a:t>c++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Material instance is instance with its own data copy, like </a:t>
            </a:r>
            <a:r>
              <a:rPr lang="en-US" altLang="zh-CN" dirty="0" err="1"/>
              <a:t>c++</a:t>
            </a:r>
            <a:r>
              <a:rPr lang="en-US" altLang="zh-CN" dirty="0"/>
              <a:t> object</a:t>
            </a:r>
          </a:p>
          <a:p>
            <a:r>
              <a:rPr lang="en-US" altLang="zh-CN" dirty="0"/>
              <a:t>So mi can change its own data after instance</a:t>
            </a:r>
          </a:p>
          <a:p>
            <a:r>
              <a:rPr lang="en-US" altLang="zh-CN" dirty="0"/>
              <a:t>Thus mi should has its own hardware resource, like </a:t>
            </a:r>
            <a:r>
              <a:rPr lang="en-US" altLang="zh-CN" dirty="0" err="1"/>
              <a:t>ubo</a:t>
            </a:r>
            <a:r>
              <a:rPr lang="en-US" altLang="zh-CN" dirty="0"/>
              <a:t> and textures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3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A49F-3FC6-E0EF-15A9-1B8FB042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6F61-4FDD-7CAD-7080-5480D36F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Renderable</a:t>
            </a:r>
            <a:r>
              <a:rPr lang="en-US" altLang="zh-CN" dirty="0"/>
              <a:t> is component that with {mesh, material} pairs</a:t>
            </a:r>
          </a:p>
          <a:p>
            <a:r>
              <a:rPr lang="en-US" altLang="zh-CN" dirty="0"/>
              <a:t>And with hardware resource created, ready for rendering</a:t>
            </a:r>
          </a:p>
        </p:txBody>
      </p:sp>
    </p:spTree>
    <p:extLst>
      <p:ext uri="{BB962C8B-B14F-4D97-AF65-F5344CB8AC3E}">
        <p14:creationId xmlns:p14="http://schemas.microsoft.com/office/powerpoint/2010/main" val="355901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 of material, variant, shading model, mesh,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Material system and workflow, mat define and offline tools</a:t>
            </a:r>
          </a:p>
          <a:p>
            <a:r>
              <a:rPr lang="en-US" altLang="zh-CN" dirty="0"/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241028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1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1E461-A6A5-B43C-508B-4453E2393E1F}"/>
              </a:ext>
            </a:extLst>
          </p:cNvPr>
          <p:cNvSpPr/>
          <p:nvPr/>
        </p:nvSpPr>
        <p:spPr>
          <a:xfrm>
            <a:off x="298224" y="1558417"/>
            <a:ext cx="1653419" cy="10863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.mat file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 define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0F1AC-FB54-2F0D-CDE4-ADAE5A0CAEC5}"/>
              </a:ext>
            </a:extLst>
          </p:cNvPr>
          <p:cNvSpPr/>
          <p:nvPr/>
        </p:nvSpPr>
        <p:spPr>
          <a:xfrm>
            <a:off x="2626725" y="1711190"/>
            <a:ext cx="795008" cy="76725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C000"/>
                </a:solidFill>
              </a:rPr>
              <a:t>matc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0C54FC-486C-B262-111A-A98AEFE72B2A}"/>
              </a:ext>
            </a:extLst>
          </p:cNvPr>
          <p:cNvSpPr/>
          <p:nvPr/>
        </p:nvSpPr>
        <p:spPr>
          <a:xfrm>
            <a:off x="3895719" y="1564606"/>
            <a:ext cx="1844524" cy="104767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filamat</a:t>
            </a:r>
            <a:r>
              <a:rPr lang="en-US" altLang="zh-CN" sz="1600" dirty="0">
                <a:solidFill>
                  <a:schemeClr val="tx1"/>
                </a:solidFill>
              </a:rPr>
              <a:t> file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 package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9B0089F-24F1-70E0-61DC-5A792DCFE186}"/>
              </a:ext>
            </a:extLst>
          </p:cNvPr>
          <p:cNvSpPr/>
          <p:nvPr/>
        </p:nvSpPr>
        <p:spPr>
          <a:xfrm rot="10800000">
            <a:off x="159525" y="3260572"/>
            <a:ext cx="604762" cy="15288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A7BE35A-17AD-0122-494F-9BC59EAC52F0}"/>
              </a:ext>
            </a:extLst>
          </p:cNvPr>
          <p:cNvSpPr/>
          <p:nvPr/>
        </p:nvSpPr>
        <p:spPr>
          <a:xfrm rot="10800000">
            <a:off x="4042070" y="3138717"/>
            <a:ext cx="604762" cy="24092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A3324-E836-C852-3380-70CBB2650ED9}"/>
              </a:ext>
            </a:extLst>
          </p:cNvPr>
          <p:cNvSpPr txBox="1"/>
          <p:nvPr/>
        </p:nvSpPr>
        <p:spPr>
          <a:xfrm>
            <a:off x="574747" y="394853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 properties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5B7A9D-8CD5-4000-1652-896A15ED6E64}"/>
              </a:ext>
            </a:extLst>
          </p:cNvPr>
          <p:cNvSpPr txBox="1"/>
          <p:nvPr/>
        </p:nvSpPr>
        <p:spPr>
          <a:xfrm>
            <a:off x="569509" y="43690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 shader piece</a:t>
            </a:r>
            <a:endParaRPr lang="zh-CN" alt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7D39381-6B85-4B23-F995-8F58144F29C1}"/>
              </a:ext>
            </a:extLst>
          </p:cNvPr>
          <p:cNvSpPr/>
          <p:nvPr/>
        </p:nvSpPr>
        <p:spPr>
          <a:xfrm rot="10800000">
            <a:off x="2108458" y="3164367"/>
            <a:ext cx="604762" cy="24092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D66DF-DF07-5566-C14F-19FD237A2D76}"/>
              </a:ext>
            </a:extLst>
          </p:cNvPr>
          <p:cNvSpPr txBox="1"/>
          <p:nvPr/>
        </p:nvSpPr>
        <p:spPr>
          <a:xfrm>
            <a:off x="2529826" y="33508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compile .mat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25146-D6FA-ADD6-92DD-EA0EAFF5605B}"/>
              </a:ext>
            </a:extLst>
          </p:cNvPr>
          <p:cNvSpPr txBox="1"/>
          <p:nvPr/>
        </p:nvSpPr>
        <p:spPr>
          <a:xfrm>
            <a:off x="2501520" y="390552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uniform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1F6D6-DF98-320A-A70A-653427B821B8}"/>
              </a:ext>
            </a:extLst>
          </p:cNvPr>
          <p:cNvSpPr txBox="1"/>
          <p:nvPr/>
        </p:nvSpPr>
        <p:spPr>
          <a:xfrm>
            <a:off x="4425149" y="324433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binary file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3F27F-D642-448F-7D3C-3A68804921C5}"/>
              </a:ext>
            </a:extLst>
          </p:cNvPr>
          <p:cNvSpPr txBox="1"/>
          <p:nvPr/>
        </p:nvSpPr>
        <p:spPr>
          <a:xfrm>
            <a:off x="2412058" y="4976190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full shader of </a:t>
            </a:r>
          </a:p>
          <a:p>
            <a:r>
              <a:rPr lang="en-US" altLang="zh-CN" dirty="0"/>
              <a:t>each variant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09E6D-A1C3-0092-9B10-7462F4A65990}"/>
              </a:ext>
            </a:extLst>
          </p:cNvPr>
          <p:cNvSpPr txBox="1"/>
          <p:nvPr/>
        </p:nvSpPr>
        <p:spPr>
          <a:xfrm>
            <a:off x="574747" y="3384389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 file like 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09A13-C66F-175A-CB4E-9DC4E8275502}"/>
              </a:ext>
            </a:extLst>
          </p:cNvPr>
          <p:cNvSpPr txBox="1"/>
          <p:nvPr/>
        </p:nvSpPr>
        <p:spPr>
          <a:xfrm>
            <a:off x="2470602" y="4460215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sampler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3BD39-B7BF-E700-7840-10CC904B50EE}"/>
              </a:ext>
            </a:extLst>
          </p:cNvPr>
          <p:cNvSpPr txBox="1"/>
          <p:nvPr/>
        </p:nvSpPr>
        <p:spPr>
          <a:xfrm>
            <a:off x="4419940" y="3887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uniform chunk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ABF40-448B-640B-8A74-C60601F86894}"/>
              </a:ext>
            </a:extLst>
          </p:cNvPr>
          <p:cNvSpPr txBox="1"/>
          <p:nvPr/>
        </p:nvSpPr>
        <p:spPr>
          <a:xfrm>
            <a:off x="4391116" y="4429061"/>
            <a:ext cx="162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sampler chunk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0760E4-18D9-DAEE-4F15-A3AC48389B0F}"/>
              </a:ext>
            </a:extLst>
          </p:cNvPr>
          <p:cNvSpPr txBox="1"/>
          <p:nvPr/>
        </p:nvSpPr>
        <p:spPr>
          <a:xfrm>
            <a:off x="4391116" y="4970741"/>
            <a:ext cx="2220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shader variant chunk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9FCA-9F28-2A73-DC48-2CE53A09FB7D}"/>
              </a:ext>
            </a:extLst>
          </p:cNvPr>
          <p:cNvSpPr/>
          <p:nvPr/>
        </p:nvSpPr>
        <p:spPr>
          <a:xfrm>
            <a:off x="6101717" y="1692429"/>
            <a:ext cx="95920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Parser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1F45B5-FE30-CEA5-67B4-EA35E3675F82}"/>
              </a:ext>
            </a:extLst>
          </p:cNvPr>
          <p:cNvSpPr/>
          <p:nvPr/>
        </p:nvSpPr>
        <p:spPr>
          <a:xfrm>
            <a:off x="7500176" y="1711068"/>
            <a:ext cx="1274995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4FA6A3-05CD-CC01-2243-DE640B54C5DE}"/>
              </a:ext>
            </a:extLst>
          </p:cNvPr>
          <p:cNvSpPr/>
          <p:nvPr/>
        </p:nvSpPr>
        <p:spPr>
          <a:xfrm>
            <a:off x="9174385" y="1929042"/>
            <a:ext cx="1353458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512E70-2CA8-621A-998E-E2179B80F4B0}"/>
              </a:ext>
            </a:extLst>
          </p:cNvPr>
          <p:cNvSpPr/>
          <p:nvPr/>
        </p:nvSpPr>
        <p:spPr>
          <a:xfrm>
            <a:off x="7705710" y="2703791"/>
            <a:ext cx="1269068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textures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E25238-83D3-7DAD-E8EC-C015FBCBACDE}"/>
              </a:ext>
            </a:extLst>
          </p:cNvPr>
          <p:cNvSpPr/>
          <p:nvPr/>
        </p:nvSpPr>
        <p:spPr>
          <a:xfrm>
            <a:off x="6533108" y="4029623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filamesh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0F5C2D-ACFC-0CA5-C9D1-71942249541E}"/>
              </a:ext>
            </a:extLst>
          </p:cNvPr>
          <p:cNvSpPr/>
          <p:nvPr/>
        </p:nvSpPr>
        <p:spPr>
          <a:xfrm>
            <a:off x="10237408" y="3164367"/>
            <a:ext cx="155559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40A3CE0-B65F-4C79-5C49-6CE0FB7F147E}"/>
              </a:ext>
            </a:extLst>
          </p:cNvPr>
          <p:cNvSpPr/>
          <p:nvPr/>
        </p:nvSpPr>
        <p:spPr>
          <a:xfrm>
            <a:off x="8380605" y="4029623"/>
            <a:ext cx="1274996" cy="71894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vbo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ibo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4FB9F2-4C40-6214-BDDE-6D3908046A82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>
          <a:xfrm flipV="1">
            <a:off x="8788927" y="2552118"/>
            <a:ext cx="583667" cy="258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1A9BE-2065-D18C-9980-370835442AA5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851114" y="2659021"/>
            <a:ext cx="614106" cy="612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74AAE2-797C-9332-8D4F-7048CE3ABCAA}"/>
              </a:ext>
            </a:extLst>
          </p:cNvPr>
          <p:cNvCxnSpPr>
            <a:cxnSpLocks/>
            <a:stCxn id="38" idx="7"/>
            <a:endCxn id="36" idx="3"/>
          </p:cNvCxnSpPr>
          <p:nvPr/>
        </p:nvCxnSpPr>
        <p:spPr>
          <a:xfrm flipV="1">
            <a:off x="9468882" y="3787443"/>
            <a:ext cx="996338" cy="347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CE01A8-47E6-3FC1-E6D1-64EEBBEAD0C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7894744" y="4389095"/>
            <a:ext cx="485861" cy="5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93C940-F1E1-0EC2-B0CA-95DE9472E946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8775171" y="2076058"/>
            <a:ext cx="399214" cy="217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683E867-C534-8B09-BB8B-E19478AEA41E}"/>
              </a:ext>
            </a:extLst>
          </p:cNvPr>
          <p:cNvSpPr/>
          <p:nvPr/>
        </p:nvSpPr>
        <p:spPr>
          <a:xfrm>
            <a:off x="6063732" y="2696087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png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ktx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3D2058-35C7-99E8-997B-3F38DB166867}"/>
              </a:ext>
            </a:extLst>
          </p:cNvPr>
          <p:cNvCxnSpPr>
            <a:cxnSpLocks/>
            <a:stCxn id="65" idx="6"/>
            <a:endCxn id="33" idx="2"/>
          </p:cNvCxnSpPr>
          <p:nvPr/>
        </p:nvCxnSpPr>
        <p:spPr>
          <a:xfrm>
            <a:off x="7425368" y="3061077"/>
            <a:ext cx="280342" cy="7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685131-EE0F-92F5-6F65-57289263DBB5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7060917" y="2076058"/>
            <a:ext cx="4392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7F09D7F-5416-2D1C-C73C-EF7E8DE961C3}"/>
              </a:ext>
            </a:extLst>
          </p:cNvPr>
          <p:cNvCxnSpPr>
            <a:cxnSpLocks/>
            <a:stCxn id="14" idx="6"/>
            <a:endCxn id="30" idx="1"/>
          </p:cNvCxnSpPr>
          <p:nvPr/>
        </p:nvCxnSpPr>
        <p:spPr>
          <a:xfrm flipV="1">
            <a:off x="5740243" y="2076059"/>
            <a:ext cx="361474" cy="12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38B8F2E-21AE-CB79-9675-B899339F8C56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3421733" y="2088444"/>
            <a:ext cx="473986" cy="6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E3C8E79-9561-3D4F-B034-A79E211F38CD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951643" y="2094820"/>
            <a:ext cx="675082" cy="6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581317" y="5893854"/>
            <a:ext cx="1265218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gltf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fbx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E5A70C4-6FD6-FF50-B6F9-D60C29A3D11C}"/>
              </a:ext>
            </a:extLst>
          </p:cNvPr>
          <p:cNvSpPr/>
          <p:nvPr/>
        </p:nvSpPr>
        <p:spPr>
          <a:xfrm>
            <a:off x="6680891" y="5221329"/>
            <a:ext cx="1066070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filamesh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0"/>
            <a:endCxn id="121" idx="2"/>
          </p:cNvCxnSpPr>
          <p:nvPr/>
        </p:nvCxnSpPr>
        <p:spPr>
          <a:xfrm flipV="1">
            <a:off x="7213926" y="5590661"/>
            <a:ext cx="0" cy="303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EA9C006-EDB1-2878-340A-5384E0307B9F}"/>
              </a:ext>
            </a:extLst>
          </p:cNvPr>
          <p:cNvCxnSpPr>
            <a:cxnSpLocks/>
            <a:stCxn id="121" idx="0"/>
            <a:endCxn id="34" idx="4"/>
          </p:cNvCxnSpPr>
          <p:nvPr/>
        </p:nvCxnSpPr>
        <p:spPr>
          <a:xfrm flipV="1">
            <a:off x="7213926" y="4759602"/>
            <a:ext cx="0" cy="461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9235E5-A57E-B8D0-1BDF-8B10379B27B4}"/>
              </a:ext>
            </a:extLst>
          </p:cNvPr>
          <p:cNvSpPr/>
          <p:nvPr/>
        </p:nvSpPr>
        <p:spPr>
          <a:xfrm>
            <a:off x="385127" y="6123543"/>
            <a:ext cx="1409806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C000"/>
                </a:solidFill>
              </a:rPr>
              <a:t>offline tools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F0FB03-EA2F-7CA8-721D-F4184FF2780F}"/>
              </a:ext>
            </a:extLst>
          </p:cNvPr>
          <p:cNvCxnSpPr>
            <a:cxnSpLocks/>
          </p:cNvCxnSpPr>
          <p:nvPr/>
        </p:nvCxnSpPr>
        <p:spPr>
          <a:xfrm>
            <a:off x="1124933" y="2763670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790026-EA8F-9D13-A73E-26832BC44511}"/>
              </a:ext>
            </a:extLst>
          </p:cNvPr>
          <p:cNvCxnSpPr>
            <a:cxnSpLocks/>
          </p:cNvCxnSpPr>
          <p:nvPr/>
        </p:nvCxnSpPr>
        <p:spPr>
          <a:xfrm>
            <a:off x="3096457" y="2703791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819B584-C05A-08F4-5F87-A0C2918D35FE}"/>
              </a:ext>
            </a:extLst>
          </p:cNvPr>
          <p:cNvCxnSpPr>
            <a:cxnSpLocks/>
          </p:cNvCxnSpPr>
          <p:nvPr/>
        </p:nvCxnSpPr>
        <p:spPr>
          <a:xfrm>
            <a:off x="5123618" y="2724813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3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2</a:t>
            </a:r>
            <a:endParaRPr lang="zh-CN" alt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0F5C2D-ACFC-0CA5-C9D1-71942249541E}"/>
              </a:ext>
            </a:extLst>
          </p:cNvPr>
          <p:cNvSpPr/>
          <p:nvPr/>
        </p:nvSpPr>
        <p:spPr>
          <a:xfrm>
            <a:off x="9574589" y="3167523"/>
            <a:ext cx="155559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1A9BE-2065-D18C-9980-370835442AA5}"/>
              </a:ext>
            </a:extLst>
          </p:cNvPr>
          <p:cNvCxnSpPr>
            <a:cxnSpLocks/>
            <a:stCxn id="37" idx="6"/>
            <a:endCxn id="36" idx="3"/>
          </p:cNvCxnSpPr>
          <p:nvPr/>
        </p:nvCxnSpPr>
        <p:spPr>
          <a:xfrm flipV="1">
            <a:off x="8855571" y="3790599"/>
            <a:ext cx="946830" cy="496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74AAE2-797C-9332-8D4F-7048CE3ABCAA}"/>
              </a:ext>
            </a:extLst>
          </p:cNvPr>
          <p:cNvCxnSpPr>
            <a:cxnSpLocks/>
            <a:stCxn id="27" idx="6"/>
            <a:endCxn id="37" idx="3"/>
          </p:cNvCxnSpPr>
          <p:nvPr/>
        </p:nvCxnSpPr>
        <p:spPr>
          <a:xfrm flipV="1">
            <a:off x="6552528" y="4545135"/>
            <a:ext cx="1140814" cy="20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01432" y="2860095"/>
            <a:ext cx="1265218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gltf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fbx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1866650" y="3182636"/>
            <a:ext cx="7604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7E5EA4-2840-C504-2FB9-A53552C0A332}"/>
              </a:ext>
            </a:extLst>
          </p:cNvPr>
          <p:cNvSpPr/>
          <p:nvPr/>
        </p:nvSpPr>
        <p:spPr>
          <a:xfrm>
            <a:off x="2652267" y="2744883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AssimMesh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C223E-3EF7-94AF-B17E-E6FA3094556E}"/>
              </a:ext>
            </a:extLst>
          </p:cNvPr>
          <p:cNvSpPr/>
          <p:nvPr/>
        </p:nvSpPr>
        <p:spPr>
          <a:xfrm>
            <a:off x="2652268" y="3519790"/>
            <a:ext cx="144076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assimp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76375-0356-BE9D-8752-D8EAA34186F7}"/>
              </a:ext>
            </a:extLst>
          </p:cNvPr>
          <p:cNvSpPr/>
          <p:nvPr/>
        </p:nvSpPr>
        <p:spPr>
          <a:xfrm>
            <a:off x="5190892" y="2354966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vbo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ibo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2645B7-5168-A8A9-592D-F20BE014CCBD}"/>
              </a:ext>
            </a:extLst>
          </p:cNvPr>
          <p:cNvSpPr/>
          <p:nvPr/>
        </p:nvSpPr>
        <p:spPr>
          <a:xfrm>
            <a:off x="5237900" y="3319704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0DE0D6-4CE9-EA3F-61E8-D8BD5AFB5A9A}"/>
              </a:ext>
            </a:extLst>
          </p:cNvPr>
          <p:cNvSpPr/>
          <p:nvPr/>
        </p:nvSpPr>
        <p:spPr>
          <a:xfrm>
            <a:off x="5190892" y="4389672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textures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611908-6347-0D60-B142-533CDB571149}"/>
              </a:ext>
            </a:extLst>
          </p:cNvPr>
          <p:cNvSpPr/>
          <p:nvPr/>
        </p:nvSpPr>
        <p:spPr>
          <a:xfrm>
            <a:off x="7493935" y="3922059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D3C692-0F67-F80B-FA9A-216560AF6BF9}"/>
              </a:ext>
            </a:extLst>
          </p:cNvPr>
          <p:cNvCxnSpPr>
            <a:cxnSpLocks/>
            <a:stCxn id="13" idx="6"/>
            <a:endCxn id="37" idx="1"/>
          </p:cNvCxnSpPr>
          <p:nvPr/>
        </p:nvCxnSpPr>
        <p:spPr>
          <a:xfrm>
            <a:off x="6599536" y="3684694"/>
            <a:ext cx="1093806" cy="344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2C012E-A197-36D5-4B36-1E86E8B09494}"/>
              </a:ext>
            </a:extLst>
          </p:cNvPr>
          <p:cNvCxnSpPr>
            <a:cxnSpLocks/>
            <a:stCxn id="12" idx="6"/>
            <a:endCxn id="36" idx="1"/>
          </p:cNvCxnSpPr>
          <p:nvPr/>
        </p:nvCxnSpPr>
        <p:spPr>
          <a:xfrm>
            <a:off x="6552528" y="2719956"/>
            <a:ext cx="3249873" cy="55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C434A-1FE1-813C-A613-2281E90F9280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093028" y="2719956"/>
            <a:ext cx="1097864" cy="4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0D90CA-16FF-7DF4-A8BF-F1D75B96658C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93028" y="3128513"/>
            <a:ext cx="1144872" cy="556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352960-7695-2DB0-C04B-F42DB17FE5AE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>
          <a:xfrm>
            <a:off x="4093028" y="3128513"/>
            <a:ext cx="1097864" cy="1626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7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3</a:t>
            </a:r>
            <a:endParaRPr lang="zh-CN" alt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01431" y="2860095"/>
            <a:ext cx="1493463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resources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2094894" y="3182636"/>
            <a:ext cx="5321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7E5EA4-2840-C504-2FB9-A53552C0A332}"/>
              </a:ext>
            </a:extLst>
          </p:cNvPr>
          <p:cNvSpPr/>
          <p:nvPr/>
        </p:nvSpPr>
        <p:spPr>
          <a:xfrm>
            <a:off x="2652267" y="2744883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resgen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76375-0356-BE9D-8752-D8EAA34186F7}"/>
              </a:ext>
            </a:extLst>
          </p:cNvPr>
          <p:cNvSpPr/>
          <p:nvPr/>
        </p:nvSpPr>
        <p:spPr>
          <a:xfrm>
            <a:off x="5190892" y="2354966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.bin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2645B7-5168-A8A9-592D-F20BE014CCBD}"/>
              </a:ext>
            </a:extLst>
          </p:cNvPr>
          <p:cNvSpPr/>
          <p:nvPr/>
        </p:nvSpPr>
        <p:spPr>
          <a:xfrm>
            <a:off x="5237900" y="3319704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0DE0D6-4CE9-EA3F-61E8-D8BD5AFB5A9A}"/>
              </a:ext>
            </a:extLst>
          </p:cNvPr>
          <p:cNvSpPr/>
          <p:nvPr/>
        </p:nvSpPr>
        <p:spPr>
          <a:xfrm>
            <a:off x="5237900" y="4389672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.S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apple.S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C434A-1FE1-813C-A613-2281E90F9280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093028" y="2719956"/>
            <a:ext cx="1097864" cy="4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0D90CA-16FF-7DF4-A8BF-F1D75B96658C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93028" y="3128513"/>
            <a:ext cx="1144872" cy="556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352960-7695-2DB0-C04B-F42DB17FE5AE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>
          <a:xfrm>
            <a:off x="4093028" y="3128513"/>
            <a:ext cx="1144872" cy="1626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FC5468-D14A-87F1-3F4C-230D3B6245CB}"/>
              </a:ext>
            </a:extLst>
          </p:cNvPr>
          <p:cNvSpPr txBox="1"/>
          <p:nvPr/>
        </p:nvSpPr>
        <p:spPr>
          <a:xfrm>
            <a:off x="7689492" y="3128512"/>
            <a:ext cx="30801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</a:rPr>
              <a:t>TODO</a:t>
            </a:r>
            <a:r>
              <a:rPr lang="en-US" altLang="zh-CN" sz="6000" dirty="0"/>
              <a:t>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507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552562"/>
          </a:xfrm>
        </p:spPr>
        <p:txBody>
          <a:bodyPr>
            <a:normAutofit/>
          </a:bodyPr>
          <a:lstStyle/>
          <a:p>
            <a:r>
              <a:rPr lang="en-US" altLang="zh-CN" dirty="0"/>
              <a:t>Material block: material properties</a:t>
            </a:r>
          </a:p>
          <a:p>
            <a:r>
              <a:rPr lang="en-US" altLang="zh-CN" dirty="0"/>
              <a:t>Vertex block:  vs code</a:t>
            </a:r>
          </a:p>
          <a:p>
            <a:r>
              <a:rPr lang="en-US" altLang="zh-CN" dirty="0"/>
              <a:t>Fragment block: fs code</a:t>
            </a:r>
          </a:p>
          <a:p>
            <a:r>
              <a:rPr lang="en-US" altLang="zh-CN" dirty="0"/>
              <a:t>Computer block: cs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81CBF-5CE5-1A87-42F1-87D956114574}"/>
              </a:ext>
            </a:extLst>
          </p:cNvPr>
          <p:cNvSpPr txBox="1"/>
          <p:nvPr/>
        </p:nvSpPr>
        <p:spPr>
          <a:xfrm>
            <a:off x="29913" y="6385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219684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4.2.1 General: name</a:t>
            </a:r>
          </a:p>
          <a:p>
            <a:r>
              <a:rPr lang="en-US" altLang="zh-CN" dirty="0"/>
              <a:t>4.2.2 General: </a:t>
            </a:r>
            <a:r>
              <a:rPr lang="en-US" altLang="zh-CN" dirty="0" err="1"/>
              <a:t>featureLevel</a:t>
            </a:r>
            <a:r>
              <a:rPr lang="en-US" altLang="zh-CN" dirty="0"/>
              <a:t>     // hardware capacity require</a:t>
            </a:r>
          </a:p>
          <a:p>
            <a:r>
              <a:rPr lang="en-US" altLang="zh-CN" dirty="0"/>
              <a:t>4.2.3 General: </a:t>
            </a:r>
            <a:r>
              <a:rPr lang="en-US" altLang="zh-CN" dirty="0" err="1"/>
              <a:t>shadingModel</a:t>
            </a:r>
            <a:r>
              <a:rPr lang="en-US" altLang="zh-CN" dirty="0"/>
              <a:t> // shading model,  lit/unlit/</a:t>
            </a:r>
            <a:r>
              <a:rPr lang="en-US" altLang="zh-CN" dirty="0" err="1"/>
              <a:t>sss</a:t>
            </a:r>
            <a:r>
              <a:rPr lang="en-US" altLang="zh-CN" dirty="0"/>
              <a:t>/cloth/sg</a:t>
            </a:r>
          </a:p>
          <a:p>
            <a:r>
              <a:rPr lang="en-US" altLang="zh-CN" dirty="0"/>
              <a:t>4.2.4 General: parameters   // </a:t>
            </a:r>
            <a:r>
              <a:rPr lang="en-US" altLang="zh-CN" dirty="0" err="1"/>
              <a:t>bsdf</a:t>
            </a:r>
            <a:r>
              <a:rPr lang="en-US" altLang="zh-CN" dirty="0"/>
              <a:t> property + others-&gt; </a:t>
            </a:r>
            <a:r>
              <a:rPr lang="en-US" altLang="zh-CN" dirty="0" err="1"/>
              <a:t>uib</a:t>
            </a:r>
            <a:r>
              <a:rPr lang="en-US" altLang="zh-CN" dirty="0"/>
              <a:t>/sib</a:t>
            </a:r>
          </a:p>
          <a:p>
            <a:r>
              <a:rPr lang="en-US" altLang="zh-CN" dirty="0"/>
              <a:t>4.2.5 General: constants       // shader constant variable define</a:t>
            </a:r>
          </a:p>
          <a:p>
            <a:r>
              <a:rPr lang="en-US" altLang="zh-CN" dirty="0"/>
              <a:t>4.2.5 General: </a:t>
            </a:r>
            <a:r>
              <a:rPr lang="en-US" altLang="zh-CN" dirty="0" err="1"/>
              <a:t>variantFilter</a:t>
            </a:r>
            <a:r>
              <a:rPr lang="en-US" altLang="zh-CN" dirty="0"/>
              <a:t>  // what variant this mat not support</a:t>
            </a:r>
          </a:p>
          <a:p>
            <a:r>
              <a:rPr lang="en-US" altLang="zh-CN" dirty="0"/>
              <a:t>4.2.7 General: </a:t>
            </a:r>
            <a:r>
              <a:rPr lang="en-US" altLang="zh-CN" dirty="0" err="1"/>
              <a:t>flipUV</a:t>
            </a:r>
            <a:r>
              <a:rPr lang="en-US" altLang="zh-CN" dirty="0"/>
              <a:t>       	     // flip y of </a:t>
            </a:r>
            <a:r>
              <a:rPr lang="en-US" altLang="zh-CN" dirty="0" err="1"/>
              <a:t>uv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4.2.8 General: quality             // user flag to define shader render quality</a:t>
            </a:r>
          </a:p>
          <a:p>
            <a:r>
              <a:rPr lang="en-US" altLang="zh-CN" dirty="0"/>
              <a:t>4.2.9 General: instanced</a:t>
            </a:r>
          </a:p>
          <a:p>
            <a:r>
              <a:rPr lang="en-US" altLang="zh-CN" dirty="0"/>
              <a:t>4.2.10 General: </a:t>
            </a:r>
            <a:r>
              <a:rPr lang="en-US" altLang="zh-CN" dirty="0" err="1"/>
              <a:t>vertexDomainDeviceJittered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27D54-AA21-1866-FD05-7A91C5EA22F9}"/>
              </a:ext>
            </a:extLst>
          </p:cNvPr>
          <p:cNvSpPr txBox="1"/>
          <p:nvPr/>
        </p:nvSpPr>
        <p:spPr>
          <a:xfrm>
            <a:off x="140900" y="6380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2989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9495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4.2.11 Vertex and attributes: requires</a:t>
            </a:r>
          </a:p>
          <a:p>
            <a:pPr lvl="1"/>
            <a:r>
              <a:rPr lang="en-US" altLang="zh-CN" dirty="0"/>
              <a:t>attribute mesh should providing</a:t>
            </a:r>
          </a:p>
          <a:p>
            <a:pPr lvl="1"/>
            <a:r>
              <a:rPr lang="en-US" altLang="zh-CN" dirty="0"/>
              <a:t>choose from predefined set or custom0~7</a:t>
            </a:r>
          </a:p>
          <a:p>
            <a:r>
              <a:rPr lang="en-US" altLang="zh-CN" dirty="0"/>
              <a:t>4.2.12 Vertex and attributes: variables</a:t>
            </a:r>
          </a:p>
          <a:p>
            <a:pPr lvl="1"/>
            <a:r>
              <a:rPr lang="en-US" altLang="zh-CN" dirty="0"/>
              <a:t>varying</a:t>
            </a:r>
          </a:p>
          <a:p>
            <a:pPr lvl="1"/>
            <a:r>
              <a:rPr lang="en-US" altLang="zh-CN" dirty="0"/>
              <a:t>choose from predefined set or custom0~4</a:t>
            </a:r>
          </a:p>
          <a:p>
            <a:r>
              <a:rPr lang="en-US" altLang="zh-CN" dirty="0"/>
              <a:t>4.2.13 Vertex and attributes:  </a:t>
            </a:r>
            <a:r>
              <a:rPr lang="en-US" altLang="zh-CN" dirty="0" err="1"/>
              <a:t>vertexDomain</a:t>
            </a:r>
            <a:r>
              <a:rPr lang="en-US" altLang="zh-CN" dirty="0"/>
              <a:t> // space of model/world/view/</a:t>
            </a:r>
            <a:r>
              <a:rPr lang="en-US" altLang="zh-CN" dirty="0" err="1"/>
              <a:t>ndc</a:t>
            </a:r>
            <a:endParaRPr lang="en-US" altLang="zh-CN" dirty="0"/>
          </a:p>
          <a:p>
            <a:r>
              <a:rPr lang="en-US" altLang="zh-CN" dirty="0"/>
              <a:t>4.2.14 Vertex and attributes: interpolation   // varying interpolation flat/smooth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BB78C-32C8-1CDF-9B84-1632E7C65CE7}"/>
              </a:ext>
            </a:extLst>
          </p:cNvPr>
          <p:cNvSpPr txBox="1"/>
          <p:nvPr/>
        </p:nvSpPr>
        <p:spPr>
          <a:xfrm>
            <a:off x="77410" y="6429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5558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Concept of material, variant, shading model, mesh,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renderable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Material system and workflow, mat define and offline tools</a:t>
            </a:r>
          </a:p>
          <a:p>
            <a:r>
              <a:rPr lang="en-US" altLang="zh-CN" dirty="0"/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1916689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483159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4.2.15 Blending transparency: blending</a:t>
            </a:r>
          </a:p>
          <a:p>
            <a:r>
              <a:rPr lang="en-US" altLang="zh-CN" dirty="0"/>
              <a:t>4.2.16 Blending transparency: </a:t>
            </a:r>
            <a:r>
              <a:rPr lang="en-US" altLang="zh-CN" dirty="0" err="1"/>
              <a:t>postLightingBlending</a:t>
            </a:r>
            <a:endParaRPr lang="en-US" altLang="zh-CN" dirty="0"/>
          </a:p>
          <a:p>
            <a:r>
              <a:rPr lang="en-US" altLang="zh-CN" dirty="0"/>
              <a:t>4.2.17 Blending transparency: transparency	</a:t>
            </a:r>
          </a:p>
          <a:p>
            <a:r>
              <a:rPr lang="en-US" altLang="zh-CN" dirty="0"/>
              <a:t>4.2.18 Blending transparency: </a:t>
            </a:r>
            <a:r>
              <a:rPr lang="en-US" altLang="zh-CN" dirty="0" err="1"/>
              <a:t>maskThreshold</a:t>
            </a:r>
            <a:endParaRPr lang="en-US" altLang="zh-CN" dirty="0"/>
          </a:p>
          <a:p>
            <a:r>
              <a:rPr lang="en-US" altLang="zh-CN" dirty="0"/>
              <a:t>4.2.19 Blending transparency: </a:t>
            </a:r>
            <a:r>
              <a:rPr lang="en-US" altLang="zh-CN" dirty="0" err="1"/>
              <a:t>refractionMode</a:t>
            </a:r>
            <a:r>
              <a:rPr lang="en-US" altLang="zh-CN" dirty="0"/>
              <a:t>   	// </a:t>
            </a:r>
            <a:r>
              <a:rPr lang="en-US" altLang="zh-CN" dirty="0" err="1"/>
              <a:t>btdf</a:t>
            </a:r>
            <a:endParaRPr lang="en-US" altLang="zh-CN" dirty="0"/>
          </a:p>
          <a:p>
            <a:r>
              <a:rPr lang="en-US" altLang="zh-CN" dirty="0"/>
              <a:t>4.2.20 Blending transparency: </a:t>
            </a:r>
            <a:r>
              <a:rPr lang="en-US" altLang="zh-CN" dirty="0" err="1"/>
              <a:t>refractionType</a:t>
            </a:r>
            <a:r>
              <a:rPr lang="en-US" altLang="zh-CN" dirty="0"/>
              <a:t>	// </a:t>
            </a:r>
            <a:r>
              <a:rPr lang="en-US" altLang="zh-CN" dirty="0" err="1"/>
              <a:t>btdf</a:t>
            </a:r>
            <a:endParaRPr lang="en-US" altLang="zh-CN" dirty="0"/>
          </a:p>
          <a:p>
            <a:r>
              <a:rPr lang="en-US" altLang="zh-CN" dirty="0"/>
              <a:t>4.2.21 Rasterization: culling</a:t>
            </a:r>
          </a:p>
          <a:p>
            <a:r>
              <a:rPr lang="en-US" altLang="zh-CN" dirty="0"/>
              <a:t>4.2.22 Rasterization: </a:t>
            </a:r>
            <a:r>
              <a:rPr lang="en-US" altLang="zh-CN" dirty="0" err="1"/>
              <a:t>colorWrite</a:t>
            </a:r>
            <a:endParaRPr lang="en-US" altLang="zh-CN" dirty="0"/>
          </a:p>
          <a:p>
            <a:r>
              <a:rPr lang="en-US" altLang="zh-CN" dirty="0"/>
              <a:t>4.2.23 Rasterization: </a:t>
            </a:r>
            <a:r>
              <a:rPr lang="en-US" altLang="zh-CN" dirty="0" err="1"/>
              <a:t>depthWrite</a:t>
            </a:r>
            <a:endParaRPr lang="en-US" altLang="zh-CN" dirty="0"/>
          </a:p>
          <a:p>
            <a:r>
              <a:rPr lang="en-US" altLang="zh-CN" dirty="0"/>
              <a:t>4.2.24 Rasterization: </a:t>
            </a:r>
            <a:r>
              <a:rPr lang="en-US" altLang="zh-CN" dirty="0" err="1"/>
              <a:t>depthCulling</a:t>
            </a:r>
            <a:endParaRPr lang="en-US" altLang="zh-CN" dirty="0"/>
          </a:p>
          <a:p>
            <a:r>
              <a:rPr lang="en-US" altLang="zh-CN" dirty="0"/>
              <a:t>4.2.25 Rasterization: </a:t>
            </a:r>
            <a:r>
              <a:rPr lang="en-US" altLang="zh-CN" dirty="0" err="1"/>
              <a:t>dobleSided</a:t>
            </a:r>
            <a:endParaRPr lang="en-US" altLang="zh-CN" dirty="0"/>
          </a:p>
          <a:p>
            <a:r>
              <a:rPr lang="en-US" altLang="zh-CN" dirty="0"/>
              <a:t>4.2.26 Rasterization: </a:t>
            </a:r>
            <a:r>
              <a:rPr lang="en-US" altLang="zh-CN" dirty="0" err="1"/>
              <a:t>alphaToCoverage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4C2AC-3D9C-FCAE-DAFE-D70F708643F8}"/>
              </a:ext>
            </a:extLst>
          </p:cNvPr>
          <p:cNvSpPr txBox="1"/>
          <p:nvPr/>
        </p:nvSpPr>
        <p:spPr>
          <a:xfrm>
            <a:off x="174171" y="647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18540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4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468670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4.2.27 Lighting: reflections    // </a:t>
            </a:r>
            <a:r>
              <a:rPr lang="en-US" altLang="zh-CN" dirty="0" err="1"/>
              <a:t>ssr</a:t>
            </a:r>
            <a:endParaRPr lang="en-US" altLang="zh-CN" dirty="0"/>
          </a:p>
          <a:p>
            <a:r>
              <a:rPr lang="en-US" altLang="zh-CN" dirty="0"/>
              <a:t>4.2.28 Lighting: </a:t>
            </a:r>
            <a:r>
              <a:rPr lang="en-US" altLang="zh-CN" dirty="0" err="1"/>
              <a:t>shadowMultiplier</a:t>
            </a:r>
            <a:r>
              <a:rPr lang="en-US" altLang="zh-CN" dirty="0"/>
              <a:t>  // shadow of unlit</a:t>
            </a:r>
          </a:p>
          <a:p>
            <a:r>
              <a:rPr lang="en-US" altLang="zh-CN" dirty="0"/>
              <a:t>4.2.29 Lighting: </a:t>
            </a:r>
            <a:r>
              <a:rPr lang="en-US" altLang="zh-CN" dirty="0" err="1"/>
              <a:t>transparentShadow</a:t>
            </a:r>
            <a:r>
              <a:rPr lang="en-US" altLang="zh-CN" dirty="0"/>
              <a:t>  // shadow</a:t>
            </a:r>
          </a:p>
          <a:p>
            <a:r>
              <a:rPr lang="en-US" altLang="zh-CN" dirty="0"/>
              <a:t>4.2.30 Lighting: </a:t>
            </a:r>
            <a:r>
              <a:rPr lang="en-US" altLang="zh-CN" dirty="0" err="1"/>
              <a:t>clearCoatIorChange</a:t>
            </a:r>
            <a:r>
              <a:rPr lang="en-US" altLang="zh-CN" dirty="0"/>
              <a:t>  // layered surface</a:t>
            </a:r>
          </a:p>
          <a:p>
            <a:r>
              <a:rPr lang="en-US" altLang="zh-CN" dirty="0"/>
              <a:t>4.2.31 Lighting: </a:t>
            </a:r>
            <a:r>
              <a:rPr lang="en-US" altLang="zh-CN" dirty="0" err="1"/>
              <a:t>multiBounceAmbientOcclusion</a:t>
            </a:r>
            <a:r>
              <a:rPr lang="en-US" altLang="zh-CN" dirty="0"/>
              <a:t>  // </a:t>
            </a:r>
            <a:r>
              <a:rPr lang="en-US" altLang="zh-CN" dirty="0" err="1"/>
              <a:t>ssao</a:t>
            </a:r>
            <a:endParaRPr lang="en-US" altLang="zh-CN" dirty="0"/>
          </a:p>
          <a:p>
            <a:r>
              <a:rPr lang="en-US" altLang="zh-CN" dirty="0"/>
              <a:t>4.2.32 Lighting: </a:t>
            </a:r>
            <a:r>
              <a:rPr lang="en-US" altLang="zh-CN" dirty="0" err="1"/>
              <a:t>specularAmbientOcclusion</a:t>
            </a:r>
            <a:r>
              <a:rPr lang="en-US" altLang="zh-CN" dirty="0"/>
              <a:t>  //</a:t>
            </a:r>
            <a:r>
              <a:rPr lang="en-US" altLang="zh-CN" dirty="0" err="1"/>
              <a:t>ssao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specularAntiAliasingVariance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specularAntiAliasingThreshold</a:t>
            </a:r>
            <a:endParaRPr lang="en-US" altLang="zh-CN" dirty="0"/>
          </a:p>
          <a:p>
            <a:r>
              <a:rPr lang="en-US" altLang="zh-CN" dirty="0"/>
              <a:t>42.33 Shading: </a:t>
            </a:r>
            <a:r>
              <a:rPr lang="en-US" altLang="zh-CN" dirty="0" err="1"/>
              <a:t>customSurfaceShading</a:t>
            </a:r>
            <a:r>
              <a:rPr lang="en-US" altLang="zh-CN" dirty="0"/>
              <a:t>   // custom shading model</a:t>
            </a:r>
          </a:p>
          <a:p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B3A62-936B-856B-F3D3-BAFE373A65DD}"/>
              </a:ext>
            </a:extLst>
          </p:cNvPr>
          <p:cNvSpPr txBox="1"/>
          <p:nvPr/>
        </p:nvSpPr>
        <p:spPr>
          <a:xfrm>
            <a:off x="10160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319459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5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552562"/>
          </a:xfrm>
        </p:spPr>
        <p:txBody>
          <a:bodyPr>
            <a:normAutofit/>
          </a:bodyPr>
          <a:lstStyle/>
          <a:p>
            <a:r>
              <a:rPr lang="en-US" altLang="zh-CN" dirty="0"/>
              <a:t>Not list on document</a:t>
            </a:r>
          </a:p>
          <a:p>
            <a:pPr lvl="1"/>
            <a:r>
              <a:rPr lang="en-US" altLang="zh-CN" dirty="0"/>
              <a:t>General: </a:t>
            </a:r>
            <a:r>
              <a:rPr lang="en-US" altLang="zh-CN" dirty="0" err="1"/>
              <a:t>materialDomain</a:t>
            </a:r>
            <a:r>
              <a:rPr lang="en-US" altLang="zh-CN" dirty="0"/>
              <a:t>   // surface/post process/cs</a:t>
            </a:r>
          </a:p>
          <a:p>
            <a:pPr lvl="1"/>
            <a:r>
              <a:rPr lang="en-US" altLang="zh-CN" dirty="0"/>
              <a:t>General: </a:t>
            </a:r>
            <a:r>
              <a:rPr lang="en-US" altLang="zh-CN" dirty="0" err="1"/>
              <a:t>groupSize</a:t>
            </a:r>
            <a:r>
              <a:rPr lang="en-US" altLang="zh-CN" dirty="0"/>
              <a:t>  // cs dispatch group size</a:t>
            </a:r>
          </a:p>
          <a:p>
            <a:pPr lvl="1"/>
            <a:r>
              <a:rPr lang="en-US" altLang="zh-CN" dirty="0"/>
              <a:t>Rasterization : buffers  //  input</a:t>
            </a:r>
          </a:p>
          <a:p>
            <a:pPr lvl="1"/>
            <a:r>
              <a:rPr lang="en-US" altLang="zh-CN" dirty="0"/>
              <a:t>Rasterization: outputs  // render target </a:t>
            </a:r>
          </a:p>
          <a:p>
            <a:pPr lvl="1"/>
            <a:r>
              <a:rPr lang="en-US" altLang="zh-CN" dirty="0"/>
              <a:t>Rasterization: </a:t>
            </a:r>
            <a:r>
              <a:rPr lang="en-US" altLang="zh-CN" dirty="0" err="1"/>
              <a:t>subpasses</a:t>
            </a:r>
            <a:r>
              <a:rPr lang="en-US" altLang="zh-CN" dirty="0"/>
              <a:t>  // </a:t>
            </a:r>
            <a:r>
              <a:rPr lang="en-US" altLang="zh-CN" dirty="0" err="1"/>
              <a:t>subpass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F1241-5642-A5EA-F81B-B127AA947B0D}"/>
              </a:ext>
            </a:extLst>
          </p:cNvPr>
          <p:cNvSpPr txBox="1"/>
          <p:nvPr/>
        </p:nvSpPr>
        <p:spPr>
          <a:xfrm>
            <a:off x="0" y="6380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162694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0607-9E4A-E6F2-E89A-D4907297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8284-55EE-2BDE-F3BA-9BBA04FC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matc</a:t>
            </a:r>
            <a:endParaRPr lang="en-US" altLang="zh-CN" dirty="0"/>
          </a:p>
          <a:p>
            <a:pPr lvl="1"/>
            <a:r>
              <a:rPr lang="en-US" altLang="zh-CN" dirty="0"/>
              <a:t>compile .mat file to .</a:t>
            </a:r>
            <a:r>
              <a:rPr lang="en-US" altLang="zh-CN" dirty="0" err="1"/>
              <a:t>filamat</a:t>
            </a:r>
            <a:r>
              <a:rPr lang="en-US" altLang="zh-CN" dirty="0"/>
              <a:t> file</a:t>
            </a:r>
          </a:p>
          <a:p>
            <a:pPr lvl="1"/>
            <a:r>
              <a:rPr lang="en-US" altLang="zh-CN" dirty="0"/>
              <a:t>.mat is text file like </a:t>
            </a:r>
            <a:r>
              <a:rPr lang="en-US" altLang="zh-CN" dirty="0" err="1"/>
              <a:t>json</a:t>
            </a:r>
            <a:r>
              <a:rPr lang="en-US" altLang="zh-CN" dirty="0"/>
              <a:t>, defining material property and shader</a:t>
            </a:r>
          </a:p>
          <a:p>
            <a:pPr lvl="1"/>
            <a:r>
              <a:rPr lang="en-US" altLang="zh-CN" dirty="0"/>
              <a:t>generate full shader for every variant</a:t>
            </a:r>
          </a:p>
          <a:p>
            <a:pPr lvl="1"/>
            <a:r>
              <a:rPr lang="en-US" altLang="zh-CN" dirty="0"/>
              <a:t>generate </a:t>
            </a:r>
            <a:r>
              <a:rPr lang="en-US" altLang="zh-CN" dirty="0" err="1"/>
              <a:t>uib</a:t>
            </a:r>
            <a:r>
              <a:rPr lang="en-US" altLang="zh-CN" dirty="0"/>
              <a:t> and sib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filamat</a:t>
            </a:r>
            <a:r>
              <a:rPr lang="en-US" altLang="zh-CN" dirty="0"/>
              <a:t> is binary file with property chunk, </a:t>
            </a:r>
            <a:r>
              <a:rPr lang="en-US" altLang="zh-CN" dirty="0" err="1"/>
              <a:t>uib</a:t>
            </a:r>
            <a:r>
              <a:rPr lang="en-US" altLang="zh-CN" dirty="0"/>
              <a:t>/sib chunk, shader chunk</a:t>
            </a:r>
          </a:p>
          <a:p>
            <a:r>
              <a:rPr lang="en-US" altLang="zh-CN" dirty="0" err="1"/>
              <a:t>resgen</a:t>
            </a:r>
            <a:endParaRPr lang="en-US" altLang="zh-CN" dirty="0"/>
          </a:p>
          <a:p>
            <a:pPr lvl="1"/>
            <a:r>
              <a:rPr lang="en-US" altLang="zh-CN" dirty="0"/>
              <a:t>package many resource file to one binary file</a:t>
            </a:r>
          </a:p>
          <a:p>
            <a:r>
              <a:rPr lang="en-US" altLang="zh-CN" dirty="0" err="1"/>
              <a:t>FilameshSdfsd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052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11F-C957-7439-3236-16902436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resgen</a:t>
            </a:r>
            <a:r>
              <a:rPr lang="en-US" altLang="zh-CN" dirty="0"/>
              <a:t>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A7B1-01F2-55EA-236E-57A9007B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Combine many input file to one binary file</a:t>
            </a:r>
          </a:p>
          <a:p>
            <a:r>
              <a:rPr lang="en-US" altLang="zh-CN" dirty="0"/>
              <a:t>.bin file contain the content</a:t>
            </a:r>
          </a:p>
          <a:p>
            <a:r>
              <a:rPr lang="en-US" altLang="zh-CN" dirty="0"/>
              <a:t>.h file to declare the {offset, size} of each input file in bin file</a:t>
            </a:r>
          </a:p>
          <a:p>
            <a:r>
              <a:rPr lang="en-US" altLang="zh-CN" dirty="0"/>
              <a:t>.S file is assemble text file define the {offset, size} variables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apple.S</a:t>
            </a:r>
            <a:r>
              <a:rPr lang="en-US" altLang="zh-CN" dirty="0"/>
              <a:t> file is apple assemble text file format</a:t>
            </a:r>
          </a:p>
          <a:p>
            <a:r>
              <a:rPr lang="en-US" altLang="zh-CN" dirty="0"/>
              <a:t>.c file is uint8 buffer of file binary content</a:t>
            </a:r>
          </a:p>
        </p:txBody>
      </p:sp>
    </p:spTree>
    <p:extLst>
      <p:ext uri="{BB962C8B-B14F-4D97-AF65-F5344CB8AC3E}">
        <p14:creationId xmlns:p14="http://schemas.microsoft.com/office/powerpoint/2010/main" val="3513949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7840-C251-E8B0-B229-CF63F5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rendering using programmatically define material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53E9-4B11-8B26-503F-35D0EAAC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 programmatically define material</a:t>
            </a:r>
          </a:p>
          <a:p>
            <a:r>
              <a:rPr lang="en-US" altLang="zh-CN" dirty="0"/>
              <a:t>2. compile to package by </a:t>
            </a:r>
            <a:r>
              <a:rPr lang="en-US" altLang="zh-CN" dirty="0" err="1"/>
              <a:t>MaterialBuilder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3. build material with package</a:t>
            </a:r>
          </a:p>
          <a:p>
            <a:r>
              <a:rPr lang="en-US" altLang="zh-CN" dirty="0"/>
              <a:t>4. create material instance mi</a:t>
            </a:r>
          </a:p>
          <a:p>
            <a:r>
              <a:rPr lang="en-US" altLang="zh-CN" dirty="0"/>
              <a:t>5. load textures</a:t>
            </a:r>
          </a:p>
          <a:p>
            <a:r>
              <a:rPr lang="en-US" altLang="zh-CN" dirty="0"/>
              <a:t>6. set textures to mi</a:t>
            </a:r>
          </a:p>
          <a:p>
            <a:r>
              <a:rPr lang="en-US" altLang="zh-CN" dirty="0"/>
              <a:t>7. build material dictionary by its name</a:t>
            </a:r>
          </a:p>
          <a:p>
            <a:r>
              <a:rPr lang="en-US" altLang="zh-CN" dirty="0"/>
              <a:t>7. load mesh,  set material with mesh material name</a:t>
            </a:r>
          </a:p>
          <a:p>
            <a:r>
              <a:rPr lang="en-US" altLang="zh-CN" dirty="0"/>
              <a:t>8. create </a:t>
            </a:r>
            <a:r>
              <a:rPr lang="en-US" altLang="zh-CN" dirty="0" err="1"/>
              <a:t>renderable</a:t>
            </a:r>
            <a:r>
              <a:rPr lang="en-US" altLang="zh-CN" dirty="0"/>
              <a:t> and add to scene</a:t>
            </a:r>
          </a:p>
          <a:p>
            <a:r>
              <a:rPr lang="en-US" altLang="zh-CN" dirty="0"/>
              <a:t>9. add light to scene</a:t>
            </a:r>
          </a:p>
          <a:p>
            <a:r>
              <a:rPr lang="en-US" altLang="zh-CN" dirty="0"/>
              <a:t>10. render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745BF-D0D6-3357-9041-9AE2726E19BA}"/>
              </a:ext>
            </a:extLst>
          </p:cNvPr>
          <p:cNvSpPr txBox="1"/>
          <p:nvPr/>
        </p:nvSpPr>
        <p:spPr>
          <a:xfrm>
            <a:off x="111275" y="6406625"/>
            <a:ext cx="798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https://github.com/google/filament/blob/main/samples/sample_full_pbr.cpp</a:t>
            </a:r>
          </a:p>
        </p:txBody>
      </p:sp>
    </p:spTree>
    <p:extLst>
      <p:ext uri="{BB962C8B-B14F-4D97-AF65-F5344CB8AC3E}">
        <p14:creationId xmlns:p14="http://schemas.microsoft.com/office/powerpoint/2010/main" val="1730353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 of material, variant, shading model, mesh,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/>
              <a:t>Material system and workflow, mat define and offline tools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2996611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4CBB-86CD-CD54-E207-5CD216D6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7A1C-DFB7-A668-194D-826B944E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2679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Material shading model algorithm</a:t>
            </a:r>
          </a:p>
          <a:p>
            <a:pPr lvl="1"/>
            <a:r>
              <a:rPr lang="en-US" altLang="zh-CN" dirty="0"/>
              <a:t>Standard micro surface model with GGX</a:t>
            </a:r>
          </a:p>
          <a:p>
            <a:pPr lvl="2"/>
            <a:r>
              <a:rPr lang="en-US" altLang="zh-CN" dirty="0"/>
              <a:t>Anisotropic model,  layered model: clear coat</a:t>
            </a:r>
          </a:p>
          <a:p>
            <a:pPr lvl="1"/>
            <a:r>
              <a:rPr lang="en-US" altLang="zh-CN" dirty="0"/>
              <a:t>SSS</a:t>
            </a:r>
          </a:p>
          <a:p>
            <a:pPr lvl="1"/>
            <a:r>
              <a:rPr lang="en-US" altLang="zh-CN" dirty="0"/>
              <a:t>cloth</a:t>
            </a:r>
          </a:p>
          <a:p>
            <a:r>
              <a:rPr lang="en-US" altLang="zh-CN" dirty="0"/>
              <a:t>Light and shadow algorithm</a:t>
            </a:r>
          </a:p>
          <a:p>
            <a:pPr lvl="1"/>
            <a:r>
              <a:rPr lang="en-US" altLang="zh-CN" dirty="0"/>
              <a:t>Unlit</a:t>
            </a:r>
          </a:p>
          <a:p>
            <a:pPr lvl="1"/>
            <a:r>
              <a:rPr lang="en-US" altLang="zh-CN" dirty="0"/>
              <a:t>Direct light: directional, punctual, area, photometric</a:t>
            </a:r>
          </a:p>
          <a:p>
            <a:pPr lvl="1"/>
            <a:r>
              <a:rPr lang="en-US" altLang="zh-CN" dirty="0"/>
              <a:t>Indirect light:  IBL</a:t>
            </a:r>
          </a:p>
          <a:p>
            <a:pPr lvl="1"/>
            <a:r>
              <a:rPr lang="en-US" altLang="zh-CN" dirty="0"/>
              <a:t>Static light</a:t>
            </a:r>
          </a:p>
          <a:p>
            <a:pPr lvl="1"/>
            <a:r>
              <a:rPr lang="en-US" altLang="zh-CN" dirty="0"/>
              <a:t>dynamic light:  cluster to </a:t>
            </a:r>
            <a:r>
              <a:rPr lang="en-US" altLang="zh-CN" dirty="0" err="1"/>
              <a:t>froxel</a:t>
            </a:r>
            <a:endParaRPr lang="en-US" altLang="zh-CN" dirty="0"/>
          </a:p>
          <a:p>
            <a:pPr lvl="1"/>
            <a:r>
              <a:rPr lang="en-US" altLang="zh-CN" dirty="0"/>
              <a:t>Refraction: transparent and translucency light</a:t>
            </a:r>
          </a:p>
          <a:p>
            <a:pPr lvl="1"/>
            <a:r>
              <a:rPr lang="en-US" altLang="zh-CN" dirty="0"/>
              <a:t>Reflection: </a:t>
            </a:r>
          </a:p>
          <a:p>
            <a:pPr lvl="1"/>
            <a:r>
              <a:rPr lang="en-US" altLang="zh-CN" dirty="0"/>
              <a:t>Occlusion:</a:t>
            </a:r>
          </a:p>
          <a:p>
            <a:pPr lvl="1"/>
            <a:r>
              <a:rPr lang="en-US" altLang="zh-CN" dirty="0"/>
              <a:t>Shadow: </a:t>
            </a:r>
          </a:p>
          <a:p>
            <a:r>
              <a:rPr lang="en-US" altLang="zh-CN" dirty="0"/>
              <a:t>Camera and post effect algorithm</a:t>
            </a:r>
          </a:p>
          <a:p>
            <a:pPr lvl="1"/>
            <a:r>
              <a:rPr lang="en-US" altLang="zh-CN" dirty="0"/>
              <a:t>Overall: Exposure and bloom</a:t>
            </a:r>
          </a:p>
          <a:p>
            <a:pPr lvl="1"/>
            <a:r>
              <a:rPr lang="en-US" altLang="zh-CN" dirty="0"/>
              <a:t>Lens: color fringe, lens flare</a:t>
            </a:r>
          </a:p>
          <a:p>
            <a:pPr lvl="1"/>
            <a:r>
              <a:rPr lang="en-US" altLang="zh-CN" dirty="0"/>
              <a:t>Film post: contrast, curves, levels, color grading and tone mapping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2AF66-1731-5BAD-CDB0-E72440088818}"/>
              </a:ext>
            </a:extLst>
          </p:cNvPr>
          <p:cNvSpPr txBox="1"/>
          <p:nvPr/>
        </p:nvSpPr>
        <p:spPr>
          <a:xfrm>
            <a:off x="140900" y="641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https://google.github.io/filament/Filament.html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EAB7-F4C8-E091-35D9-BF310E9BCD38}"/>
              </a:ext>
            </a:extLst>
          </p:cNvPr>
          <p:cNvSpPr txBox="1"/>
          <p:nvPr/>
        </p:nvSpPr>
        <p:spPr>
          <a:xfrm>
            <a:off x="6978831" y="1690688"/>
            <a:ext cx="5005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https://registry.khronos.org/glTF/specs/2.0/glTF-2.0.html#appendix-b-brdf-implementation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3542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4C-8F58-7B1B-0C7A-33893CD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1A20-52C5-CEC0-08AC-06EA3A3D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Offline node graph tools to generate user shader?</a:t>
            </a:r>
          </a:p>
          <a:p>
            <a:r>
              <a:rPr lang="en-US" altLang="zh-CN" dirty="0"/>
              <a:t>BTDF ?</a:t>
            </a:r>
          </a:p>
          <a:p>
            <a:r>
              <a:rPr lang="en-US" altLang="zh-CN" dirty="0"/>
              <a:t>Volume ?</a:t>
            </a:r>
          </a:p>
          <a:p>
            <a:r>
              <a:rPr lang="en-US" altLang="zh-CN" dirty="0"/>
              <a:t>Ray tracing shader ?</a:t>
            </a:r>
          </a:p>
          <a:p>
            <a:r>
              <a:rPr lang="en-US" altLang="zh-CN" dirty="0"/>
              <a:t>Offline or online shader generation?</a:t>
            </a:r>
          </a:p>
          <a:p>
            <a:r>
              <a:rPr lang="en-US" altLang="zh-CN" dirty="0"/>
              <a:t>How many capacity need exposure to user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8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B52-0427-2886-9447-5C642EF5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B384-6F5F-D81E-FE35-3085126D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Pixar </a:t>
            </a:r>
            <a:r>
              <a:rPr lang="en-US" altLang="zh-CN" dirty="0" err="1"/>
              <a:t>OpenUSD</a:t>
            </a:r>
            <a:r>
              <a:rPr lang="en-US" altLang="zh-CN" dirty="0"/>
              <a:t> file format of material define</a:t>
            </a:r>
          </a:p>
          <a:p>
            <a:r>
              <a:rPr lang="en-US" altLang="zh-CN" dirty="0"/>
              <a:t>Nvidia material define language</a:t>
            </a:r>
          </a:p>
          <a:p>
            <a:r>
              <a:rPr lang="en-US" altLang="zh-CN" dirty="0" err="1"/>
              <a:t>glTF</a:t>
            </a:r>
            <a:r>
              <a:rPr lang="en-US" altLang="zh-CN" dirty="0"/>
              <a:t> material and extensions</a:t>
            </a:r>
          </a:p>
          <a:p>
            <a:r>
              <a:rPr lang="en-US" altLang="zh-CN" dirty="0" err="1"/>
              <a:t>MaterialX</a:t>
            </a:r>
            <a:r>
              <a:rPr lang="en-US" altLang="zh-CN" dirty="0"/>
              <a:t> lib</a:t>
            </a:r>
          </a:p>
          <a:p>
            <a:r>
              <a:rPr lang="en-US" altLang="zh-CN" dirty="0"/>
              <a:t>Unreal shader graph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49AF-CC64-8F56-482C-10D3AA58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Concept: material ~ material variant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/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𝑓𝑟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AF331B1-18C9-7E40-B6D4-E0C1E6F1F418}"/>
              </a:ext>
            </a:extLst>
          </p:cNvPr>
          <p:cNvSpPr/>
          <p:nvPr/>
        </p:nvSpPr>
        <p:spPr>
          <a:xfrm rot="5400000">
            <a:off x="5954484" y="2059880"/>
            <a:ext cx="362857" cy="13764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37088D2-24AD-59C8-4645-DC1F0185A9E0}"/>
              </a:ext>
            </a:extLst>
          </p:cNvPr>
          <p:cNvSpPr/>
          <p:nvPr/>
        </p:nvSpPr>
        <p:spPr>
          <a:xfrm rot="5400000">
            <a:off x="3979331" y="2089973"/>
            <a:ext cx="362857" cy="12191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F9E28-2B27-DFA7-166D-D3D23E0F4678}"/>
              </a:ext>
            </a:extLst>
          </p:cNvPr>
          <p:cNvSpPr txBox="1"/>
          <p:nvPr/>
        </p:nvSpPr>
        <p:spPr>
          <a:xfrm>
            <a:off x="4606317" y="373107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</a:t>
            </a:r>
            <a:r>
              <a:rPr lang="en-US" altLang="zh-CN" dirty="0"/>
              <a:t>= surface </a:t>
            </a:r>
            <a:r>
              <a:rPr lang="en-US" altLang="zh-CN" dirty="0" err="1"/>
              <a:t>bsdf</a:t>
            </a:r>
            <a:r>
              <a:rPr lang="en-US" altLang="zh-CN" dirty="0"/>
              <a:t> property of render equation</a:t>
            </a:r>
            <a:endParaRPr lang="zh-CN" alt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C3A1B4-79E5-8343-2FAA-7C502582873C}"/>
              </a:ext>
            </a:extLst>
          </p:cNvPr>
          <p:cNvSpPr/>
          <p:nvPr/>
        </p:nvSpPr>
        <p:spPr>
          <a:xfrm rot="5400000">
            <a:off x="4915569" y="2173842"/>
            <a:ext cx="362857" cy="26760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D50AE-DE5F-1CF5-A3BB-16142C4F74C7}"/>
              </a:ext>
            </a:extLst>
          </p:cNvPr>
          <p:cNvSpPr txBox="1"/>
          <p:nvPr/>
        </p:nvSpPr>
        <p:spPr>
          <a:xfrm>
            <a:off x="3699108" y="288813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emissive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E62B2-53B7-5134-4487-50CBFF3FCDBD}"/>
              </a:ext>
            </a:extLst>
          </p:cNvPr>
          <p:cNvSpPr txBox="1"/>
          <p:nvPr/>
        </p:nvSpPr>
        <p:spPr>
          <a:xfrm>
            <a:off x="5836791" y="294532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bsdf</a:t>
            </a:r>
            <a:endParaRPr lang="zh-CN" alt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237C28-955D-AB00-0954-0460C79D61F3}"/>
              </a:ext>
            </a:extLst>
          </p:cNvPr>
          <p:cNvSpPr/>
          <p:nvPr/>
        </p:nvSpPr>
        <p:spPr>
          <a:xfrm rot="5400000">
            <a:off x="7320038" y="2201408"/>
            <a:ext cx="362857" cy="10933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97C36-D8A9-4298-E2B0-EFF40A484C3A}"/>
              </a:ext>
            </a:extLst>
          </p:cNvPr>
          <p:cNvSpPr txBox="1"/>
          <p:nvPr/>
        </p:nvSpPr>
        <p:spPr>
          <a:xfrm>
            <a:off x="6726254" y="297661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transport</a:t>
            </a:r>
            <a:endParaRPr lang="zh-CN" alt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865F77E-531B-0CB9-E2F4-EBFEFE8EEB7D}"/>
              </a:ext>
            </a:extLst>
          </p:cNvPr>
          <p:cNvSpPr/>
          <p:nvPr/>
        </p:nvSpPr>
        <p:spPr>
          <a:xfrm rot="5400000">
            <a:off x="8425535" y="2404601"/>
            <a:ext cx="362857" cy="6869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84FCD-8524-2A72-6C84-D11561EACEA6}"/>
              </a:ext>
            </a:extLst>
          </p:cNvPr>
          <p:cNvSpPr txBox="1"/>
          <p:nvPr/>
        </p:nvSpPr>
        <p:spPr>
          <a:xfrm>
            <a:off x="8383954" y="298151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falloff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3624A31-E2B2-2B76-B7DA-F590654989B5}"/>
              </a:ext>
            </a:extLst>
          </p:cNvPr>
          <p:cNvSpPr/>
          <p:nvPr/>
        </p:nvSpPr>
        <p:spPr>
          <a:xfrm rot="5400000">
            <a:off x="6610671" y="1150454"/>
            <a:ext cx="362857" cy="65475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24163-F7F7-CEAB-3DE9-70653D26B447}"/>
              </a:ext>
            </a:extLst>
          </p:cNvPr>
          <p:cNvSpPr txBox="1"/>
          <p:nvPr/>
        </p:nvSpPr>
        <p:spPr>
          <a:xfrm>
            <a:off x="4606317" y="4785829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variant </a:t>
            </a:r>
            <a:r>
              <a:rPr lang="en-US" altLang="zh-CN" dirty="0"/>
              <a:t>= full render equation</a:t>
            </a:r>
            <a:r>
              <a:rPr lang="zh-CN" altLang="en-US" dirty="0"/>
              <a:t> </a:t>
            </a:r>
            <a:r>
              <a:rPr lang="en-US" altLang="zh-CN" dirty="0"/>
              <a:t>= material + external env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7E4B4-7B3F-C176-6A59-9B363F5BA661}"/>
              </a:ext>
            </a:extLst>
          </p:cNvPr>
          <p:cNvSpPr txBox="1"/>
          <p:nvPr/>
        </p:nvSpPr>
        <p:spPr>
          <a:xfrm>
            <a:off x="221048" y="64118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Latex formula see ppt notes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C15-7725-CBE1-3B9E-939A4A9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variant</a:t>
            </a:r>
            <a:endParaRPr lang="zh-CN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59C48-CAD8-A008-9325-F478C804BD2F}"/>
              </a:ext>
            </a:extLst>
          </p:cNvPr>
          <p:cNvGrpSpPr/>
          <p:nvPr/>
        </p:nvGrpSpPr>
        <p:grpSpPr>
          <a:xfrm>
            <a:off x="1681346" y="1753388"/>
            <a:ext cx="8407024" cy="370840"/>
            <a:chOff x="1236241" y="1913045"/>
            <a:chExt cx="8407024" cy="370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558202-C67F-60A8-7860-6255BB825354}"/>
                </a:ext>
              </a:extLst>
            </p:cNvPr>
            <p:cNvSpPr/>
            <p:nvPr/>
          </p:nvSpPr>
          <p:spPr>
            <a:xfrm>
              <a:off x="123624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C17DF-BFB1-CB42-AF63-2E8AE47742AE}"/>
                </a:ext>
              </a:extLst>
            </p:cNvPr>
            <p:cNvSpPr/>
            <p:nvPr/>
          </p:nvSpPr>
          <p:spPr>
            <a:xfrm>
              <a:off x="228711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VSM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C918E5-03E6-BC22-65E2-8BB6A2A68F9F}"/>
                </a:ext>
              </a:extLst>
            </p:cNvPr>
            <p:cNvSpPr/>
            <p:nvPr/>
          </p:nvSpPr>
          <p:spPr>
            <a:xfrm>
              <a:off x="333799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FOG/PCK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F50FD-2372-4C08-5123-B2339F1FE798}"/>
                </a:ext>
              </a:extLst>
            </p:cNvPr>
            <p:cNvSpPr/>
            <p:nvPr/>
          </p:nvSpPr>
          <p:spPr>
            <a:xfrm>
              <a:off x="4388875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59295C-6F8F-6B68-A189-D6B3C5C799EB}"/>
                </a:ext>
              </a:extLst>
            </p:cNvPr>
            <p:cNvSpPr/>
            <p:nvPr/>
          </p:nvSpPr>
          <p:spPr>
            <a:xfrm>
              <a:off x="5439753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SKN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AAE80-857C-BCDE-4282-0E2BA1E25E67}"/>
                </a:ext>
              </a:extLst>
            </p:cNvPr>
            <p:cNvSpPr/>
            <p:nvPr/>
          </p:nvSpPr>
          <p:spPr>
            <a:xfrm>
              <a:off x="649063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6D96F2-8B40-1F46-7F63-80CFC2D46033}"/>
                </a:ext>
              </a:extLst>
            </p:cNvPr>
            <p:cNvSpPr/>
            <p:nvPr/>
          </p:nvSpPr>
          <p:spPr>
            <a:xfrm>
              <a:off x="754150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DYN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665010-3835-D776-EBF0-6BA8B0A1A904}"/>
                </a:ext>
              </a:extLst>
            </p:cNvPr>
            <p:cNvSpPr/>
            <p:nvPr/>
          </p:nvSpPr>
          <p:spPr>
            <a:xfrm>
              <a:off x="859238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DIR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7A9D5-EDBD-3774-53C6-27DE6755D237}"/>
              </a:ext>
            </a:extLst>
          </p:cNvPr>
          <p:cNvSpPr txBox="1"/>
          <p:nvPr/>
        </p:nvSpPr>
        <p:spPr>
          <a:xfrm>
            <a:off x="707877" y="17533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8bit</a:t>
            </a:r>
            <a:endParaRPr lang="zh-CN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12E51A-8FB0-6E82-9DA4-25313B7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95" y="2246539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STE: instanced stereo rendering</a:t>
            </a:r>
          </a:p>
          <a:p>
            <a:r>
              <a:rPr lang="en-US" altLang="zh-CN" dirty="0"/>
              <a:t>SKN: skinning animation</a:t>
            </a:r>
          </a:p>
          <a:p>
            <a:r>
              <a:rPr lang="en-US" altLang="zh-CN" dirty="0"/>
              <a:t>VSM: variance shadow maps</a:t>
            </a:r>
          </a:p>
          <a:p>
            <a:r>
              <a:rPr lang="en-US" altLang="zh-CN" dirty="0"/>
              <a:t>SRE: shadow receiver</a:t>
            </a:r>
          </a:p>
          <a:p>
            <a:r>
              <a:rPr lang="en-US" altLang="zh-CN" dirty="0"/>
              <a:t>DIR: directional light</a:t>
            </a:r>
          </a:p>
          <a:p>
            <a:r>
              <a:rPr lang="en-US" altLang="zh-CN" dirty="0"/>
              <a:t>DYN: dynamic light, i.e. punctual light</a:t>
            </a:r>
          </a:p>
          <a:p>
            <a:r>
              <a:rPr lang="en-US" altLang="zh-CN" dirty="0"/>
              <a:t>DEP: depth only</a:t>
            </a:r>
          </a:p>
          <a:p>
            <a:r>
              <a:rPr lang="en-US" altLang="zh-CN" dirty="0"/>
              <a:t>FOG/PCK: PCK if DEP else FOG</a:t>
            </a:r>
          </a:p>
          <a:p>
            <a:pPr lvl="1"/>
            <a:r>
              <a:rPr lang="en-US" altLang="zh-CN" dirty="0"/>
              <a:t>FOG: post fog effect</a:t>
            </a:r>
          </a:p>
          <a:p>
            <a:pPr lvl="1"/>
            <a:r>
              <a:rPr lang="en-US" altLang="zh-CN" dirty="0"/>
              <a:t>PCK: picking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6C2F05-4E52-07B0-F59D-F204177D9609}"/>
              </a:ext>
            </a:extLst>
          </p:cNvPr>
          <p:cNvSpPr/>
          <p:nvPr/>
        </p:nvSpPr>
        <p:spPr>
          <a:xfrm>
            <a:off x="6857397" y="3096491"/>
            <a:ext cx="604762" cy="16783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64212-6768-2736-CBA8-B204315C308C}"/>
              </a:ext>
            </a:extLst>
          </p:cNvPr>
          <p:cNvSpPr txBox="1"/>
          <p:nvPr/>
        </p:nvSpPr>
        <p:spPr>
          <a:xfrm>
            <a:off x="7986614" y="375099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and shadow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9BFBE-0762-B7CD-6784-41AF397D6147}"/>
              </a:ext>
            </a:extLst>
          </p:cNvPr>
          <p:cNvSpPr txBox="1"/>
          <p:nvPr/>
        </p:nvSpPr>
        <p:spPr>
          <a:xfrm>
            <a:off x="8038269" y="55267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46B14-49F6-A935-6BE2-70A041529259}"/>
              </a:ext>
            </a:extLst>
          </p:cNvPr>
          <p:cNvSpPr txBox="1"/>
          <p:nvPr/>
        </p:nvSpPr>
        <p:spPr>
          <a:xfrm>
            <a:off x="7968930" y="267177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animation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F0E5C-EA42-E229-F9C4-AAB9D120DCF9}"/>
              </a:ext>
            </a:extLst>
          </p:cNvPr>
          <p:cNvCxnSpPr>
            <a:cxnSpLocks/>
          </p:cNvCxnSpPr>
          <p:nvPr/>
        </p:nvCxnSpPr>
        <p:spPr>
          <a:xfrm>
            <a:off x="6793292" y="2900919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D564BA-2865-6EB0-CBAE-F37491FCDAE9}"/>
              </a:ext>
            </a:extLst>
          </p:cNvPr>
          <p:cNvSpPr txBox="1"/>
          <p:nvPr/>
        </p:nvSpPr>
        <p:spPr>
          <a:xfrm>
            <a:off x="7986614" y="224653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stereo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889144-C1A5-F87A-222F-4FC6135D267E}"/>
              </a:ext>
            </a:extLst>
          </p:cNvPr>
          <p:cNvCxnSpPr>
            <a:cxnSpLocks/>
          </p:cNvCxnSpPr>
          <p:nvPr/>
        </p:nvCxnSpPr>
        <p:spPr>
          <a:xfrm>
            <a:off x="6793292" y="2460641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0BDC44-AC4A-B539-59A9-FAFD38E0CA8B}"/>
              </a:ext>
            </a:extLst>
          </p:cNvPr>
          <p:cNvSpPr/>
          <p:nvPr/>
        </p:nvSpPr>
        <p:spPr>
          <a:xfrm>
            <a:off x="6857397" y="5077397"/>
            <a:ext cx="604762" cy="13524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422F-1E63-27C4-B0B2-3E06D642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and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4CDC-83E2-5F6D-B20E-33A59383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bsdf</a:t>
            </a:r>
            <a:r>
              <a:rPr lang="en-US" altLang="zh-CN" dirty="0"/>
              <a:t> property</a:t>
            </a:r>
          </a:p>
          <a:p>
            <a:r>
              <a:rPr lang="en-US" altLang="zh-CN" dirty="0" err="1"/>
              <a:t>bsdf</a:t>
            </a:r>
            <a:r>
              <a:rPr lang="en-US" altLang="zh-CN" dirty="0"/>
              <a:t> shader </a:t>
            </a:r>
          </a:p>
          <a:p>
            <a:r>
              <a:rPr lang="en-US" altLang="zh-CN" dirty="0"/>
              <a:t>parameter of </a:t>
            </a:r>
            <a:r>
              <a:rPr lang="en-US" altLang="zh-CN" dirty="0" err="1"/>
              <a:t>bsdf</a:t>
            </a:r>
            <a:r>
              <a:rPr lang="en-US" altLang="zh-CN" dirty="0"/>
              <a:t> shader config: such as shading model</a:t>
            </a:r>
          </a:p>
          <a:p>
            <a:r>
              <a:rPr lang="en-US" altLang="zh-CN" dirty="0"/>
              <a:t>parameter of pipeline state config:  such as blend, culling…</a:t>
            </a:r>
          </a:p>
          <a:p>
            <a:r>
              <a:rPr lang="en-US" altLang="zh-CN" dirty="0"/>
              <a:t>parameter of user config: such as quality, </a:t>
            </a:r>
            <a:r>
              <a:rPr lang="en-US" altLang="zh-CN" dirty="0" err="1"/>
              <a:t>flipUV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E4F7E-E923-A4BA-E957-AFF1D5DB5396}"/>
              </a:ext>
            </a:extLst>
          </p:cNvPr>
          <p:cNvSpPr txBox="1"/>
          <p:nvPr/>
        </p:nvSpPr>
        <p:spPr>
          <a:xfrm>
            <a:off x="11200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6D20C-1796-FEC1-43F6-294CF4E216EA}"/>
              </a:ext>
            </a:extLst>
          </p:cNvPr>
          <p:cNvSpPr txBox="1"/>
          <p:nvPr/>
        </p:nvSpPr>
        <p:spPr>
          <a:xfrm>
            <a:off x="1120000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https://google.github.io/filament/Material%20Properties.pdf</a:t>
            </a:r>
          </a:p>
        </p:txBody>
      </p:sp>
    </p:spTree>
    <p:extLst>
      <p:ext uri="{BB962C8B-B14F-4D97-AF65-F5344CB8AC3E}">
        <p14:creationId xmlns:p14="http://schemas.microsoft.com/office/powerpoint/2010/main" val="7665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D7BF-C9C5-56A6-BB80-31B1EBE9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8D30-A27F-16A2-9D61-80418B44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shading model = material model</a:t>
            </a:r>
          </a:p>
          <a:p>
            <a:pPr lvl="1"/>
            <a:r>
              <a:rPr lang="en-US" altLang="zh-CN" dirty="0"/>
              <a:t>Lit: standard micro surface model with </a:t>
            </a:r>
            <a:r>
              <a:rPr lang="en-US" altLang="zh-CN" dirty="0" err="1"/>
              <a:t>ggx</a:t>
            </a:r>
            <a:r>
              <a:rPr lang="en-US" altLang="zh-CN" dirty="0"/>
              <a:t> distribution</a:t>
            </a:r>
          </a:p>
          <a:p>
            <a:pPr lvl="1"/>
            <a:r>
              <a:rPr lang="en-US" altLang="zh-CN" dirty="0"/>
              <a:t>unlit: no light, with baked color</a:t>
            </a:r>
          </a:p>
          <a:p>
            <a:pPr lvl="1"/>
            <a:r>
              <a:rPr lang="en-US" altLang="zh-CN" dirty="0"/>
              <a:t>subsurface: </a:t>
            </a:r>
            <a:r>
              <a:rPr lang="en-US" altLang="zh-CN" dirty="0" err="1"/>
              <a:t>sss</a:t>
            </a:r>
            <a:r>
              <a:rPr lang="en-US" altLang="zh-CN" dirty="0"/>
              <a:t>, subsurface scatter</a:t>
            </a:r>
          </a:p>
          <a:p>
            <a:pPr lvl="1"/>
            <a:r>
              <a:rPr lang="en-US" altLang="zh-CN" dirty="0"/>
              <a:t>cloth: </a:t>
            </a:r>
            <a:r>
              <a:rPr lang="en-US" altLang="zh-CN" dirty="0" err="1"/>
              <a:t>Ashikhmin</a:t>
            </a:r>
            <a:r>
              <a:rPr lang="en-US" altLang="zh-CN" dirty="0"/>
              <a:t> distribution model, with inverted Gaussian pdf</a:t>
            </a:r>
          </a:p>
          <a:p>
            <a:pPr lvl="1"/>
            <a:r>
              <a:rPr lang="en-US" altLang="zh-CN" dirty="0"/>
              <a:t>specular glossy model: </a:t>
            </a:r>
            <a:r>
              <a:rPr lang="en-US" altLang="zh-CN" dirty="0" err="1"/>
              <a:t>legay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9B222-8B12-A39D-1AB4-99DBF94C6858}"/>
              </a:ext>
            </a:extLst>
          </p:cNvPr>
          <p:cNvSpPr txBox="1"/>
          <p:nvPr/>
        </p:nvSpPr>
        <p:spPr>
          <a:xfrm>
            <a:off x="793448" y="6085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https://google.github.io/filament/Filament.html</a:t>
            </a:r>
          </a:p>
        </p:txBody>
      </p:sp>
    </p:spTree>
    <p:extLst>
      <p:ext uri="{BB962C8B-B14F-4D97-AF65-F5344CB8AC3E}">
        <p14:creationId xmlns:p14="http://schemas.microsoft.com/office/powerpoint/2010/main" val="5788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5A10-D5CB-B00E-E94B-45510770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package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E0FB-D921-481A-F4CB-5E6611B0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package compiled from material define</a:t>
            </a:r>
          </a:p>
          <a:p>
            <a:r>
              <a:rPr lang="en-US" altLang="zh-CN" dirty="0"/>
              <a:t>Content include material data and processed data</a:t>
            </a:r>
          </a:p>
          <a:p>
            <a:r>
              <a:rPr lang="en-US" altLang="zh-CN" dirty="0"/>
              <a:t>Processed data include uniform/sampler and full shader</a:t>
            </a:r>
          </a:p>
          <a:p>
            <a:r>
              <a:rPr lang="en-US" altLang="zh-CN" dirty="0"/>
              <a:t>Full shader = </a:t>
            </a:r>
            <a:r>
              <a:rPr lang="en-US" altLang="zh-CN" dirty="0" err="1"/>
              <a:t>bsdf</a:t>
            </a:r>
            <a:r>
              <a:rPr lang="en-US" altLang="zh-CN" dirty="0"/>
              <a:t> shader + variant shader</a:t>
            </a:r>
          </a:p>
        </p:txBody>
      </p:sp>
    </p:spTree>
    <p:extLst>
      <p:ext uri="{BB962C8B-B14F-4D97-AF65-F5344CB8AC3E}">
        <p14:creationId xmlns:p14="http://schemas.microsoft.com/office/powerpoint/2010/main" val="180506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018F-737A-1259-2CEF-F6B01DFC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 generation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9185-1FE7-6ED1-144E-D649212B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coding: Material only exposure part of surface shader</a:t>
            </a:r>
          </a:p>
          <a:p>
            <a:r>
              <a:rPr lang="en-US" altLang="zh-CN" dirty="0"/>
              <a:t>Other part in code lib: light, shadow, animation and others </a:t>
            </a:r>
          </a:p>
          <a:p>
            <a:r>
              <a:rPr lang="en-US" altLang="zh-CN" dirty="0"/>
              <a:t>Full shader variant = material shader + code lib + variant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7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3B9D-5952-7800-B4D0-BF114DD7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with textures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41CE-AF4E-74DE-5630-83B641A7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need manual bind material and textures to providing a full material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436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7438</TotalTime>
  <Words>1651</Words>
  <Application>Microsoft Office PowerPoint</Application>
  <PresentationFormat>Widescreen</PresentationFormat>
  <Paragraphs>268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等线</vt:lpstr>
      <vt:lpstr>Arial</vt:lpstr>
      <vt:lpstr>Cambria Math</vt:lpstr>
      <vt:lpstr>Corbel</vt:lpstr>
      <vt:lpstr>Depth</vt:lpstr>
      <vt:lpstr>Filament 2: material system</vt:lpstr>
      <vt:lpstr>Table of content</vt:lpstr>
      <vt:lpstr>Concept: material ~ material variant</vt:lpstr>
      <vt:lpstr>Material variant</vt:lpstr>
      <vt:lpstr>Material define and content</vt:lpstr>
      <vt:lpstr>shading model</vt:lpstr>
      <vt:lpstr>Material package</vt:lpstr>
      <vt:lpstr>Shader generation</vt:lpstr>
      <vt:lpstr>Material with textures</vt:lpstr>
      <vt:lpstr>mesh</vt:lpstr>
      <vt:lpstr>Material instance</vt:lpstr>
      <vt:lpstr>renderable</vt:lpstr>
      <vt:lpstr>Table of content</vt:lpstr>
      <vt:lpstr>Material system workflow 1</vt:lpstr>
      <vt:lpstr>Material system workflow 2</vt:lpstr>
      <vt:lpstr>Material system workflow 3</vt:lpstr>
      <vt:lpstr>Material define</vt:lpstr>
      <vt:lpstr>Material define – material block 1</vt:lpstr>
      <vt:lpstr>Material define – material block 2</vt:lpstr>
      <vt:lpstr>Material define – material block 3</vt:lpstr>
      <vt:lpstr>Material define – material block 4</vt:lpstr>
      <vt:lpstr>Material define – material block 5</vt:lpstr>
      <vt:lpstr>Offline tools</vt:lpstr>
      <vt:lpstr>resgen tools</vt:lpstr>
      <vt:lpstr>Example: rendering using programmatically define material</vt:lpstr>
      <vt:lpstr>Table of content</vt:lpstr>
      <vt:lpstr>algorithm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material system</dc:title>
  <dc:creator>kai chen</dc:creator>
  <cp:lastModifiedBy>kai chen</cp:lastModifiedBy>
  <cp:revision>28</cp:revision>
  <dcterms:created xsi:type="dcterms:W3CDTF">2023-11-09T07:26:57Z</dcterms:created>
  <dcterms:modified xsi:type="dcterms:W3CDTF">2023-11-15T12:55:06Z</dcterms:modified>
</cp:coreProperties>
</file>