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8" r:id="rId4"/>
    <p:sldId id="259" r:id="rId5"/>
    <p:sldId id="260" r:id="rId6"/>
    <p:sldId id="290" r:id="rId7"/>
    <p:sldId id="261" r:id="rId8"/>
    <p:sldId id="262" r:id="rId9"/>
    <p:sldId id="264" r:id="rId10"/>
    <p:sldId id="263" r:id="rId11"/>
    <p:sldId id="291" r:id="rId12"/>
    <p:sldId id="265" r:id="rId13"/>
    <p:sldId id="267" r:id="rId14"/>
    <p:sldId id="268" r:id="rId15"/>
    <p:sldId id="272" r:id="rId16"/>
    <p:sldId id="266" r:id="rId17"/>
    <p:sldId id="269" r:id="rId18"/>
    <p:sldId id="274" r:id="rId19"/>
    <p:sldId id="275" r:id="rId20"/>
    <p:sldId id="276" r:id="rId21"/>
    <p:sldId id="271" r:id="rId22"/>
    <p:sldId id="277" r:id="rId23"/>
    <p:sldId id="280" r:id="rId24"/>
    <p:sldId id="278" r:id="rId25"/>
    <p:sldId id="282" r:id="rId26"/>
    <p:sldId id="292" r:id="rId27"/>
    <p:sldId id="283" r:id="rId28"/>
    <p:sldId id="284" r:id="rId29"/>
    <p:sldId id="293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038B-FC30-3C46-B8EE-8C85EDD74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Filament 4 ECS scene and view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D89F-1486-DDC5-188F-5D74B3DA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243619"/>
            <a:ext cx="9144000" cy="12047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https://github.com/AndrewChan2022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4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C78-103B-89E8-3C86-8E627717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3" y="384169"/>
            <a:ext cx="4819650" cy="1325563"/>
          </a:xfrm>
        </p:spPr>
        <p:txBody>
          <a:bodyPr/>
          <a:lstStyle/>
          <a:p>
            <a:r>
              <a:rPr lang="en-US" altLang="zh-CN" dirty="0"/>
              <a:t>Example ECS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1D4E-7C16-001F-D2BD-EB60591990DB}"/>
              </a:ext>
            </a:extLst>
          </p:cNvPr>
          <p:cNvSpPr txBox="1"/>
          <p:nvPr/>
        </p:nvSpPr>
        <p:spPr>
          <a:xfrm>
            <a:off x="288132" y="374640"/>
            <a:ext cx="860345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component 1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component 2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flecs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// world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Velocity&gt;()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add physics system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iterate components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// add entity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 add component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 }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// run system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97DC2C-4BC7-10ED-14ED-32002335C4D3}"/>
              </a:ext>
            </a:extLst>
          </p:cNvPr>
          <p:cNvCxnSpPr>
            <a:cxnSpLocks/>
          </p:cNvCxnSpPr>
          <p:nvPr/>
        </p:nvCxnSpPr>
        <p:spPr>
          <a:xfrm>
            <a:off x="7566011" y="4646844"/>
            <a:ext cx="1887552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77C35-3516-C186-E8EF-7BAA80FB11CE}"/>
              </a:ext>
            </a:extLst>
          </p:cNvPr>
          <p:cNvCxnSpPr>
            <a:cxnSpLocks/>
          </p:cNvCxnSpPr>
          <p:nvPr/>
        </p:nvCxnSpPr>
        <p:spPr>
          <a:xfrm>
            <a:off x="7608874" y="4970694"/>
            <a:ext cx="184468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D0503C-E409-F6B8-D476-09387D0F1B38}"/>
              </a:ext>
            </a:extLst>
          </p:cNvPr>
          <p:cNvCxnSpPr>
            <a:cxnSpLocks/>
          </p:cNvCxnSpPr>
          <p:nvPr/>
        </p:nvCxnSpPr>
        <p:spPr>
          <a:xfrm>
            <a:off x="8551849" y="3465745"/>
            <a:ext cx="83503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CCC5D-8FF8-2A1C-76A1-B0BADEA226BC}"/>
              </a:ext>
            </a:extLst>
          </p:cNvPr>
          <p:cNvSpPr txBox="1"/>
          <p:nvPr/>
        </p:nvSpPr>
        <p:spPr>
          <a:xfrm>
            <a:off x="9545183" y="4462178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entity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5EC6A-5748-FBC9-4595-E82242F73228}"/>
              </a:ext>
            </a:extLst>
          </p:cNvPr>
          <p:cNvSpPr txBox="1"/>
          <p:nvPr/>
        </p:nvSpPr>
        <p:spPr>
          <a:xfrm>
            <a:off x="9545183" y="4786028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component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CA08E-7AE8-1773-2877-367E5A564289}"/>
              </a:ext>
            </a:extLst>
          </p:cNvPr>
          <p:cNvSpPr txBox="1"/>
          <p:nvPr/>
        </p:nvSpPr>
        <p:spPr>
          <a:xfrm>
            <a:off x="9463089" y="3249097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component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8A809-2805-7EA8-CABA-7EBB02DCFC29}"/>
              </a:ext>
            </a:extLst>
          </p:cNvPr>
          <p:cNvCxnSpPr>
            <a:cxnSpLocks/>
          </p:cNvCxnSpPr>
          <p:nvPr/>
        </p:nvCxnSpPr>
        <p:spPr>
          <a:xfrm>
            <a:off x="8551849" y="3223929"/>
            <a:ext cx="83503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C2018B-B53A-7DFC-01B3-6F52F306AEBF}"/>
              </a:ext>
            </a:extLst>
          </p:cNvPr>
          <p:cNvSpPr txBox="1"/>
          <p:nvPr/>
        </p:nvSpPr>
        <p:spPr>
          <a:xfrm>
            <a:off x="9453563" y="2949553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system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A33F21-CDB2-F4E3-14B6-56C8F3175CB2}"/>
              </a:ext>
            </a:extLst>
          </p:cNvPr>
          <p:cNvCxnSpPr>
            <a:cxnSpLocks/>
          </p:cNvCxnSpPr>
          <p:nvPr/>
        </p:nvCxnSpPr>
        <p:spPr>
          <a:xfrm>
            <a:off x="7608874" y="6151794"/>
            <a:ext cx="184468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254119-103B-794F-CDEA-1A6FD10C21DF}"/>
              </a:ext>
            </a:extLst>
          </p:cNvPr>
          <p:cNvSpPr txBox="1"/>
          <p:nvPr/>
        </p:nvSpPr>
        <p:spPr>
          <a:xfrm>
            <a:off x="9545183" y="5886665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update system</a:t>
            </a:r>
            <a:endParaRPr lang="zh-CN" alt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F75ED13-A04C-C7CC-3BD9-B0C7348155EE}"/>
              </a:ext>
            </a:extLst>
          </p:cNvPr>
          <p:cNvSpPr/>
          <p:nvPr/>
        </p:nvSpPr>
        <p:spPr>
          <a:xfrm>
            <a:off x="10919278" y="2849531"/>
            <a:ext cx="604762" cy="34792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01BB3-75B8-CF14-8F09-06A916CAD72B}"/>
              </a:ext>
            </a:extLst>
          </p:cNvPr>
          <p:cNvSpPr txBox="1"/>
          <p:nvPr/>
        </p:nvSpPr>
        <p:spPr>
          <a:xfrm>
            <a:off x="8162925" y="6467964"/>
            <a:ext cx="402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https://github.com/SanderMertens/flecs</a:t>
            </a:r>
          </a:p>
        </p:txBody>
      </p:sp>
    </p:spTree>
    <p:extLst>
      <p:ext uri="{BB962C8B-B14F-4D97-AF65-F5344CB8AC3E}">
        <p14:creationId xmlns:p14="http://schemas.microsoft.com/office/powerpoint/2010/main" val="374578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33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39C9-25AC-2853-5F21-69B66B58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feature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17C3-B5C9-F752-4F25-19A42F56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Scene act as world, store </a:t>
            </a:r>
            <a:r>
              <a:rPr lang="en-US" altLang="zh-CN" dirty="0" err="1"/>
              <a:t>mEntities</a:t>
            </a:r>
            <a:r>
              <a:rPr lang="en-US" altLang="zh-CN" dirty="0"/>
              <a:t> set with entity id as hash to set</a:t>
            </a:r>
          </a:p>
          <a:p>
            <a:pPr lvl="1"/>
            <a:r>
              <a:rPr lang="en-US" altLang="zh-CN" dirty="0"/>
              <a:t>interface to add entity</a:t>
            </a:r>
          </a:p>
          <a:p>
            <a:r>
              <a:rPr lang="en-US" altLang="zh-CN" dirty="0"/>
              <a:t>Entity manager is id pool to allocate entity id</a:t>
            </a:r>
          </a:p>
          <a:p>
            <a:pPr lvl="1"/>
            <a:r>
              <a:rPr lang="en-US" altLang="zh-CN" dirty="0"/>
              <a:t>interface to create entity</a:t>
            </a:r>
          </a:p>
          <a:p>
            <a:r>
              <a:rPr lang="en-US" altLang="zh-CN" dirty="0"/>
              <a:t>Entity has no interface for component, no single place to add/get component</a:t>
            </a:r>
          </a:p>
          <a:p>
            <a:pPr lvl="1"/>
            <a:r>
              <a:rPr lang="en-US" altLang="zh-CN" dirty="0"/>
              <a:t>The interface was distributed into many component managers</a:t>
            </a:r>
          </a:p>
          <a:p>
            <a:pPr lvl="1"/>
            <a:r>
              <a:rPr lang="en-US" altLang="zh-CN" dirty="0"/>
              <a:t>Each manager provide interface to add component for entity</a:t>
            </a:r>
          </a:p>
          <a:p>
            <a:r>
              <a:rPr lang="en-US" altLang="zh-CN" dirty="0"/>
              <a:t>No system, it is user’s responsibility to maintain system</a:t>
            </a:r>
          </a:p>
          <a:p>
            <a:r>
              <a:rPr lang="en-US" altLang="zh-CN" dirty="0"/>
              <a:t>No job system, job system outside ECS, service for ECS and others</a:t>
            </a:r>
          </a:p>
          <a:p>
            <a:r>
              <a:rPr lang="en-US" altLang="zh-CN" dirty="0"/>
              <a:t>No universe interface for entity to get component</a:t>
            </a:r>
          </a:p>
          <a:p>
            <a:pPr lvl="1"/>
            <a:r>
              <a:rPr lang="en-US" altLang="zh-CN" dirty="0"/>
              <a:t>There is many component manager to different component</a:t>
            </a:r>
          </a:p>
          <a:p>
            <a:pPr lvl="1"/>
            <a:r>
              <a:rPr lang="en-US" altLang="zh-CN" dirty="0"/>
              <a:t>If you want get a special component, you should use its manager to get</a:t>
            </a:r>
          </a:p>
        </p:txBody>
      </p:sp>
    </p:spTree>
    <p:extLst>
      <p:ext uri="{BB962C8B-B14F-4D97-AF65-F5344CB8AC3E}">
        <p14:creationId xmlns:p14="http://schemas.microsoft.com/office/powerpoint/2010/main" val="19232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Create entity</a:t>
            </a: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dirty="0"/>
          </a:p>
          <a:p>
            <a:r>
              <a:rPr lang="en-US" altLang="zh-CN" dirty="0"/>
              <a:t>Add entity</a:t>
            </a: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addEntity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Add component method 1</a:t>
            </a: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RenderableManager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builder.xxx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().xxx()...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data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builder.build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engine.renderableManager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, entity);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build component, add to manager</a:t>
            </a:r>
            <a:endParaRPr lang="en-US" altLang="zh-CN" dirty="0"/>
          </a:p>
          <a:p>
            <a:r>
              <a:rPr lang="en-US" altLang="zh-CN" dirty="0"/>
              <a:t>Add component method 2</a:t>
            </a: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TransformManager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getTransformManager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cm.create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(entity,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parentEntity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matrix)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component, add to manager</a:t>
            </a:r>
            <a:endParaRPr lang="en-US" altLang="zh-CN" dirty="0"/>
          </a:p>
          <a:p>
            <a:r>
              <a:rPr lang="en-US" altLang="zh-CN" dirty="0"/>
              <a:t>Query component of entity by function name, not by template name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 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instance i.e. index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engine.xformManager.getTransfrom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component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engine.xformManager.get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Transfrom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chemeClr val="tx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not this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Query component of entity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 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instance i.e. index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engine.xformManager.getTransfrom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engine.xformManager.elementAt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or by template name</a:t>
            </a:r>
          </a:p>
          <a:p>
            <a:r>
              <a:rPr lang="en-US" altLang="zh-CN" dirty="0"/>
              <a:t>Iterate entity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foreach entity 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scene.entities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</a:t>
            </a:r>
          </a:p>
          <a:p>
            <a:pPr lvl="2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tcm.getXform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Iterate component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tcm.begin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tcm.end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++){}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index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for(p 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tcm.slice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component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for(p=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tcm.begin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&gt;();p!=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tcm.end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&gt;();p++){}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component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5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User defined component</a:t>
            </a:r>
          </a:p>
          <a:p>
            <a:pPr lvl="1"/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eate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ComponentManager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&lt;Components&gt; manager;</a:t>
            </a:r>
          </a:p>
          <a:p>
            <a:pPr lvl="1"/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Use manager to add/query/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 component</a:t>
            </a:r>
          </a:p>
          <a:p>
            <a:r>
              <a:rPr lang="en-US" altLang="zh-CN" dirty="0"/>
              <a:t>Should add world class to automatic create component manager</a:t>
            </a:r>
          </a:p>
          <a:p>
            <a:r>
              <a:rPr lang="en-US" altLang="zh-CN" dirty="0"/>
              <a:t>Traverse </a:t>
            </a:r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get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component itself maintain tree structure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Use the component to traverse the tree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CD8-C308-7FBD-F42A-8BF7BA8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implement - 1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D64BC-A035-31FF-CE24-92790AFB3F0A}"/>
              </a:ext>
            </a:extLst>
          </p:cNvPr>
          <p:cNvSpPr txBox="1"/>
          <p:nvPr/>
        </p:nvSpPr>
        <p:spPr>
          <a:xfrm>
            <a:off x="1195940" y="1896157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D4F4-814E-23BB-156A-19CF46DE1F21}"/>
              </a:ext>
            </a:extLst>
          </p:cNvPr>
          <p:cNvSpPr txBox="1"/>
          <p:nvPr/>
        </p:nvSpPr>
        <p:spPr>
          <a:xfrm>
            <a:off x="1220265" y="470127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82492-D52B-382B-FEE8-DCED5364AFF1}"/>
              </a:ext>
            </a:extLst>
          </p:cNvPr>
          <p:cNvCxnSpPr>
            <a:cxnSpLocks/>
          </p:cNvCxnSpPr>
          <p:nvPr/>
        </p:nvCxnSpPr>
        <p:spPr>
          <a:xfrm>
            <a:off x="2324101" y="2064649"/>
            <a:ext cx="4695824" cy="16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DFC261E8-D889-3EB6-BE89-F3C712C0D632}"/>
              </a:ext>
            </a:extLst>
          </p:cNvPr>
          <p:cNvSpPr/>
          <p:nvPr/>
        </p:nvSpPr>
        <p:spPr>
          <a:xfrm rot="10800000">
            <a:off x="7077923" y="3267515"/>
            <a:ext cx="411527" cy="125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FA5D2-E3DF-8170-6F3D-61FCE1F9C0F6}"/>
              </a:ext>
            </a:extLst>
          </p:cNvPr>
          <p:cNvSpPr txBox="1"/>
          <p:nvPr/>
        </p:nvSpPr>
        <p:spPr>
          <a:xfrm>
            <a:off x="7375695" y="3208442"/>
            <a:ext cx="152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id pool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659E8-F44A-E276-D599-A9BD3082699E}"/>
              </a:ext>
            </a:extLst>
          </p:cNvPr>
          <p:cNvSpPr txBox="1"/>
          <p:nvPr/>
        </p:nvSpPr>
        <p:spPr>
          <a:xfrm>
            <a:off x="7359198" y="4066966"/>
            <a:ext cx="110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5C2BC-C7F0-6E01-3C71-3711B40E9E65}"/>
              </a:ext>
            </a:extLst>
          </p:cNvPr>
          <p:cNvCxnSpPr>
            <a:cxnSpLocks/>
          </p:cNvCxnSpPr>
          <p:nvPr/>
        </p:nvCxnSpPr>
        <p:spPr>
          <a:xfrm>
            <a:off x="8355997" y="4270682"/>
            <a:ext cx="334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50585-15ED-EA19-38BB-0255F29B67A6}"/>
              </a:ext>
            </a:extLst>
          </p:cNvPr>
          <p:cNvSpPr txBox="1"/>
          <p:nvPr/>
        </p:nvSpPr>
        <p:spPr>
          <a:xfrm>
            <a:off x="8797429" y="4066966"/>
            <a:ext cx="158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create // entity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72C0DB-3C60-2035-8C41-11309E36CF5A}"/>
              </a:ext>
            </a:extLst>
          </p:cNvPr>
          <p:cNvSpPr/>
          <p:nvPr/>
        </p:nvSpPr>
        <p:spPr>
          <a:xfrm rot="10800000">
            <a:off x="7216979" y="1454748"/>
            <a:ext cx="411527" cy="125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748D3-21AE-30DC-3F34-D6B7FD2E8182}"/>
              </a:ext>
            </a:extLst>
          </p:cNvPr>
          <p:cNvSpPr txBox="1"/>
          <p:nvPr/>
        </p:nvSpPr>
        <p:spPr>
          <a:xfrm>
            <a:off x="7744377" y="1386266"/>
            <a:ext cx="1990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mEntities</a:t>
            </a:r>
            <a:r>
              <a:rPr lang="en-US" altLang="zh-CN" dirty="0"/>
              <a:t> set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38245-9035-4DCE-94E3-3108B5209DEA}"/>
              </a:ext>
            </a:extLst>
          </p:cNvPr>
          <p:cNvSpPr txBox="1"/>
          <p:nvPr/>
        </p:nvSpPr>
        <p:spPr>
          <a:xfrm>
            <a:off x="7868202" y="2487089"/>
            <a:ext cx="110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30DB10-4BB7-E72F-00DD-4466F4D1552B}"/>
              </a:ext>
            </a:extLst>
          </p:cNvPr>
          <p:cNvCxnSpPr>
            <a:cxnSpLocks/>
          </p:cNvCxnSpPr>
          <p:nvPr/>
        </p:nvCxnSpPr>
        <p:spPr>
          <a:xfrm>
            <a:off x="9019955" y="2671755"/>
            <a:ext cx="5431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4A2B6E-F9D4-23B6-4955-D303A9C5F5C2}"/>
              </a:ext>
            </a:extLst>
          </p:cNvPr>
          <p:cNvSpPr txBox="1"/>
          <p:nvPr/>
        </p:nvSpPr>
        <p:spPr>
          <a:xfrm>
            <a:off x="9667655" y="2487089"/>
            <a:ext cx="1171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addEntity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B5B78-1DC9-FCEF-244D-0F3EE1494488}"/>
              </a:ext>
            </a:extLst>
          </p:cNvPr>
          <p:cNvSpPr txBox="1"/>
          <p:nvPr/>
        </p:nvSpPr>
        <p:spPr>
          <a:xfrm>
            <a:off x="2601478" y="3708925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entity manager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DF6D5-4721-F323-06F9-CC20CC97E897}"/>
              </a:ext>
            </a:extLst>
          </p:cNvPr>
          <p:cNvSpPr txBox="1"/>
          <p:nvPr/>
        </p:nvSpPr>
        <p:spPr>
          <a:xfrm>
            <a:off x="2610741" y="4400185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 err="1"/>
              <a:t>xform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E137F-06F0-E801-3FB9-3524CD767662}"/>
              </a:ext>
            </a:extLst>
          </p:cNvPr>
          <p:cNvSpPr txBox="1"/>
          <p:nvPr/>
        </p:nvSpPr>
        <p:spPr>
          <a:xfrm>
            <a:off x="2629270" y="5317858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/>
              <a:t>Light manager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92263-5CB7-00C0-A19C-E30FDE0ACEDF}"/>
              </a:ext>
            </a:extLst>
          </p:cNvPr>
          <p:cNvSpPr txBox="1"/>
          <p:nvPr/>
        </p:nvSpPr>
        <p:spPr>
          <a:xfrm>
            <a:off x="2605054" y="4828540"/>
            <a:ext cx="18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/>
              <a:t>camera manager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E961A-D8B9-CFA8-A599-7AD04AD00A2C}"/>
              </a:ext>
            </a:extLst>
          </p:cNvPr>
          <p:cNvSpPr txBox="1"/>
          <p:nvPr/>
        </p:nvSpPr>
        <p:spPr>
          <a:xfrm>
            <a:off x="2501438" y="5802962"/>
            <a:ext cx="214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 err="1"/>
              <a:t>renderable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D5AFD2F-7F69-2D70-7D7C-15F910BE65D9}"/>
              </a:ext>
            </a:extLst>
          </p:cNvPr>
          <p:cNvSpPr/>
          <p:nvPr/>
        </p:nvSpPr>
        <p:spPr>
          <a:xfrm rot="10800000">
            <a:off x="2087579" y="3667114"/>
            <a:ext cx="411527" cy="24901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14E61-20AB-3249-CC6C-178D5290894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58604" y="3893591"/>
            <a:ext cx="2572256" cy="949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1E0498-ED61-74E3-DDBA-30232B991C4B}"/>
              </a:ext>
            </a:extLst>
          </p:cNvPr>
          <p:cNvSpPr txBox="1"/>
          <p:nvPr/>
        </p:nvSpPr>
        <p:spPr>
          <a:xfrm>
            <a:off x="4960684" y="4422627"/>
            <a:ext cx="123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A3D41F-7474-8B2C-9AF9-BE3C98216282}"/>
              </a:ext>
            </a:extLst>
          </p:cNvPr>
          <p:cNvCxnSpPr>
            <a:cxnSpLocks/>
          </p:cNvCxnSpPr>
          <p:nvPr/>
        </p:nvCxnSpPr>
        <p:spPr>
          <a:xfrm>
            <a:off x="4261313" y="4592365"/>
            <a:ext cx="6502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2F350F-4C70-07F4-DFBA-2114A9AC5CEE}"/>
              </a:ext>
            </a:extLst>
          </p:cNvPr>
          <p:cNvSpPr txBox="1"/>
          <p:nvPr/>
        </p:nvSpPr>
        <p:spPr>
          <a:xfrm>
            <a:off x="4813227" y="5790860"/>
            <a:ext cx="160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{geometry, mi}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8E6AB-9BDF-12E9-ECD6-210D42EABEC9}"/>
              </a:ext>
            </a:extLst>
          </p:cNvPr>
          <p:cNvCxnSpPr>
            <a:cxnSpLocks/>
          </p:cNvCxnSpPr>
          <p:nvPr/>
        </p:nvCxnSpPr>
        <p:spPr>
          <a:xfrm>
            <a:off x="4586443" y="6013639"/>
            <a:ext cx="2267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EE6AAC-A019-5387-4104-6FB8BB9CE3D5}"/>
              </a:ext>
            </a:extLst>
          </p:cNvPr>
          <p:cNvSpPr/>
          <p:nvPr/>
        </p:nvSpPr>
        <p:spPr>
          <a:xfrm>
            <a:off x="6084655" y="4401262"/>
            <a:ext cx="604762" cy="17962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E10395-5D70-A476-0486-D3DA95E9343F}"/>
              </a:ext>
            </a:extLst>
          </p:cNvPr>
          <p:cNvSpPr txBox="1"/>
          <p:nvPr/>
        </p:nvSpPr>
        <p:spPr>
          <a:xfrm>
            <a:off x="1220265" y="2390438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entity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3B4599-8BAA-B465-2BE4-71E6C27E5A5E}"/>
              </a:ext>
            </a:extLst>
          </p:cNvPr>
          <p:cNvCxnSpPr>
            <a:cxnSpLocks/>
          </p:cNvCxnSpPr>
          <p:nvPr/>
        </p:nvCxnSpPr>
        <p:spPr>
          <a:xfrm>
            <a:off x="2249983" y="2590571"/>
            <a:ext cx="3871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7F4E90-6A47-B60D-B1C4-49BD57B2A227}"/>
              </a:ext>
            </a:extLst>
          </p:cNvPr>
          <p:cNvSpPr txBox="1"/>
          <p:nvPr/>
        </p:nvSpPr>
        <p:spPr>
          <a:xfrm>
            <a:off x="2876842" y="2405905"/>
            <a:ext cx="928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id</a:t>
            </a:r>
            <a:endParaRPr lang="zh-CN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59AB4-0005-82AD-1261-1585DB3F9B7D}"/>
              </a:ext>
            </a:extLst>
          </p:cNvPr>
          <p:cNvSpPr txBox="1"/>
          <p:nvPr/>
        </p:nvSpPr>
        <p:spPr>
          <a:xfrm>
            <a:off x="1215348" y="2872767"/>
            <a:ext cx="1661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</a:rPr>
              <a:t>entityInstance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5912D-BE8E-AC32-6FD7-912425B2E709}"/>
              </a:ext>
            </a:extLst>
          </p:cNvPr>
          <p:cNvSpPr txBox="1"/>
          <p:nvPr/>
        </p:nvSpPr>
        <p:spPr>
          <a:xfrm>
            <a:off x="3258511" y="2880740"/>
            <a:ext cx="419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index to component SOA data array</a:t>
            </a:r>
            <a:endParaRPr lang="zh-CN" alt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684398-02D3-EA7A-DEA4-324D2C2879FB}"/>
              </a:ext>
            </a:extLst>
          </p:cNvPr>
          <p:cNvCxnSpPr>
            <a:cxnSpLocks/>
          </p:cNvCxnSpPr>
          <p:nvPr/>
        </p:nvCxnSpPr>
        <p:spPr>
          <a:xfrm flipV="1">
            <a:off x="2799895" y="3066605"/>
            <a:ext cx="352425" cy="8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AE23B0-A23F-1DB8-24AD-F88D93E715E7}"/>
              </a:ext>
            </a:extLst>
          </p:cNvPr>
          <p:cNvSpPr txBox="1"/>
          <p:nvPr/>
        </p:nvSpPr>
        <p:spPr>
          <a:xfrm>
            <a:off x="6784670" y="4963591"/>
            <a:ext cx="3966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subclass of component manager:</a:t>
            </a:r>
          </a:p>
          <a:p>
            <a:r>
              <a:rPr lang="en-US" altLang="zh-C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SingleInstanceComponentManager</a:t>
            </a:r>
            <a:endParaRPr lang="en-US" altLang="zh-C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651499-93D1-8825-C073-18C5BE5E9D63}"/>
              </a:ext>
            </a:extLst>
          </p:cNvPr>
          <p:cNvCxnSpPr>
            <a:cxnSpLocks/>
          </p:cNvCxnSpPr>
          <p:nvPr/>
        </p:nvCxnSpPr>
        <p:spPr>
          <a:xfrm>
            <a:off x="8183939" y="5646704"/>
            <a:ext cx="0" cy="285632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E3BD2-A912-050F-9BDA-F1474542D7D3}"/>
              </a:ext>
            </a:extLst>
          </p:cNvPr>
          <p:cNvSpPr txBox="1"/>
          <p:nvPr/>
        </p:nvSpPr>
        <p:spPr>
          <a:xfrm>
            <a:off x="6844338" y="5891733"/>
            <a:ext cx="359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1 entity has 1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implement - SOA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CF97E-B491-AA22-9193-0A5268AEDCF8}"/>
              </a:ext>
            </a:extLst>
          </p:cNvPr>
          <p:cNvSpPr txBox="1"/>
          <p:nvPr/>
        </p:nvSpPr>
        <p:spPr>
          <a:xfrm>
            <a:off x="145654" y="2624070"/>
            <a:ext cx="244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SOA&lt;Components...&gt;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CCF46-DB58-8ECD-7C01-A1DD78545576}"/>
              </a:ext>
            </a:extLst>
          </p:cNvPr>
          <p:cNvSpPr txBox="1"/>
          <p:nvPr/>
        </p:nvSpPr>
        <p:spPr>
          <a:xfrm>
            <a:off x="83909" y="4725500"/>
            <a:ext cx="536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Allocator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StructureOfArraysBase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0D03B-2647-1D10-571F-3FC99616F9DC}"/>
              </a:ext>
            </a:extLst>
          </p:cNvPr>
          <p:cNvCxnSpPr>
            <a:cxnSpLocks/>
          </p:cNvCxnSpPr>
          <p:nvPr/>
        </p:nvCxnSpPr>
        <p:spPr>
          <a:xfrm>
            <a:off x="1006848" y="3560729"/>
            <a:ext cx="0" cy="1092828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C00220-38EA-5CEC-E541-C2F53FFB69E6}"/>
              </a:ext>
            </a:extLst>
          </p:cNvPr>
          <p:cNvSpPr txBox="1"/>
          <p:nvPr/>
        </p:nvSpPr>
        <p:spPr>
          <a:xfrm>
            <a:off x="1093955" y="4022837"/>
            <a:ext cx="87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define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5996079" y="20569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ED0505C-A651-221B-C18A-92171C09E8EE}"/>
              </a:ext>
            </a:extLst>
          </p:cNvPr>
          <p:cNvSpPr txBox="1"/>
          <p:nvPr/>
        </p:nvSpPr>
        <p:spPr>
          <a:xfrm>
            <a:off x="10340706" y="2056879"/>
            <a:ext cx="127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entity array</a:t>
            </a:r>
            <a:endParaRPr lang="zh-CN" altLang="en-US" sz="1600" dirty="0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8F5B0D1-41B0-60BC-8741-13C61D510A2D}"/>
              </a:ext>
            </a:extLst>
          </p:cNvPr>
          <p:cNvSpPr/>
          <p:nvPr/>
        </p:nvSpPr>
        <p:spPr>
          <a:xfrm rot="10800000">
            <a:off x="2591231" y="1838324"/>
            <a:ext cx="411527" cy="19408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510569-3058-1CE5-0752-0BFBA1F6F74E}"/>
              </a:ext>
            </a:extLst>
          </p:cNvPr>
          <p:cNvSpPr txBox="1"/>
          <p:nvPr/>
        </p:nvSpPr>
        <p:spPr>
          <a:xfrm>
            <a:off x="3121902" y="1828687"/>
            <a:ext cx="10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allocator</a:t>
            </a:r>
            <a:endParaRPr lang="zh-CN" alt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B85640-649D-531F-F875-A6067757C79F}"/>
              </a:ext>
            </a:extLst>
          </p:cNvPr>
          <p:cNvCxnSpPr>
            <a:cxnSpLocks/>
          </p:cNvCxnSpPr>
          <p:nvPr/>
        </p:nvCxnSpPr>
        <p:spPr>
          <a:xfrm>
            <a:off x="4491125" y="2000242"/>
            <a:ext cx="10622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050FA8-F9F4-82BE-163C-B43717E533AB}"/>
              </a:ext>
            </a:extLst>
          </p:cNvPr>
          <p:cNvSpPr txBox="1"/>
          <p:nvPr/>
        </p:nvSpPr>
        <p:spPr>
          <a:xfrm>
            <a:off x="4377910" y="1588861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create buffer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30D600-9BF2-1F44-F2A5-DAC28E2C255A}"/>
              </a:ext>
            </a:extLst>
          </p:cNvPr>
          <p:cNvSpPr txBox="1"/>
          <p:nvPr/>
        </p:nvSpPr>
        <p:spPr>
          <a:xfrm>
            <a:off x="2829313" y="2618124"/>
            <a:ext cx="140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mArrays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F7AECC-A174-CDDB-0DFA-E47EE82B0FDD}"/>
              </a:ext>
            </a:extLst>
          </p:cNvPr>
          <p:cNvCxnSpPr>
            <a:cxnSpLocks/>
            <a:stCxn id="79" idx="3"/>
            <a:endCxn id="17" idx="1"/>
          </p:cNvCxnSpPr>
          <p:nvPr/>
        </p:nvCxnSpPr>
        <p:spPr>
          <a:xfrm flipV="1">
            <a:off x="4233892" y="2230688"/>
            <a:ext cx="1762857" cy="57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899DD98-3DAD-A5FD-5D7A-10DACC2ADBD7}"/>
              </a:ext>
            </a:extLst>
          </p:cNvPr>
          <p:cNvSpPr txBox="1"/>
          <p:nvPr/>
        </p:nvSpPr>
        <p:spPr>
          <a:xfrm>
            <a:off x="5996079" y="1544137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27F439-A5B1-25B7-3F0A-0F825C2F727A}"/>
              </a:ext>
            </a:extLst>
          </p:cNvPr>
          <p:cNvSpPr txBox="1"/>
          <p:nvPr/>
        </p:nvSpPr>
        <p:spPr>
          <a:xfrm rot="20502215">
            <a:off x="4262258" y="2141375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to buffer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824274-F554-8919-3696-A2A075E5403C}"/>
              </a:ext>
            </a:extLst>
          </p:cNvPr>
          <p:cNvSpPr txBox="1"/>
          <p:nvPr/>
        </p:nvSpPr>
        <p:spPr>
          <a:xfrm>
            <a:off x="2789878" y="3368044"/>
            <a:ext cx="21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mArrays</a:t>
            </a:r>
            <a:r>
              <a:rPr lang="en-US" altLang="zh-CN" dirty="0"/>
              <a:t>[</a:t>
            </a:r>
            <a:r>
              <a:rPr lang="en-US" altLang="zh-CN" dirty="0" err="1"/>
              <a:t>compCount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72CB00-3FA4-93A3-0267-884DD5264532}"/>
              </a:ext>
            </a:extLst>
          </p:cNvPr>
          <p:cNvCxnSpPr>
            <a:cxnSpLocks/>
            <a:stCxn id="86" idx="3"/>
            <a:endCxn id="17" idx="1"/>
          </p:cNvCxnSpPr>
          <p:nvPr/>
        </p:nvCxnSpPr>
        <p:spPr>
          <a:xfrm flipV="1">
            <a:off x="4989736" y="2230688"/>
            <a:ext cx="1007013" cy="1322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91310E-59AD-5B6F-D2C1-12755747B445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4989736" y="2667240"/>
            <a:ext cx="1006343" cy="88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6D18156-464A-43E5-EB31-B5765C3A6DF5}"/>
              </a:ext>
            </a:extLst>
          </p:cNvPr>
          <p:cNvCxnSpPr>
            <a:cxnSpLocks/>
            <a:stCxn id="86" idx="3"/>
            <a:endCxn id="41" idx="1"/>
          </p:cNvCxnSpPr>
          <p:nvPr/>
        </p:nvCxnSpPr>
        <p:spPr>
          <a:xfrm flipV="1">
            <a:off x="4989736" y="3100389"/>
            <a:ext cx="1006343" cy="452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B1F72D-0CE7-EF86-8509-AEBAAB2E8FDA}"/>
              </a:ext>
            </a:extLst>
          </p:cNvPr>
          <p:cNvCxnSpPr>
            <a:cxnSpLocks/>
            <a:stCxn id="86" idx="3"/>
            <a:endCxn id="52" idx="1"/>
          </p:cNvCxnSpPr>
          <p:nvPr/>
        </p:nvCxnSpPr>
        <p:spPr>
          <a:xfrm flipV="1">
            <a:off x="4989736" y="3444549"/>
            <a:ext cx="1006343" cy="108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6CD6B3-D283-062A-243A-54ACCD245F48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4989736" y="3552710"/>
            <a:ext cx="1006343" cy="332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CEC7A2-9E1E-68F0-C10A-36CEEF4AF905}"/>
              </a:ext>
            </a:extLst>
          </p:cNvPr>
          <p:cNvSpPr txBox="1"/>
          <p:nvPr/>
        </p:nvSpPr>
        <p:spPr>
          <a:xfrm rot="18522169">
            <a:off x="4608661" y="2774647"/>
            <a:ext cx="101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to array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18F9189A-9163-3C40-6EEE-5C7EB25DF3EB}"/>
              </a:ext>
            </a:extLst>
          </p:cNvPr>
          <p:cNvSpPr/>
          <p:nvPr/>
        </p:nvSpPr>
        <p:spPr>
          <a:xfrm>
            <a:off x="11252373" y="2063561"/>
            <a:ext cx="303209" cy="20607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26A4DE9-D49A-2D3D-877E-06B23B1117A4}"/>
              </a:ext>
            </a:extLst>
          </p:cNvPr>
          <p:cNvSpPr/>
          <p:nvPr/>
        </p:nvSpPr>
        <p:spPr>
          <a:xfrm rot="5400000">
            <a:off x="7951786" y="2362716"/>
            <a:ext cx="362857" cy="42742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4BE923-938D-5EDA-A7BF-6F43EA3C539B}"/>
              </a:ext>
            </a:extLst>
          </p:cNvPr>
          <p:cNvSpPr txBox="1"/>
          <p:nvPr/>
        </p:nvSpPr>
        <p:spPr>
          <a:xfrm>
            <a:off x="7504028" y="4725500"/>
            <a:ext cx="130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arrayIndex</a:t>
            </a:r>
            <a:endParaRPr lang="zh-CN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62D888-3624-9749-AE42-6500A3841D0B}"/>
              </a:ext>
            </a:extLst>
          </p:cNvPr>
          <p:cNvSpPr txBox="1"/>
          <p:nvPr/>
        </p:nvSpPr>
        <p:spPr>
          <a:xfrm>
            <a:off x="11431036" y="2777216"/>
            <a:ext cx="755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Index</a:t>
            </a:r>
            <a:endParaRPr lang="zh-CN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3AAB1DE-207A-4766-76C4-D4BA512C961C}"/>
              </a:ext>
            </a:extLst>
          </p:cNvPr>
          <p:cNvSpPr txBox="1"/>
          <p:nvPr/>
        </p:nvSpPr>
        <p:spPr>
          <a:xfrm>
            <a:off x="10314677" y="2469890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comp1</a:t>
            </a:r>
            <a:endParaRPr lang="zh-CN" alt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D90D7C-3282-3894-6730-E48BF1BD6CA0}"/>
              </a:ext>
            </a:extLst>
          </p:cNvPr>
          <p:cNvSpPr txBox="1"/>
          <p:nvPr/>
        </p:nvSpPr>
        <p:spPr>
          <a:xfrm>
            <a:off x="10314678" y="2909274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comp2</a:t>
            </a:r>
            <a:endParaRPr lang="zh-CN" altLang="en-US" sz="1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5DB539-0817-6505-F044-E9C427D26DBD}"/>
              </a:ext>
            </a:extLst>
          </p:cNvPr>
          <p:cNvSpPr txBox="1"/>
          <p:nvPr/>
        </p:nvSpPr>
        <p:spPr>
          <a:xfrm>
            <a:off x="10314677" y="3273697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comp3</a:t>
            </a:r>
            <a:endParaRPr lang="zh-CN" altLang="en-US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4D53D98-81AA-31F3-781C-3064D92C24F6}"/>
              </a:ext>
            </a:extLst>
          </p:cNvPr>
          <p:cNvSpPr txBox="1"/>
          <p:nvPr/>
        </p:nvSpPr>
        <p:spPr>
          <a:xfrm>
            <a:off x="10308101" y="3739416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comp4</a:t>
            </a:r>
            <a:endParaRPr lang="zh-CN" altLang="en-US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833B9-EEFB-019E-6128-DDBE2A53237D}"/>
              </a:ext>
            </a:extLst>
          </p:cNvPr>
          <p:cNvSpPr txBox="1"/>
          <p:nvPr/>
        </p:nvSpPr>
        <p:spPr>
          <a:xfrm>
            <a:off x="9327230" y="1405462"/>
            <a:ext cx="2700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first comp often entity itself</a:t>
            </a:r>
            <a:endParaRPr lang="zh-CN" altLang="en-US" sz="16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0DA16CF-DF05-2D0C-74AC-C57A4E5ED645}"/>
              </a:ext>
            </a:extLst>
          </p:cNvPr>
          <p:cNvCxnSpPr>
            <a:cxnSpLocks/>
            <a:stCxn id="136" idx="2"/>
            <a:endCxn id="69" idx="0"/>
          </p:cNvCxnSpPr>
          <p:nvPr/>
        </p:nvCxnSpPr>
        <p:spPr>
          <a:xfrm>
            <a:off x="10677476" y="1744016"/>
            <a:ext cx="302123" cy="312863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BBEF822-3C9B-D3BE-843E-CCB728B786F9}"/>
              </a:ext>
            </a:extLst>
          </p:cNvPr>
          <p:cNvSpPr txBox="1"/>
          <p:nvPr/>
        </p:nvSpPr>
        <p:spPr>
          <a:xfrm>
            <a:off x="3119372" y="5641648"/>
            <a:ext cx="652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SOA is structure of array, each element/field store as array</a:t>
            </a:r>
          </a:p>
          <a:p>
            <a:r>
              <a:rPr lang="en-US" altLang="zh-CN" dirty="0"/>
              <a:t>different element/field not in same place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analogy by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657317" y="17521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228600" y="2773751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019073" y="140375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251ADE-0178-F979-949F-B3F8D74850CE}"/>
              </a:ext>
            </a:extLst>
          </p:cNvPr>
          <p:cNvSpPr txBox="1"/>
          <p:nvPr/>
        </p:nvSpPr>
        <p:spPr>
          <a:xfrm>
            <a:off x="5661576" y="2530031"/>
            <a:ext cx="178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attribute data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55326-1E5A-47B4-A8B8-9DFFE66DB87E}"/>
              </a:ext>
            </a:extLst>
          </p:cNvPr>
          <p:cNvSpPr txBox="1"/>
          <p:nvPr/>
        </p:nvSpPr>
        <p:spPr>
          <a:xfrm>
            <a:off x="2335186" y="4069313"/>
            <a:ext cx="178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vertex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10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data type, analogy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657317" y="17521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228600" y="2773751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019073" y="140375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2D8B57-B81D-AE66-01FD-E6F8E41E686B}"/>
              </a:ext>
            </a:extLst>
          </p:cNvPr>
          <p:cNvSpPr txBox="1"/>
          <p:nvPr/>
        </p:nvSpPr>
        <p:spPr>
          <a:xfrm>
            <a:off x="3988809" y="4328274"/>
            <a:ext cx="7492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Structure: tuple type of 1 vertex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TypeAt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&lt;N&gt;: type of 1 attribute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IteratorValueRef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1 vertex reference, 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a view of 1 vertex data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get&lt;N&gt; to get 1 attribute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value, store local copy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pointer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Field&lt;N&gt;(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): reference of attribute N vertex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17C18C-B9E1-EDDA-D6D6-D803D13F5169}"/>
              </a:ext>
            </a:extLst>
          </p:cNvPr>
          <p:cNvSpPr txBox="1"/>
          <p:nvPr/>
        </p:nvSpPr>
        <p:spPr>
          <a:xfrm>
            <a:off x="2103794" y="4073979"/>
            <a:ext cx="201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 type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B5436-5F39-8EFF-5273-0C6434998F3C}"/>
              </a:ext>
            </a:extLst>
          </p:cNvPr>
          <p:cNvSpPr txBox="1"/>
          <p:nvPr/>
        </p:nvSpPr>
        <p:spPr>
          <a:xfrm>
            <a:off x="5607491" y="2565084"/>
            <a:ext cx="234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TypeAt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&lt;N&gt;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9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data type, analogy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838200" y="2676027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409483" y="3697676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199956" y="2327675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17C18C-B9E1-EDDA-D6D6-D803D13F5169}"/>
              </a:ext>
            </a:extLst>
          </p:cNvPr>
          <p:cNvSpPr txBox="1"/>
          <p:nvPr/>
        </p:nvSpPr>
        <p:spPr>
          <a:xfrm>
            <a:off x="1197717" y="5451044"/>
            <a:ext cx="5825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IteratorValueRef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reference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copy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pointer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B5436-5F39-8EFF-5273-0C6434998F3C}"/>
              </a:ext>
            </a:extLst>
          </p:cNvPr>
          <p:cNvSpPr txBox="1"/>
          <p:nvPr/>
        </p:nvSpPr>
        <p:spPr>
          <a:xfrm>
            <a:off x="7336986" y="3096007"/>
            <a:ext cx="447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Field&lt;N&gt;(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attribute N</a:t>
            </a:r>
            <a:endParaRPr lang="zh-CN" alt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2CA384E-E4A6-8DDB-5FB9-0E7C8B5174BB}"/>
              </a:ext>
            </a:extLst>
          </p:cNvPr>
          <p:cNvSpPr/>
          <p:nvPr/>
        </p:nvSpPr>
        <p:spPr>
          <a:xfrm>
            <a:off x="5577682" y="2667282"/>
            <a:ext cx="303209" cy="20607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4667-E439-E210-9BC3-60183D58B398}"/>
              </a:ext>
            </a:extLst>
          </p:cNvPr>
          <p:cNvSpPr txBox="1"/>
          <p:nvPr/>
        </p:nvSpPr>
        <p:spPr>
          <a:xfrm>
            <a:off x="5971785" y="3821118"/>
            <a:ext cx="169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attribute index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EC7E-6785-77A5-B723-E08BE01196EB}"/>
              </a:ext>
            </a:extLst>
          </p:cNvPr>
          <p:cNvSpPr txBox="1"/>
          <p:nvPr/>
        </p:nvSpPr>
        <p:spPr>
          <a:xfrm>
            <a:off x="2299525" y="1720013"/>
            <a:ext cx="169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vertex index</a:t>
            </a:r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C756590-35C5-FD09-31D0-8DB11946E104}"/>
              </a:ext>
            </a:extLst>
          </p:cNvPr>
          <p:cNvSpPr/>
          <p:nvPr/>
        </p:nvSpPr>
        <p:spPr>
          <a:xfrm rot="16200000">
            <a:off x="2901140" y="140984"/>
            <a:ext cx="303209" cy="427102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47B9C-E98C-776D-0260-8DFD2B42E684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6817717" y="3385893"/>
            <a:ext cx="1435696" cy="80455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9E53-E685-E54C-D66C-3083A71C2D7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145457" y="2089345"/>
            <a:ext cx="5498481" cy="113702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6DF827-6D36-A9DB-B749-71FBCBE2BAA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99956" y="3280673"/>
            <a:ext cx="4137030" cy="453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23E37-C367-9803-6484-9E4976DC2E5C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328395" y="4876800"/>
            <a:ext cx="782253" cy="574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B8A-90BC-D969-FA90-9D66FB8E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manager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37FAB4-3A53-9BC6-6777-F5DCF2F9BDAD}"/>
              </a:ext>
            </a:extLst>
          </p:cNvPr>
          <p:cNvSpPr/>
          <p:nvPr/>
        </p:nvSpPr>
        <p:spPr>
          <a:xfrm>
            <a:off x="355182" y="2748849"/>
            <a:ext cx="3281190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compManager</a:t>
            </a:r>
            <a:r>
              <a:rPr lang="en-US" altLang="zh-CN" sz="1600" dirty="0">
                <a:solidFill>
                  <a:schemeClr val="tx1"/>
                </a:solidFill>
              </a:rPr>
              <a:t>&lt;Comp…&gt;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B5A21F-2D8B-FEAF-88C0-A638C9F1AD27}"/>
              </a:ext>
            </a:extLst>
          </p:cNvPr>
          <p:cNvGrpSpPr/>
          <p:nvPr/>
        </p:nvGrpSpPr>
        <p:grpSpPr>
          <a:xfrm>
            <a:off x="8047360" y="1776797"/>
            <a:ext cx="2114971" cy="992930"/>
            <a:chOff x="5996079" y="2056902"/>
            <a:chExt cx="4350729" cy="2091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7D8F1B-C3D1-A326-5383-16DCE6F5DAE5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1ECCB7-5915-F50C-76F6-3F9002D6835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2CB6B-63BB-77D7-BFCE-684B5A9447A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61E3F5-17A5-EE8D-8108-5A6BDEC8A95E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43A5E2-17B1-485B-7CAC-49D3AF5DBD2A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A1D391-2B96-1184-1A3E-1BAA3C7A8F82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BB515D-91BE-64D7-BBF3-C74674F9815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B4C2D6-02E8-AC11-501E-C6DB481ED293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B26D06C-96F0-CB4A-CEEA-4C75F771558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0CABD-3F38-F1B7-2E77-34C63EAFCC2A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319F6BE-B22B-2CAA-535D-372D05842FA9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90C646-BE18-FE39-2707-DAADB697C1B3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93BB61F-6A5F-D0B9-C22F-51A1BBF912D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4DAF7F-2491-054D-E3C1-DED3567E71E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7E4F11-8D6B-CAFD-2338-E6EF8342980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112269F-8430-1E03-CDA0-E9EBEC313E7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625B9B-BDA5-1B41-E48A-EE5F0D98AC3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811387-A9DE-15A9-2948-3A2189C49822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A37918-C767-FC07-B0B3-4F9BC6CF88EA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D6204E-E638-4666-9439-336B9885388D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8676ED6-3EF0-1004-8D76-E46835738BC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15CAA9-1479-9892-DE18-FA822919DB15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4A7824-8549-AEC6-A2FB-9E5639171EE9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0DEC9C-6263-B426-E84B-4FB47B671BC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BB7E1DA-8292-7603-9251-DBF6489441A3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4E358F-78CD-2C9B-6362-143C2D99469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1510E5-5A89-3A56-CE4E-A38F7F77FDF2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E158BC-8DD9-AC33-9305-C337D3E7FB45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CD4357-583F-11AC-6998-4BF21E8E459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067CEB-84E2-A8DC-D870-C6ADC1DCADC7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73D9D6-06B1-6307-5E1F-3859144370F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2FDCCC-4B69-5CD2-2A85-F6668F2A024D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039A55-7C80-50D2-B169-4F32279581B8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8CCC6C-2783-7649-E3C7-D6890EF8B621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BD21EB-32A7-2109-03FD-C0C219EB3F0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B7A40C-E211-1DA0-A1FF-ACC6ED44307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A73184-BD28-0FDD-9BF5-096751455D9E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D1D075-B8A5-CCD7-88A9-270B67CF5839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5E4A9D3-E37A-9025-540A-10F808D0C0A3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035579-8CF0-EC1D-6324-34A37FBCDA9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57EF12-D4E8-73F4-9125-D9AC74DCBD0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27557-60FE-D55D-8DA9-A40F27C4AE91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346707-A159-C6B8-B8B3-AC63FE47776C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40D14CC-0665-EA8D-D7D9-5D15FC21E143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A7750A-2722-C67D-33A5-A843FD86CBAC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B7DB37-15CB-E259-9704-1AF92B90BB8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3E9CBB-8505-7891-D0E3-09A253818B64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AC7EA4-25D4-17CD-0EAF-567245571E78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0CAF17-429F-E7C7-A712-580C68A9C80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8AC039-1C5A-2DAC-CB01-436F3AD1EBF1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73CD70-D675-DB34-B817-42BCF5C1788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20B0C5-0B61-3CA9-8E78-4B291D11EF7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45789B5-90B5-A8A8-A790-E020D752C25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1D5CC3-0559-62A0-6FD2-A26103786E32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9095EF-1786-4DD8-D4A2-98C6D677EF5F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77A07CB-90FF-57EE-1583-B068D5BA8CE6}"/>
              </a:ext>
            </a:extLst>
          </p:cNvPr>
          <p:cNvSpPr txBox="1"/>
          <p:nvPr/>
        </p:nvSpPr>
        <p:spPr>
          <a:xfrm>
            <a:off x="5056790" y="2148866"/>
            <a:ext cx="296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SoA</a:t>
            </a:r>
            <a:r>
              <a:rPr lang="en-US" altLang="zh-CN" sz="1800" dirty="0">
                <a:solidFill>
                  <a:schemeClr val="tx1"/>
                </a:solidFill>
              </a:rPr>
              <a:t>&lt;Comp…,entity&gt; </a:t>
            </a:r>
            <a:r>
              <a:rPr lang="en-US" altLang="zh-CN" sz="1800" dirty="0" err="1">
                <a:solidFill>
                  <a:schemeClr val="tx1"/>
                </a:solidFill>
              </a:rPr>
              <a:t>mData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38FD26-A71E-B0EE-4C1D-703ED7A50FAF}"/>
              </a:ext>
            </a:extLst>
          </p:cNvPr>
          <p:cNvSpPr txBox="1"/>
          <p:nvPr/>
        </p:nvSpPr>
        <p:spPr>
          <a:xfrm>
            <a:off x="5056790" y="3806216"/>
            <a:ext cx="16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mInstanceMap</a:t>
            </a:r>
            <a:r>
              <a:rPr lang="en-US" altLang="zh-CN" dirty="0"/>
              <a:t>:</a:t>
            </a:r>
            <a:endParaRPr lang="zh-CN" alt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F9DF11-1F5A-E106-C8D3-07BA12E663AB}"/>
              </a:ext>
            </a:extLst>
          </p:cNvPr>
          <p:cNvCxnSpPr>
            <a:cxnSpLocks/>
            <a:stCxn id="4" idx="6"/>
            <a:endCxn id="62" idx="1"/>
          </p:cNvCxnSpPr>
          <p:nvPr/>
        </p:nvCxnSpPr>
        <p:spPr>
          <a:xfrm flipV="1">
            <a:off x="3636372" y="2333532"/>
            <a:ext cx="1420418" cy="694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CFD050-47C3-2206-7CF5-B1DDF45EB15B}"/>
              </a:ext>
            </a:extLst>
          </p:cNvPr>
          <p:cNvCxnSpPr>
            <a:cxnSpLocks/>
            <a:stCxn id="4" idx="6"/>
            <a:endCxn id="65" idx="1"/>
          </p:cNvCxnSpPr>
          <p:nvPr/>
        </p:nvCxnSpPr>
        <p:spPr>
          <a:xfrm>
            <a:off x="3636372" y="3028102"/>
            <a:ext cx="1420418" cy="962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9575967-4CE2-0593-934C-D3543CC8C2A3}"/>
              </a:ext>
            </a:extLst>
          </p:cNvPr>
          <p:cNvSpPr/>
          <p:nvPr/>
        </p:nvSpPr>
        <p:spPr>
          <a:xfrm>
            <a:off x="6760439" y="3679145"/>
            <a:ext cx="1011961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F47DC-814D-58F6-2CE7-61249F29FEBA}"/>
              </a:ext>
            </a:extLst>
          </p:cNvPr>
          <p:cNvSpPr txBox="1"/>
          <p:nvPr/>
        </p:nvSpPr>
        <p:spPr>
          <a:xfrm>
            <a:off x="6485599" y="4343242"/>
            <a:ext cx="201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-&gt; SOA index</a:t>
            </a:r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A90060-21C1-1876-3567-F5096FF5611A}"/>
              </a:ext>
            </a:extLst>
          </p:cNvPr>
          <p:cNvSpPr txBox="1"/>
          <p:nvPr/>
        </p:nvSpPr>
        <p:spPr>
          <a:xfrm>
            <a:off x="7772400" y="1179434"/>
            <a:ext cx="368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entit</a:t>
            </a:r>
            <a:r>
              <a:rPr lang="en-US" altLang="zh-CN" dirty="0"/>
              <a:t>y always last component</a:t>
            </a:r>
            <a:endParaRPr lang="zh-CN" alt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0670CB-9EAF-50A5-E551-E1ADCB60186F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6760439" y="1364100"/>
            <a:ext cx="1011961" cy="869513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6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7CC5-052A-BD3F-29ED-CC031A0E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Component manager – remove instance 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2E8442-127F-B5FA-773F-36B0B7EC6B10}"/>
              </a:ext>
            </a:extLst>
          </p:cNvPr>
          <p:cNvGrpSpPr/>
          <p:nvPr/>
        </p:nvGrpSpPr>
        <p:grpSpPr>
          <a:xfrm>
            <a:off x="904876" y="1894977"/>
            <a:ext cx="3443288" cy="1834061"/>
            <a:chOff x="5996079" y="2056902"/>
            <a:chExt cx="4350729" cy="2091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81527-4142-5F61-139B-108298244379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F4CCE7F-203A-188C-E537-06F48429E8E0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4A38835-3C0B-A55A-B7D4-5CD915A29DC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E444BA-71FA-72C9-128E-A4CD9000410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2709DDA-6E75-471E-B86E-C7FB1F1CE820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C490B23-7731-83CB-CAE1-29027CA5BBE1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65CA6F-74FF-6A6B-E06A-D5DF6E16482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FEA3CF-20D9-4AD6-D050-ACF0901741A2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003DA6-8EE6-2C21-995D-027426BE9A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4FBB7F4-4539-B859-3DC0-A3FF2EC5693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0A69AD9-70EB-71D4-25D5-2A3F4FBFA69E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0FBFFE-E014-D23F-6896-FA2ECDF3168E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02C186-21B1-87BD-E138-99C420B234F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5C95F3-9F01-810E-C40C-ACE194B1E73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4BBACF-8EF9-678C-1BF7-5A396916C9D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22042B-D759-55AE-3DB5-6DDDD5D1204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67E264-2076-8C10-2713-1F9FB554C90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905BBF-F009-7C36-10DC-0DA295217F4B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2D2BF1-A041-D502-6333-AAE44F0E0C75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EC119AF-8986-8D54-9D3B-78EEDDE5C481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5E9C9C-95C3-5E91-A27F-49532DC66CF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477A1A7-107E-E5DF-C917-3240A4359F32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FA58ED-9346-070F-9A1F-0E8A52BAF3BC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DC3F9FC-07DC-1402-F1B6-2F960BF4DD3E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1C9FAE-D703-700B-DE43-F97CA1D666F2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BB4CAD-C1EA-0F38-6DBB-D98D94F02108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F1B51C-72FF-2C89-22A9-EE1BDC8742C5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A24A36-E195-A24D-C74F-9AF23EB6DF8F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CB1BAD-CC64-F63D-DF86-A41002EB4C85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A97ED11-4141-CD41-118B-BCF85127DEF8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E765CA-4836-838D-1189-2C9498AC9D58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E0CA7E-F850-FC3E-9D35-7D15D897C93C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347587-33D9-3C00-70D8-4008F0D7A638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C9398C-6D50-6B32-9AF1-492B12B75CF9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99A47B-7948-5DDF-AA10-F5C21693E58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18AFFF-3282-D3FB-EB66-FDF98A932BC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A8A166-0066-D9D2-DE5A-F4F25AC64829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BAB518-3385-20CC-6850-DAF6CBCB6EBB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DCD04E-1D0D-04F6-E650-4F1AD7AEFD9F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06EECB8-A7C1-030F-EF3F-A3E6BE1294A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9A3039-C6B3-F59C-8E87-2B7A3D5C4A0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D20A63-313F-38A3-2590-06E674BC4C55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09E0BC0-0A45-19D7-D5D6-9F722C36C0D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12FFFE-B468-4EF8-FE70-021892B5C372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5C2755-5ED1-F4FA-99A2-1C8B235E7671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B454BC-D335-1EC1-675A-88EEDF64106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2B5DC-DE93-B0DF-D864-EDF37EA2B8E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E550C9-0C0F-D97A-545B-4F21D54042B7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9024430-5CC4-6109-10C4-56A54DA3761D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3BC1DB-CA09-F013-3C40-1BA64D930A15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5F6A852-F888-82B1-A0A6-FC79321F5137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F339F1-D730-08CE-2501-925B223FC283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40F265-6473-35FA-51D0-8AF6A695B38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2F9A357-DD48-CA14-B678-79552269736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94A931-5CBB-FB42-6323-6F1AD09982D7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3A42B0-73BB-B069-C6F4-CCB86A6F8627}"/>
              </a:ext>
            </a:extLst>
          </p:cNvPr>
          <p:cNvCxnSpPr>
            <a:cxnSpLocks/>
          </p:cNvCxnSpPr>
          <p:nvPr/>
        </p:nvCxnSpPr>
        <p:spPr>
          <a:xfrm flipV="1">
            <a:off x="3108089" y="180380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4F4A46-8EA8-1193-1CD6-035642ED0A83}"/>
              </a:ext>
            </a:extLst>
          </p:cNvPr>
          <p:cNvCxnSpPr>
            <a:cxnSpLocks/>
          </p:cNvCxnSpPr>
          <p:nvPr/>
        </p:nvCxnSpPr>
        <p:spPr>
          <a:xfrm>
            <a:off x="3108089" y="4495801"/>
            <a:ext cx="635236" cy="476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1EB05D1-F1BD-7D84-228A-28AF9AA2F86E}"/>
              </a:ext>
            </a:extLst>
          </p:cNvPr>
          <p:cNvSpPr txBox="1"/>
          <p:nvPr/>
        </p:nvSpPr>
        <p:spPr>
          <a:xfrm>
            <a:off x="3643280" y="5022893"/>
            <a:ext cx="1362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remove</a:t>
            </a:r>
            <a:endParaRPr lang="zh-CN" alt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08D06A3-2151-DD49-8AB2-C4B1C5D31BF4}"/>
              </a:ext>
            </a:extLst>
          </p:cNvPr>
          <p:cNvSpPr/>
          <p:nvPr/>
        </p:nvSpPr>
        <p:spPr>
          <a:xfrm>
            <a:off x="3169677" y="3871812"/>
            <a:ext cx="1034439" cy="171749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E20F57-DB0F-CA4A-E8F9-B1B10DBDDDB8}"/>
              </a:ext>
            </a:extLst>
          </p:cNvPr>
          <p:cNvSpPr txBox="1"/>
          <p:nvPr/>
        </p:nvSpPr>
        <p:spPr>
          <a:xfrm>
            <a:off x="3325047" y="4006629"/>
            <a:ext cx="13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move tail</a:t>
            </a:r>
            <a:endParaRPr lang="zh-CN" alt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C750CF-8D54-5995-E66D-A63CB5053E8B}"/>
              </a:ext>
            </a:extLst>
          </p:cNvPr>
          <p:cNvCxnSpPr>
            <a:cxnSpLocks/>
          </p:cNvCxnSpPr>
          <p:nvPr/>
        </p:nvCxnSpPr>
        <p:spPr>
          <a:xfrm flipV="1">
            <a:off x="4191680" y="1741531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FA3502-410A-9240-A7E8-24B1F2DABC37}"/>
              </a:ext>
            </a:extLst>
          </p:cNvPr>
          <p:cNvCxnSpPr>
            <a:cxnSpLocks/>
          </p:cNvCxnSpPr>
          <p:nvPr/>
        </p:nvCxnSpPr>
        <p:spPr>
          <a:xfrm>
            <a:off x="4170338" y="4433532"/>
            <a:ext cx="987450" cy="3258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926E6C5-3C90-79FD-307A-3F5D64728515}"/>
              </a:ext>
            </a:extLst>
          </p:cNvPr>
          <p:cNvSpPr txBox="1"/>
          <p:nvPr/>
        </p:nvSpPr>
        <p:spPr>
          <a:xfrm>
            <a:off x="5091687" y="4521788"/>
            <a:ext cx="15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remove tail</a:t>
            </a:r>
            <a:endParaRPr lang="zh-CN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0995E1-9E92-967F-EDB1-19246626AC1F}"/>
              </a:ext>
            </a:extLst>
          </p:cNvPr>
          <p:cNvSpPr txBox="1"/>
          <p:nvPr/>
        </p:nvSpPr>
        <p:spPr>
          <a:xfrm>
            <a:off x="6672837" y="3359698"/>
            <a:ext cx="15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update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11927-CD6D-B681-FB6D-A4C9FB2B137F}"/>
              </a:ext>
            </a:extLst>
          </p:cNvPr>
          <p:cNvSpPr/>
          <p:nvPr/>
        </p:nvSpPr>
        <p:spPr>
          <a:xfrm>
            <a:off x="6824662" y="2661385"/>
            <a:ext cx="85449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990B-4642-E4E9-305E-B0F34E8D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manager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D8D9-E099-97DF-27A8-89473136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addComponent</a:t>
            </a:r>
            <a:r>
              <a:rPr lang="en-US" altLang="zh-CN" dirty="0"/>
              <a:t>(entity):   </a:t>
            </a:r>
          </a:p>
          <a:p>
            <a:pPr lvl="1"/>
            <a:r>
              <a:rPr lang="en-US" altLang="zh-CN" dirty="0"/>
              <a:t>add all component to entity, i.e. add instance of the entity</a:t>
            </a:r>
          </a:p>
          <a:p>
            <a:r>
              <a:rPr lang="en-US" altLang="zh-CN" dirty="0" err="1"/>
              <a:t>removeComponent</a:t>
            </a:r>
            <a:r>
              <a:rPr lang="en-US" altLang="zh-CN" dirty="0"/>
              <a:t>(entity):</a:t>
            </a:r>
          </a:p>
          <a:p>
            <a:pPr lvl="1"/>
            <a:r>
              <a:rPr lang="en-US" altLang="zh-CN" dirty="0"/>
              <a:t>remove all component of this entity, i.e. remove the 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5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A0B-5974-9790-FA1E-84E5E51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Transform Manager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BCCD2-CE22-36E3-F236-BA2C8E0A2405}"/>
              </a:ext>
            </a:extLst>
          </p:cNvPr>
          <p:cNvSpPr txBox="1"/>
          <p:nvPr/>
        </p:nvSpPr>
        <p:spPr>
          <a:xfrm>
            <a:off x="900113" y="2597614"/>
            <a:ext cx="860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SOA of component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SingleInstanceComponentManager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&lt;mat4f, mat4f,…&gt;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4ADC5-158C-D738-AC06-D6333C9463B5}"/>
              </a:ext>
            </a:extLst>
          </p:cNvPr>
          <p:cNvSpPr txBox="1"/>
          <p:nvPr/>
        </p:nvSpPr>
        <p:spPr>
          <a:xfrm>
            <a:off x="795337" y="3566431"/>
            <a:ext cx="10758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Accessor of each instance by index, each field by name, data[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fieldName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without using template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get proxy of one instance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proxy is proxy or view or accessor of 1 instance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with union field name to access every field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Proxy {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union {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local, ...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(Base&amp;,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);  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}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248CE-F36A-7C15-C0C1-CE94404F1BFB}"/>
              </a:ext>
            </a:extLst>
          </p:cNvPr>
          <p:cNvSpPr txBox="1"/>
          <p:nvPr/>
        </p:nvSpPr>
        <p:spPr>
          <a:xfrm>
            <a:off x="900113" y="1690688"/>
            <a:ext cx="6958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Component Index Enum</a:t>
            </a: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...}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A0B-5974-9790-FA1E-84E5E51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Transform Manager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D69D3-AE73-FE62-0A4E-24894E8D980F}"/>
              </a:ext>
            </a:extLst>
          </p:cNvPr>
          <p:cNvSpPr txBox="1"/>
          <p:nvPr/>
        </p:nvSpPr>
        <p:spPr>
          <a:xfrm>
            <a:off x="5024438" y="3677722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// SOA data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39F576-114D-893C-8FF7-7AD50345AEC6}"/>
              </a:ext>
            </a:extLst>
          </p:cNvPr>
          <p:cNvSpPr/>
          <p:nvPr/>
        </p:nvSpPr>
        <p:spPr>
          <a:xfrm>
            <a:off x="1159740" y="2986326"/>
            <a:ext cx="2259736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XformManager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538764-9A68-F4E3-227A-4FA89C70939F}"/>
              </a:ext>
            </a:extLst>
          </p:cNvPr>
          <p:cNvSpPr/>
          <p:nvPr/>
        </p:nvSpPr>
        <p:spPr>
          <a:xfrm>
            <a:off x="4812577" y="2972428"/>
            <a:ext cx="2259736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mManager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806D98-ABAF-C571-D23F-7EAF7CF53112}"/>
              </a:ext>
            </a:extLst>
          </p:cNvPr>
          <p:cNvSpPr/>
          <p:nvPr/>
        </p:nvSpPr>
        <p:spPr>
          <a:xfrm>
            <a:off x="3437724" y="3144031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4B0A58-C46B-BF02-CE0F-C689E735824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3728877" y="3286515"/>
            <a:ext cx="10837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Scene,  cull and prepare </a:t>
            </a:r>
            <a:r>
              <a:rPr lang="en-US" altLang="zh-CN" dirty="0" err="1">
                <a:solidFill>
                  <a:srgbClr val="FFC000"/>
                </a:solidFill>
              </a:rPr>
              <a:t>renderable</a:t>
            </a:r>
            <a:r>
              <a:rPr lang="en-US" altLang="zh-CN" dirty="0">
                <a:solidFill>
                  <a:srgbClr val="FFC000"/>
                </a:solidFill>
              </a:rPr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31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A36B-D935-EDEC-4C24-B121D02D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 - data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2699-2EC8-BBF5-32F5-27054544F51D}"/>
              </a:ext>
            </a:extLst>
          </p:cNvPr>
          <p:cNvSpPr txBox="1"/>
          <p:nvPr/>
        </p:nvSpPr>
        <p:spPr>
          <a:xfrm>
            <a:off x="1152544" y="3239730"/>
            <a:ext cx="77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FE438C9-FAFA-2C9D-B977-FF8BB89D0D1D}"/>
              </a:ext>
            </a:extLst>
          </p:cNvPr>
          <p:cNvSpPr/>
          <p:nvPr/>
        </p:nvSpPr>
        <p:spPr>
          <a:xfrm rot="10800000">
            <a:off x="3381636" y="2050432"/>
            <a:ext cx="411527" cy="27479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C7462-19EE-719A-4E3E-0DEF2C1B1F2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1926163" y="3424396"/>
            <a:ext cx="1455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AFE11C-94EF-CF5D-70D6-AB976F524C83}"/>
              </a:ext>
            </a:extLst>
          </p:cNvPr>
          <p:cNvSpPr txBox="1"/>
          <p:nvPr/>
        </p:nvSpPr>
        <p:spPr>
          <a:xfrm>
            <a:off x="3991053" y="3140743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E1CAD77-CE14-B740-6E71-93E8B0C1EBBB}"/>
              </a:ext>
            </a:extLst>
          </p:cNvPr>
          <p:cNvSpPr/>
          <p:nvPr/>
        </p:nvSpPr>
        <p:spPr>
          <a:xfrm rot="10800000">
            <a:off x="5293880" y="2749750"/>
            <a:ext cx="411527" cy="11787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46759-C21B-C2BB-FF61-EF014DB0D1C3}"/>
              </a:ext>
            </a:extLst>
          </p:cNvPr>
          <p:cNvSpPr txBox="1"/>
          <p:nvPr/>
        </p:nvSpPr>
        <p:spPr>
          <a:xfrm>
            <a:off x="5737768" y="2749749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22A08C-9B0F-9926-0ECD-7164720E143D}"/>
              </a:ext>
            </a:extLst>
          </p:cNvPr>
          <p:cNvSpPr txBox="1"/>
          <p:nvPr/>
        </p:nvSpPr>
        <p:spPr>
          <a:xfrm>
            <a:off x="5766708" y="3518173"/>
            <a:ext cx="181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E1EEFA-F8B3-BA4C-F849-FB72D4D847B7}"/>
              </a:ext>
            </a:extLst>
          </p:cNvPr>
          <p:cNvSpPr txBox="1"/>
          <p:nvPr/>
        </p:nvSpPr>
        <p:spPr>
          <a:xfrm>
            <a:off x="3968825" y="4255168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mEntities</a:t>
            </a:r>
            <a:endParaRPr lang="zh-CN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E5D3B8-5DF2-95F2-B809-602A79AA2642}"/>
              </a:ext>
            </a:extLst>
          </p:cNvPr>
          <p:cNvSpPr txBox="1"/>
          <p:nvPr/>
        </p:nvSpPr>
        <p:spPr>
          <a:xfrm>
            <a:off x="6400870" y="4255168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world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CC665E-8683-608C-097A-45F00B4C36CC}"/>
              </a:ext>
            </a:extLst>
          </p:cNvPr>
          <p:cNvCxnSpPr>
            <a:cxnSpLocks/>
          </p:cNvCxnSpPr>
          <p:nvPr/>
        </p:nvCxnSpPr>
        <p:spPr>
          <a:xfrm>
            <a:off x="5264699" y="4450233"/>
            <a:ext cx="1031326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E700DB-BE5D-6952-897B-C0735A8B6E22}"/>
              </a:ext>
            </a:extLst>
          </p:cNvPr>
          <p:cNvSpPr txBox="1"/>
          <p:nvPr/>
        </p:nvSpPr>
        <p:spPr>
          <a:xfrm>
            <a:off x="4104390" y="2050432"/>
            <a:ext cx="72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77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9B97-6B5A-124E-5AF5-487AADE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9A0B-4A9A-0606-E42C-B8C406D5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World interface</a:t>
            </a:r>
          </a:p>
          <a:p>
            <a:pPr lvl="1"/>
            <a:r>
              <a:rPr lang="en-US" altLang="zh-CN" dirty="0" err="1"/>
              <a:t>addEntity</a:t>
            </a:r>
            <a:endParaRPr lang="en-US" altLang="zh-CN" dirty="0"/>
          </a:p>
          <a:p>
            <a:pPr lvl="1"/>
            <a:r>
              <a:rPr lang="en-US" altLang="zh-CN" dirty="0" err="1"/>
              <a:t>removeEntity</a:t>
            </a:r>
            <a:endParaRPr lang="en-US" altLang="zh-CN" dirty="0"/>
          </a:p>
          <a:p>
            <a:r>
              <a:rPr lang="en-US" altLang="zh-CN" dirty="0"/>
              <a:t>Light and </a:t>
            </a:r>
            <a:r>
              <a:rPr lang="en-US" altLang="zh-CN" dirty="0" err="1"/>
              <a:t>renderable</a:t>
            </a:r>
            <a:r>
              <a:rPr lang="en-US" altLang="zh-CN" dirty="0"/>
              <a:t> interface</a:t>
            </a:r>
          </a:p>
          <a:p>
            <a:pPr lvl="1"/>
            <a:r>
              <a:rPr lang="en-US" altLang="zh-CN" dirty="0"/>
              <a:t>Prepare to build uniform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2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View, render config, prepare per view uniform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A36B-D935-EDEC-4C24-B121D02D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diagram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5E7FD-53FA-36A6-4A43-B563CD0C1648}"/>
              </a:ext>
            </a:extLst>
          </p:cNvPr>
          <p:cNvSpPr txBox="1"/>
          <p:nvPr/>
        </p:nvSpPr>
        <p:spPr>
          <a:xfrm>
            <a:off x="691110" y="3744568"/>
            <a:ext cx="920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engine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2699-2EC8-BBF5-32F5-27054544F51D}"/>
              </a:ext>
            </a:extLst>
          </p:cNvPr>
          <p:cNvSpPr txBox="1"/>
          <p:nvPr/>
        </p:nvSpPr>
        <p:spPr>
          <a:xfrm>
            <a:off x="2166956" y="5405081"/>
            <a:ext cx="77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485C4-D3B8-33F9-0796-C92A7DAFD20C}"/>
              </a:ext>
            </a:extLst>
          </p:cNvPr>
          <p:cNvSpPr txBox="1"/>
          <p:nvPr/>
        </p:nvSpPr>
        <p:spPr>
          <a:xfrm>
            <a:off x="2198489" y="1562914"/>
            <a:ext cx="163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backend driver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CDEA0-19EB-4394-275E-553EB9354CB5}"/>
              </a:ext>
            </a:extLst>
          </p:cNvPr>
          <p:cNvSpPr txBox="1"/>
          <p:nvPr/>
        </p:nvSpPr>
        <p:spPr>
          <a:xfrm>
            <a:off x="2202999" y="2358463"/>
            <a:ext cx="183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components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1029D-DFCF-DAC9-7AAB-33323F5D58A4}"/>
              </a:ext>
            </a:extLst>
          </p:cNvPr>
          <p:cNvSpPr txBox="1"/>
          <p:nvPr/>
        </p:nvSpPr>
        <p:spPr>
          <a:xfrm>
            <a:off x="2247293" y="3498279"/>
            <a:ext cx="72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view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F2147-4DB4-B54F-E8D6-0494B014E057}"/>
              </a:ext>
            </a:extLst>
          </p:cNvPr>
          <p:cNvSpPr txBox="1"/>
          <p:nvPr/>
        </p:nvSpPr>
        <p:spPr>
          <a:xfrm>
            <a:off x="2152997" y="6147468"/>
            <a:ext cx="104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renderer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AFD86-676A-51FC-CE7B-25099748E1F6}"/>
              </a:ext>
            </a:extLst>
          </p:cNvPr>
          <p:cNvSpPr txBox="1"/>
          <p:nvPr/>
        </p:nvSpPr>
        <p:spPr>
          <a:xfrm>
            <a:off x="6591715" y="622537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manager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03435-92CB-57D6-6683-ED08B86D2044}"/>
              </a:ext>
            </a:extLst>
          </p:cNvPr>
          <p:cNvSpPr txBox="1"/>
          <p:nvPr/>
        </p:nvSpPr>
        <p:spPr>
          <a:xfrm>
            <a:off x="6591715" y="1030427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A2656-1FFE-967F-4204-45500624A3BB}"/>
              </a:ext>
            </a:extLst>
          </p:cNvPr>
          <p:cNvSpPr txBox="1"/>
          <p:nvPr/>
        </p:nvSpPr>
        <p:spPr>
          <a:xfrm>
            <a:off x="6610244" y="1948100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 manager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65381-4F6B-0BDF-8C98-BA383C4DA948}"/>
              </a:ext>
            </a:extLst>
          </p:cNvPr>
          <p:cNvSpPr txBox="1"/>
          <p:nvPr/>
        </p:nvSpPr>
        <p:spPr>
          <a:xfrm>
            <a:off x="6586028" y="1458782"/>
            <a:ext cx="18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 manager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B575C-D17C-4500-2A3C-CD9457A940CB}"/>
              </a:ext>
            </a:extLst>
          </p:cNvPr>
          <p:cNvSpPr txBox="1"/>
          <p:nvPr/>
        </p:nvSpPr>
        <p:spPr>
          <a:xfrm>
            <a:off x="6482412" y="2433204"/>
            <a:ext cx="243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F082B3A-ADF7-0A2E-6FD6-43ACBB03A81B}"/>
              </a:ext>
            </a:extLst>
          </p:cNvPr>
          <p:cNvSpPr/>
          <p:nvPr/>
        </p:nvSpPr>
        <p:spPr>
          <a:xfrm rot="10800000">
            <a:off x="1718792" y="1431759"/>
            <a:ext cx="411527" cy="5033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73BDCE0-D3DC-EAB7-9FD3-F245960EADA0}"/>
              </a:ext>
            </a:extLst>
          </p:cNvPr>
          <p:cNvSpPr/>
          <p:nvPr/>
        </p:nvSpPr>
        <p:spPr>
          <a:xfrm rot="10800000">
            <a:off x="6096000" y="710130"/>
            <a:ext cx="411527" cy="19611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2E81F2-E989-2173-8A05-0318B293BFC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036111" y="1690688"/>
            <a:ext cx="2059889" cy="852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22A38-C560-7EDA-98C4-3C2E1DB2F7FC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348841" y="807203"/>
            <a:ext cx="13256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C41C12-FF7E-5A80-00B2-7CC8F76A951D}"/>
              </a:ext>
            </a:extLst>
          </p:cNvPr>
          <p:cNvSpPr txBox="1"/>
          <p:nvPr/>
        </p:nvSpPr>
        <p:spPr>
          <a:xfrm>
            <a:off x="9674501" y="622537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allocator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D9FD3-BC04-103F-B152-0E6AA8B8C7AA}"/>
              </a:ext>
            </a:extLst>
          </p:cNvPr>
          <p:cNvSpPr txBox="1"/>
          <p:nvPr/>
        </p:nvSpPr>
        <p:spPr>
          <a:xfrm>
            <a:off x="8941658" y="1052869"/>
            <a:ext cx="123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6DE6BD-9A5B-1558-ADBD-280F251E24EC}"/>
              </a:ext>
            </a:extLst>
          </p:cNvPr>
          <p:cNvCxnSpPr>
            <a:cxnSpLocks/>
          </p:cNvCxnSpPr>
          <p:nvPr/>
        </p:nvCxnSpPr>
        <p:spPr>
          <a:xfrm>
            <a:off x="8242287" y="1222607"/>
            <a:ext cx="6502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E638C-E655-133A-EA24-7E1989713D73}"/>
              </a:ext>
            </a:extLst>
          </p:cNvPr>
          <p:cNvSpPr txBox="1"/>
          <p:nvPr/>
        </p:nvSpPr>
        <p:spPr>
          <a:xfrm>
            <a:off x="8794201" y="2421102"/>
            <a:ext cx="160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{geometry, mi}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E5B163-40C6-283B-3F14-D9288685DFE4}"/>
              </a:ext>
            </a:extLst>
          </p:cNvPr>
          <p:cNvCxnSpPr>
            <a:cxnSpLocks/>
          </p:cNvCxnSpPr>
          <p:nvPr/>
        </p:nvCxnSpPr>
        <p:spPr>
          <a:xfrm>
            <a:off x="8567417" y="2643881"/>
            <a:ext cx="2267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24D5EE-DCE3-D264-03F0-12F5B1DA7B60}"/>
              </a:ext>
            </a:extLst>
          </p:cNvPr>
          <p:cNvSpPr/>
          <p:nvPr/>
        </p:nvSpPr>
        <p:spPr>
          <a:xfrm>
            <a:off x="10017942" y="1052869"/>
            <a:ext cx="604762" cy="17962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32214-1193-482A-4F1B-6C27B0D9DC3E}"/>
              </a:ext>
            </a:extLst>
          </p:cNvPr>
          <p:cNvSpPr txBox="1"/>
          <p:nvPr/>
        </p:nvSpPr>
        <p:spPr>
          <a:xfrm>
            <a:off x="10654237" y="1747576"/>
            <a:ext cx="133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236A07-2171-A0BC-4D16-6F888B2339EF}"/>
              </a:ext>
            </a:extLst>
          </p:cNvPr>
          <p:cNvSpPr txBox="1"/>
          <p:nvPr/>
        </p:nvSpPr>
        <p:spPr>
          <a:xfrm>
            <a:off x="4191553" y="411886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8CC15-62E3-DA3D-D54D-AAB18B0DB604}"/>
              </a:ext>
            </a:extLst>
          </p:cNvPr>
          <p:cNvSpPr txBox="1"/>
          <p:nvPr/>
        </p:nvSpPr>
        <p:spPr>
          <a:xfrm>
            <a:off x="4125528" y="366436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target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35B844-CDEC-AF9C-5403-0D7A83EF59BD}"/>
              </a:ext>
            </a:extLst>
          </p:cNvPr>
          <p:cNvSpPr txBox="1"/>
          <p:nvPr/>
        </p:nvSpPr>
        <p:spPr>
          <a:xfrm>
            <a:off x="4098625" y="3259908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config</a:t>
            </a:r>
            <a:endParaRPr lang="zh-CN" alt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33141666-3162-7157-3787-66879E15B9F5}"/>
              </a:ext>
            </a:extLst>
          </p:cNvPr>
          <p:cNvSpPr/>
          <p:nvPr/>
        </p:nvSpPr>
        <p:spPr>
          <a:xfrm rot="10800000">
            <a:off x="3839386" y="2790434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2D1E12-EA10-9728-B9A8-A5A311F68562}"/>
              </a:ext>
            </a:extLst>
          </p:cNvPr>
          <p:cNvSpPr txBox="1"/>
          <p:nvPr/>
        </p:nvSpPr>
        <p:spPr>
          <a:xfrm>
            <a:off x="4147389" y="279824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751845-FFF1-26E7-B19D-2B4B1E87787F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2976617" y="3673253"/>
            <a:ext cx="862769" cy="9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FE438C9-FAFA-2C9D-B977-FF8BB89D0D1D}"/>
              </a:ext>
            </a:extLst>
          </p:cNvPr>
          <p:cNvSpPr/>
          <p:nvPr/>
        </p:nvSpPr>
        <p:spPr>
          <a:xfrm rot="10800000">
            <a:off x="7396846" y="4639793"/>
            <a:ext cx="411527" cy="19432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C7462-19EE-719A-4E3E-0DEF2C1B1F2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2940575" y="5589747"/>
            <a:ext cx="4456271" cy="21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CC2683-566D-E089-44F4-00BF265762DA}"/>
              </a:ext>
            </a:extLst>
          </p:cNvPr>
          <p:cNvSpPr txBox="1"/>
          <p:nvPr/>
        </p:nvSpPr>
        <p:spPr>
          <a:xfrm>
            <a:off x="7885815" y="4464423"/>
            <a:ext cx="72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lights</a:t>
            </a:r>
            <a:endParaRPr lang="zh-CN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AFE11C-94EF-CF5D-70D6-AB976F524C83}"/>
              </a:ext>
            </a:extLst>
          </p:cNvPr>
          <p:cNvSpPr txBox="1"/>
          <p:nvPr/>
        </p:nvSpPr>
        <p:spPr>
          <a:xfrm>
            <a:off x="7805816" y="5426743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E1CAD77-CE14-B740-6E71-93E8B0C1EBBB}"/>
              </a:ext>
            </a:extLst>
          </p:cNvPr>
          <p:cNvSpPr/>
          <p:nvPr/>
        </p:nvSpPr>
        <p:spPr>
          <a:xfrm rot="10800000">
            <a:off x="9108643" y="5035750"/>
            <a:ext cx="411527" cy="11787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46759-C21B-C2BB-FF61-EF014DB0D1C3}"/>
              </a:ext>
            </a:extLst>
          </p:cNvPr>
          <p:cNvSpPr txBox="1"/>
          <p:nvPr/>
        </p:nvSpPr>
        <p:spPr>
          <a:xfrm>
            <a:off x="9552531" y="5035749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22A08C-9B0F-9926-0ECD-7164720E143D}"/>
              </a:ext>
            </a:extLst>
          </p:cNvPr>
          <p:cNvSpPr txBox="1"/>
          <p:nvPr/>
        </p:nvSpPr>
        <p:spPr>
          <a:xfrm>
            <a:off x="9581471" y="5804173"/>
            <a:ext cx="181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A3274A-B2CE-7B89-AE2D-82DE5EF4F5F9}"/>
              </a:ext>
            </a:extLst>
          </p:cNvPr>
          <p:cNvSpPr txBox="1"/>
          <p:nvPr/>
        </p:nvSpPr>
        <p:spPr>
          <a:xfrm>
            <a:off x="3976636" y="6147468"/>
            <a:ext cx="183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render(view )</a:t>
            </a:r>
            <a:endParaRPr lang="zh-CN" alt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17075E-18A5-A5FC-3A79-02B3B2C1500A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198166" y="6332134"/>
            <a:ext cx="778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286C64C-2F5D-7248-61C9-ED02FAADA0FD}"/>
              </a:ext>
            </a:extLst>
          </p:cNvPr>
          <p:cNvSpPr/>
          <p:nvPr/>
        </p:nvSpPr>
        <p:spPr>
          <a:xfrm>
            <a:off x="9404592" y="3594942"/>
            <a:ext cx="2149163" cy="41963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tradition scene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8D0B480-A0A3-50F6-C440-6E0A65D7058F}"/>
              </a:ext>
            </a:extLst>
          </p:cNvPr>
          <p:cNvCxnSpPr>
            <a:cxnSpLocks/>
            <a:stCxn id="7" idx="3"/>
            <a:endCxn id="73" idx="2"/>
          </p:cNvCxnSpPr>
          <p:nvPr/>
        </p:nvCxnSpPr>
        <p:spPr>
          <a:xfrm>
            <a:off x="4036111" y="2543129"/>
            <a:ext cx="5368481" cy="1261633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6A2933-4369-88E8-8C01-2F812B8FCA11}"/>
              </a:ext>
            </a:extLst>
          </p:cNvPr>
          <p:cNvCxnSpPr>
            <a:cxnSpLocks/>
            <a:stCxn id="39" idx="3"/>
            <a:endCxn id="73" idx="2"/>
          </p:cNvCxnSpPr>
          <p:nvPr/>
        </p:nvCxnSpPr>
        <p:spPr>
          <a:xfrm flipV="1">
            <a:off x="5157788" y="3804762"/>
            <a:ext cx="4246804" cy="498773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0A1F71-A637-55CE-E792-FF285CCC06A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610601" y="3957162"/>
            <a:ext cx="946391" cy="691927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690496-5FF9-61AD-EFBA-0F8BA49A2EC0}"/>
              </a:ext>
            </a:extLst>
          </p:cNvPr>
          <p:cNvCxnSpPr>
            <a:cxnSpLocks/>
            <a:stCxn id="58" idx="0"/>
            <a:endCxn id="73" idx="4"/>
          </p:cNvCxnSpPr>
          <p:nvPr/>
        </p:nvCxnSpPr>
        <p:spPr>
          <a:xfrm flipV="1">
            <a:off x="10173163" y="4014581"/>
            <a:ext cx="306011" cy="1021168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2737BB-9182-3E8B-2946-03C1A87D8BF4}"/>
              </a:ext>
            </a:extLst>
          </p:cNvPr>
          <p:cNvCxnSpPr>
            <a:cxnSpLocks/>
            <a:stCxn id="59" idx="0"/>
            <a:endCxn id="73" idx="4"/>
          </p:cNvCxnSpPr>
          <p:nvPr/>
        </p:nvCxnSpPr>
        <p:spPr>
          <a:xfrm flipH="1" flipV="1">
            <a:off x="10479174" y="4014581"/>
            <a:ext cx="7512" cy="1789592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052264C-E8DF-513F-ADE2-46A03CC9ADF9}"/>
              </a:ext>
            </a:extLst>
          </p:cNvPr>
          <p:cNvCxnSpPr>
            <a:cxnSpLocks/>
            <a:stCxn id="25" idx="2"/>
            <a:endCxn id="73" idx="0"/>
          </p:cNvCxnSpPr>
          <p:nvPr/>
        </p:nvCxnSpPr>
        <p:spPr>
          <a:xfrm>
            <a:off x="9558429" y="1422201"/>
            <a:ext cx="920745" cy="2172741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FE1EEFA-F8B3-BA4C-F849-FB72D4D847B7}"/>
              </a:ext>
            </a:extLst>
          </p:cNvPr>
          <p:cNvSpPr txBox="1"/>
          <p:nvPr/>
        </p:nvSpPr>
        <p:spPr>
          <a:xfrm>
            <a:off x="7861274" y="6269706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mEntities</a:t>
            </a:r>
            <a:endParaRPr lang="zh-CN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E5D3B8-5DF2-95F2-B809-602A79AA2642}"/>
              </a:ext>
            </a:extLst>
          </p:cNvPr>
          <p:cNvSpPr txBox="1"/>
          <p:nvPr/>
        </p:nvSpPr>
        <p:spPr>
          <a:xfrm>
            <a:off x="10173163" y="6269706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world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CC665E-8683-608C-097A-45F00B4C36CC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9079462" y="6454372"/>
            <a:ext cx="1093701" cy="1039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C530387-B22B-E08A-C755-D4416372A4EB}"/>
              </a:ext>
            </a:extLst>
          </p:cNvPr>
          <p:cNvCxnSpPr>
            <a:cxnSpLocks/>
            <a:stCxn id="127" idx="0"/>
            <a:endCxn id="73" idx="5"/>
          </p:cNvCxnSpPr>
          <p:nvPr/>
        </p:nvCxnSpPr>
        <p:spPr>
          <a:xfrm flipV="1">
            <a:off x="11012813" y="3953126"/>
            <a:ext cx="226204" cy="2316580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0D1E-D7A6-FBE3-5474-66C78A05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-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02DFC-A9E3-FC72-BA62-3BFD1875F74E}"/>
              </a:ext>
            </a:extLst>
          </p:cNvPr>
          <p:cNvSpPr txBox="1"/>
          <p:nvPr/>
        </p:nvSpPr>
        <p:spPr>
          <a:xfrm>
            <a:off x="2247293" y="3498279"/>
            <a:ext cx="72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view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BB50F-AF7E-7928-86ED-ADED82561449}"/>
              </a:ext>
            </a:extLst>
          </p:cNvPr>
          <p:cNvSpPr txBox="1"/>
          <p:nvPr/>
        </p:nvSpPr>
        <p:spPr>
          <a:xfrm>
            <a:off x="4191553" y="411886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BA929-EA2E-8198-1547-B8547754D90C}"/>
              </a:ext>
            </a:extLst>
          </p:cNvPr>
          <p:cNvSpPr txBox="1"/>
          <p:nvPr/>
        </p:nvSpPr>
        <p:spPr>
          <a:xfrm>
            <a:off x="4125528" y="366436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target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75108-FC51-1EDB-A19E-F50691C747B4}"/>
              </a:ext>
            </a:extLst>
          </p:cNvPr>
          <p:cNvSpPr txBox="1"/>
          <p:nvPr/>
        </p:nvSpPr>
        <p:spPr>
          <a:xfrm>
            <a:off x="2169811" y="5294296"/>
            <a:ext cx="732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View here think to be traditional scene, contain every thing of scene</a:t>
            </a:r>
            <a:endParaRPr lang="zh-CN" alt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BAD9E7F-06EB-C6BF-D726-51D2C0CB797A}"/>
              </a:ext>
            </a:extLst>
          </p:cNvPr>
          <p:cNvSpPr/>
          <p:nvPr/>
        </p:nvSpPr>
        <p:spPr>
          <a:xfrm rot="10800000">
            <a:off x="3839386" y="2790434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C6F04-5EC4-2714-D8AC-03B5BD2F0CB0}"/>
              </a:ext>
            </a:extLst>
          </p:cNvPr>
          <p:cNvSpPr txBox="1"/>
          <p:nvPr/>
        </p:nvSpPr>
        <p:spPr>
          <a:xfrm>
            <a:off x="4147389" y="279824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0AD3D-8634-66EA-79D2-45FCFEF4C5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976617" y="3673253"/>
            <a:ext cx="862769" cy="9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81D516-7712-1F71-9F8C-392EB8BC34E9}"/>
              </a:ext>
            </a:extLst>
          </p:cNvPr>
          <p:cNvSpPr txBox="1"/>
          <p:nvPr/>
        </p:nvSpPr>
        <p:spPr>
          <a:xfrm>
            <a:off x="4098625" y="3259908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41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32E-D8D0-10CB-6E4D-4405FDD9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8097-C383-ED3F-C896-D00F8DAF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Cull:</a:t>
            </a:r>
          </a:p>
          <a:p>
            <a:pPr lvl="1"/>
            <a:r>
              <a:rPr lang="en-US" altLang="zh-CN" dirty="0"/>
              <a:t>Cull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pPr lvl="1"/>
            <a:r>
              <a:rPr lang="en-US" altLang="zh-CN" dirty="0"/>
              <a:t>Cull light</a:t>
            </a:r>
          </a:p>
          <a:p>
            <a:pPr lvl="1"/>
            <a:r>
              <a:rPr lang="en-US" altLang="zh-CN" dirty="0"/>
              <a:t>Dynamic light to </a:t>
            </a:r>
            <a:r>
              <a:rPr lang="en-US" altLang="zh-CN" dirty="0" err="1"/>
              <a:t>froxel</a:t>
            </a:r>
            <a:endParaRPr lang="en-US" altLang="zh-CN" dirty="0"/>
          </a:p>
          <a:p>
            <a:r>
              <a:rPr lang="en-US" altLang="zh-CN" dirty="0"/>
              <a:t>Prepare</a:t>
            </a:r>
          </a:p>
          <a:p>
            <a:pPr lvl="1"/>
            <a:r>
              <a:rPr lang="en-US" altLang="zh-CN" dirty="0"/>
              <a:t>Call scene to prepare light and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pPr lvl="1"/>
            <a:r>
              <a:rPr lang="en-US" altLang="zh-CN" dirty="0"/>
              <a:t>Prepare per view uniform</a:t>
            </a:r>
          </a:p>
        </p:txBody>
      </p:sp>
    </p:spTree>
    <p:extLst>
      <p:ext uri="{BB962C8B-B14F-4D97-AF65-F5344CB8AC3E}">
        <p14:creationId xmlns:p14="http://schemas.microsoft.com/office/powerpoint/2010/main" val="285968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041-FA8A-E5F9-BF02-6564171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DD1A-3B6B-C039-4D84-32508585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Filament ECS is very efficiency, but hard to use</a:t>
            </a:r>
          </a:p>
          <a:p>
            <a:r>
              <a:rPr lang="en-US" altLang="zh-CN" dirty="0"/>
              <a:t>ECS should provide more easy interface</a:t>
            </a:r>
          </a:p>
          <a:p>
            <a:pPr lvl="1"/>
            <a:r>
              <a:rPr lang="en-US" altLang="zh-CN" dirty="0"/>
              <a:t>Separate World object from scene to manage entity</a:t>
            </a:r>
          </a:p>
          <a:p>
            <a:pPr lvl="1"/>
            <a:r>
              <a:rPr lang="en-US" altLang="zh-CN" dirty="0"/>
              <a:t>Single interface to create and manage component</a:t>
            </a:r>
          </a:p>
          <a:p>
            <a:pPr lvl="1"/>
            <a:r>
              <a:rPr lang="en-US" altLang="zh-CN" dirty="0"/>
              <a:t>Automatic create manager for user defined component</a:t>
            </a:r>
          </a:p>
          <a:p>
            <a:pPr lvl="1"/>
            <a:r>
              <a:rPr lang="en-US" altLang="zh-CN" dirty="0"/>
              <a:t>Easier iteration method</a:t>
            </a:r>
          </a:p>
          <a:p>
            <a:r>
              <a:rPr lang="en-US" altLang="zh-CN" dirty="0"/>
              <a:t>Single scene to manage all data</a:t>
            </a:r>
          </a:p>
          <a:p>
            <a:pPr lvl="1"/>
            <a:r>
              <a:rPr lang="en-US" altLang="zh-CN" dirty="0"/>
              <a:t>Now scene data in many class, difficult to manage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49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0D41-B88A-FB15-DC8A-A2FDFE9A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A092-0740-BEFD-6838-36BBB902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ECS</a:t>
            </a:r>
          </a:p>
          <a:p>
            <a:r>
              <a:rPr lang="en-US" altLang="zh-CN" dirty="0" err="1"/>
              <a:t>ennt</a:t>
            </a:r>
            <a:r>
              <a:rPr lang="en-US" altLang="zh-CN" dirty="0"/>
              <a:t>  https://github.com/skypjack/entt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6D4D-1493-882C-F578-8ABC14E9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scene, view, engine, renderer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6366-7608-B695-A1B1-BF51669A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 scene was divided into 3 classes: engine, view, scene</a:t>
            </a:r>
          </a:p>
          <a:p>
            <a:r>
              <a:rPr lang="en-US" altLang="zh-CN" dirty="0"/>
              <a:t>Engine store entity and component</a:t>
            </a:r>
          </a:p>
          <a:p>
            <a:r>
              <a:rPr lang="en-US" altLang="zh-CN" dirty="0"/>
              <a:t>View store viewpoint related object i.e. camera</a:t>
            </a:r>
          </a:p>
          <a:p>
            <a:r>
              <a:rPr lang="en-US" altLang="zh-CN" dirty="0"/>
              <a:t>Scene only store light and </a:t>
            </a:r>
            <a:r>
              <a:rPr lang="en-US" altLang="zh-CN" dirty="0" err="1"/>
              <a:t>renderable</a:t>
            </a:r>
            <a:r>
              <a:rPr lang="en-US" altLang="zh-CN" dirty="0"/>
              <a:t>{geometry, mi}</a:t>
            </a:r>
          </a:p>
          <a:p>
            <a:pPr lvl="1"/>
            <a:r>
              <a:rPr lang="en-US" altLang="zh-CN" dirty="0"/>
              <a:t>mi is material instance</a:t>
            </a:r>
          </a:p>
          <a:p>
            <a:r>
              <a:rPr lang="en-US" altLang="zh-CN" dirty="0"/>
              <a:t>Renderer is class that render scene using these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3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C3AD-991F-0D30-E238-E2B371B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renderer: render scene function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B9619-CE4D-0B62-389F-E87979B74836}"/>
              </a:ext>
            </a:extLst>
          </p:cNvPr>
          <p:cNvSpPr txBox="1"/>
          <p:nvPr/>
        </p:nvSpPr>
        <p:spPr>
          <a:xfrm>
            <a:off x="3793673" y="1818753"/>
            <a:ext cx="16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passes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0396-AA4E-4C0D-383C-8AB223836580}"/>
              </a:ext>
            </a:extLst>
          </p:cNvPr>
          <p:cNvSpPr txBox="1"/>
          <p:nvPr/>
        </p:nvSpPr>
        <p:spPr>
          <a:xfrm>
            <a:off x="3793673" y="2301862"/>
            <a:ext cx="1426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 passes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8B57D-C626-34FE-1E42-8B19468476C3}"/>
              </a:ext>
            </a:extLst>
          </p:cNvPr>
          <p:cNvSpPr txBox="1"/>
          <p:nvPr/>
        </p:nvSpPr>
        <p:spPr>
          <a:xfrm>
            <a:off x="3765098" y="3686745"/>
            <a:ext cx="69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9DA3F-055A-7AC9-0BA5-767E70466B52}"/>
              </a:ext>
            </a:extLst>
          </p:cNvPr>
          <p:cNvSpPr txBox="1"/>
          <p:nvPr/>
        </p:nvSpPr>
        <p:spPr>
          <a:xfrm>
            <a:off x="3703185" y="4215383"/>
            <a:ext cx="1326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CC8A6-40CA-D3A8-FA66-92ED1F493EF3}"/>
              </a:ext>
            </a:extLst>
          </p:cNvPr>
          <p:cNvSpPr txBox="1"/>
          <p:nvPr/>
        </p:nvSpPr>
        <p:spPr>
          <a:xfrm>
            <a:off x="3765097" y="4767790"/>
            <a:ext cx="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49F2F-A4FE-9CC8-D7C8-B1ED086B45FC}"/>
              </a:ext>
            </a:extLst>
          </p:cNvPr>
          <p:cNvSpPr txBox="1"/>
          <p:nvPr/>
        </p:nvSpPr>
        <p:spPr>
          <a:xfrm>
            <a:off x="3793673" y="3225876"/>
            <a:ext cx="93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EEDB07-6041-2F99-D4BE-33DC54512030}"/>
              </a:ext>
            </a:extLst>
          </p:cNvPr>
          <p:cNvSpPr/>
          <p:nvPr/>
        </p:nvSpPr>
        <p:spPr>
          <a:xfrm>
            <a:off x="4917319" y="3811558"/>
            <a:ext cx="604762" cy="13255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1C5E6-D5DE-7038-15D8-29FC6CA3DED3}"/>
              </a:ext>
            </a:extLst>
          </p:cNvPr>
          <p:cNvSpPr txBox="1"/>
          <p:nvPr/>
        </p:nvSpPr>
        <p:spPr>
          <a:xfrm>
            <a:off x="5574848" y="4212284"/>
            <a:ext cx="811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A304F9-7579-B4EC-DCD7-23BA4A925A3E}"/>
              </a:ext>
            </a:extLst>
          </p:cNvPr>
          <p:cNvSpPr/>
          <p:nvPr/>
        </p:nvSpPr>
        <p:spPr>
          <a:xfrm>
            <a:off x="6386513" y="3256052"/>
            <a:ext cx="604762" cy="15117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E7B986-DA9A-D6E5-C1F3-AF5046ABBAB2}"/>
              </a:ext>
            </a:extLst>
          </p:cNvPr>
          <p:cNvCxnSpPr>
            <a:cxnSpLocks/>
          </p:cNvCxnSpPr>
          <p:nvPr/>
        </p:nvCxnSpPr>
        <p:spPr>
          <a:xfrm>
            <a:off x="4808524" y="3403832"/>
            <a:ext cx="1401776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37465-C8C9-5D2A-0311-B9935BDEE4E6}"/>
              </a:ext>
            </a:extLst>
          </p:cNvPr>
          <p:cNvSpPr txBox="1"/>
          <p:nvPr/>
        </p:nvSpPr>
        <p:spPr>
          <a:xfrm>
            <a:off x="7102020" y="3827255"/>
            <a:ext cx="688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F46BD2-050B-438D-2CD2-BC4718F14E54}"/>
              </a:ext>
            </a:extLst>
          </p:cNvPr>
          <p:cNvSpPr/>
          <p:nvPr/>
        </p:nvSpPr>
        <p:spPr>
          <a:xfrm>
            <a:off x="6371205" y="1893408"/>
            <a:ext cx="604762" cy="8805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FEB9D-8A64-4CEB-BE2F-4397617DCF10}"/>
              </a:ext>
            </a:extLst>
          </p:cNvPr>
          <p:cNvSpPr txBox="1"/>
          <p:nvPr/>
        </p:nvSpPr>
        <p:spPr>
          <a:xfrm>
            <a:off x="7024613" y="2096094"/>
            <a:ext cx="143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frame graph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B1B00-757F-46F9-ED27-407EC53A1267}"/>
              </a:ext>
            </a:extLst>
          </p:cNvPr>
          <p:cNvSpPr txBox="1"/>
          <p:nvPr/>
        </p:nvSpPr>
        <p:spPr>
          <a:xfrm>
            <a:off x="9211427" y="2989055"/>
            <a:ext cx="242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renderer.render</a:t>
            </a:r>
            <a:r>
              <a:rPr lang="en-US" altLang="zh-CN" dirty="0"/>
              <a:t>(view)</a:t>
            </a:r>
            <a:endParaRPr lang="zh-CN" alt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FF43F1B-4E08-B36E-B2D8-79B44A528C1B}"/>
              </a:ext>
            </a:extLst>
          </p:cNvPr>
          <p:cNvSpPr/>
          <p:nvPr/>
        </p:nvSpPr>
        <p:spPr>
          <a:xfrm>
            <a:off x="8421384" y="2149312"/>
            <a:ext cx="604762" cy="2153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2E3396E-3FF2-72CC-3C83-A516DBDB677A}"/>
              </a:ext>
            </a:extLst>
          </p:cNvPr>
          <p:cNvSpPr/>
          <p:nvPr/>
        </p:nvSpPr>
        <p:spPr>
          <a:xfrm rot="10800000">
            <a:off x="3030522" y="3313767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27A20-732E-E8B8-04B4-9579AD1B648D}"/>
              </a:ext>
            </a:extLst>
          </p:cNvPr>
          <p:cNvSpPr txBox="1"/>
          <p:nvPr/>
        </p:nvSpPr>
        <p:spPr>
          <a:xfrm>
            <a:off x="838200" y="4027618"/>
            <a:ext cx="211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store in </a:t>
            </a:r>
            <a:r>
              <a:rPr lang="en-US" altLang="zh-CN" dirty="0" err="1"/>
              <a:t>engine.ECS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8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6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49FF-600E-3589-4266-964125E4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CC0A-EEC7-5BA9-1DBD-0EC6079D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inheritance -&gt; finally get a very complex class with all features</a:t>
            </a:r>
          </a:p>
          <a:p>
            <a:r>
              <a:rPr lang="en-US" altLang="zh-CN" dirty="0"/>
              <a:t>Should balance code reusage and code complexity</a:t>
            </a:r>
          </a:p>
          <a:p>
            <a:pPr lvl="1"/>
            <a:r>
              <a:rPr lang="en-US" altLang="zh-CN" dirty="0"/>
              <a:t>Principle 1: prefer composition over inheritance</a:t>
            </a:r>
          </a:p>
          <a:p>
            <a:pPr lvl="1"/>
            <a:r>
              <a:rPr lang="en-US" altLang="zh-CN" dirty="0"/>
              <a:t>Principle 2: single responsibility rule</a:t>
            </a:r>
          </a:p>
          <a:p>
            <a:r>
              <a:rPr lang="en-US" altLang="zh-CN" dirty="0"/>
              <a:t>=&gt;ECS</a:t>
            </a:r>
          </a:p>
          <a:p>
            <a:pPr lvl="1"/>
            <a:r>
              <a:rPr lang="en-US" altLang="zh-CN" dirty="0"/>
              <a:t>Break data into independent component</a:t>
            </a:r>
          </a:p>
          <a:p>
            <a:pPr lvl="1"/>
            <a:r>
              <a:rPr lang="en-US" altLang="zh-CN" dirty="0"/>
              <a:t>Break algorithm into independent system</a:t>
            </a:r>
          </a:p>
          <a:p>
            <a:pPr lvl="1"/>
            <a:r>
              <a:rPr lang="en-US" altLang="zh-CN" dirty="0"/>
              <a:t>Light container with composition all components -&gt; entity</a:t>
            </a:r>
          </a:p>
          <a:p>
            <a:pPr lvl="1"/>
            <a:r>
              <a:rPr lang="en-US" altLang="zh-CN" dirty="0"/>
              <a:t>A world store all entity and system</a:t>
            </a:r>
          </a:p>
          <a:p>
            <a:pPr lvl="1"/>
            <a:r>
              <a:rPr lang="en-US" altLang="zh-CN" dirty="0"/>
              <a:t>A possible job system parallel of system task</a:t>
            </a:r>
          </a:p>
        </p:txBody>
      </p:sp>
    </p:spTree>
    <p:extLst>
      <p:ext uri="{BB962C8B-B14F-4D97-AF65-F5344CB8AC3E}">
        <p14:creationId xmlns:p14="http://schemas.microsoft.com/office/powerpoint/2010/main" val="5119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AEE6-AA19-A49B-A7F0-628EB2C3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feature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359-53DA-D12B-ECAB-97975E6D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Entity: light container, essentially id to identify component</a:t>
            </a:r>
          </a:p>
          <a:p>
            <a:r>
              <a:rPr lang="en-US" altLang="zh-CN" dirty="0"/>
              <a:t>Component: independent data</a:t>
            </a:r>
          </a:p>
          <a:p>
            <a:r>
              <a:rPr lang="en-US" altLang="zh-CN" dirty="0"/>
              <a:t>World: collection of all entities</a:t>
            </a:r>
          </a:p>
          <a:p>
            <a:r>
              <a:rPr lang="en-US" altLang="zh-CN" dirty="0"/>
              <a:t>System: independent algorithm</a:t>
            </a:r>
          </a:p>
          <a:p>
            <a:pPr lvl="1"/>
            <a:r>
              <a:rPr lang="en-US" altLang="zh-CN" dirty="0"/>
              <a:t>process and transform component to next state or next component</a:t>
            </a:r>
          </a:p>
          <a:p>
            <a:r>
              <a:rPr lang="en-US" altLang="zh-CN" dirty="0"/>
              <a:t>job system:  parallel the system task</a:t>
            </a:r>
          </a:p>
          <a:p>
            <a:r>
              <a:rPr lang="en-US" altLang="zh-CN" dirty="0"/>
              <a:t>Store: data should store as SOA(struct of array) for efficiency</a:t>
            </a:r>
          </a:p>
          <a:p>
            <a:r>
              <a:rPr lang="en-US" altLang="zh-CN" dirty="0"/>
              <a:t>Interface: create, query, iteration and possible </a:t>
            </a:r>
            <a:r>
              <a:rPr lang="en-US" altLang="zh-CN" dirty="0" err="1"/>
              <a:t>xform</a:t>
            </a:r>
            <a:r>
              <a:rPr lang="en-US" altLang="zh-CN" dirty="0"/>
              <a:t> tree traverse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3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F265-5348-23B7-8F0B-E9A946B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9DF5-888D-8409-AEA6-EDAA4906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62" y="1839913"/>
            <a:ext cx="1034333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create/add, delete, query of entity, component</a:t>
            </a:r>
          </a:p>
          <a:p>
            <a:r>
              <a:rPr lang="en-US" altLang="zh-CN" dirty="0"/>
              <a:t>search entity and component by name or tag</a:t>
            </a:r>
          </a:p>
          <a:p>
            <a:r>
              <a:rPr lang="en-US" altLang="zh-CN" dirty="0"/>
              <a:t>is entity has component</a:t>
            </a:r>
          </a:p>
          <a:p>
            <a:r>
              <a:rPr lang="en-US" altLang="zh-CN" dirty="0"/>
              <a:t>iteration over 1 component or several component</a:t>
            </a:r>
          </a:p>
          <a:p>
            <a:pPr lvl="1"/>
            <a:r>
              <a:rPr lang="en-US" altLang="zh-CN" dirty="0"/>
              <a:t>Though store as SOA, should provide a view to 1 slice of several component</a:t>
            </a:r>
          </a:p>
          <a:p>
            <a:r>
              <a:rPr lang="en-US" altLang="zh-CN" dirty="0"/>
              <a:t>possible traverse of component tree such as </a:t>
            </a:r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</a:p>
          <a:p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add system</a:t>
            </a:r>
          </a:p>
          <a:p>
            <a:pPr lvl="1"/>
            <a:r>
              <a:rPr lang="en-US" altLang="zh-CN" dirty="0"/>
              <a:t>update system</a:t>
            </a:r>
          </a:p>
          <a:p>
            <a:pPr lvl="1"/>
            <a:r>
              <a:rPr lang="en-US" altLang="zh-CN" dirty="0"/>
              <a:t>integrated with job system, parallel update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067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378</TotalTime>
  <Words>1863</Words>
  <Application>Microsoft Office PowerPoint</Application>
  <PresentationFormat>Widescreen</PresentationFormat>
  <Paragraphs>341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Consolas</vt:lpstr>
      <vt:lpstr>Corbel</vt:lpstr>
      <vt:lpstr>Depth</vt:lpstr>
      <vt:lpstr>Filament 4 ECS scene and view</vt:lpstr>
      <vt:lpstr>Table of content</vt:lpstr>
      <vt:lpstr>Object diagram</vt:lpstr>
      <vt:lpstr>scene, view, engine, renderer</vt:lpstr>
      <vt:lpstr>renderer: render scene function</vt:lpstr>
      <vt:lpstr>Table of content</vt:lpstr>
      <vt:lpstr>Why ECS</vt:lpstr>
      <vt:lpstr>ECS feature list</vt:lpstr>
      <vt:lpstr>ECS interface</vt:lpstr>
      <vt:lpstr>Example ECS</vt:lpstr>
      <vt:lpstr>Table of content</vt:lpstr>
      <vt:lpstr>Filament ECS - feature list</vt:lpstr>
      <vt:lpstr>Filament ECS - interface</vt:lpstr>
      <vt:lpstr>Filament ECS - interface</vt:lpstr>
      <vt:lpstr>Filament ECS - interface</vt:lpstr>
      <vt:lpstr>Filament ECS implement - 1</vt:lpstr>
      <vt:lpstr>Filament ECS implement - SOA</vt:lpstr>
      <vt:lpstr>SOA – analogy by vertices</vt:lpstr>
      <vt:lpstr>SOA – data type, analogy vertices</vt:lpstr>
      <vt:lpstr>SOA – data type, analogy vertices</vt:lpstr>
      <vt:lpstr>component manager</vt:lpstr>
      <vt:lpstr>Component manager – remove instance </vt:lpstr>
      <vt:lpstr>Component manager - interface</vt:lpstr>
      <vt:lpstr>Example: Transform Manager</vt:lpstr>
      <vt:lpstr>Example: Transform Manager</vt:lpstr>
      <vt:lpstr>Table of content</vt:lpstr>
      <vt:lpstr>Scene - data</vt:lpstr>
      <vt:lpstr>scene - operation</vt:lpstr>
      <vt:lpstr>Table of content</vt:lpstr>
      <vt:lpstr>View - data</vt:lpstr>
      <vt:lpstr>view - operation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4 ECS scene and view</dc:title>
  <dc:creator>kai chen</dc:creator>
  <cp:lastModifiedBy>kai chen</cp:lastModifiedBy>
  <cp:revision>299</cp:revision>
  <dcterms:created xsi:type="dcterms:W3CDTF">2023-11-21T07:18:54Z</dcterms:created>
  <dcterms:modified xsi:type="dcterms:W3CDTF">2023-11-21T13:39:06Z</dcterms:modified>
</cp:coreProperties>
</file>