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8" r:id="rId4"/>
    <p:sldId id="259" r:id="rId5"/>
    <p:sldId id="274" r:id="rId6"/>
    <p:sldId id="267" r:id="rId7"/>
    <p:sldId id="263" r:id="rId8"/>
    <p:sldId id="282" r:id="rId9"/>
    <p:sldId id="264" r:id="rId10"/>
    <p:sldId id="275" r:id="rId11"/>
    <p:sldId id="266" r:id="rId12"/>
    <p:sldId id="276" r:id="rId13"/>
    <p:sldId id="283" r:id="rId14"/>
    <p:sldId id="270" r:id="rId15"/>
    <p:sldId id="277" r:id="rId16"/>
    <p:sldId id="278" r:id="rId17"/>
    <p:sldId id="284" r:id="rId18"/>
    <p:sldId id="271" r:id="rId19"/>
    <p:sldId id="273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F798-371E-5133-C86A-1397074D2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Filament 3 uniform </a:t>
            </a:r>
            <a:r>
              <a:rPr lang="en-US" altLang="zh-CN" sz="6000" dirty="0" err="1"/>
              <a:t>renderable</a:t>
            </a:r>
            <a:endParaRPr lang="zh-CN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20BA8-1E11-BECA-E345-477885ACD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280529"/>
            <a:ext cx="9144000" cy="116787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chenkai</a:t>
            </a:r>
            <a:r>
              <a:rPr lang="en-US" altLang="zh-CN" dirty="0"/>
              <a:t> at gmail.com</a:t>
            </a:r>
          </a:p>
          <a:p>
            <a:r>
              <a:rPr lang="en-US" altLang="zh-CN" dirty="0"/>
              <a:t>https://github.com/AndrewChan2022</a:t>
            </a:r>
          </a:p>
          <a:p>
            <a:r>
              <a:rPr lang="en-US" altLang="zh-CN" dirty="0"/>
              <a:t>https://www.zhihu.com/people/kajiya-69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11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7031-1CFE-ED76-4ABF-101C77F2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sampler with group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DF71-B06A-DE98-E25F-26FF33008BA1}"/>
              </a:ext>
            </a:extLst>
          </p:cNvPr>
          <p:cNvSpPr txBox="1"/>
          <p:nvPr/>
        </p:nvSpPr>
        <p:spPr>
          <a:xfrm>
            <a:off x="7278094" y="1546680"/>
            <a:ext cx="3818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sampler2D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group0tex0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sampler2D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group0tex1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B8364-DF83-7BC2-28DB-1E042D39861F}"/>
              </a:ext>
            </a:extLst>
          </p:cNvPr>
          <p:cNvSpPr txBox="1"/>
          <p:nvPr/>
        </p:nvSpPr>
        <p:spPr>
          <a:xfrm>
            <a:off x="7278094" y="2967335"/>
            <a:ext cx="3818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sampler2D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group1tex0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sampler2D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group1tex1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353E7-CD87-78A9-C0BF-192C14F1DD97}"/>
              </a:ext>
            </a:extLst>
          </p:cNvPr>
          <p:cNvSpPr txBox="1"/>
          <p:nvPr/>
        </p:nvSpPr>
        <p:spPr>
          <a:xfrm>
            <a:off x="7278094" y="4051755"/>
            <a:ext cx="3818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sampler2D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groupntex0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sampler2D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groupntex1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E6B58-6727-9298-188E-48B17EE618FF}"/>
              </a:ext>
            </a:extLst>
          </p:cNvPr>
          <p:cNvSpPr txBox="1"/>
          <p:nvPr/>
        </p:nvSpPr>
        <p:spPr>
          <a:xfrm>
            <a:off x="338132" y="2215634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PER_VIEW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7856F-C103-FA5E-4672-22AF1E7655E8}"/>
              </a:ext>
            </a:extLst>
          </p:cNvPr>
          <p:cNvSpPr txBox="1"/>
          <p:nvPr/>
        </p:nvSpPr>
        <p:spPr>
          <a:xfrm>
            <a:off x="319079" y="2842869"/>
            <a:ext cx="5395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PER_RENDERABLE_MORPHING // morph targets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40389F-9090-214A-19B7-8536203B3FC9}"/>
              </a:ext>
            </a:extLst>
          </p:cNvPr>
          <p:cNvSpPr txBox="1"/>
          <p:nvPr/>
        </p:nvSpPr>
        <p:spPr>
          <a:xfrm>
            <a:off x="319080" y="3932511"/>
            <a:ext cx="2824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PER_MATERIAL_INSTANCE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FDC707-A39E-7CDA-ACA4-D74A3FDE5475}"/>
              </a:ext>
            </a:extLst>
          </p:cNvPr>
          <p:cNvSpPr txBox="1"/>
          <p:nvPr/>
        </p:nvSpPr>
        <p:spPr>
          <a:xfrm>
            <a:off x="319080" y="3244334"/>
            <a:ext cx="5629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PER_RENDERABLE_SKINNING // bone.{id, weight}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FF00C44-61CE-FD90-B3E9-E5C23EB7C32E}"/>
              </a:ext>
            </a:extLst>
          </p:cNvPr>
          <p:cNvSpPr/>
          <p:nvPr/>
        </p:nvSpPr>
        <p:spPr>
          <a:xfrm>
            <a:off x="5925049" y="1796927"/>
            <a:ext cx="303209" cy="263696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B96F81F-441A-AECF-E750-48A57C09E39A}"/>
              </a:ext>
            </a:extLst>
          </p:cNvPr>
          <p:cNvSpPr/>
          <p:nvPr/>
        </p:nvSpPr>
        <p:spPr>
          <a:xfrm rot="10800000">
            <a:off x="6764832" y="1545561"/>
            <a:ext cx="411527" cy="34295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7F135-8A2A-EC19-F522-7CB1BD24CB20}"/>
              </a:ext>
            </a:extLst>
          </p:cNvPr>
          <p:cNvSpPr/>
          <p:nvPr/>
        </p:nvSpPr>
        <p:spPr>
          <a:xfrm rot="5400000">
            <a:off x="3049779" y="2503296"/>
            <a:ext cx="362857" cy="569089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A29F84F-4B48-B3A3-06C7-26FDD4C0E1EB}"/>
              </a:ext>
            </a:extLst>
          </p:cNvPr>
          <p:cNvSpPr/>
          <p:nvPr/>
        </p:nvSpPr>
        <p:spPr>
          <a:xfrm rot="5400000">
            <a:off x="9005930" y="3071187"/>
            <a:ext cx="362857" cy="463357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1EE4A-C963-8CEE-C0B2-F95EF61F6651}"/>
              </a:ext>
            </a:extLst>
          </p:cNvPr>
          <p:cNvSpPr txBox="1"/>
          <p:nvPr/>
        </p:nvSpPr>
        <p:spPr>
          <a:xfrm>
            <a:off x="2444586" y="5756513"/>
            <a:ext cx="1573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ogic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82A88-20FC-446A-A1AC-FCC3CA35C2FF}"/>
              </a:ext>
            </a:extLst>
          </p:cNvPr>
          <p:cNvSpPr txBox="1"/>
          <p:nvPr/>
        </p:nvSpPr>
        <p:spPr>
          <a:xfrm>
            <a:off x="8174171" y="5713650"/>
            <a:ext cx="2922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no physical group</a:t>
            </a: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still 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ogic group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3BE3D8E9-4F29-BBFC-38FD-FA734ECEE796}"/>
              </a:ext>
            </a:extLst>
          </p:cNvPr>
          <p:cNvSpPr/>
          <p:nvPr/>
        </p:nvSpPr>
        <p:spPr>
          <a:xfrm rot="10800000">
            <a:off x="7063417" y="1606322"/>
            <a:ext cx="327619" cy="1077165"/>
          </a:xfrm>
          <a:prstGeom prst="rightBrac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DC1CF13-9F57-F61F-26BD-05EA5F52C68C}"/>
              </a:ext>
            </a:extLst>
          </p:cNvPr>
          <p:cNvSpPr/>
          <p:nvPr/>
        </p:nvSpPr>
        <p:spPr>
          <a:xfrm rot="10800000">
            <a:off x="7012548" y="2953811"/>
            <a:ext cx="327619" cy="936853"/>
          </a:xfrm>
          <a:prstGeom prst="rightBrac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EFF07A4-2DF2-0434-9126-6FE42B96A66E}"/>
              </a:ext>
            </a:extLst>
          </p:cNvPr>
          <p:cNvSpPr/>
          <p:nvPr/>
        </p:nvSpPr>
        <p:spPr>
          <a:xfrm rot="10800000">
            <a:off x="6974629" y="4105985"/>
            <a:ext cx="327619" cy="745175"/>
          </a:xfrm>
          <a:prstGeom prst="rightBrac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D639B3-4356-EF5D-7C19-FE98EB7E6EC8}"/>
              </a:ext>
            </a:extLst>
          </p:cNvPr>
          <p:cNvSpPr txBox="1"/>
          <p:nvPr/>
        </p:nvSpPr>
        <p:spPr>
          <a:xfrm>
            <a:off x="7697614" y="913295"/>
            <a:ext cx="1417812" cy="338554"/>
          </a:xfrm>
          <a:prstGeom prst="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logic group</a:t>
            </a:r>
            <a:endParaRPr lang="en-US" altLang="zh-CN" sz="1600" b="0" dirty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1FCE8B-F64D-2C92-C5E3-A6DC3CC369EA}"/>
              </a:ext>
            </a:extLst>
          </p:cNvPr>
          <p:cNvCxnSpPr>
            <a:cxnSpLocks/>
            <a:stCxn id="24" idx="1"/>
            <a:endCxn id="21" idx="2"/>
          </p:cNvCxnSpPr>
          <p:nvPr/>
        </p:nvCxnSpPr>
        <p:spPr>
          <a:xfrm flipH="1">
            <a:off x="7391036" y="1082572"/>
            <a:ext cx="306578" cy="5237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82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C3E1-4691-992C-77F0-A79A4C05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sib and </a:t>
            </a:r>
            <a:r>
              <a:rPr lang="en-US" altLang="zh-CN" dirty="0" err="1"/>
              <a:t>sibinfo</a:t>
            </a:r>
            <a:r>
              <a:rPr lang="en-US" altLang="zh-CN" dirty="0"/>
              <a:t> data structure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C8A8-FC04-4700-EDE6-1DCB8CA4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sib record array of individual sampler inside group, each </a:t>
            </a:r>
            <a:r>
              <a:rPr lang="en-US" altLang="zh-CN" dirty="0" err="1"/>
              <a:t>samplerInfo</a:t>
            </a:r>
            <a:endParaRPr lang="en-US" altLang="zh-CN" dirty="0"/>
          </a:p>
          <a:p>
            <a:pPr lvl="1"/>
            <a:r>
              <a:rPr lang="en-US" altLang="zh-CN" dirty="0"/>
              <a:t>name</a:t>
            </a:r>
          </a:p>
          <a:p>
            <a:pPr lvl="1"/>
            <a:r>
              <a:rPr lang="en-US" altLang="zh-CN" dirty="0" err="1"/>
              <a:t>samplerType</a:t>
            </a:r>
            <a:r>
              <a:rPr lang="en-US" altLang="zh-CN" dirty="0"/>
              <a:t> of texture</a:t>
            </a:r>
          </a:p>
          <a:p>
            <a:pPr lvl="1"/>
            <a:r>
              <a:rPr lang="en-US" altLang="zh-CN" dirty="0"/>
              <a:t>format  of texture</a:t>
            </a:r>
          </a:p>
          <a:p>
            <a:pPr lvl="1"/>
            <a:r>
              <a:rPr lang="en-US" altLang="zh-CN" dirty="0"/>
              <a:t>offset:  texture unit</a:t>
            </a:r>
          </a:p>
          <a:p>
            <a:r>
              <a:rPr lang="en-US" altLang="zh-CN" dirty="0" err="1"/>
              <a:t>SamplerGroupBindingInfo</a:t>
            </a:r>
            <a:r>
              <a:rPr lang="en-US" altLang="zh-CN" dirty="0"/>
              <a:t> record the group info:</a:t>
            </a:r>
          </a:p>
          <a:p>
            <a:pPr lvl="1"/>
            <a:r>
              <a:rPr lang="en-US" altLang="zh-CN" dirty="0"/>
              <a:t>stage: this group at which stage: vs/fs/cs</a:t>
            </a:r>
          </a:p>
          <a:p>
            <a:pPr lvl="1"/>
            <a:r>
              <a:rPr lang="en-US" altLang="zh-CN" dirty="0" err="1"/>
              <a:t>samplerCount</a:t>
            </a:r>
            <a:r>
              <a:rPr lang="en-US" altLang="zh-CN" dirty="0"/>
              <a:t>: how many samplers</a:t>
            </a:r>
          </a:p>
          <a:p>
            <a:pPr lvl="1"/>
            <a:r>
              <a:rPr lang="en-US" altLang="zh-CN" dirty="0" err="1"/>
              <a:t>bingdingOffset</a:t>
            </a:r>
            <a:r>
              <a:rPr lang="en-US" altLang="zh-CN" dirty="0"/>
              <a:t>:  offset of first sampler at global samplers</a:t>
            </a:r>
          </a:p>
          <a:p>
            <a:pPr lvl="1"/>
            <a:r>
              <a:rPr lang="en-US" altLang="zh-CN" dirty="0" err="1"/>
              <a:t>bingdingOffset</a:t>
            </a:r>
            <a:r>
              <a:rPr lang="en-US" altLang="zh-CN" dirty="0"/>
              <a:t> = </a:t>
            </a:r>
            <a:r>
              <a:rPr lang="el-GR" altLang="zh-CN" dirty="0"/>
              <a:t>Σ</a:t>
            </a:r>
            <a:r>
              <a:rPr lang="en-US" altLang="zh-CN" dirty="0"/>
              <a:t> </a:t>
            </a:r>
            <a:r>
              <a:rPr lang="en-US" altLang="zh-CN" dirty="0" err="1"/>
              <a:t>samplerCount</a:t>
            </a:r>
            <a:r>
              <a:rPr lang="en-US" altLang="zh-CN" dirty="0"/>
              <a:t> for previous group</a:t>
            </a:r>
          </a:p>
          <a:p>
            <a:r>
              <a:rPr lang="en-US" altLang="zh-CN" dirty="0" err="1"/>
              <a:t>samplerNames</a:t>
            </a:r>
            <a:endParaRPr lang="en-US" altLang="zh-CN" dirty="0"/>
          </a:p>
          <a:p>
            <a:pPr lvl="1"/>
            <a:r>
              <a:rPr lang="en-US" altLang="zh-CN" dirty="0"/>
              <a:t>name for individual samplers, not consider group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90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2406-8F3E-EEF3-A300-9CB2F4FE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sib generation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B5B3E-1696-69BF-2A69-0F62AA3BC28D}"/>
              </a:ext>
            </a:extLst>
          </p:cNvPr>
          <p:cNvSpPr txBox="1"/>
          <p:nvPr/>
        </p:nvSpPr>
        <p:spPr>
          <a:xfrm>
            <a:off x="316973" y="1967042"/>
            <a:ext cx="20941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matc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MaterialBuilder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::build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CED23B1-50E5-6997-688F-7CE54D477965}"/>
              </a:ext>
            </a:extLst>
          </p:cNvPr>
          <p:cNvSpPr/>
          <p:nvPr/>
        </p:nvSpPr>
        <p:spPr>
          <a:xfrm rot="10800000">
            <a:off x="2090937" y="1723181"/>
            <a:ext cx="411527" cy="29362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FF45E-6782-89C9-0D9E-3E1488757AB2}"/>
              </a:ext>
            </a:extLst>
          </p:cNvPr>
          <p:cNvSpPr txBox="1"/>
          <p:nvPr/>
        </p:nvSpPr>
        <p:spPr>
          <a:xfrm>
            <a:off x="2467630" y="1690688"/>
            <a:ext cx="2727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build mat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uib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form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mat.parameters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DFCD5-F88A-4A09-DBDE-5009AF328AE5}"/>
              </a:ext>
            </a:extLst>
          </p:cNvPr>
          <p:cNvSpPr txBox="1"/>
          <p:nvPr/>
        </p:nvSpPr>
        <p:spPr>
          <a:xfrm>
            <a:off x="2512947" y="3009397"/>
            <a:ext cx="2380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build other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uib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UibGenerator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D8CE8F9-07D4-7F26-7921-6C94E0ACD750}"/>
              </a:ext>
            </a:extLst>
          </p:cNvPr>
          <p:cNvSpPr/>
          <p:nvPr/>
        </p:nvSpPr>
        <p:spPr>
          <a:xfrm>
            <a:off x="5035567" y="1536542"/>
            <a:ext cx="303209" cy="205449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FDF16A-2D82-6445-9D0D-E6E104F572EF}"/>
              </a:ext>
            </a:extLst>
          </p:cNvPr>
          <p:cNvSpPr txBox="1"/>
          <p:nvPr/>
        </p:nvSpPr>
        <p:spPr>
          <a:xfrm>
            <a:off x="5680635" y="2379124"/>
            <a:ext cx="123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mat.sibs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44EED6-C95F-5271-2F4A-DC95C5625744}"/>
              </a:ext>
            </a:extLst>
          </p:cNvPr>
          <p:cNvSpPr txBox="1"/>
          <p:nvPr/>
        </p:nvSpPr>
        <p:spPr>
          <a:xfrm>
            <a:off x="5571075" y="3106034"/>
            <a:ext cx="1509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user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0759B-D267-8ED0-6734-7BF9DEE910C2}"/>
              </a:ext>
            </a:extLst>
          </p:cNvPr>
          <p:cNvSpPr txBox="1"/>
          <p:nvPr/>
        </p:nvSpPr>
        <p:spPr>
          <a:xfrm>
            <a:off x="7752314" y="4022205"/>
            <a:ext cx="2524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program.sibinfos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261C9B-1EDD-3508-3465-8DDF7EF121ED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>
            <a:off x="5338776" y="2563790"/>
            <a:ext cx="341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7299E9C-8DCB-331E-6116-CADD2381B27C}"/>
              </a:ext>
            </a:extLst>
          </p:cNvPr>
          <p:cNvSpPr/>
          <p:nvPr/>
        </p:nvSpPr>
        <p:spPr>
          <a:xfrm>
            <a:off x="10319141" y="2105915"/>
            <a:ext cx="303209" cy="21205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5A1664-F55E-5A4F-5647-36D870ACCD6C}"/>
              </a:ext>
            </a:extLst>
          </p:cNvPr>
          <p:cNvSpPr txBox="1"/>
          <p:nvPr/>
        </p:nvSpPr>
        <p:spPr>
          <a:xfrm>
            <a:off x="10731535" y="2963230"/>
            <a:ext cx="72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draw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32E2EF-40C1-0DC1-73B0-83A0512D55F4}"/>
              </a:ext>
            </a:extLst>
          </p:cNvPr>
          <p:cNvSpPr txBox="1"/>
          <p:nvPr/>
        </p:nvSpPr>
        <p:spPr>
          <a:xfrm>
            <a:off x="2004950" y="5102816"/>
            <a:ext cx="70095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6A9955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Material only store sib</a:t>
            </a:r>
          </a:p>
          <a:p>
            <a:r>
              <a:rPr lang="en-US" altLang="zh-CN" dirty="0"/>
              <a:t>Material instance has real texture info</a:t>
            </a:r>
          </a:p>
          <a:p>
            <a:r>
              <a:rPr lang="en-US" altLang="zh-CN" dirty="0"/>
              <a:t>.mat file parameters only data structure define</a:t>
            </a:r>
          </a:p>
          <a:p>
            <a:r>
              <a:rPr lang="en-US" altLang="zh-CN" dirty="0"/>
              <a:t>Material parameter value need explicit setting by user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F62E8F-18BF-DFC7-E668-2B5C01BC7F19}"/>
              </a:ext>
            </a:extLst>
          </p:cNvPr>
          <p:cNvSpPr txBox="1"/>
          <p:nvPr/>
        </p:nvSpPr>
        <p:spPr>
          <a:xfrm>
            <a:off x="8632194" y="2919289"/>
            <a:ext cx="851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scene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5E332-5233-D758-ABDB-0F24CA4DD343}"/>
              </a:ext>
            </a:extLst>
          </p:cNvPr>
          <p:cNvSpPr txBox="1"/>
          <p:nvPr/>
        </p:nvSpPr>
        <p:spPr>
          <a:xfrm>
            <a:off x="9655559" y="2086865"/>
            <a:ext cx="785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view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64D799-3929-12E3-47AF-4C15F9B115A9}"/>
              </a:ext>
            </a:extLst>
          </p:cNvPr>
          <p:cNvSpPr txBox="1"/>
          <p:nvPr/>
        </p:nvSpPr>
        <p:spPr>
          <a:xfrm>
            <a:off x="7313259" y="1552188"/>
            <a:ext cx="1272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v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iew.sib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7F8C46E7-A861-E3E2-BD2D-CE1DB69D9040}"/>
              </a:ext>
            </a:extLst>
          </p:cNvPr>
          <p:cNvSpPr/>
          <p:nvPr/>
        </p:nvSpPr>
        <p:spPr>
          <a:xfrm rot="10800000">
            <a:off x="6752894" y="1575727"/>
            <a:ext cx="411527" cy="127158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4514F1-18B1-E289-A156-4ACEB5DC3A7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438051" y="3103955"/>
            <a:ext cx="194143" cy="8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Brace 71">
            <a:extLst>
              <a:ext uri="{FF2B5EF4-FFF2-40B4-BE49-F238E27FC236}">
                <a16:creationId xmlns:a16="http://schemas.microsoft.com/office/drawing/2014/main" id="{9A3FC444-9394-4B62-6DCA-A6C0F20E7083}"/>
              </a:ext>
            </a:extLst>
          </p:cNvPr>
          <p:cNvSpPr/>
          <p:nvPr/>
        </p:nvSpPr>
        <p:spPr>
          <a:xfrm>
            <a:off x="9266159" y="1320960"/>
            <a:ext cx="303209" cy="19845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DD46C-8676-AD41-4A5A-EC94CF83DFBD}"/>
              </a:ext>
            </a:extLst>
          </p:cNvPr>
          <p:cNvSpPr txBox="1"/>
          <p:nvPr/>
        </p:nvSpPr>
        <p:spPr>
          <a:xfrm>
            <a:off x="2545816" y="3992069"/>
            <a:ext cx="2380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uild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sibinfo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9756F-FA4C-81A8-A6E4-9DAF23264A86}"/>
              </a:ext>
            </a:extLst>
          </p:cNvPr>
          <p:cNvSpPr txBox="1"/>
          <p:nvPr/>
        </p:nvSpPr>
        <p:spPr>
          <a:xfrm>
            <a:off x="5227303" y="4057917"/>
            <a:ext cx="1642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mat.sibinfo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F8534-197B-3D14-3528-63D60D78F288}"/>
              </a:ext>
            </a:extLst>
          </p:cNvPr>
          <p:cNvCxnSpPr>
            <a:cxnSpLocks/>
          </p:cNvCxnSpPr>
          <p:nvPr/>
        </p:nvCxnSpPr>
        <p:spPr>
          <a:xfrm>
            <a:off x="4551654" y="4242583"/>
            <a:ext cx="341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FAD2A4-00F6-AF79-495B-63B0B50E6A0C}"/>
              </a:ext>
            </a:extLst>
          </p:cNvPr>
          <p:cNvCxnSpPr>
            <a:cxnSpLocks/>
          </p:cNvCxnSpPr>
          <p:nvPr/>
        </p:nvCxnSpPr>
        <p:spPr>
          <a:xfrm>
            <a:off x="7118642" y="4251964"/>
            <a:ext cx="341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189B5D-AB70-81F1-75D6-9BE211EAA484}"/>
              </a:ext>
            </a:extLst>
          </p:cNvPr>
          <p:cNvSpPr txBox="1"/>
          <p:nvPr/>
        </p:nvSpPr>
        <p:spPr>
          <a:xfrm>
            <a:off x="7514867" y="2896984"/>
            <a:ext cx="1272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mi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.sib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059EE20-72FA-C483-BDFB-43E430961191}"/>
              </a:ext>
            </a:extLst>
          </p:cNvPr>
          <p:cNvSpPr/>
          <p:nvPr/>
        </p:nvSpPr>
        <p:spPr>
          <a:xfrm>
            <a:off x="7146856" y="2603982"/>
            <a:ext cx="303209" cy="99430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3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33F0-B2BC-081B-8C13-E541AFCA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485E-CB27-EE1A-755E-822F9C34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Uniform block and </a:t>
            </a:r>
            <a:r>
              <a:rPr lang="en-US" altLang="zh-CN" dirty="0" err="1"/>
              <a:t>uib</a:t>
            </a:r>
            <a:r>
              <a:rPr lang="en-US" altLang="zh-CN" dirty="0"/>
              <a:t>/</a:t>
            </a:r>
            <a:r>
              <a:rPr lang="en-US" altLang="zh-CN" dirty="0" err="1"/>
              <a:t>ubo</a:t>
            </a:r>
            <a:r>
              <a:rPr lang="en-US" altLang="zh-CN" dirty="0"/>
              <a:t> generation</a:t>
            </a:r>
          </a:p>
          <a:p>
            <a:r>
              <a:rPr lang="en-US" altLang="zh-CN" dirty="0"/>
              <a:t>Sampler group and sib generation</a:t>
            </a:r>
          </a:p>
          <a:p>
            <a:r>
              <a:rPr lang="en-US" altLang="zh-CN" dirty="0" err="1">
                <a:solidFill>
                  <a:srgbClr val="FFC000"/>
                </a:solidFill>
              </a:rPr>
              <a:t>Renderable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 err="1"/>
              <a:t>MeshReader</a:t>
            </a:r>
            <a:r>
              <a:rPr lang="en-US" altLang="zh-CN" dirty="0"/>
              <a:t> and </a:t>
            </a:r>
            <a:r>
              <a:rPr lang="en-US" altLang="zh-CN" dirty="0" err="1"/>
              <a:t>MeshAssimp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46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89F212-F9A5-E2A0-C9A2-3FBDEB0513A9}"/>
              </a:ext>
            </a:extLst>
          </p:cNvPr>
          <p:cNvSpPr txBox="1"/>
          <p:nvPr/>
        </p:nvSpPr>
        <p:spPr>
          <a:xfrm>
            <a:off x="190518" y="1911793"/>
            <a:ext cx="662064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SingleInstanceComponentManager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// AABB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// LAYERS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MorphWeights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// MORPH_WEIGHTS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// CHANNELS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InstancesInfo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// INSTANCES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Visibility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// VISIBILITY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FRenderPrimitive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&gt;,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PRIMITIVES</a:t>
            </a:r>
          </a:p>
          <a:p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Bones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// BONES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MorphTargets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&gt;&gt;;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// MORPH_TARGETS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7FB55-0BF1-94E4-1255-D2A22052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Renderable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C3672-289E-2DAA-E69D-FD3383EDD75C}"/>
              </a:ext>
            </a:extLst>
          </p:cNvPr>
          <p:cNvSpPr txBox="1"/>
          <p:nvPr/>
        </p:nvSpPr>
        <p:spPr>
          <a:xfrm>
            <a:off x="204787" y="1506022"/>
            <a:ext cx="290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Renderable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is SOA of: 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29F33A4-3804-6E20-3295-92C82CF47BDE}"/>
              </a:ext>
            </a:extLst>
          </p:cNvPr>
          <p:cNvSpPr/>
          <p:nvPr/>
        </p:nvSpPr>
        <p:spPr>
          <a:xfrm>
            <a:off x="9980213" y="2734218"/>
            <a:ext cx="303209" cy="33642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231FD8-5363-A4F3-D95E-6843AFE87E47}"/>
              </a:ext>
            </a:extLst>
          </p:cNvPr>
          <p:cNvCxnSpPr>
            <a:cxnSpLocks/>
          </p:cNvCxnSpPr>
          <p:nvPr/>
        </p:nvCxnSpPr>
        <p:spPr>
          <a:xfrm>
            <a:off x="6469305" y="2890458"/>
            <a:ext cx="341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430E54-E809-A0BE-DF39-02F918AE5341}"/>
              </a:ext>
            </a:extLst>
          </p:cNvPr>
          <p:cNvCxnSpPr>
            <a:cxnSpLocks/>
          </p:cNvCxnSpPr>
          <p:nvPr/>
        </p:nvCxnSpPr>
        <p:spPr>
          <a:xfrm>
            <a:off x="6771006" y="5933925"/>
            <a:ext cx="341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0E336E-08F9-231F-8739-39CB06713349}"/>
              </a:ext>
            </a:extLst>
          </p:cNvPr>
          <p:cNvSpPr txBox="1"/>
          <p:nvPr/>
        </p:nvSpPr>
        <p:spPr>
          <a:xfrm>
            <a:off x="7071429" y="5743171"/>
            <a:ext cx="2637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lend shape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75E0B-B901-5C56-A895-A6FEE6346F21}"/>
              </a:ext>
            </a:extLst>
          </p:cNvPr>
          <p:cNvSpPr txBox="1"/>
          <p:nvPr/>
        </p:nvSpPr>
        <p:spPr>
          <a:xfrm>
            <a:off x="6890278" y="2705792"/>
            <a:ext cx="2637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lend shape uniform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5660B-8752-3849-E572-4807405D9795}"/>
              </a:ext>
            </a:extLst>
          </p:cNvPr>
          <p:cNvSpPr txBox="1"/>
          <p:nvPr/>
        </p:nvSpPr>
        <p:spPr>
          <a:xfrm>
            <a:off x="10942787" y="4234051"/>
            <a:ext cx="822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morph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5DC72D-6600-B560-B317-ECB2C3EDC05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203570" y="3958773"/>
            <a:ext cx="170481" cy="4303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3D8F312-EE29-2F67-19F6-B31B01615604}"/>
              </a:ext>
            </a:extLst>
          </p:cNvPr>
          <p:cNvSpPr/>
          <p:nvPr/>
        </p:nvSpPr>
        <p:spPr>
          <a:xfrm rot="10800000">
            <a:off x="6374051" y="3869124"/>
            <a:ext cx="411527" cy="104002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EF53A-3EA8-6CE7-1984-DEBA2E7C4EA6}"/>
              </a:ext>
            </a:extLst>
          </p:cNvPr>
          <p:cNvSpPr txBox="1"/>
          <p:nvPr/>
        </p:nvSpPr>
        <p:spPr>
          <a:xfrm>
            <a:off x="6540603" y="3844694"/>
            <a:ext cx="1398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geom.attr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D374F-0F73-FC86-2655-B67BB068F13A}"/>
              </a:ext>
            </a:extLst>
          </p:cNvPr>
          <p:cNvSpPr txBox="1"/>
          <p:nvPr/>
        </p:nvSpPr>
        <p:spPr>
          <a:xfrm>
            <a:off x="6559896" y="4496419"/>
            <a:ext cx="548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mi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4060F75-1761-52BC-6E42-F82E2AC95EB8}"/>
              </a:ext>
            </a:extLst>
          </p:cNvPr>
          <p:cNvSpPr/>
          <p:nvPr/>
        </p:nvSpPr>
        <p:spPr>
          <a:xfrm rot="10800000">
            <a:off x="6797097" y="4454152"/>
            <a:ext cx="411527" cy="886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516196-82DE-C954-65EB-F088443E030B}"/>
              </a:ext>
            </a:extLst>
          </p:cNvPr>
          <p:cNvSpPr txBox="1"/>
          <p:nvPr/>
        </p:nvSpPr>
        <p:spPr>
          <a:xfrm>
            <a:off x="7082614" y="4908585"/>
            <a:ext cx="2090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tex.bone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.{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id,w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B5035-0471-CE50-2D23-04BACA698F63}"/>
              </a:ext>
            </a:extLst>
          </p:cNvPr>
          <p:cNvCxnSpPr>
            <a:cxnSpLocks/>
          </p:cNvCxnSpPr>
          <p:nvPr/>
        </p:nvCxnSpPr>
        <p:spPr>
          <a:xfrm>
            <a:off x="9443230" y="2890458"/>
            <a:ext cx="5369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7D858B-B7A5-EAB2-7A3C-032AEA03CFF3}"/>
              </a:ext>
            </a:extLst>
          </p:cNvPr>
          <p:cNvCxnSpPr>
            <a:cxnSpLocks/>
          </p:cNvCxnSpPr>
          <p:nvPr/>
        </p:nvCxnSpPr>
        <p:spPr>
          <a:xfrm>
            <a:off x="9477872" y="5933925"/>
            <a:ext cx="5805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8E66CD-4475-A6EC-71A8-80BD10C9DF0A}"/>
              </a:ext>
            </a:extLst>
          </p:cNvPr>
          <p:cNvCxnSpPr>
            <a:cxnSpLocks/>
          </p:cNvCxnSpPr>
          <p:nvPr/>
        </p:nvCxnSpPr>
        <p:spPr>
          <a:xfrm>
            <a:off x="6127446" y="5638420"/>
            <a:ext cx="10210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12FA8B-C139-06EF-B7AE-E8A4AEB7614A}"/>
              </a:ext>
            </a:extLst>
          </p:cNvPr>
          <p:cNvSpPr txBox="1"/>
          <p:nvPr/>
        </p:nvSpPr>
        <p:spPr>
          <a:xfrm>
            <a:off x="7291386" y="5472762"/>
            <a:ext cx="233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skeleton uniform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1FF9A7-DB43-38A2-26F8-07B3E64202C9}"/>
              </a:ext>
            </a:extLst>
          </p:cNvPr>
          <p:cNvCxnSpPr>
            <a:cxnSpLocks/>
          </p:cNvCxnSpPr>
          <p:nvPr/>
        </p:nvCxnSpPr>
        <p:spPr>
          <a:xfrm>
            <a:off x="9443230" y="5657428"/>
            <a:ext cx="10210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B56353-C51F-9499-509B-8494F178BA76}"/>
              </a:ext>
            </a:extLst>
          </p:cNvPr>
          <p:cNvCxnSpPr>
            <a:cxnSpLocks/>
          </p:cNvCxnSpPr>
          <p:nvPr/>
        </p:nvCxnSpPr>
        <p:spPr>
          <a:xfrm>
            <a:off x="9266581" y="5147840"/>
            <a:ext cx="11394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0B880665-8E9F-3228-3020-484A5B383631}"/>
              </a:ext>
            </a:extLst>
          </p:cNvPr>
          <p:cNvSpPr/>
          <p:nvPr/>
        </p:nvSpPr>
        <p:spPr>
          <a:xfrm>
            <a:off x="10439227" y="5054298"/>
            <a:ext cx="303209" cy="6858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609A30-2C61-21E1-D461-D5222E9C38AD}"/>
              </a:ext>
            </a:extLst>
          </p:cNvPr>
          <p:cNvSpPr txBox="1"/>
          <p:nvPr/>
        </p:nvSpPr>
        <p:spPr>
          <a:xfrm>
            <a:off x="11015301" y="5204806"/>
            <a:ext cx="749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skin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914DEC-85C3-E221-F181-53524BA8EEA6}"/>
              </a:ext>
            </a:extLst>
          </p:cNvPr>
          <p:cNvCxnSpPr>
            <a:cxnSpLocks/>
          </p:cNvCxnSpPr>
          <p:nvPr/>
        </p:nvCxnSpPr>
        <p:spPr>
          <a:xfrm>
            <a:off x="5891364" y="2377339"/>
            <a:ext cx="4666303" cy="12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51BF48-F373-B467-0242-C8958B3BB864}"/>
              </a:ext>
            </a:extLst>
          </p:cNvPr>
          <p:cNvCxnSpPr>
            <a:cxnSpLocks/>
          </p:cNvCxnSpPr>
          <p:nvPr/>
        </p:nvCxnSpPr>
        <p:spPr>
          <a:xfrm>
            <a:off x="5891364" y="2644215"/>
            <a:ext cx="4666303" cy="12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5C481E-5376-6030-DF65-C2D49C82F43B}"/>
              </a:ext>
            </a:extLst>
          </p:cNvPr>
          <p:cNvCxnSpPr>
            <a:cxnSpLocks/>
          </p:cNvCxnSpPr>
          <p:nvPr/>
        </p:nvCxnSpPr>
        <p:spPr>
          <a:xfrm>
            <a:off x="5885186" y="3210937"/>
            <a:ext cx="4666303" cy="12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7767B843-F1B4-FF02-E081-E185CAC864D0}"/>
              </a:ext>
            </a:extLst>
          </p:cNvPr>
          <p:cNvSpPr/>
          <p:nvPr/>
        </p:nvSpPr>
        <p:spPr>
          <a:xfrm>
            <a:off x="10517191" y="2212910"/>
            <a:ext cx="303209" cy="16079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9783FC-1D8F-A67F-2FF6-DB8ECDCC666C}"/>
              </a:ext>
            </a:extLst>
          </p:cNvPr>
          <p:cNvSpPr txBox="1"/>
          <p:nvPr/>
        </p:nvSpPr>
        <p:spPr>
          <a:xfrm>
            <a:off x="10815839" y="2472666"/>
            <a:ext cx="1045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scene</a:t>
            </a: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manage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1F7CC8-317F-CCB6-C62F-30C5A57305A4}"/>
              </a:ext>
            </a:extLst>
          </p:cNvPr>
          <p:cNvCxnSpPr>
            <a:cxnSpLocks/>
          </p:cNvCxnSpPr>
          <p:nvPr/>
        </p:nvCxnSpPr>
        <p:spPr>
          <a:xfrm>
            <a:off x="5981570" y="3458374"/>
            <a:ext cx="4880250" cy="9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494787-F042-270A-2591-50052BA9C55B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8015977" y="4004311"/>
            <a:ext cx="2789975" cy="10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35B072C-2DE7-4289-58FA-8122D1FF6761}"/>
              </a:ext>
            </a:extLst>
          </p:cNvPr>
          <p:cNvSpPr txBox="1"/>
          <p:nvPr/>
        </p:nvSpPr>
        <p:spPr>
          <a:xfrm>
            <a:off x="10805952" y="3819645"/>
            <a:ext cx="1290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geometry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97F5F3-2304-E4B3-E8B9-1E528ADCCC67}"/>
              </a:ext>
            </a:extLst>
          </p:cNvPr>
          <p:cNvCxnSpPr>
            <a:cxnSpLocks/>
            <a:stCxn id="7" idx="1"/>
            <a:endCxn id="13" idx="1"/>
          </p:cNvCxnSpPr>
          <p:nvPr/>
        </p:nvCxnSpPr>
        <p:spPr>
          <a:xfrm>
            <a:off x="10283422" y="4416359"/>
            <a:ext cx="659365" cy="23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6C8292-F28F-3EE1-24CD-E87DAF20FC16}"/>
              </a:ext>
            </a:extLst>
          </p:cNvPr>
          <p:cNvCxnSpPr>
            <a:cxnSpLocks/>
          </p:cNvCxnSpPr>
          <p:nvPr/>
        </p:nvCxnSpPr>
        <p:spPr>
          <a:xfrm>
            <a:off x="6934887" y="4741498"/>
            <a:ext cx="40079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4267C5-1F5A-FFE7-56FA-B2BC64D66910}"/>
              </a:ext>
            </a:extLst>
          </p:cNvPr>
          <p:cNvSpPr txBox="1"/>
          <p:nvPr/>
        </p:nvSpPr>
        <p:spPr>
          <a:xfrm>
            <a:off x="11081850" y="4562176"/>
            <a:ext cx="682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mi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9161D7-F31B-FBEC-D2E3-9134789564A6}"/>
              </a:ext>
            </a:extLst>
          </p:cNvPr>
          <p:cNvCxnSpPr>
            <a:cxnSpLocks/>
          </p:cNvCxnSpPr>
          <p:nvPr/>
        </p:nvCxnSpPr>
        <p:spPr>
          <a:xfrm flipV="1">
            <a:off x="6096000" y="3701536"/>
            <a:ext cx="4510088" cy="54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CE676CF-3701-2737-CE1C-2DB9BFB5B343}"/>
              </a:ext>
            </a:extLst>
          </p:cNvPr>
          <p:cNvSpPr txBox="1"/>
          <p:nvPr/>
        </p:nvSpPr>
        <p:spPr>
          <a:xfrm>
            <a:off x="10876218" y="3270556"/>
            <a:ext cx="1234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207808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B661-F181-06B1-709A-4475A2E6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visible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AC142-F3FC-F4B5-2912-1A9ACF48E4E4}"/>
              </a:ext>
            </a:extLst>
          </p:cNvPr>
          <p:cNvSpPr txBox="1"/>
          <p:nvPr/>
        </p:nvSpPr>
        <p:spPr>
          <a:xfrm>
            <a:off x="985837" y="190181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Visibility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castShadows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receiveShadows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culling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   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skinning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  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morphing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  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screenSpaceContactShadows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reversedWindingOrder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       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CD792-BB20-D554-97BC-D31AA70C0C3F}"/>
              </a:ext>
            </a:extLst>
          </p:cNvPr>
          <p:cNvSpPr txBox="1"/>
          <p:nvPr/>
        </p:nvSpPr>
        <p:spPr>
          <a:xfrm>
            <a:off x="6367463" y="2310505"/>
            <a:ext cx="56149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Visible is variant related info</a:t>
            </a: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For example:</a:t>
            </a: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pass.isShadow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variant.isDepth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if 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castShadow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== true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       draw during shadow pass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9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41A0-080F-E77A-AED2-B3549782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65496-A099-871C-5CDF-82B4D7E02014}"/>
              </a:ext>
            </a:extLst>
          </p:cNvPr>
          <p:cNvSpPr txBox="1"/>
          <p:nvPr/>
        </p:nvSpPr>
        <p:spPr>
          <a:xfrm>
            <a:off x="1252538" y="1953697"/>
            <a:ext cx="63865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FRenderPrimitive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mMaterialInstance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mi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mPrimtiveHandle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geometry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vao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mEnabledAttributes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geometry attributes</a:t>
            </a:r>
          </a:p>
        </p:txBody>
      </p:sp>
    </p:spTree>
    <p:extLst>
      <p:ext uri="{BB962C8B-B14F-4D97-AF65-F5344CB8AC3E}">
        <p14:creationId xmlns:p14="http://schemas.microsoft.com/office/powerpoint/2010/main" val="129764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33F0-B2BC-081B-8C13-E541AFCA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485E-CB27-EE1A-755E-822F9C34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Uniform block and </a:t>
            </a:r>
            <a:r>
              <a:rPr lang="en-US" altLang="zh-CN" dirty="0" err="1"/>
              <a:t>uib</a:t>
            </a:r>
            <a:r>
              <a:rPr lang="en-US" altLang="zh-CN" dirty="0"/>
              <a:t>/</a:t>
            </a:r>
            <a:r>
              <a:rPr lang="en-US" altLang="zh-CN" dirty="0" err="1"/>
              <a:t>ubo</a:t>
            </a:r>
            <a:r>
              <a:rPr lang="en-US" altLang="zh-CN" dirty="0"/>
              <a:t> generation</a:t>
            </a:r>
          </a:p>
          <a:p>
            <a:r>
              <a:rPr lang="en-US" altLang="zh-CN" dirty="0"/>
              <a:t>Sampler group and sib generation</a:t>
            </a:r>
          </a:p>
          <a:p>
            <a:r>
              <a:rPr lang="en-US" altLang="zh-CN" dirty="0" err="1"/>
              <a:t>Renderable</a:t>
            </a:r>
            <a:endParaRPr lang="en-US" altLang="zh-CN" dirty="0"/>
          </a:p>
          <a:p>
            <a:r>
              <a:rPr lang="en-US" altLang="zh-CN" dirty="0" err="1">
                <a:solidFill>
                  <a:srgbClr val="FFC000"/>
                </a:solidFill>
              </a:rPr>
              <a:t>MeshReader</a:t>
            </a:r>
            <a:r>
              <a:rPr lang="en-US" altLang="zh-CN" dirty="0">
                <a:solidFill>
                  <a:srgbClr val="FFC000"/>
                </a:solidFill>
              </a:rPr>
              <a:t> and </a:t>
            </a:r>
            <a:r>
              <a:rPr lang="en-US" altLang="zh-CN" dirty="0" err="1">
                <a:solidFill>
                  <a:srgbClr val="FFC000"/>
                </a:solidFill>
              </a:rPr>
              <a:t>MeshAssimp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94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D584-4BD5-92FF-498E-6228A509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MeshReader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30071-0DE5-2557-2E6A-9447FDEFFB54}"/>
              </a:ext>
            </a:extLst>
          </p:cNvPr>
          <p:cNvSpPr txBox="1"/>
          <p:nvPr/>
        </p:nvSpPr>
        <p:spPr>
          <a:xfrm>
            <a:off x="1221848" y="2990979"/>
            <a:ext cx="154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filamesh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49316F8-2505-8D9A-4C1F-6B1304ACA928}"/>
              </a:ext>
            </a:extLst>
          </p:cNvPr>
          <p:cNvSpPr/>
          <p:nvPr/>
        </p:nvSpPr>
        <p:spPr>
          <a:xfrm rot="10800000">
            <a:off x="2608872" y="2083786"/>
            <a:ext cx="411527" cy="223055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1D70A-B9A6-910E-3624-552282B0BB82}"/>
              </a:ext>
            </a:extLst>
          </p:cNvPr>
          <p:cNvSpPr txBox="1"/>
          <p:nvPr/>
        </p:nvSpPr>
        <p:spPr>
          <a:xfrm>
            <a:off x="10479851" y="3485705"/>
            <a:ext cx="154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renderable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A77CF-7BCC-EF3B-83CE-AF7ACC1AB667}"/>
              </a:ext>
            </a:extLst>
          </p:cNvPr>
          <p:cNvSpPr txBox="1"/>
          <p:nvPr/>
        </p:nvSpPr>
        <p:spPr>
          <a:xfrm>
            <a:off x="3493262" y="2083786"/>
            <a:ext cx="2740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1 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vbo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for primitives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2C970-223A-4FD1-DA34-E1C597D1FECA}"/>
              </a:ext>
            </a:extLst>
          </p:cNvPr>
          <p:cNvSpPr txBox="1"/>
          <p:nvPr/>
        </p:nvSpPr>
        <p:spPr>
          <a:xfrm>
            <a:off x="3493261" y="2598008"/>
            <a:ext cx="2783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1 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ibo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for primitives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5A417-17DA-FDEE-ED18-F6401C9F54E6}"/>
              </a:ext>
            </a:extLst>
          </p:cNvPr>
          <p:cNvSpPr txBox="1"/>
          <p:nvPr/>
        </p:nvSpPr>
        <p:spPr>
          <a:xfrm>
            <a:off x="1369484" y="5105529"/>
            <a:ext cx="1792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user 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dict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4C9A8-6877-0398-F5DB-63B1E729B029}"/>
              </a:ext>
            </a:extLst>
          </p:cNvPr>
          <p:cNvSpPr txBox="1"/>
          <p:nvPr/>
        </p:nvSpPr>
        <p:spPr>
          <a:xfrm>
            <a:off x="3493260" y="3199064"/>
            <a:ext cx="4293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primitives[].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ibo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.{offset, count}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FF1DB-8332-6697-EE4F-93F6FBAEE802}"/>
              </a:ext>
            </a:extLst>
          </p:cNvPr>
          <p:cNvSpPr txBox="1"/>
          <p:nvPr/>
        </p:nvSpPr>
        <p:spPr>
          <a:xfrm>
            <a:off x="3493260" y="3681232"/>
            <a:ext cx="4293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primitives[].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matName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60E2E44-1F14-FC73-3BA7-3F035F1C3CB0}"/>
              </a:ext>
            </a:extLst>
          </p:cNvPr>
          <p:cNvSpPr/>
          <p:nvPr/>
        </p:nvSpPr>
        <p:spPr>
          <a:xfrm>
            <a:off x="6407153" y="3670371"/>
            <a:ext cx="303209" cy="191127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9C332-29AE-B93E-2C23-6F7F61F340C2}"/>
              </a:ext>
            </a:extLst>
          </p:cNvPr>
          <p:cNvSpPr txBox="1"/>
          <p:nvPr/>
        </p:nvSpPr>
        <p:spPr>
          <a:xfrm>
            <a:off x="7208309" y="4289676"/>
            <a:ext cx="2173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Primitives[].m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18B7172-E655-0764-67D0-19947633A8CF}"/>
              </a:ext>
            </a:extLst>
          </p:cNvPr>
          <p:cNvSpPr/>
          <p:nvPr/>
        </p:nvSpPr>
        <p:spPr>
          <a:xfrm>
            <a:off x="7633085" y="1978702"/>
            <a:ext cx="303209" cy="16079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CFDD19-6B3E-85BE-A385-5976377A8B9F}"/>
              </a:ext>
            </a:extLst>
          </p:cNvPr>
          <p:cNvSpPr txBox="1"/>
          <p:nvPr/>
        </p:nvSpPr>
        <p:spPr>
          <a:xfrm>
            <a:off x="8127470" y="2770030"/>
            <a:ext cx="2254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Primitives[].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vao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760BC9C-E1E7-9D7C-B6EC-3AD8DB407F99}"/>
              </a:ext>
            </a:extLst>
          </p:cNvPr>
          <p:cNvSpPr/>
          <p:nvPr/>
        </p:nvSpPr>
        <p:spPr>
          <a:xfrm>
            <a:off x="10215280" y="2782673"/>
            <a:ext cx="303209" cy="187633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586A20-4640-ECE3-413E-0B5E31ED5CEF}"/>
              </a:ext>
            </a:extLst>
          </p:cNvPr>
          <p:cNvCxnSpPr>
            <a:cxnSpLocks/>
          </p:cNvCxnSpPr>
          <p:nvPr/>
        </p:nvCxnSpPr>
        <p:spPr>
          <a:xfrm>
            <a:off x="3118386" y="5283069"/>
            <a:ext cx="2977614" cy="6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0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4DB7-5A98-BFD9-2FC7-510AE8DA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MeshAssimp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EA5FE-CCF5-BD96-D35B-EA7D09DDAB1D}"/>
              </a:ext>
            </a:extLst>
          </p:cNvPr>
          <p:cNvSpPr txBox="1"/>
          <p:nvPr/>
        </p:nvSpPr>
        <p:spPr>
          <a:xfrm>
            <a:off x="29789" y="3519226"/>
            <a:ext cx="1366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glTF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fbx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77E6CFF-D19E-9214-CCEB-F72FFF8255F8}"/>
              </a:ext>
            </a:extLst>
          </p:cNvPr>
          <p:cNvSpPr/>
          <p:nvPr/>
        </p:nvSpPr>
        <p:spPr>
          <a:xfrm rot="10800000">
            <a:off x="1151464" y="2190750"/>
            <a:ext cx="411527" cy="352309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0A898-2ED0-640C-21B6-F256A4BA3B95}"/>
              </a:ext>
            </a:extLst>
          </p:cNvPr>
          <p:cNvSpPr txBox="1"/>
          <p:nvPr/>
        </p:nvSpPr>
        <p:spPr>
          <a:xfrm>
            <a:off x="1410623" y="2415689"/>
            <a:ext cx="940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meshes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69AEF-651E-08CD-0DC2-807898EFAD09}"/>
              </a:ext>
            </a:extLst>
          </p:cNvPr>
          <p:cNvSpPr txBox="1"/>
          <p:nvPr/>
        </p:nvSpPr>
        <p:spPr>
          <a:xfrm>
            <a:off x="1396626" y="4213613"/>
            <a:ext cx="2088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aterials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dict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20DCA0E-90E0-05A5-4429-73C7EAE22470}"/>
              </a:ext>
            </a:extLst>
          </p:cNvPr>
          <p:cNvSpPr/>
          <p:nvPr/>
        </p:nvSpPr>
        <p:spPr>
          <a:xfrm rot="10800000">
            <a:off x="2389770" y="1519762"/>
            <a:ext cx="411527" cy="223055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8AF9B-6ED0-94DB-8D6D-841522597B79}"/>
              </a:ext>
            </a:extLst>
          </p:cNvPr>
          <p:cNvSpPr txBox="1"/>
          <p:nvPr/>
        </p:nvSpPr>
        <p:spPr>
          <a:xfrm>
            <a:off x="2654925" y="1552448"/>
            <a:ext cx="2740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1 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vbo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for primitives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77BBA-A391-BD15-8B76-E452CF3BAD9D}"/>
              </a:ext>
            </a:extLst>
          </p:cNvPr>
          <p:cNvSpPr txBox="1"/>
          <p:nvPr/>
        </p:nvSpPr>
        <p:spPr>
          <a:xfrm>
            <a:off x="2654924" y="2066670"/>
            <a:ext cx="2783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1 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ibo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for primitives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AD809-B645-DBCB-3C01-E62AA821C557}"/>
              </a:ext>
            </a:extLst>
          </p:cNvPr>
          <p:cNvSpPr txBox="1"/>
          <p:nvPr/>
        </p:nvSpPr>
        <p:spPr>
          <a:xfrm>
            <a:off x="2654923" y="2667726"/>
            <a:ext cx="4293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primitives[].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ibo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.{offset, count}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AFF9B-E2BC-B441-41B1-BA7589117DA1}"/>
              </a:ext>
            </a:extLst>
          </p:cNvPr>
          <p:cNvSpPr txBox="1"/>
          <p:nvPr/>
        </p:nvSpPr>
        <p:spPr>
          <a:xfrm>
            <a:off x="2654923" y="3149894"/>
            <a:ext cx="4293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primitives[].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matName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99A39-F8CB-58BA-90B9-B375A34BA307}"/>
              </a:ext>
            </a:extLst>
          </p:cNvPr>
          <p:cNvSpPr txBox="1"/>
          <p:nvPr/>
        </p:nvSpPr>
        <p:spPr>
          <a:xfrm>
            <a:off x="1714596" y="5261520"/>
            <a:ext cx="1481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transform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8F5E8D5-2ADC-143D-9700-47F18D2C3378}"/>
              </a:ext>
            </a:extLst>
          </p:cNvPr>
          <p:cNvSpPr/>
          <p:nvPr/>
        </p:nvSpPr>
        <p:spPr>
          <a:xfrm>
            <a:off x="6672587" y="1519762"/>
            <a:ext cx="303209" cy="151729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35E8E-C722-5B8B-B6DE-BA331E625FB0}"/>
              </a:ext>
            </a:extLst>
          </p:cNvPr>
          <p:cNvSpPr txBox="1"/>
          <p:nvPr/>
        </p:nvSpPr>
        <p:spPr>
          <a:xfrm>
            <a:off x="6975796" y="2041486"/>
            <a:ext cx="22547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Meshes[].</a:t>
            </a: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primitives[]</a:t>
            </a: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vao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48EC93-247F-012B-B025-241265E4CBD9}"/>
              </a:ext>
            </a:extLst>
          </p:cNvPr>
          <p:cNvSpPr txBox="1"/>
          <p:nvPr/>
        </p:nvSpPr>
        <p:spPr>
          <a:xfrm>
            <a:off x="9778263" y="5261520"/>
            <a:ext cx="1690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x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tree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D45765-617B-D943-1F2E-42B5FAC2A44E}"/>
              </a:ext>
            </a:extLst>
          </p:cNvPr>
          <p:cNvCxnSpPr>
            <a:cxnSpLocks/>
          </p:cNvCxnSpPr>
          <p:nvPr/>
        </p:nvCxnSpPr>
        <p:spPr>
          <a:xfrm>
            <a:off x="3371850" y="5446186"/>
            <a:ext cx="59102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11FE6AE-5673-FBAB-C3F9-CE3802D3C23D}"/>
              </a:ext>
            </a:extLst>
          </p:cNvPr>
          <p:cNvSpPr/>
          <p:nvPr/>
        </p:nvSpPr>
        <p:spPr>
          <a:xfrm>
            <a:off x="5438637" y="3116167"/>
            <a:ext cx="303209" cy="13336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F06C8-63AF-0DAC-40F1-D56DE84D3A75}"/>
              </a:ext>
            </a:extLst>
          </p:cNvPr>
          <p:cNvSpPr txBox="1"/>
          <p:nvPr/>
        </p:nvSpPr>
        <p:spPr>
          <a:xfrm>
            <a:off x="6122055" y="3383375"/>
            <a:ext cx="2173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Meshes[].</a:t>
            </a: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Primitives[]</a:t>
            </a: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.m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B40C557-C4BC-2A38-9007-4EB2AB196BBA}"/>
              </a:ext>
            </a:extLst>
          </p:cNvPr>
          <p:cNvSpPr/>
          <p:nvPr/>
        </p:nvSpPr>
        <p:spPr>
          <a:xfrm>
            <a:off x="8854283" y="2089285"/>
            <a:ext cx="303209" cy="260653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D811BF-F30B-1DA1-3A0B-BCA618EECD6F}"/>
              </a:ext>
            </a:extLst>
          </p:cNvPr>
          <p:cNvSpPr txBox="1"/>
          <p:nvPr/>
        </p:nvSpPr>
        <p:spPr>
          <a:xfrm>
            <a:off x="9617490" y="3244334"/>
            <a:ext cx="1790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renderables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8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33F0-B2BC-081B-8C13-E541AFCA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485E-CB27-EE1A-755E-822F9C34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Uniform block and </a:t>
            </a:r>
            <a:r>
              <a:rPr lang="en-US" altLang="zh-CN" dirty="0" err="1">
                <a:solidFill>
                  <a:srgbClr val="FFC000"/>
                </a:solidFill>
              </a:rPr>
              <a:t>uib</a:t>
            </a:r>
            <a:r>
              <a:rPr lang="en-US" altLang="zh-CN" dirty="0">
                <a:solidFill>
                  <a:srgbClr val="FFC000"/>
                </a:solidFill>
              </a:rPr>
              <a:t>/</a:t>
            </a:r>
            <a:r>
              <a:rPr lang="en-US" altLang="zh-CN" dirty="0" err="1">
                <a:solidFill>
                  <a:srgbClr val="FFC000"/>
                </a:solidFill>
              </a:rPr>
              <a:t>ubo</a:t>
            </a:r>
            <a:r>
              <a:rPr lang="en-US" altLang="zh-CN" dirty="0">
                <a:solidFill>
                  <a:srgbClr val="FFC000"/>
                </a:solidFill>
              </a:rPr>
              <a:t> generation</a:t>
            </a:r>
          </a:p>
          <a:p>
            <a:r>
              <a:rPr lang="en-US" altLang="zh-CN" dirty="0"/>
              <a:t>Sampler group and sib generation</a:t>
            </a:r>
          </a:p>
          <a:p>
            <a:r>
              <a:rPr lang="en-US" altLang="zh-CN" dirty="0" err="1"/>
              <a:t>Renderable</a:t>
            </a:r>
            <a:endParaRPr lang="en-US" altLang="zh-CN" dirty="0"/>
          </a:p>
          <a:p>
            <a:r>
              <a:rPr lang="en-US" altLang="zh-CN" dirty="0" err="1"/>
              <a:t>MeshReader</a:t>
            </a:r>
            <a:r>
              <a:rPr lang="en-US" altLang="zh-CN" dirty="0"/>
              <a:t> and </a:t>
            </a:r>
            <a:r>
              <a:rPr lang="en-US" altLang="zh-CN" dirty="0" err="1"/>
              <a:t>MeshAssimp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76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B2B8-2F14-7D2A-521E-65DB1745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2BD0-1D88-1DF4-0590-58BBD715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.mat file only define uniform data structure, value need set by user</a:t>
            </a:r>
          </a:p>
          <a:p>
            <a:r>
              <a:rPr lang="en-US" altLang="zh-CN" dirty="0"/>
              <a:t>.mat file only define sampler data </a:t>
            </a:r>
            <a:r>
              <a:rPr lang="en-US" altLang="zh-CN" dirty="0" err="1"/>
              <a:t>structre</a:t>
            </a:r>
            <a:r>
              <a:rPr lang="en-US" altLang="zh-CN" dirty="0"/>
              <a:t>, value need set by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447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88A8-B862-B809-CFD7-9B3800A2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reading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9C5A5-4306-FCD5-8B72-3F27299F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uniform and sampler managed of other engines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8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DCDE-8090-6DC7-95B6-FB0247F9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Uniform without block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F074D-6B85-AF1F-CDFB-E7491CB55219}"/>
              </a:ext>
            </a:extLst>
          </p:cNvPr>
          <p:cNvSpPr txBox="1"/>
          <p:nvPr/>
        </p:nvSpPr>
        <p:spPr>
          <a:xfrm>
            <a:off x="2925169" y="280874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mat4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m1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f2;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mat4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m2;</a:t>
            </a: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2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A7FF-C146-BF9F-CB22-DF93222E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Uniform block</a:t>
            </a:r>
            <a:endParaRPr lang="zh-CN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F06427-6484-CCF2-1805-3D9DDB140DFF}"/>
              </a:ext>
            </a:extLst>
          </p:cNvPr>
          <p:cNvGrpSpPr/>
          <p:nvPr/>
        </p:nvGrpSpPr>
        <p:grpSpPr>
          <a:xfrm>
            <a:off x="6573671" y="527295"/>
            <a:ext cx="5559188" cy="4291182"/>
            <a:chOff x="6532728" y="1468075"/>
            <a:chExt cx="5618329" cy="42911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264CAD-F178-BF65-36AA-AFA91E227281}"/>
                </a:ext>
              </a:extLst>
            </p:cNvPr>
            <p:cNvSpPr txBox="1"/>
            <p:nvPr/>
          </p:nvSpPr>
          <p:spPr>
            <a:xfrm>
              <a:off x="6532728" y="1468075"/>
              <a:ext cx="5477302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layout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(binding </a:t>
              </a:r>
              <a:r>
                <a:rPr lang="en-US" altLang="zh-C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std140) uniform </a:t>
              </a:r>
              <a:r>
                <a:rPr lang="en-US" altLang="zh-CN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PerViewUniforms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f1;</a:t>
              </a:r>
            </a:p>
            <a:p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mat4 m1;</a:t>
              </a:r>
            </a:p>
            <a:p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...</a:t>
              </a:r>
            </a:p>
            <a:p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} </a:t>
              </a:r>
              <a:r>
                <a:rPr lang="en-US" altLang="zh-CN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perViewUniforms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AD104C-476F-FC7F-D098-C7C04EE8130C}"/>
                </a:ext>
              </a:extLst>
            </p:cNvPr>
            <p:cNvSpPr txBox="1"/>
            <p:nvPr/>
          </p:nvSpPr>
          <p:spPr>
            <a:xfrm>
              <a:off x="6585044" y="2844224"/>
              <a:ext cx="5477302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layout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(binding </a:t>
              </a:r>
              <a:r>
                <a:rPr lang="en-US" altLang="zh-C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std140) uniform </a:t>
              </a:r>
              <a:r>
                <a:rPr lang="en-US" altLang="zh-CN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ObjectUniforms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f1;</a:t>
              </a:r>
            </a:p>
            <a:p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mat4 m1;</a:t>
              </a:r>
            </a:p>
            <a:p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...</a:t>
              </a:r>
            </a:p>
            <a:p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} </a:t>
              </a:r>
              <a:r>
                <a:rPr lang="en-US" altLang="zh-CN" sz="1400" dirty="0" err="1">
                  <a:solidFill>
                    <a:srgbClr val="CCCCCC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altLang="zh-CN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Uniforms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90227D-C878-5A7C-6754-B2BCEA0A767A}"/>
                </a:ext>
              </a:extLst>
            </p:cNvPr>
            <p:cNvSpPr txBox="1"/>
            <p:nvPr/>
          </p:nvSpPr>
          <p:spPr>
            <a:xfrm>
              <a:off x="6673755" y="5020593"/>
              <a:ext cx="547730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layout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(binding </a:t>
              </a:r>
              <a:r>
                <a:rPr lang="en-US" altLang="zh-CN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9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std140) uniform </a:t>
              </a:r>
              <a:r>
                <a:rPr lang="en-US" altLang="zh-CN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Blockn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...</a:t>
              </a:r>
            </a:p>
            <a:p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} </a:t>
              </a:r>
              <a:r>
                <a:rPr lang="en-US" altLang="zh-CN" sz="1400" dirty="0" err="1">
                  <a:solidFill>
                    <a:srgbClr val="CCCCCC"/>
                  </a:solidFill>
                  <a:latin typeface="Consolas" panose="020B0609020204030204" pitchFamily="49" charset="0"/>
                </a:rPr>
                <a:t>blockn</a:t>
              </a:r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5117F3-9135-C70B-5B94-7EFD81B93F93}"/>
                </a:ext>
              </a:extLst>
            </p:cNvPr>
            <p:cNvSpPr txBox="1"/>
            <p:nvPr/>
          </p:nvSpPr>
          <p:spPr>
            <a:xfrm>
              <a:off x="6673755" y="4181256"/>
              <a:ext cx="54773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...</a:t>
              </a:r>
            </a:p>
          </p:txBody>
        </p:sp>
      </p:grpSp>
      <p:sp>
        <p:nvSpPr>
          <p:cNvPr id="9" name="Right Brace 8">
            <a:extLst>
              <a:ext uri="{FF2B5EF4-FFF2-40B4-BE49-F238E27FC236}">
                <a16:creationId xmlns:a16="http://schemas.microsoft.com/office/drawing/2014/main" id="{BEBADEC6-F148-925C-78AC-605CD8164DB9}"/>
              </a:ext>
            </a:extLst>
          </p:cNvPr>
          <p:cNvSpPr/>
          <p:nvPr/>
        </p:nvSpPr>
        <p:spPr>
          <a:xfrm rot="10800000">
            <a:off x="6174100" y="346703"/>
            <a:ext cx="411527" cy="467056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EDF7DA6-9B1D-7C1D-31B4-A85DA9AFA617}"/>
              </a:ext>
            </a:extLst>
          </p:cNvPr>
          <p:cNvSpPr/>
          <p:nvPr/>
        </p:nvSpPr>
        <p:spPr>
          <a:xfrm rot="5400000">
            <a:off x="8870798" y="3268972"/>
            <a:ext cx="362857" cy="507800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D0AFBA1-BDE1-5708-820A-6C836C3A322A}"/>
              </a:ext>
            </a:extLst>
          </p:cNvPr>
          <p:cNvSpPr/>
          <p:nvPr/>
        </p:nvSpPr>
        <p:spPr>
          <a:xfrm rot="5400000">
            <a:off x="2511959" y="3583995"/>
            <a:ext cx="362857" cy="436614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6948C-B06A-5D58-E366-77EC0EBC530B}"/>
              </a:ext>
            </a:extLst>
          </p:cNvPr>
          <p:cNvSpPr txBox="1"/>
          <p:nvPr/>
        </p:nvSpPr>
        <p:spPr>
          <a:xfrm>
            <a:off x="476197" y="1766875"/>
            <a:ext cx="1323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PER_VIEW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7A152-FC30-7E46-4F7E-60F31EC95A0A}"/>
              </a:ext>
            </a:extLst>
          </p:cNvPr>
          <p:cNvSpPr txBox="1"/>
          <p:nvPr/>
        </p:nvSpPr>
        <p:spPr>
          <a:xfrm>
            <a:off x="427221" y="2360351"/>
            <a:ext cx="2156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PER_RENDERABLE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FC48B-FB85-ED21-400F-B7A0664E6840}"/>
              </a:ext>
            </a:extLst>
          </p:cNvPr>
          <p:cNvSpPr txBox="1"/>
          <p:nvPr/>
        </p:nvSpPr>
        <p:spPr>
          <a:xfrm>
            <a:off x="427219" y="2704460"/>
            <a:ext cx="4413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PER_RENDERABLE_BONES // skeleton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013C2-ECF7-D622-92D9-3C2EB5242397}"/>
              </a:ext>
            </a:extLst>
          </p:cNvPr>
          <p:cNvSpPr txBox="1"/>
          <p:nvPr/>
        </p:nvSpPr>
        <p:spPr>
          <a:xfrm>
            <a:off x="427219" y="3047927"/>
            <a:ext cx="474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PER_RENDERABLE_MORPHING // weight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89B93F-AD67-5EB6-BE25-F7DEEAAB4E81}"/>
              </a:ext>
            </a:extLst>
          </p:cNvPr>
          <p:cNvSpPr txBox="1"/>
          <p:nvPr/>
        </p:nvSpPr>
        <p:spPr>
          <a:xfrm>
            <a:off x="432431" y="3470777"/>
            <a:ext cx="17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2799B-77E9-6F80-58BB-A0EE7B745B87}"/>
              </a:ext>
            </a:extLst>
          </p:cNvPr>
          <p:cNvSpPr txBox="1"/>
          <p:nvPr/>
        </p:nvSpPr>
        <p:spPr>
          <a:xfrm>
            <a:off x="432431" y="3847926"/>
            <a:ext cx="17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SHADOW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508A14-93B7-10F9-6FA6-EE06EFF7715C}"/>
              </a:ext>
            </a:extLst>
          </p:cNvPr>
          <p:cNvSpPr txBox="1"/>
          <p:nvPr/>
        </p:nvSpPr>
        <p:spPr>
          <a:xfrm>
            <a:off x="398312" y="4228228"/>
            <a:ext cx="242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FROXEL_RECORDS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0168AF-70D9-43A4-B8F9-E2A124C5427A}"/>
              </a:ext>
            </a:extLst>
          </p:cNvPr>
          <p:cNvSpPr txBox="1"/>
          <p:nvPr/>
        </p:nvSpPr>
        <p:spPr>
          <a:xfrm>
            <a:off x="398312" y="4617164"/>
            <a:ext cx="171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FROXELS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DC6D156-2B43-D341-42DC-506AB395CB1D}"/>
              </a:ext>
            </a:extLst>
          </p:cNvPr>
          <p:cNvSpPr/>
          <p:nvPr/>
        </p:nvSpPr>
        <p:spPr>
          <a:xfrm>
            <a:off x="4689914" y="1620714"/>
            <a:ext cx="303209" cy="37338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87DEB5-A1C0-B93E-3E2E-FB67D2305396}"/>
              </a:ext>
            </a:extLst>
          </p:cNvPr>
          <p:cNvCxnSpPr>
            <a:cxnSpLocks/>
            <a:stCxn id="22" idx="1"/>
            <a:endCxn id="23" idx="1"/>
          </p:cNvCxnSpPr>
          <p:nvPr/>
        </p:nvCxnSpPr>
        <p:spPr>
          <a:xfrm flipV="1">
            <a:off x="4993123" y="3394364"/>
            <a:ext cx="144856" cy="932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9C86B-8909-6B21-8366-82363343AD0D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flipV="1">
            <a:off x="5995582" y="2681985"/>
            <a:ext cx="178518" cy="712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534815E-8CE8-193E-633D-BABA6A439E1C}"/>
              </a:ext>
            </a:extLst>
          </p:cNvPr>
          <p:cNvSpPr/>
          <p:nvPr/>
        </p:nvSpPr>
        <p:spPr>
          <a:xfrm>
            <a:off x="2152555" y="4168844"/>
            <a:ext cx="303209" cy="82571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098316-85D4-6FD7-9B7D-D41477CFA271}"/>
              </a:ext>
            </a:extLst>
          </p:cNvPr>
          <p:cNvSpPr txBox="1"/>
          <p:nvPr/>
        </p:nvSpPr>
        <p:spPr>
          <a:xfrm>
            <a:off x="2536253" y="4397033"/>
            <a:ext cx="2226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// cluster light</a:t>
            </a:r>
            <a:endParaRPr lang="zh-CN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509F33-1CF5-0A60-B90F-73FFC66AB905}"/>
              </a:ext>
            </a:extLst>
          </p:cNvPr>
          <p:cNvSpPr txBox="1"/>
          <p:nvPr/>
        </p:nvSpPr>
        <p:spPr>
          <a:xfrm>
            <a:off x="2348215" y="6218476"/>
            <a:ext cx="1573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ogic block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CBA608-4EA9-0BA2-D2BA-2A37EA994DD7}"/>
              </a:ext>
            </a:extLst>
          </p:cNvPr>
          <p:cNvGrpSpPr/>
          <p:nvPr/>
        </p:nvGrpSpPr>
        <p:grpSpPr>
          <a:xfrm>
            <a:off x="5137979" y="3075400"/>
            <a:ext cx="857603" cy="1904204"/>
            <a:chOff x="5309438" y="3075400"/>
            <a:chExt cx="857603" cy="190420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8F4524B-9E41-30F6-4623-A2C1A2F0F770}"/>
                </a:ext>
              </a:extLst>
            </p:cNvPr>
            <p:cNvSpPr/>
            <p:nvPr/>
          </p:nvSpPr>
          <p:spPr>
            <a:xfrm>
              <a:off x="5309438" y="3075400"/>
              <a:ext cx="857603" cy="63792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uniform buffer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E17D74-0728-C588-8A9A-0C787C0BAE91}"/>
                </a:ext>
              </a:extLst>
            </p:cNvPr>
            <p:cNvSpPr/>
            <p:nvPr/>
          </p:nvSpPr>
          <p:spPr>
            <a:xfrm>
              <a:off x="5309438" y="3708539"/>
              <a:ext cx="857603" cy="63792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uniform buffer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F7CD13-8481-4DD1-9D97-DA5C5C0CC810}"/>
                </a:ext>
              </a:extLst>
            </p:cNvPr>
            <p:cNvSpPr/>
            <p:nvPr/>
          </p:nvSpPr>
          <p:spPr>
            <a:xfrm>
              <a:off x="5309438" y="4341677"/>
              <a:ext cx="857603" cy="63792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uniform buffer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D5CA5B9-53C7-79F2-4C9F-B752EDE23684}"/>
              </a:ext>
            </a:extLst>
          </p:cNvPr>
          <p:cNvSpPr/>
          <p:nvPr/>
        </p:nvSpPr>
        <p:spPr>
          <a:xfrm rot="5400000">
            <a:off x="5497348" y="5389255"/>
            <a:ext cx="362857" cy="90723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E7DB4A-2E41-1C79-B502-D2B6466A5DCD}"/>
              </a:ext>
            </a:extLst>
          </p:cNvPr>
          <p:cNvSpPr txBox="1"/>
          <p:nvPr/>
        </p:nvSpPr>
        <p:spPr>
          <a:xfrm>
            <a:off x="4840407" y="6169986"/>
            <a:ext cx="1837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lock buffer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155793-8831-6347-B6EE-DDAA0B3EB110}"/>
              </a:ext>
            </a:extLst>
          </p:cNvPr>
          <p:cNvSpPr txBox="1"/>
          <p:nvPr/>
        </p:nvSpPr>
        <p:spPr>
          <a:xfrm>
            <a:off x="8196494" y="6158546"/>
            <a:ext cx="2025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physical b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4A1AB2-FD45-2F75-86F5-A5669D2AB99B}"/>
              </a:ext>
            </a:extLst>
          </p:cNvPr>
          <p:cNvSpPr txBox="1"/>
          <p:nvPr/>
        </p:nvSpPr>
        <p:spPr>
          <a:xfrm>
            <a:off x="427219" y="5187028"/>
            <a:ext cx="292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PER_MATERIAL_INSTANCE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4895892A-9EEA-574F-33FC-9F37C637498E}"/>
              </a:ext>
            </a:extLst>
          </p:cNvPr>
          <p:cNvSpPr/>
          <p:nvPr/>
        </p:nvSpPr>
        <p:spPr>
          <a:xfrm rot="10800000">
            <a:off x="6423696" y="504826"/>
            <a:ext cx="327619" cy="1174611"/>
          </a:xfrm>
          <a:prstGeom prst="rightBrac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EFDACEB6-9E9C-E904-EA5C-96BF143E8E5B}"/>
              </a:ext>
            </a:extLst>
          </p:cNvPr>
          <p:cNvSpPr/>
          <p:nvPr/>
        </p:nvSpPr>
        <p:spPr>
          <a:xfrm rot="10800000">
            <a:off x="6363663" y="1937254"/>
            <a:ext cx="327619" cy="1174611"/>
          </a:xfrm>
          <a:prstGeom prst="rightBrac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006AAE80-1733-9069-3672-63A1114B592E}"/>
              </a:ext>
            </a:extLst>
          </p:cNvPr>
          <p:cNvSpPr/>
          <p:nvPr/>
        </p:nvSpPr>
        <p:spPr>
          <a:xfrm rot="10800000">
            <a:off x="6412293" y="4020771"/>
            <a:ext cx="327619" cy="833097"/>
          </a:xfrm>
          <a:prstGeom prst="rightBrac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779BF-3CE4-ADD7-C5A6-D6DC25A854FC}"/>
              </a:ext>
            </a:extLst>
          </p:cNvPr>
          <p:cNvSpPr txBox="1"/>
          <p:nvPr/>
        </p:nvSpPr>
        <p:spPr>
          <a:xfrm>
            <a:off x="7798654" y="119661"/>
            <a:ext cx="1847053" cy="338554"/>
          </a:xfrm>
          <a:prstGeom prst="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physical b</a:t>
            </a: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lock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32CD04-1E0B-5C60-3DAE-8645C0EB05D7}"/>
              </a:ext>
            </a:extLst>
          </p:cNvPr>
          <p:cNvCxnSpPr>
            <a:cxnSpLocks/>
            <a:stCxn id="50" idx="1"/>
            <a:endCxn id="43" idx="2"/>
          </p:cNvCxnSpPr>
          <p:nvPr/>
        </p:nvCxnSpPr>
        <p:spPr>
          <a:xfrm flipH="1">
            <a:off x="6751315" y="288938"/>
            <a:ext cx="1047339" cy="21588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1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6E43-F7A8-45A3-DD40-E9BAF868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uniform interface block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9A8B-971B-921D-D074-61EA518A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Logically group uniforms by update frequency</a:t>
            </a:r>
          </a:p>
          <a:p>
            <a:pPr lvl="1"/>
            <a:r>
              <a:rPr lang="en-US" altLang="zh-CN" dirty="0"/>
              <a:t>Per frame</a:t>
            </a:r>
          </a:p>
          <a:p>
            <a:pPr lvl="1"/>
            <a:r>
              <a:rPr lang="en-US" altLang="zh-CN" dirty="0"/>
              <a:t>Per object, per skeleton, per morph</a:t>
            </a:r>
          </a:p>
          <a:p>
            <a:pPr lvl="1"/>
            <a:r>
              <a:rPr lang="en-US" altLang="zh-CN" dirty="0"/>
              <a:t>Per light and shadow</a:t>
            </a:r>
          </a:p>
          <a:p>
            <a:pPr lvl="1"/>
            <a:r>
              <a:rPr lang="en-US" altLang="zh-CN" dirty="0"/>
              <a:t>Per material</a:t>
            </a:r>
          </a:p>
          <a:p>
            <a:r>
              <a:rPr lang="en-US" altLang="zh-CN" dirty="0"/>
              <a:t>Physically each block backed by uniform buffer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99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A001-2E92-22BE-00A4-94459B43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uib</a:t>
            </a:r>
            <a:r>
              <a:rPr lang="en-US" altLang="zh-CN" dirty="0"/>
              <a:t> and </a:t>
            </a:r>
            <a:r>
              <a:rPr lang="en-US" altLang="zh-CN" dirty="0" err="1"/>
              <a:t>uibinfo</a:t>
            </a:r>
            <a:r>
              <a:rPr lang="en-US" altLang="zh-CN" dirty="0"/>
              <a:t> data structure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B0078-85B6-F12A-C3F5-DA774A20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uib</a:t>
            </a:r>
            <a:r>
              <a:rPr lang="en-US" altLang="zh-CN" dirty="0"/>
              <a:t> record block info of array </a:t>
            </a:r>
            <a:r>
              <a:rPr lang="en-US" altLang="zh-CN" dirty="0" err="1"/>
              <a:t>uib.field</a:t>
            </a:r>
            <a:r>
              <a:rPr lang="en-US" altLang="zh-CN" dirty="0"/>
              <a:t>, each </a:t>
            </a:r>
            <a:r>
              <a:rPr lang="en-US" altLang="zh-CN" dirty="0" err="1"/>
              <a:t>uib.field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name</a:t>
            </a:r>
          </a:p>
          <a:p>
            <a:pPr lvl="1"/>
            <a:r>
              <a:rPr lang="en-US" altLang="zh-CN" dirty="0"/>
              <a:t>type of field</a:t>
            </a:r>
          </a:p>
          <a:p>
            <a:pPr lvl="1"/>
            <a:r>
              <a:rPr lang="en-US" altLang="zh-CN" dirty="0"/>
              <a:t>offset in the buffer</a:t>
            </a:r>
          </a:p>
          <a:p>
            <a:pPr lvl="1"/>
            <a:r>
              <a:rPr lang="en-US" altLang="zh-CN" dirty="0"/>
              <a:t>size if array field</a:t>
            </a:r>
          </a:p>
          <a:p>
            <a:pPr lvl="1"/>
            <a:r>
              <a:rPr lang="en-US" altLang="zh-CN" dirty="0"/>
              <a:t>struct name if struct field</a:t>
            </a:r>
          </a:p>
          <a:p>
            <a:r>
              <a:rPr lang="en-US" altLang="zh-CN" dirty="0" err="1"/>
              <a:t>UniformInfo</a:t>
            </a:r>
            <a:r>
              <a:rPr lang="en-US" altLang="zh-CN" dirty="0"/>
              <a:t> record block info of array Uniform,  each Uniform:</a:t>
            </a:r>
          </a:p>
          <a:p>
            <a:pPr lvl="1"/>
            <a:r>
              <a:rPr lang="en-US" altLang="zh-CN" dirty="0"/>
              <a:t>name</a:t>
            </a:r>
          </a:p>
          <a:p>
            <a:pPr lvl="1"/>
            <a:r>
              <a:rPr lang="en-US" altLang="zh-CN" dirty="0"/>
              <a:t>type of field</a:t>
            </a:r>
          </a:p>
          <a:p>
            <a:pPr lvl="1"/>
            <a:r>
              <a:rPr lang="en-US" altLang="zh-CN" dirty="0"/>
              <a:t>offset in the buffer</a:t>
            </a:r>
          </a:p>
          <a:p>
            <a:pPr lvl="1"/>
            <a:r>
              <a:rPr lang="en-US" altLang="zh-CN" dirty="0"/>
              <a:t>size of array</a:t>
            </a:r>
          </a:p>
        </p:txBody>
      </p:sp>
    </p:spTree>
    <p:extLst>
      <p:ext uri="{BB962C8B-B14F-4D97-AF65-F5344CB8AC3E}">
        <p14:creationId xmlns:p14="http://schemas.microsoft.com/office/powerpoint/2010/main" val="117990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2406-8F3E-EEF3-A300-9CB2F4FE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uib</a:t>
            </a:r>
            <a:r>
              <a:rPr lang="en-US" altLang="zh-CN" dirty="0"/>
              <a:t> and </a:t>
            </a:r>
            <a:r>
              <a:rPr lang="en-US" altLang="zh-CN" dirty="0" err="1"/>
              <a:t>ubo</a:t>
            </a:r>
            <a:r>
              <a:rPr lang="en-US" altLang="zh-CN" dirty="0"/>
              <a:t> generation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B5B3E-1696-69BF-2A69-0F62AA3BC28D}"/>
              </a:ext>
            </a:extLst>
          </p:cNvPr>
          <p:cNvSpPr txBox="1"/>
          <p:nvPr/>
        </p:nvSpPr>
        <p:spPr>
          <a:xfrm>
            <a:off x="316973" y="1967042"/>
            <a:ext cx="20941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matc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MaterialBuilder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::build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CED23B1-50E5-6997-688F-7CE54D477965}"/>
              </a:ext>
            </a:extLst>
          </p:cNvPr>
          <p:cNvSpPr/>
          <p:nvPr/>
        </p:nvSpPr>
        <p:spPr>
          <a:xfrm rot="10800000">
            <a:off x="2132721" y="1629577"/>
            <a:ext cx="411527" cy="28791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FF45E-6782-89C9-0D9E-3E1488757AB2}"/>
              </a:ext>
            </a:extLst>
          </p:cNvPr>
          <p:cNvSpPr txBox="1"/>
          <p:nvPr/>
        </p:nvSpPr>
        <p:spPr>
          <a:xfrm>
            <a:off x="2467630" y="1690688"/>
            <a:ext cx="2727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build mat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uib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form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mat.parameters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DFCD5-F88A-4A09-DBDE-5009AF328AE5}"/>
              </a:ext>
            </a:extLst>
          </p:cNvPr>
          <p:cNvSpPr txBox="1"/>
          <p:nvPr/>
        </p:nvSpPr>
        <p:spPr>
          <a:xfrm>
            <a:off x="2532628" y="2970238"/>
            <a:ext cx="2380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build other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uib</a:t>
            </a:r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UibGenerator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D8CE8F9-07D4-7F26-7921-6C94E0ACD750}"/>
              </a:ext>
            </a:extLst>
          </p:cNvPr>
          <p:cNvSpPr/>
          <p:nvPr/>
        </p:nvSpPr>
        <p:spPr>
          <a:xfrm>
            <a:off x="5035567" y="1536542"/>
            <a:ext cx="303209" cy="205449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FDF16A-2D82-6445-9D0D-E6E104F572EF}"/>
              </a:ext>
            </a:extLst>
          </p:cNvPr>
          <p:cNvSpPr txBox="1"/>
          <p:nvPr/>
        </p:nvSpPr>
        <p:spPr>
          <a:xfrm>
            <a:off x="5680635" y="2379124"/>
            <a:ext cx="1237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mat.uibs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44EED6-C95F-5271-2F4A-DC95C5625744}"/>
              </a:ext>
            </a:extLst>
          </p:cNvPr>
          <p:cNvSpPr txBox="1"/>
          <p:nvPr/>
        </p:nvSpPr>
        <p:spPr>
          <a:xfrm>
            <a:off x="5786694" y="3104763"/>
            <a:ext cx="1509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user value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856A114-E00F-BCD8-9130-A186DADA8770}"/>
              </a:ext>
            </a:extLst>
          </p:cNvPr>
          <p:cNvSpPr/>
          <p:nvPr/>
        </p:nvSpPr>
        <p:spPr>
          <a:xfrm>
            <a:off x="7203309" y="2450369"/>
            <a:ext cx="303209" cy="9786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4AA881-2A5E-2814-25D4-FF111F8DCA33}"/>
              </a:ext>
            </a:extLst>
          </p:cNvPr>
          <p:cNvSpPr txBox="1"/>
          <p:nvPr/>
        </p:nvSpPr>
        <p:spPr>
          <a:xfrm>
            <a:off x="7612549" y="2757864"/>
            <a:ext cx="97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mi.ubo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0759B-D267-8ED0-6734-7BF9DEE910C2}"/>
              </a:ext>
            </a:extLst>
          </p:cNvPr>
          <p:cNvSpPr txBox="1"/>
          <p:nvPr/>
        </p:nvSpPr>
        <p:spPr>
          <a:xfrm>
            <a:off x="8389425" y="3928981"/>
            <a:ext cx="2254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program.uibinfos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261C9B-1EDD-3508-3465-8DDF7EF121ED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>
            <a:off x="5338776" y="2563790"/>
            <a:ext cx="341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7299E9C-8DCB-331E-6116-CADD2381B27C}"/>
              </a:ext>
            </a:extLst>
          </p:cNvPr>
          <p:cNvSpPr/>
          <p:nvPr/>
        </p:nvSpPr>
        <p:spPr>
          <a:xfrm>
            <a:off x="10444570" y="2013853"/>
            <a:ext cx="303209" cy="235812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5A1664-F55E-5A4F-5647-36D870ACCD6C}"/>
              </a:ext>
            </a:extLst>
          </p:cNvPr>
          <p:cNvSpPr txBox="1"/>
          <p:nvPr/>
        </p:nvSpPr>
        <p:spPr>
          <a:xfrm>
            <a:off x="10870152" y="2963157"/>
            <a:ext cx="72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draw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32E2EF-40C1-0DC1-73B0-83A0512D55F4}"/>
              </a:ext>
            </a:extLst>
          </p:cNvPr>
          <p:cNvSpPr txBox="1"/>
          <p:nvPr/>
        </p:nvSpPr>
        <p:spPr>
          <a:xfrm>
            <a:off x="2004950" y="4747665"/>
            <a:ext cx="70095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6A9955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Material only store data structure, no value</a:t>
            </a:r>
          </a:p>
          <a:p>
            <a:r>
              <a:rPr lang="en-US" altLang="zh-CN" dirty="0"/>
              <a:t>Material instance has value</a:t>
            </a:r>
          </a:p>
          <a:p>
            <a:r>
              <a:rPr lang="en-US" altLang="zh-CN" dirty="0"/>
              <a:t>.mat file parameters only data structure define</a:t>
            </a:r>
          </a:p>
          <a:p>
            <a:r>
              <a:rPr lang="en-US" altLang="zh-CN" dirty="0"/>
              <a:t>Material parameter value need explicit setting by user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F62E8F-18BF-DFC7-E668-2B5C01BC7F19}"/>
              </a:ext>
            </a:extLst>
          </p:cNvPr>
          <p:cNvSpPr txBox="1"/>
          <p:nvPr/>
        </p:nvSpPr>
        <p:spPr>
          <a:xfrm>
            <a:off x="8801606" y="2759810"/>
            <a:ext cx="851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scene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5E332-5233-D758-ABDB-0F24CA4DD343}"/>
              </a:ext>
            </a:extLst>
          </p:cNvPr>
          <p:cNvSpPr txBox="1"/>
          <p:nvPr/>
        </p:nvSpPr>
        <p:spPr>
          <a:xfrm>
            <a:off x="9810988" y="2152352"/>
            <a:ext cx="785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view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64D799-3929-12E3-47AF-4C15F9B115A9}"/>
              </a:ext>
            </a:extLst>
          </p:cNvPr>
          <p:cNvSpPr txBox="1"/>
          <p:nvPr/>
        </p:nvSpPr>
        <p:spPr>
          <a:xfrm>
            <a:off x="7354913" y="1506022"/>
            <a:ext cx="1272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CCCCCC"/>
                </a:solidFill>
                <a:latin typeface="Consolas" panose="020B0609020204030204" pitchFamily="49" charset="0"/>
              </a:rPr>
              <a:t>v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iew.uib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7F8C46E7-A861-E3E2-BD2D-CE1DB69D9040}"/>
              </a:ext>
            </a:extLst>
          </p:cNvPr>
          <p:cNvSpPr/>
          <p:nvPr/>
        </p:nvSpPr>
        <p:spPr>
          <a:xfrm rot="10800000">
            <a:off x="6752894" y="1575727"/>
            <a:ext cx="411527" cy="127158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4514F1-18B1-E289-A156-4ACEB5DC3A79}"/>
              </a:ext>
            </a:extLst>
          </p:cNvPr>
          <p:cNvCxnSpPr>
            <a:cxnSpLocks/>
            <a:stCxn id="13" idx="3"/>
            <a:endCxn id="36" idx="1"/>
          </p:cNvCxnSpPr>
          <p:nvPr/>
        </p:nvCxnSpPr>
        <p:spPr>
          <a:xfrm>
            <a:off x="8592400" y="2942530"/>
            <a:ext cx="209206" cy="1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Brace 71">
            <a:extLst>
              <a:ext uri="{FF2B5EF4-FFF2-40B4-BE49-F238E27FC236}">
                <a16:creationId xmlns:a16="http://schemas.microsoft.com/office/drawing/2014/main" id="{9A3FC444-9394-4B62-6DCA-A6C0F20E7083}"/>
              </a:ext>
            </a:extLst>
          </p:cNvPr>
          <p:cNvSpPr/>
          <p:nvPr/>
        </p:nvSpPr>
        <p:spPr>
          <a:xfrm>
            <a:off x="9477329" y="1481649"/>
            <a:ext cx="303209" cy="17107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B8A14C-BE3B-6856-24E3-82879BBD4C9E}"/>
              </a:ext>
            </a:extLst>
          </p:cNvPr>
          <p:cNvSpPr txBox="1"/>
          <p:nvPr/>
        </p:nvSpPr>
        <p:spPr>
          <a:xfrm>
            <a:off x="2487403" y="3966896"/>
            <a:ext cx="2380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build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uibinfos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6E8DD2-85B5-C7C7-3203-DEE8EC0D6B6E}"/>
              </a:ext>
            </a:extLst>
          </p:cNvPr>
          <p:cNvSpPr txBox="1"/>
          <p:nvPr/>
        </p:nvSpPr>
        <p:spPr>
          <a:xfrm>
            <a:off x="5437581" y="3962548"/>
            <a:ext cx="1723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mat.uibinfos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611EA55-88A3-8DA4-0D0D-92BDAA49831D}"/>
              </a:ext>
            </a:extLst>
          </p:cNvPr>
          <p:cNvCxnSpPr>
            <a:cxnSpLocks/>
          </p:cNvCxnSpPr>
          <p:nvPr/>
        </p:nvCxnSpPr>
        <p:spPr>
          <a:xfrm>
            <a:off x="4805376" y="4168753"/>
            <a:ext cx="533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C910B9-B960-CEC5-E04C-B3C9435090CD}"/>
              </a:ext>
            </a:extLst>
          </p:cNvPr>
          <p:cNvCxnSpPr>
            <a:cxnSpLocks/>
          </p:cNvCxnSpPr>
          <p:nvPr/>
        </p:nvCxnSpPr>
        <p:spPr>
          <a:xfrm>
            <a:off x="7480962" y="4168753"/>
            <a:ext cx="533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48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33F0-B2BC-081B-8C13-E541AFCA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485E-CB27-EE1A-755E-822F9C34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Uniform block and </a:t>
            </a:r>
            <a:r>
              <a:rPr lang="en-US" altLang="zh-CN" dirty="0" err="1"/>
              <a:t>uib</a:t>
            </a:r>
            <a:r>
              <a:rPr lang="en-US" altLang="zh-CN" dirty="0"/>
              <a:t>/</a:t>
            </a:r>
            <a:r>
              <a:rPr lang="en-US" altLang="zh-CN" dirty="0" err="1"/>
              <a:t>ubo</a:t>
            </a:r>
            <a:r>
              <a:rPr lang="en-US" altLang="zh-CN" dirty="0"/>
              <a:t> generation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Sampler group and sib generation</a:t>
            </a:r>
          </a:p>
          <a:p>
            <a:r>
              <a:rPr lang="en-US" altLang="zh-CN" dirty="0" err="1"/>
              <a:t>Renderable</a:t>
            </a:r>
            <a:endParaRPr lang="en-US" altLang="zh-CN" dirty="0"/>
          </a:p>
          <a:p>
            <a:r>
              <a:rPr lang="en-US" altLang="zh-CN" dirty="0" err="1"/>
              <a:t>MeshReader</a:t>
            </a:r>
            <a:r>
              <a:rPr lang="en-US" altLang="zh-CN" dirty="0"/>
              <a:t> and </a:t>
            </a:r>
            <a:r>
              <a:rPr lang="en-US" altLang="zh-CN" dirty="0" err="1"/>
              <a:t>MeshAssimp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7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B727-4499-FD77-D52A-A9D3E4FF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sampler without group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82645-B3F4-DA6D-B5A2-CED1DED0E99F}"/>
              </a:ext>
            </a:extLst>
          </p:cNvPr>
          <p:cNvSpPr txBox="1"/>
          <p:nvPr/>
        </p:nvSpPr>
        <p:spPr>
          <a:xfrm>
            <a:off x="2115544" y="2603956"/>
            <a:ext cx="8052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binding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sampler2D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binding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sampler2D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B7FB4C-1293-DC86-28C5-28A8B0A2FB99}"/>
              </a:ext>
            </a:extLst>
          </p:cNvPr>
          <p:cNvCxnSpPr>
            <a:cxnSpLocks/>
          </p:cNvCxnSpPr>
          <p:nvPr/>
        </p:nvCxnSpPr>
        <p:spPr>
          <a:xfrm>
            <a:off x="5400675" y="3429000"/>
            <a:ext cx="0" cy="78105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0E31BC-0C97-5919-F975-D78CD7CC7067}"/>
              </a:ext>
            </a:extLst>
          </p:cNvPr>
          <p:cNvSpPr txBox="1"/>
          <p:nvPr/>
        </p:nvSpPr>
        <p:spPr>
          <a:xfrm>
            <a:off x="4649434" y="4210050"/>
            <a:ext cx="1727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texture unit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9277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162</TotalTime>
  <Words>990</Words>
  <Application>Microsoft Office PowerPoint</Application>
  <PresentationFormat>Widescreen</PresentationFormat>
  <Paragraphs>247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Corbel</vt:lpstr>
      <vt:lpstr>Depth</vt:lpstr>
      <vt:lpstr>Filament 3 uniform renderable</vt:lpstr>
      <vt:lpstr>Table of content</vt:lpstr>
      <vt:lpstr>Uniform without block</vt:lpstr>
      <vt:lpstr>Uniform block</vt:lpstr>
      <vt:lpstr>Why uniform interface block</vt:lpstr>
      <vt:lpstr>uib and uibinfo data structure</vt:lpstr>
      <vt:lpstr>uib and ubo generation</vt:lpstr>
      <vt:lpstr>Table of content</vt:lpstr>
      <vt:lpstr>sampler without group</vt:lpstr>
      <vt:lpstr>sampler with group</vt:lpstr>
      <vt:lpstr>sib and sibinfo data structure</vt:lpstr>
      <vt:lpstr>sib generation</vt:lpstr>
      <vt:lpstr>Table of content</vt:lpstr>
      <vt:lpstr>Renderable</vt:lpstr>
      <vt:lpstr>visible</vt:lpstr>
      <vt:lpstr>primitive</vt:lpstr>
      <vt:lpstr>Table of content</vt:lpstr>
      <vt:lpstr>MeshReader</vt:lpstr>
      <vt:lpstr>MeshAssimp</vt:lpstr>
      <vt:lpstr>issues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Filament 3 uniform renderable</dc:title>
  <dc:creator>kai chen</dc:creator>
  <cp:lastModifiedBy>kai chen</cp:lastModifiedBy>
  <cp:revision>163</cp:revision>
  <dcterms:created xsi:type="dcterms:W3CDTF">2023-11-21T07:17:12Z</dcterms:created>
  <dcterms:modified xsi:type="dcterms:W3CDTF">2023-11-22T09:47:54Z</dcterms:modified>
</cp:coreProperties>
</file>