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render lines with Filament</a:t>
            </a:r>
            <a:r>
              <a:rPr lang="en-US" altLang="zh-CN" baseline="0" dirty="0"/>
              <a:t> Frame Graph ~ </a:t>
            </a:r>
            <a:r>
              <a:rPr lang="en-US" altLang="zh-CN" baseline="0" dirty="0" err="1"/>
              <a:t>Falcor</a:t>
            </a:r>
            <a:r>
              <a:rPr lang="en-US" altLang="zh-CN" baseline="0" dirty="0"/>
              <a:t> Render Graph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935072322102611"/>
          <c:y val="0.1821659191573276"/>
          <c:w val="0.83854576729304964"/>
          <c:h val="0.610011533359701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Filament</c:v>
                </c:pt>
                <c:pt idx="1">
                  <c:v>Falcor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700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86-48D4-B503-05C55512D0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754752"/>
        <c:axId val="128825168"/>
      </c:barChart>
      <c:catAx>
        <c:axId val="1975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825168"/>
        <c:crosses val="autoZero"/>
        <c:auto val="1"/>
        <c:lblAlgn val="ctr"/>
        <c:lblOffset val="100"/>
        <c:noMultiLvlLbl val="0"/>
      </c:catAx>
      <c:valAx>
        <c:axId val="1288251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5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50A6-9603-0467-AF94-420E102C1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Filament 6 rendering system</a:t>
            </a:r>
            <a:endParaRPr lang="zh-CN" alt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CC6BD-027E-7F6E-A41E-BABABD72F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189027"/>
            <a:ext cx="9144000" cy="125937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chenkai</a:t>
            </a:r>
            <a:r>
              <a:rPr lang="en-US" altLang="zh-CN" dirty="0"/>
              <a:t> at gmail.com</a:t>
            </a:r>
          </a:p>
          <a:p>
            <a:r>
              <a:rPr lang="en-US" altLang="zh-CN" dirty="0"/>
              <a:t>https://github.com/AndrewChan2022</a:t>
            </a:r>
          </a:p>
          <a:p>
            <a:r>
              <a:rPr lang="en-US" altLang="zh-CN" dirty="0"/>
              <a:t>https://www.zhihu.com/people/kajiya-69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67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B245-CE4F-5E27-E4C6-406B1549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6624-1D48-6316-A06B-D6B07ACA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Filament vs </a:t>
            </a:r>
            <a:r>
              <a:rPr lang="en-US" altLang="zh-CN" dirty="0" err="1">
                <a:solidFill>
                  <a:srgbClr val="FFC000"/>
                </a:solidFill>
              </a:rPr>
              <a:t>falcor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/>
              <a:t>Renderer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4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3BC2-6A43-F6BD-300B-3ECFF209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Filament </a:t>
            </a:r>
            <a:r>
              <a:rPr lang="en-US" altLang="zh-CN" dirty="0" err="1"/>
              <a:t>fg</a:t>
            </a:r>
            <a:r>
              <a:rPr lang="en-US" altLang="zh-CN" dirty="0"/>
              <a:t> vs </a:t>
            </a:r>
            <a:r>
              <a:rPr lang="en-US" altLang="zh-CN" dirty="0" err="1"/>
              <a:t>falcor</a:t>
            </a:r>
            <a:r>
              <a:rPr lang="en-US" altLang="zh-CN" dirty="0"/>
              <a:t> </a:t>
            </a:r>
            <a:r>
              <a:rPr lang="en-US" altLang="zh-CN" dirty="0" err="1"/>
              <a:t>rg</a:t>
            </a:r>
            <a:endParaRPr lang="zh-CN" alt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F33ECC-5C83-530B-6295-6AE2D145B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9316795"/>
              </p:ext>
            </p:extLst>
          </p:nvPr>
        </p:nvGraphicFramePr>
        <p:xfrm>
          <a:off x="1909170" y="1634066"/>
          <a:ext cx="8273055" cy="318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FF063-0278-4F73-F954-7A963EF0FB39}"/>
              </a:ext>
            </a:extLst>
          </p:cNvPr>
          <p:cNvSpPr txBox="1"/>
          <p:nvPr/>
        </p:nvSpPr>
        <p:spPr>
          <a:xfrm>
            <a:off x="80961" y="6359672"/>
            <a:ext cx="1143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https://github.com/NVIDIAGameWorks/Falcor/blob/master/docs/tutorials/03-creating-and-editing-render-graphs.md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F5E94-FD19-600A-24DE-6D1A626F6CB4}"/>
              </a:ext>
            </a:extLst>
          </p:cNvPr>
          <p:cNvSpPr txBox="1"/>
          <p:nvPr/>
        </p:nvSpPr>
        <p:spPr>
          <a:xfrm>
            <a:off x="119062" y="5990340"/>
            <a:ext cx="9486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https://github.com/google/filament/blob/main/filament/src/details/Renderer.cpp</a:t>
            </a:r>
            <a:r>
              <a:rPr lang="zh-CN" altLang="en-US" dirty="0"/>
              <a:t>  </a:t>
            </a:r>
            <a:r>
              <a:rPr lang="en-US" altLang="zh-CN" dirty="0" err="1"/>
              <a:t>renderJob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97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D775-5E41-86B7-5191-58EA54DA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filament </a:t>
            </a:r>
            <a:r>
              <a:rPr lang="en-US" altLang="zh-CN" dirty="0" err="1"/>
              <a:t>fg</a:t>
            </a:r>
            <a:r>
              <a:rPr lang="en-US" altLang="zh-CN" dirty="0"/>
              <a:t> so complex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280A-EE35-DBF3-C369-80D1A803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fg</a:t>
            </a:r>
            <a:r>
              <a:rPr lang="en-US" altLang="zh-CN" dirty="0"/>
              <a:t> is complex</a:t>
            </a:r>
          </a:p>
          <a:p>
            <a:pPr lvl="1"/>
            <a:r>
              <a:rPr lang="en-US" altLang="zh-CN" dirty="0" err="1"/>
              <a:t>fg</a:t>
            </a:r>
            <a:r>
              <a:rPr lang="en-US" altLang="zh-CN" dirty="0"/>
              <a:t> with resource node, make graph complex</a:t>
            </a:r>
          </a:p>
          <a:p>
            <a:pPr lvl="1"/>
            <a:r>
              <a:rPr lang="en-US" altLang="zh-CN" dirty="0" err="1"/>
              <a:t>fg</a:t>
            </a:r>
            <a:r>
              <a:rPr lang="en-US" altLang="zh-CN" dirty="0"/>
              <a:t> with resource child node, make graph more complex</a:t>
            </a:r>
          </a:p>
          <a:p>
            <a:pPr lvl="1"/>
            <a:r>
              <a:rPr lang="en-US" altLang="zh-CN" dirty="0" err="1"/>
              <a:t>fg</a:t>
            </a:r>
            <a:r>
              <a:rPr lang="en-US" altLang="zh-CN" dirty="0"/>
              <a:t> manually allocate and release resource from resource cache</a:t>
            </a:r>
          </a:p>
          <a:p>
            <a:pPr lvl="1"/>
            <a:r>
              <a:rPr lang="en-US" altLang="zh-CN" dirty="0"/>
              <a:t>interface not so readable</a:t>
            </a:r>
          </a:p>
          <a:p>
            <a:pPr lvl="1"/>
            <a:r>
              <a:rPr lang="en-US" altLang="zh-CN" dirty="0" err="1"/>
              <a:t>Falcor</a:t>
            </a:r>
            <a:r>
              <a:rPr lang="en-US" altLang="zh-CN" dirty="0"/>
              <a:t> embedded many graph feature inside pass</a:t>
            </a:r>
          </a:p>
          <a:p>
            <a:r>
              <a:rPr lang="en-US" altLang="zh-CN" dirty="0"/>
              <a:t>render pass is complex</a:t>
            </a:r>
          </a:p>
          <a:p>
            <a:pPr lvl="1"/>
            <a:r>
              <a:rPr lang="en-US" altLang="zh-CN" dirty="0"/>
              <a:t>1 class implement all kind of pass, make class and config complex</a:t>
            </a:r>
          </a:p>
          <a:p>
            <a:pPr lvl="1"/>
            <a:r>
              <a:rPr lang="en-US" altLang="zh-CN" dirty="0" err="1"/>
              <a:t>Falcor</a:t>
            </a:r>
            <a:r>
              <a:rPr lang="en-US" altLang="zh-CN" dirty="0"/>
              <a:t> has many pass, so pass is easy, and many feature embedded in class</a:t>
            </a:r>
          </a:p>
          <a:p>
            <a:r>
              <a:rPr lang="en-US" altLang="zh-CN" dirty="0"/>
              <a:t>automatic graph for all possible scenario</a:t>
            </a:r>
          </a:p>
          <a:p>
            <a:pPr lvl="1"/>
            <a:r>
              <a:rPr lang="en-US" altLang="zh-CN" dirty="0"/>
              <a:t>Filament </a:t>
            </a:r>
            <a:r>
              <a:rPr lang="en-US" altLang="zh-CN" dirty="0" err="1"/>
              <a:t>fg</a:t>
            </a:r>
            <a:r>
              <a:rPr lang="en-US" altLang="zh-CN" dirty="0"/>
              <a:t> managed by engine, so it should consider all possible scenario</a:t>
            </a:r>
          </a:p>
          <a:p>
            <a:pPr lvl="1"/>
            <a:r>
              <a:rPr lang="en-US" altLang="zh-CN" dirty="0"/>
              <a:t>While </a:t>
            </a:r>
            <a:r>
              <a:rPr lang="en-US" altLang="zh-CN" dirty="0" err="1"/>
              <a:t>falcor</a:t>
            </a:r>
            <a:r>
              <a:rPr lang="en-US" altLang="zh-CN" dirty="0"/>
              <a:t> </a:t>
            </a:r>
            <a:r>
              <a:rPr lang="en-US" altLang="zh-CN" dirty="0" err="1"/>
              <a:t>rg</a:t>
            </a:r>
            <a:r>
              <a:rPr lang="en-US" altLang="zh-CN" dirty="0"/>
              <a:t> managed by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08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B245-CE4F-5E27-E4C6-406B1549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6624-1D48-6316-A06B-D6B07ACA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Filament vs </a:t>
            </a:r>
            <a:r>
              <a:rPr lang="en-US" altLang="zh-CN" dirty="0" err="1"/>
              <a:t>falcor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Renderer overview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7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4238-2BEE-505D-2ED4-17DE1146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prerequisite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8E7C-553E-0EE6-D6B8-A196F7C9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Frame graph</a:t>
            </a:r>
          </a:p>
          <a:p>
            <a:r>
              <a:rPr lang="en-US" altLang="zh-CN" dirty="0"/>
              <a:t>Render pass</a:t>
            </a:r>
          </a:p>
          <a:p>
            <a:r>
              <a:rPr lang="en-US" altLang="zh-CN" dirty="0"/>
              <a:t>ppm: post process manager</a:t>
            </a:r>
          </a:p>
          <a:p>
            <a:r>
              <a:rPr lang="en-US" altLang="zh-CN" dirty="0"/>
              <a:t>Material and material variant</a:t>
            </a:r>
          </a:p>
          <a:p>
            <a:r>
              <a:rPr lang="en-US" altLang="zh-CN" dirty="0"/>
              <a:t>Uniform and </a:t>
            </a:r>
            <a:r>
              <a:rPr lang="en-US" altLang="zh-CN" dirty="0" err="1"/>
              <a:t>renderable</a:t>
            </a:r>
            <a:endParaRPr lang="en-US" altLang="zh-CN" dirty="0"/>
          </a:p>
          <a:p>
            <a:r>
              <a:rPr lang="en-US" altLang="zh-CN" dirty="0"/>
              <a:t>ECS and scene view</a:t>
            </a:r>
          </a:p>
        </p:txBody>
      </p:sp>
    </p:spTree>
    <p:extLst>
      <p:ext uri="{BB962C8B-B14F-4D97-AF65-F5344CB8AC3E}">
        <p14:creationId xmlns:p14="http://schemas.microsoft.com/office/powerpoint/2010/main" val="27356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BB6E-501F-BC42-D02C-3A8611D2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renderer.renderJob</a:t>
            </a:r>
            <a:r>
              <a:rPr lang="en-US" altLang="zh-CN" dirty="0"/>
              <a:t>(view)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51A44-1BFC-2134-3956-2405A32FD2E4}"/>
              </a:ext>
            </a:extLst>
          </p:cNvPr>
          <p:cNvSpPr/>
          <p:nvPr/>
        </p:nvSpPr>
        <p:spPr>
          <a:xfrm>
            <a:off x="391536" y="1635918"/>
            <a:ext cx="2480252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ppm.config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from </a:t>
            </a:r>
            <a:r>
              <a:rPr lang="en-US" altLang="zh-CN" sz="1600" dirty="0" err="1">
                <a:solidFill>
                  <a:schemeClr val="tx1"/>
                </a:solidFill>
              </a:rPr>
              <a:t>view.config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D58522-F73E-DA1A-2685-1B52EE4638AD}"/>
              </a:ext>
            </a:extLst>
          </p:cNvPr>
          <p:cNvSpPr/>
          <p:nvPr/>
        </p:nvSpPr>
        <p:spPr>
          <a:xfrm>
            <a:off x="3268263" y="1635918"/>
            <a:ext cx="1875414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prepare viewport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95A62-1077-64E9-4E5C-F1A531C8C0CE}"/>
              </a:ext>
            </a:extLst>
          </p:cNvPr>
          <p:cNvSpPr/>
          <p:nvPr/>
        </p:nvSpPr>
        <p:spPr>
          <a:xfrm>
            <a:off x="5488421" y="1635918"/>
            <a:ext cx="1875414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scene cull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and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uniform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prepare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D1F4-CD50-930D-201C-D86FA8A85BF5}"/>
              </a:ext>
            </a:extLst>
          </p:cNvPr>
          <p:cNvSpPr/>
          <p:nvPr/>
        </p:nvSpPr>
        <p:spPr>
          <a:xfrm>
            <a:off x="7614877" y="1638895"/>
            <a:ext cx="1875414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</a:rPr>
              <a:t>fg.addpass</a:t>
            </a:r>
            <a:r>
              <a:rPr lang="en-US" altLang="zh-CN" sz="1600" dirty="0">
                <a:solidFill>
                  <a:srgbClr val="FFC000"/>
                </a:solidFill>
              </a:rPr>
              <a:t> </a:t>
            </a:r>
            <a:r>
              <a:rPr lang="en-US" altLang="zh-CN" sz="1600" dirty="0" err="1">
                <a:solidFill>
                  <a:srgbClr val="FFC000"/>
                </a:solidFill>
              </a:rPr>
              <a:t>shadowpass</a:t>
            </a:r>
            <a:endParaRPr lang="en-US" altLang="zh-CN" sz="1600" dirty="0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7BDEA-45B8-6794-6FDF-C53B7D8BD280}"/>
              </a:ext>
            </a:extLst>
          </p:cNvPr>
          <p:cNvSpPr/>
          <p:nvPr/>
        </p:nvSpPr>
        <p:spPr>
          <a:xfrm>
            <a:off x="9835035" y="1635317"/>
            <a:ext cx="1570615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fg.import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render target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90B640-6A0B-B177-9A7D-654A275B3E76}"/>
              </a:ext>
            </a:extLst>
          </p:cNvPr>
          <p:cNvSpPr/>
          <p:nvPr/>
        </p:nvSpPr>
        <p:spPr>
          <a:xfrm>
            <a:off x="9380216" y="2570552"/>
            <a:ext cx="2480251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fg.addpass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prepare </a:t>
            </a:r>
            <a:r>
              <a:rPr lang="en-US" altLang="zh-CN" sz="1600" dirty="0" err="1">
                <a:solidFill>
                  <a:schemeClr val="tx1"/>
                </a:solidFill>
              </a:rPr>
              <a:t>colorpass</a:t>
            </a:r>
            <a:r>
              <a:rPr lang="en-US" altLang="zh-CN" sz="1600" dirty="0">
                <a:solidFill>
                  <a:schemeClr val="tx1"/>
                </a:solidFill>
              </a:rPr>
              <a:t> uniform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6B4795-DC5B-7D39-57A8-A9254EE11208}"/>
              </a:ext>
            </a:extLst>
          </p:cNvPr>
          <p:cNvSpPr/>
          <p:nvPr/>
        </p:nvSpPr>
        <p:spPr>
          <a:xfrm>
            <a:off x="7110413" y="2566392"/>
            <a:ext cx="1801921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</a:rPr>
              <a:t>fg.addpass</a:t>
            </a:r>
            <a:r>
              <a:rPr lang="en-US" altLang="zh-CN" sz="1600" dirty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zh-CN" sz="1600" dirty="0" err="1">
                <a:solidFill>
                  <a:srgbClr val="FFC000"/>
                </a:solidFill>
              </a:rPr>
              <a:t>ssao</a:t>
            </a:r>
            <a:r>
              <a:rPr lang="en-US" altLang="zh-CN" sz="1600" dirty="0">
                <a:solidFill>
                  <a:srgbClr val="FFC000"/>
                </a:solidFill>
              </a:rPr>
              <a:t> structure pass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1F92D3-D28F-3FDA-984F-8D2CE28C834D}"/>
              </a:ext>
            </a:extLst>
          </p:cNvPr>
          <p:cNvSpPr/>
          <p:nvPr/>
        </p:nvSpPr>
        <p:spPr>
          <a:xfrm>
            <a:off x="4766468" y="2575321"/>
            <a:ext cx="1875415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fg.addpass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prepare </a:t>
            </a:r>
            <a:r>
              <a:rPr lang="en-US" altLang="zh-CN" sz="1600" dirty="0" err="1">
                <a:solidFill>
                  <a:schemeClr val="tx1"/>
                </a:solidFill>
              </a:rPr>
              <a:t>taa</a:t>
            </a:r>
            <a:r>
              <a:rPr lang="en-US" altLang="zh-CN" sz="1600" dirty="0">
                <a:solidFill>
                  <a:schemeClr val="tx1"/>
                </a:solidFill>
              </a:rPr>
              <a:t> uniform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5EA588-BCB2-2553-8559-A496BC55C2BC}"/>
              </a:ext>
            </a:extLst>
          </p:cNvPr>
          <p:cNvSpPr/>
          <p:nvPr/>
        </p:nvSpPr>
        <p:spPr>
          <a:xfrm>
            <a:off x="2637611" y="2573234"/>
            <a:ext cx="1563831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</a:rPr>
              <a:t>fg.addpass</a:t>
            </a:r>
            <a:r>
              <a:rPr lang="en-US" altLang="zh-CN" sz="1600" dirty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zh-CN" sz="1600" dirty="0" err="1">
                <a:solidFill>
                  <a:srgbClr val="FFC000"/>
                </a:solidFill>
              </a:rPr>
              <a:t>ssao</a:t>
            </a:r>
            <a:r>
              <a:rPr lang="en-US" altLang="zh-CN" sz="1600" dirty="0">
                <a:solidFill>
                  <a:srgbClr val="FFC000"/>
                </a:solidFill>
              </a:rPr>
              <a:t> pass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236697-4A12-1724-0497-F3A09A6A6BB4}"/>
              </a:ext>
            </a:extLst>
          </p:cNvPr>
          <p:cNvSpPr/>
          <p:nvPr/>
        </p:nvSpPr>
        <p:spPr>
          <a:xfrm>
            <a:off x="835690" y="2577400"/>
            <a:ext cx="1276351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</a:rPr>
              <a:t>fg.addpass</a:t>
            </a:r>
            <a:r>
              <a:rPr lang="en-US" altLang="zh-CN" sz="1600" dirty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zh-CN" sz="1600" dirty="0" err="1">
                <a:solidFill>
                  <a:srgbClr val="FFC000"/>
                </a:solidFill>
              </a:rPr>
              <a:t>ssr</a:t>
            </a:r>
            <a:r>
              <a:rPr lang="en-US" altLang="zh-CN" sz="1600" dirty="0">
                <a:solidFill>
                  <a:srgbClr val="FFC000"/>
                </a:solidFill>
              </a:rPr>
              <a:t> pass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1187C-94AE-1C3C-2183-FBD4F4C1DD51}"/>
              </a:ext>
            </a:extLst>
          </p:cNvPr>
          <p:cNvSpPr/>
          <p:nvPr/>
        </p:nvSpPr>
        <p:spPr>
          <a:xfrm>
            <a:off x="176589" y="3637665"/>
            <a:ext cx="2594552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colorpass.appendCommand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color command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BD7D95-EB71-A309-63A8-30E0C3CF45CD}"/>
              </a:ext>
            </a:extLst>
          </p:cNvPr>
          <p:cNvSpPr/>
          <p:nvPr/>
        </p:nvSpPr>
        <p:spPr>
          <a:xfrm>
            <a:off x="4122627" y="3637665"/>
            <a:ext cx="3289879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colorpass.appendCustomCommand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customResolve</a:t>
            </a:r>
            <a:r>
              <a:rPr lang="en-US" altLang="zh-CN" sz="1600" dirty="0">
                <a:solidFill>
                  <a:schemeClr val="tx1"/>
                </a:solidFill>
              </a:rPr>
              <a:t> command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1B511F-546F-670A-7B9B-CBD1FA738D4E}"/>
              </a:ext>
            </a:extLst>
          </p:cNvPr>
          <p:cNvSpPr/>
          <p:nvPr/>
        </p:nvSpPr>
        <p:spPr>
          <a:xfrm>
            <a:off x="8478551" y="3637664"/>
            <a:ext cx="3289879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colorpass.appendCustomCommand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colorgrading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subpass</a:t>
            </a:r>
            <a:r>
              <a:rPr lang="en-US" altLang="zh-CN" sz="1600" dirty="0">
                <a:solidFill>
                  <a:schemeClr val="tx1"/>
                </a:solidFill>
              </a:rPr>
              <a:t> command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A3F453-30EA-B5B9-73C7-380CAB9F8412}"/>
              </a:ext>
            </a:extLst>
          </p:cNvPr>
          <p:cNvSpPr/>
          <p:nvPr/>
        </p:nvSpPr>
        <p:spPr>
          <a:xfrm>
            <a:off x="8661401" y="4751021"/>
            <a:ext cx="2924177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fg.addpass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prepare </a:t>
            </a:r>
            <a:r>
              <a:rPr lang="en-US" altLang="zh-CN" sz="1600" dirty="0" err="1">
                <a:solidFill>
                  <a:schemeClr val="tx1"/>
                </a:solidFill>
              </a:rPr>
              <a:t>CustomResolve</a:t>
            </a:r>
            <a:r>
              <a:rPr lang="en-US" altLang="zh-CN" sz="1600" dirty="0">
                <a:solidFill>
                  <a:schemeClr val="tx1"/>
                </a:solidFill>
              </a:rPr>
              <a:t> uniform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4ADBA4-21DA-A25C-09B6-328E9903D0FF}"/>
              </a:ext>
            </a:extLst>
          </p:cNvPr>
          <p:cNvSpPr/>
          <p:nvPr/>
        </p:nvSpPr>
        <p:spPr>
          <a:xfrm>
            <a:off x="5648251" y="4751021"/>
            <a:ext cx="2685041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fg.addpass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prepare </a:t>
            </a:r>
            <a:r>
              <a:rPr lang="en-US" altLang="zh-CN" sz="1600" dirty="0" err="1">
                <a:solidFill>
                  <a:schemeClr val="tx1"/>
                </a:solidFill>
              </a:rPr>
              <a:t>colorgrading</a:t>
            </a:r>
            <a:r>
              <a:rPr lang="en-US" altLang="zh-CN" sz="1600" dirty="0">
                <a:solidFill>
                  <a:schemeClr val="tx1"/>
                </a:solidFill>
              </a:rPr>
              <a:t>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5A046C-C00B-0A86-43B6-04DA0E7948CD}"/>
              </a:ext>
            </a:extLst>
          </p:cNvPr>
          <p:cNvSpPr/>
          <p:nvPr/>
        </p:nvSpPr>
        <p:spPr>
          <a:xfrm>
            <a:off x="2197084" y="4753876"/>
            <a:ext cx="1189056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</a:rPr>
              <a:t>fg.addpass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FFC000"/>
                </a:solidFill>
              </a:rPr>
              <a:t>refract pass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746FDF-92C2-33BB-2661-D59AC6CDB99E}"/>
              </a:ext>
            </a:extLst>
          </p:cNvPr>
          <p:cNvSpPr/>
          <p:nvPr/>
        </p:nvSpPr>
        <p:spPr>
          <a:xfrm>
            <a:off x="618075" y="4755228"/>
            <a:ext cx="1132464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fg.addpass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taa</a:t>
            </a:r>
            <a:r>
              <a:rPr lang="en-US" altLang="zh-CN" sz="1600" dirty="0">
                <a:solidFill>
                  <a:schemeClr val="tx1"/>
                </a:solidFill>
              </a:rPr>
              <a:t> pass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97F7D8-7C5C-5CB0-FE40-F0EB6836B59E}"/>
              </a:ext>
            </a:extLst>
          </p:cNvPr>
          <p:cNvSpPr/>
          <p:nvPr/>
        </p:nvSpPr>
        <p:spPr>
          <a:xfrm>
            <a:off x="342035" y="5772548"/>
            <a:ext cx="1670629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fg.addpass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dof</a:t>
            </a:r>
            <a:r>
              <a:rPr lang="en-US" altLang="zh-CN" sz="1600" dirty="0">
                <a:solidFill>
                  <a:schemeClr val="tx1"/>
                </a:solidFill>
              </a:rPr>
              <a:t>/bloom/</a:t>
            </a:r>
            <a:r>
              <a:rPr lang="en-US" altLang="zh-CN" sz="1600" dirty="0" err="1">
                <a:solidFill>
                  <a:schemeClr val="tx1"/>
                </a:solidFill>
              </a:rPr>
              <a:t>fxaa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377327-280D-6413-1E07-4DF1AD37B7A5}"/>
              </a:ext>
            </a:extLst>
          </p:cNvPr>
          <p:cNvSpPr/>
          <p:nvPr/>
        </p:nvSpPr>
        <p:spPr>
          <a:xfrm>
            <a:off x="2771141" y="5779890"/>
            <a:ext cx="1670629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fg.addpass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colorgrading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37A1C0-4D5A-B6DD-D4C6-BEFA010037D2}"/>
              </a:ext>
            </a:extLst>
          </p:cNvPr>
          <p:cNvSpPr/>
          <p:nvPr/>
        </p:nvSpPr>
        <p:spPr>
          <a:xfrm>
            <a:off x="4766468" y="5779889"/>
            <a:ext cx="1181895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fg.addpass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upscale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DF7C6E-89A1-365A-9D6B-126455CEB0A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71788" y="1900237"/>
            <a:ext cx="3964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BEBF4A-2A57-CFE7-A626-9E30E45AD6D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43677" y="1900237"/>
            <a:ext cx="3447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B2C793-2C2D-E092-3162-D352CBE4A8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363835" y="1900237"/>
            <a:ext cx="251042" cy="29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D25578-678C-BBF9-7ECF-F36CD193134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490291" y="1899636"/>
            <a:ext cx="344744" cy="3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D4D2B3-2F58-908C-EACC-92DB926D659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0620342" y="2163954"/>
            <a:ext cx="1" cy="4065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C432DC-D9D3-70D7-1A6B-88CFE847E57F}"/>
              </a:ext>
            </a:extLst>
          </p:cNvPr>
          <p:cNvCxnSpPr>
            <a:cxnSpLocks/>
          </p:cNvCxnSpPr>
          <p:nvPr/>
        </p:nvCxnSpPr>
        <p:spPr>
          <a:xfrm flipH="1" flipV="1">
            <a:off x="8912334" y="2826550"/>
            <a:ext cx="467882" cy="4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DD5146-9D2D-1900-E41A-9BFF59C0A856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6641883" y="2830711"/>
            <a:ext cx="468530" cy="8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91F911-68E3-1FF4-C192-318EB0C9E3E9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4201442" y="2837553"/>
            <a:ext cx="565026" cy="2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CFAF13-DB4F-D1B1-4DDF-EEDB94286B13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2112041" y="2837553"/>
            <a:ext cx="525570" cy="41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A2928F-4DC0-7C9C-114E-0CCC1BC0602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473865" y="3106037"/>
            <a:ext cx="1" cy="531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D4FE58-4E56-7B86-FB05-6B29060026C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771141" y="3901984"/>
            <a:ext cx="13514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9DB722-A901-F19F-86BD-E346C928184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412506" y="3901983"/>
            <a:ext cx="106604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E3B784-DC83-5DF8-1ED3-5F6A0E003A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10123490" y="4166301"/>
            <a:ext cx="1" cy="58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AF1E55-5F05-3813-6CA2-4E5986C3C9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8333292" y="5015340"/>
            <a:ext cx="3281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7D5D99-3F5D-1A5C-AE6E-423EA79F07E8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1750539" y="5018195"/>
            <a:ext cx="446545" cy="13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C5C84EC-0C20-61DA-19CF-E57F3CBCD82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1177350" y="5283865"/>
            <a:ext cx="6957" cy="488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4C3F15B-0725-6D4A-6AE7-7B26CF721CE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012664" y="6036867"/>
            <a:ext cx="758477" cy="7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DC560AA-E2E0-1F28-F09D-0F28B8094B3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4441770" y="6044208"/>
            <a:ext cx="32469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2AD89BF-26B3-2D5B-7C22-37E21371B8BE}"/>
              </a:ext>
            </a:extLst>
          </p:cNvPr>
          <p:cNvSpPr/>
          <p:nvPr/>
        </p:nvSpPr>
        <p:spPr>
          <a:xfrm>
            <a:off x="6415667" y="5768180"/>
            <a:ext cx="1181895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fg.addpass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present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2680C49-A1F2-9C92-BA0A-07B6B9F8267A}"/>
              </a:ext>
            </a:extLst>
          </p:cNvPr>
          <p:cNvSpPr/>
          <p:nvPr/>
        </p:nvSpPr>
        <p:spPr>
          <a:xfrm>
            <a:off x="8035948" y="5758257"/>
            <a:ext cx="1181895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fg.compile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B978BF5-D4A6-E062-B612-C881D7C565CA}"/>
              </a:ext>
            </a:extLst>
          </p:cNvPr>
          <p:cNvSpPr/>
          <p:nvPr/>
        </p:nvSpPr>
        <p:spPr>
          <a:xfrm>
            <a:off x="9662663" y="5750917"/>
            <a:ext cx="1181895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fg.exe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AFA38A5-5605-E2D6-F62A-A33D5C76B0F7}"/>
              </a:ext>
            </a:extLst>
          </p:cNvPr>
          <p:cNvCxnSpPr>
            <a:cxnSpLocks/>
            <a:stCxn id="23" idx="3"/>
            <a:endCxn id="105" idx="1"/>
          </p:cNvCxnSpPr>
          <p:nvPr/>
        </p:nvCxnSpPr>
        <p:spPr>
          <a:xfrm flipV="1">
            <a:off x="5948363" y="6032499"/>
            <a:ext cx="467304" cy="11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F79765C-B251-D98E-A7C9-BF3CCA1217B7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 flipV="1">
            <a:off x="7597562" y="6022576"/>
            <a:ext cx="438386" cy="9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434E765-36A4-F062-5A29-F2F0E6AD7AF7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 flipV="1">
            <a:off x="9217843" y="6015236"/>
            <a:ext cx="444820" cy="7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CA65FB7-1578-4D99-5E07-4AE77180B5F7}"/>
              </a:ext>
            </a:extLst>
          </p:cNvPr>
          <p:cNvSpPr/>
          <p:nvPr/>
        </p:nvSpPr>
        <p:spPr>
          <a:xfrm>
            <a:off x="4037887" y="4749565"/>
            <a:ext cx="1132464" cy="5286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</a:rPr>
              <a:t>fg.addpass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FFC000"/>
                </a:solidFill>
              </a:rPr>
              <a:t>color pass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A6C0ABA-90CB-846C-A75B-7BB509C634C1}"/>
              </a:ext>
            </a:extLst>
          </p:cNvPr>
          <p:cNvCxnSpPr>
            <a:cxnSpLocks/>
            <a:stCxn id="18" idx="1"/>
            <a:endCxn id="131" idx="3"/>
          </p:cNvCxnSpPr>
          <p:nvPr/>
        </p:nvCxnSpPr>
        <p:spPr>
          <a:xfrm flipH="1" flipV="1">
            <a:off x="5170351" y="5013884"/>
            <a:ext cx="477900" cy="14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7362054-4D9A-CB19-798A-F33D95B2E61B}"/>
              </a:ext>
            </a:extLst>
          </p:cNvPr>
          <p:cNvCxnSpPr>
            <a:cxnSpLocks/>
            <a:stCxn id="131" idx="1"/>
            <a:endCxn id="19" idx="3"/>
          </p:cNvCxnSpPr>
          <p:nvPr/>
        </p:nvCxnSpPr>
        <p:spPr>
          <a:xfrm flipH="1">
            <a:off x="3386140" y="5013884"/>
            <a:ext cx="651747" cy="4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7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10B-1DD1-56B0-721B-D8A6EA65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77FA-AFDD-EBAB-DB3B-A34D75077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Very complex for automatic all possible scenario</a:t>
            </a:r>
          </a:p>
          <a:p>
            <a:r>
              <a:rPr lang="en-US" altLang="zh-CN" dirty="0"/>
              <a:t>How to simplify it</a:t>
            </a:r>
          </a:p>
          <a:p>
            <a:r>
              <a:rPr lang="en-US" altLang="zh-CN" dirty="0"/>
              <a:t>How to implement scriptable render pipeline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33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83CA-9D42-2925-1CB2-ED0469EB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reading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3DF7-513F-2612-40D1-A7C06BF6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Falcor</a:t>
            </a:r>
            <a:endParaRPr lang="en-US" altLang="zh-CN" dirty="0"/>
          </a:p>
          <a:p>
            <a:r>
              <a:rPr lang="en-US" altLang="zh-CN" dirty="0"/>
              <a:t>Unity scriptable render pipeline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37394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52</TotalTime>
  <Words>390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Filament 6 rendering system</vt:lpstr>
      <vt:lpstr>Table of content</vt:lpstr>
      <vt:lpstr>Filament fg vs falcor rg</vt:lpstr>
      <vt:lpstr>Why filament fg so complex</vt:lpstr>
      <vt:lpstr>Table of content</vt:lpstr>
      <vt:lpstr>prerequisite</vt:lpstr>
      <vt:lpstr>renderer.renderJob(view)</vt:lpstr>
      <vt:lpstr>issues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Filament 6 rendering system</dc:title>
  <dc:creator>kai chen</dc:creator>
  <cp:lastModifiedBy>kai chen</cp:lastModifiedBy>
  <cp:revision>62</cp:revision>
  <dcterms:created xsi:type="dcterms:W3CDTF">2023-11-21T07:20:51Z</dcterms:created>
  <dcterms:modified xsi:type="dcterms:W3CDTF">2023-11-22T10:38:57Z</dcterms:modified>
</cp:coreProperties>
</file>