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1"/>
  </p:notesMasterIdLst>
  <p:sldIdLst>
    <p:sldId id="256" r:id="rId2"/>
    <p:sldId id="301" r:id="rId3"/>
    <p:sldId id="282" r:id="rId4"/>
    <p:sldId id="283" r:id="rId5"/>
    <p:sldId id="285" r:id="rId6"/>
    <p:sldId id="284" r:id="rId7"/>
    <p:sldId id="288" r:id="rId8"/>
    <p:sldId id="289" r:id="rId9"/>
    <p:sldId id="298" r:id="rId10"/>
    <p:sldId id="292" r:id="rId11"/>
    <p:sldId id="299" r:id="rId12"/>
    <p:sldId id="286" r:id="rId13"/>
    <p:sldId id="293" r:id="rId14"/>
    <p:sldId id="300" r:id="rId15"/>
    <p:sldId id="294" r:id="rId16"/>
    <p:sldId id="295" r:id="rId17"/>
    <p:sldId id="290" r:id="rId18"/>
    <p:sldId id="29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82004" autoAdjust="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(1/26/17 15:13) -----</a:t>
            </a:r>
          </a:p>
          <a:p>
            <a:r>
              <a:rPr lang="en-US"/>
              <a:t>This model does not have methods. So, its a bad choice! (ugh)</a:t>
            </a:r>
          </a:p>
          <a:p>
            <a:r>
              <a:rPr lang="en-US"/>
              <a:t>Change to a model with methods in it. </a:t>
            </a:r>
          </a:p>
          <a:p>
            <a:endParaRPr lang="en-US"/>
          </a:p>
          <a:p>
            <a:r>
              <a:rPr lang="en-US"/>
              <a:t>In Class, had them analyze for consistency, completeness and correctness of the customer/individaul/detail classes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4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Models and Methods:</a:t>
            </a:r>
          </a:p>
          <a:p>
            <a:r>
              <a:rPr lang="en-US" sz="6000" dirty="0"/>
              <a:t>MODELS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  <a:br>
              <a:rPr lang="en-US" dirty="0"/>
            </a:br>
            <a:r>
              <a:rPr lang="en-US" dirty="0"/>
              <a:t>(UML)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200" dirty="0"/>
              <a:t>1994-1995 </a:t>
            </a:r>
          </a:p>
          <a:p>
            <a:r>
              <a:rPr lang="en-US" dirty="0"/>
              <a:t>Developed by Grady </a:t>
            </a:r>
            <a:r>
              <a:rPr lang="en-US" dirty="0" err="1"/>
              <a:t>Booch</a:t>
            </a:r>
            <a:r>
              <a:rPr lang="en-US" dirty="0"/>
              <a:t>, Ivar Jacobson, and James Rumbaugh at Rational Software to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standardize notation </a:t>
            </a:r>
            <a:r>
              <a:rPr lang="en-US" dirty="0"/>
              <a:t>in Software Engineering </a:t>
            </a:r>
          </a:p>
          <a:p>
            <a:r>
              <a:rPr lang="en-US" sz="3200" dirty="0"/>
              <a:t>1997</a:t>
            </a:r>
          </a:p>
          <a:p>
            <a:r>
              <a:rPr lang="en-US" dirty="0"/>
              <a:t>Adopted by Object Management Group (OMG)</a:t>
            </a:r>
          </a:p>
          <a:p>
            <a:r>
              <a:rPr lang="en-US" sz="3200" dirty="0"/>
              <a:t>2005</a:t>
            </a:r>
          </a:p>
          <a:p>
            <a:r>
              <a:rPr lang="en-US" dirty="0"/>
              <a:t>Adopted by International Organization for Standardization (ISO)</a:t>
            </a:r>
          </a:p>
        </p:txBody>
      </p:sp>
    </p:spTree>
    <p:extLst>
      <p:ext uri="{BB962C8B-B14F-4D97-AF65-F5344CB8AC3E}">
        <p14:creationId xmlns:p14="http://schemas.microsoft.com/office/powerpoint/2010/main" val="1099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Case: Use Cases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03563" y="1888857"/>
            <a:ext cx="4732337" cy="4518025"/>
            <a:chOff x="1387" y="1008"/>
            <a:chExt cx="2981" cy="284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" y="1008"/>
              <a:ext cx="2981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87" y="1008"/>
              <a:ext cx="2981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525" y="2405472"/>
            <a:ext cx="47704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Modeling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5740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600" dirty="0"/>
              <a:t>Information Modeling</a:t>
            </a:r>
          </a:p>
          <a:p>
            <a:pPr lvl="2"/>
            <a:r>
              <a:rPr lang="en-US" sz="3200" dirty="0"/>
              <a:t>Conceptual, logical, and physical data models</a:t>
            </a:r>
          </a:p>
          <a:p>
            <a:pPr lvl="2"/>
            <a:endParaRPr lang="en-US" sz="3200" dirty="0"/>
          </a:p>
          <a:p>
            <a:pPr lvl="1"/>
            <a:r>
              <a:rPr lang="en-US" sz="3600" dirty="0"/>
              <a:t>Behavioral Modeling</a:t>
            </a:r>
          </a:p>
          <a:p>
            <a:pPr lvl="2"/>
            <a:r>
              <a:rPr lang="en-US" sz="3200" dirty="0"/>
              <a:t>State machine, control-flow, and data-flow models</a:t>
            </a:r>
          </a:p>
          <a:p>
            <a:pPr lvl="2"/>
            <a:endParaRPr lang="en-US" sz="3200" dirty="0"/>
          </a:p>
          <a:p>
            <a:pPr lvl="1"/>
            <a:r>
              <a:rPr lang="en-US" sz="3600" dirty="0"/>
              <a:t>Structure Modeling</a:t>
            </a:r>
          </a:p>
          <a:p>
            <a:pPr lvl="2"/>
            <a:r>
              <a:rPr lang="en-US" sz="3200" dirty="0"/>
              <a:t>Class, component, object, deployment, and packaging models</a:t>
            </a:r>
          </a:p>
        </p:txBody>
      </p:sp>
    </p:spTree>
    <p:extLst>
      <p:ext uri="{BB962C8B-B14F-4D97-AF65-F5344CB8AC3E}">
        <p14:creationId xmlns:p14="http://schemas.microsoft.com/office/powerpoint/2010/main" val="303612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Modeling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Entity</a:t>
            </a:r>
          </a:p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Relationship</a:t>
            </a:r>
          </a:p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Attribute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83" y="2135150"/>
            <a:ext cx="35623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08" y="4421150"/>
            <a:ext cx="345281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92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Modeling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Entity</a:t>
            </a:r>
          </a:p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Relationship</a:t>
            </a:r>
          </a:p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Attribute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58" y="2030182"/>
            <a:ext cx="6172200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21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Modeling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64867" y="2306019"/>
            <a:ext cx="8143875" cy="3117850"/>
            <a:chOff x="336" y="1392"/>
            <a:chExt cx="5130" cy="196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392"/>
              <a:ext cx="5130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36" y="1392"/>
              <a:ext cx="5130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8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Modeling</a:t>
            </a:r>
          </a:p>
        </p:txBody>
      </p:sp>
      <p:pic>
        <p:nvPicPr>
          <p:cNvPr id="5" name="Picture 4" descr="www_uml-diagrams_org_examples_class-diagram-example-hasp-licensing-domain_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90" y="1691847"/>
            <a:ext cx="6745947" cy="493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6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/>
              <a:t>Analysis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Analyzing for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Completeness</a:t>
            </a:r>
          </a:p>
          <a:p>
            <a:pPr lvl="1"/>
            <a:r>
              <a:rPr lang="en-US" sz="2800" dirty="0"/>
              <a:t>Are all requirements implemented and verified?</a:t>
            </a:r>
          </a:p>
          <a:p>
            <a:pPr lvl="1"/>
            <a:endParaRPr lang="en-US" dirty="0"/>
          </a:p>
          <a:p>
            <a:r>
              <a:rPr lang="en-US" sz="3200" dirty="0"/>
              <a:t>Analyzing for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Consistency</a:t>
            </a:r>
          </a:p>
          <a:p>
            <a:pPr lvl="1"/>
            <a:r>
              <a:rPr lang="en-US" sz="2800" dirty="0"/>
              <a:t>Do the models conflict?</a:t>
            </a:r>
          </a:p>
          <a:p>
            <a:pPr lvl="1"/>
            <a:endParaRPr lang="en-US" dirty="0"/>
          </a:p>
          <a:p>
            <a:r>
              <a:rPr lang="en-US" sz="3200" dirty="0"/>
              <a:t>Analyzing for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Correctness</a:t>
            </a:r>
          </a:p>
          <a:p>
            <a:pPr lvl="1"/>
            <a:r>
              <a:rPr lang="en-US" sz="2800" dirty="0"/>
              <a:t>Is the model syntactically and semantically correct?</a:t>
            </a:r>
          </a:p>
        </p:txBody>
      </p:sp>
    </p:spTree>
    <p:extLst>
      <p:ext uri="{BB962C8B-B14F-4D97-AF65-F5344CB8AC3E}">
        <p14:creationId xmlns:p14="http://schemas.microsoft.com/office/powerpoint/2010/main" val="23357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/>
              <a:t>Analysis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Traceability</a:t>
            </a:r>
          </a:p>
          <a:p>
            <a:pPr lvl="1"/>
            <a:r>
              <a:rPr lang="en-US" sz="2800" dirty="0"/>
              <a:t>Can the requirements, models, and code be connected up? </a:t>
            </a:r>
          </a:p>
          <a:p>
            <a:pPr lvl="1"/>
            <a:r>
              <a:rPr lang="en-US" sz="2800" dirty="0"/>
              <a:t>Can changes be traced?</a:t>
            </a:r>
          </a:p>
          <a:p>
            <a:pPr lvl="1"/>
            <a:endParaRPr lang="en-US" sz="2800" dirty="0"/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Interaction</a:t>
            </a:r>
            <a:r>
              <a:rPr lang="en-US" sz="3200" dirty="0"/>
              <a:t> Analysis</a:t>
            </a:r>
          </a:p>
          <a:p>
            <a:pPr lvl="1"/>
            <a:r>
              <a:rPr lang="en-US" sz="2800" dirty="0"/>
              <a:t>Does the control flow between parts of the system work as intended?</a:t>
            </a:r>
          </a:p>
        </p:txBody>
      </p:sp>
    </p:spTree>
    <p:extLst>
      <p:ext uri="{BB962C8B-B14F-4D97-AF65-F5344CB8AC3E}">
        <p14:creationId xmlns:p14="http://schemas.microsoft.com/office/powerpoint/2010/main" val="39682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A92944-0EE5-E94F-8027-18181EB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53A1126-67D0-7B47-A2B2-DEECBD4384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1" b="2085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163C24-182B-8F4C-9E3A-FE368A4D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is the SDLC? 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89347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6032" lvl="1" indent="0">
              <a:lnSpc>
                <a:spcPct val="100000"/>
              </a:lnSpc>
              <a:buNone/>
            </a:pPr>
            <a:r>
              <a:rPr lang="en-US" sz="3600" dirty="0"/>
              <a:t>… is an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organized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systematic</a:t>
            </a:r>
            <a:r>
              <a:rPr lang="en-US" sz="3600" dirty="0"/>
              <a:t> approach for representing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significant aspects</a:t>
            </a:r>
            <a:r>
              <a:rPr lang="en-US" sz="3600" dirty="0"/>
              <a:t> of the software under consideration.</a:t>
            </a:r>
          </a:p>
          <a:p>
            <a:pPr marL="256032" lvl="1" indent="0">
              <a:lnSpc>
                <a:spcPct val="100000"/>
              </a:lnSpc>
              <a:buNone/>
            </a:pPr>
            <a:endParaRPr lang="en-US" sz="2000" dirty="0"/>
          </a:p>
          <a:p>
            <a:pPr marL="256032" lvl="1" indent="0">
              <a:lnSpc>
                <a:spcPct val="100000"/>
              </a:lnSpc>
              <a:buNone/>
            </a:pPr>
            <a:r>
              <a:rPr lang="en-US" sz="3600" dirty="0"/>
              <a:t>…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facilitates decision-making </a:t>
            </a:r>
            <a:r>
              <a:rPr lang="en-US" sz="3600" dirty="0"/>
              <a:t>about the software</a:t>
            </a:r>
          </a:p>
          <a:p>
            <a:pPr marL="256032" lvl="1" indent="0">
              <a:lnSpc>
                <a:spcPct val="100000"/>
              </a:lnSpc>
              <a:buNone/>
            </a:pPr>
            <a:r>
              <a:rPr lang="en-US" sz="3600" dirty="0"/>
              <a:t>…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communicates</a:t>
            </a:r>
            <a:r>
              <a:rPr lang="en-US" sz="3600" dirty="0"/>
              <a:t> those decisions to </a:t>
            </a:r>
            <a:r>
              <a:rPr lang="en-US" sz="3600" b="1" i="1" dirty="0">
                <a:solidFill>
                  <a:schemeClr val="accent4">
                    <a:lumMod val="75000"/>
                  </a:schemeClr>
                </a:solidFill>
              </a:rPr>
              <a:t>various stakeholders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751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Modeling Principles: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the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essentials…</a:t>
            </a:r>
          </a:p>
        </p:txBody>
      </p:sp>
    </p:spTree>
    <p:extLst>
      <p:ext uri="{BB962C8B-B14F-4D97-AF65-F5344CB8AC3E}">
        <p14:creationId xmlns:p14="http://schemas.microsoft.com/office/powerpoint/2010/main" val="22494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Principles: Restricted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Provide specific (rule-based) views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Views: </a:t>
            </a:r>
            <a:r>
              <a:rPr lang="en-US" sz="2800" dirty="0"/>
              <a:t>Structural view, behavioral view, temporal view, </a:t>
            </a:r>
          </a:p>
          <a:p>
            <a:pPr lvl="1"/>
            <a:r>
              <a:rPr lang="en-US" sz="2800" dirty="0"/>
              <a:t>organizational view,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Rules: </a:t>
            </a:r>
            <a:r>
              <a:rPr lang="en-US" sz="2800" dirty="0"/>
              <a:t>notation, vocabulary, methods, tools</a:t>
            </a:r>
          </a:p>
        </p:txBody>
      </p:sp>
    </p:spTree>
    <p:extLst>
      <p:ext uri="{BB962C8B-B14F-4D97-AF65-F5344CB8AC3E}">
        <p14:creationId xmlns:p14="http://schemas.microsoft.com/office/powerpoint/2010/main" val="2743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Principles: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Modeling enables effective communication</a:t>
            </a:r>
          </a:p>
          <a:p>
            <a:pPr lvl="1"/>
            <a:r>
              <a:rPr lang="en-US" sz="3200" dirty="0"/>
              <a:t>Application domain vocabulary</a:t>
            </a:r>
          </a:p>
          <a:p>
            <a:pPr lvl="1"/>
            <a:r>
              <a:rPr lang="en-US" sz="3200" dirty="0"/>
              <a:t>Modeling language</a:t>
            </a:r>
          </a:p>
          <a:p>
            <a:pPr lvl="1"/>
            <a:r>
              <a:rPr lang="en-US" sz="3200" dirty="0"/>
              <a:t>Semantic expression (meaning within context)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False confidence </a:t>
            </a:r>
          </a:p>
          <a:p>
            <a:pPr lvl="1"/>
            <a:r>
              <a:rPr lang="en-US" dirty="0"/>
              <a:t>Be aware a model or models do not yield complete understanding</a:t>
            </a:r>
          </a:p>
          <a:p>
            <a:pPr lvl="1"/>
            <a:r>
              <a:rPr lang="en-US" dirty="0"/>
              <a:t>Models are abstractions (stuff is missing)</a:t>
            </a:r>
          </a:p>
          <a:p>
            <a:pPr lvl="1"/>
            <a:endParaRPr lang="en-US" dirty="0"/>
          </a:p>
          <a:p>
            <a:r>
              <a:rPr lang="en-US" sz="3200" dirty="0"/>
              <a:t>Syntax</a:t>
            </a:r>
          </a:p>
          <a:p>
            <a:pPr lvl="1"/>
            <a:r>
              <a:rPr lang="en-US" dirty="0"/>
              <a:t>Understand and adhere to the precise meanings of syntax</a:t>
            </a:r>
          </a:p>
          <a:p>
            <a:pPr lvl="1"/>
            <a:endParaRPr lang="en-US" dirty="0"/>
          </a:p>
          <a:p>
            <a:r>
              <a:rPr lang="en-US" sz="3200" dirty="0"/>
              <a:t>Changes</a:t>
            </a:r>
          </a:p>
          <a:p>
            <a:pPr lvl="1"/>
            <a:r>
              <a:rPr lang="en-US" dirty="0"/>
              <a:t>Be aware of changing context and assumptions 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90864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“Abstraction leads to a set of assumptions </a:t>
            </a:r>
          </a:p>
          <a:p>
            <a:pPr lvl="2"/>
            <a:r>
              <a:rPr lang="en-US" sz="2400" i="0" dirty="0"/>
              <a:t>about the context in which the model is placed </a:t>
            </a:r>
          </a:p>
          <a:p>
            <a:pPr lvl="3"/>
            <a:r>
              <a:rPr lang="en-US" sz="2400" dirty="0"/>
              <a:t>that should also be captured in the model.” </a:t>
            </a:r>
          </a:p>
          <a:p>
            <a:pPr lvl="4"/>
            <a:r>
              <a:rPr lang="en-US" sz="2400" dirty="0"/>
              <a:t>                                                                   SWEBOK 9-3</a:t>
            </a:r>
          </a:p>
          <a:p>
            <a:endParaRPr lang="en-US" dirty="0"/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Preconditions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Postconditions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35910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“Abstraction leads to a set of assumptions </a:t>
            </a:r>
          </a:p>
          <a:p>
            <a:pPr lvl="2"/>
            <a:r>
              <a:rPr lang="en-US" sz="2400" i="0" dirty="0"/>
              <a:t>about the context in which the model is placed </a:t>
            </a:r>
          </a:p>
          <a:p>
            <a:pPr lvl="3"/>
            <a:r>
              <a:rPr lang="en-US" sz="2400" dirty="0"/>
              <a:t>that should also be captured in the model.” </a:t>
            </a:r>
          </a:p>
          <a:p>
            <a:pPr lvl="4"/>
            <a:r>
              <a:rPr lang="en-US" sz="2400" dirty="0"/>
              <a:t>                                                                   SWEBOK 9-3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506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1044</TotalTime>
  <Words>483</Words>
  <Application>Microsoft Macintosh PowerPoint</Application>
  <PresentationFormat>Widescreen</PresentationFormat>
  <Paragraphs>125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Metropolitan</vt:lpstr>
      <vt:lpstr>CS 4320 / 7320
Software Engineering</vt:lpstr>
      <vt:lpstr>What is the SDLC? </vt:lpstr>
      <vt:lpstr>Modeling…</vt:lpstr>
      <vt:lpstr>Modeling Principles: Abstraction</vt:lpstr>
      <vt:lpstr>Modeling Principles: Restricted Views</vt:lpstr>
      <vt:lpstr>Modeling Principles: Communication</vt:lpstr>
      <vt:lpstr>Caution… </vt:lpstr>
      <vt:lpstr>Beware Assumptions</vt:lpstr>
      <vt:lpstr>Beware Assumptions</vt:lpstr>
      <vt:lpstr>Unified Modeling Language (UML)</vt:lpstr>
      <vt:lpstr>A Special Case: Use Cases</vt:lpstr>
      <vt:lpstr>Types of Models</vt:lpstr>
      <vt:lpstr>Informational Modeling</vt:lpstr>
      <vt:lpstr>Informational Modeling</vt:lpstr>
      <vt:lpstr>Behavioral Modeling</vt:lpstr>
      <vt:lpstr>Structure Modeling</vt:lpstr>
      <vt:lpstr>Analysis of Models</vt:lpstr>
      <vt:lpstr>Analysis of Models</vt:lpstr>
      <vt:lpstr>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Sean Goggins, Duke of Kensingtonshirestone</cp:lastModifiedBy>
  <cp:revision>41</cp:revision>
  <cp:lastPrinted>2023-01-24T18:30:50Z</cp:lastPrinted>
  <dcterms:created xsi:type="dcterms:W3CDTF">2017-01-23T16:27:17Z</dcterms:created>
  <dcterms:modified xsi:type="dcterms:W3CDTF">2023-01-24T18:34:34Z</dcterms:modified>
</cp:coreProperties>
</file>