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handoutMasterIdLst>
    <p:handoutMasterId r:id="rId77"/>
  </p:handoutMasterIdLst>
  <p:sldIdLst>
    <p:sldId id="256" r:id="rId2"/>
    <p:sldId id="257" r:id="rId3"/>
    <p:sldId id="258" r:id="rId4"/>
    <p:sldId id="259" r:id="rId5"/>
    <p:sldId id="260" r:id="rId6"/>
    <p:sldId id="261" r:id="rId7"/>
    <p:sldId id="262" r:id="rId8"/>
    <p:sldId id="263" r:id="rId9"/>
    <p:sldId id="264" r:id="rId10"/>
    <p:sldId id="265" r:id="rId11"/>
    <p:sldId id="266" r:id="rId12"/>
    <p:sldId id="362" r:id="rId13"/>
    <p:sldId id="363" r:id="rId14"/>
    <p:sldId id="364"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318" r:id="rId32"/>
    <p:sldId id="319" r:id="rId33"/>
    <p:sldId id="333" r:id="rId34"/>
    <p:sldId id="334" r:id="rId35"/>
    <p:sldId id="335" r:id="rId36"/>
    <p:sldId id="284" r:id="rId37"/>
    <p:sldId id="285" r:id="rId38"/>
    <p:sldId id="336" r:id="rId39"/>
    <p:sldId id="288" r:id="rId40"/>
    <p:sldId id="320" r:id="rId41"/>
    <p:sldId id="289" r:id="rId42"/>
    <p:sldId id="322" r:id="rId43"/>
    <p:sldId id="337" r:id="rId44"/>
    <p:sldId id="346" r:id="rId45"/>
    <p:sldId id="347" r:id="rId46"/>
    <p:sldId id="348" r:id="rId47"/>
    <p:sldId id="349" r:id="rId48"/>
    <p:sldId id="350" r:id="rId49"/>
    <p:sldId id="291" r:id="rId50"/>
    <p:sldId id="293" r:id="rId51"/>
    <p:sldId id="351" r:id="rId52"/>
    <p:sldId id="323" r:id="rId53"/>
    <p:sldId id="352" r:id="rId54"/>
    <p:sldId id="299" r:id="rId55"/>
    <p:sldId id="353" r:id="rId56"/>
    <p:sldId id="301" r:id="rId57"/>
    <p:sldId id="354" r:id="rId58"/>
    <p:sldId id="303" r:id="rId59"/>
    <p:sldId id="355" r:id="rId60"/>
    <p:sldId id="356" r:id="rId61"/>
    <p:sldId id="357" r:id="rId62"/>
    <p:sldId id="325" r:id="rId63"/>
    <p:sldId id="358" r:id="rId64"/>
    <p:sldId id="312" r:id="rId65"/>
    <p:sldId id="313" r:id="rId66"/>
    <p:sldId id="359" r:id="rId67"/>
    <p:sldId id="328" r:id="rId68"/>
    <p:sldId id="316" r:id="rId69"/>
    <p:sldId id="305" r:id="rId70"/>
    <p:sldId id="329" r:id="rId71"/>
    <p:sldId id="360" r:id="rId72"/>
    <p:sldId id="307" r:id="rId73"/>
    <p:sldId id="326" r:id="rId74"/>
    <p:sldId id="361" r:id="rId75"/>
  </p:sldIdLst>
  <p:sldSz cx="9144000" cy="6858000" type="screen4x3"/>
  <p:notesSz cx="7034213"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D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09"/>
    <p:restoredTop sz="94541"/>
  </p:normalViewPr>
  <p:slideViewPr>
    <p:cSldViewPr snapToGrid="0" snapToObjects="1">
      <p:cViewPr varScale="1">
        <p:scale>
          <a:sx n="124" d="100"/>
          <a:sy n="124" d="100"/>
        </p:scale>
        <p:origin x="9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E466CF-2BEA-5442-83BD-FC6F49520524}"/>
              </a:ext>
            </a:extLst>
          </p:cNvPr>
          <p:cNvSpPr txBox="1">
            <a:spLocks noGrp="1"/>
          </p:cNvSpPr>
          <p:nvPr>
            <p:ph type="hdr" sz="quarter"/>
          </p:nvPr>
        </p:nvSpPr>
        <p:spPr>
          <a:xfrm>
            <a:off x="0" y="0"/>
            <a:ext cx="3052440" cy="463680"/>
          </a:xfrm>
          <a:prstGeom prst="rect">
            <a:avLst/>
          </a:prstGeom>
          <a:noFill/>
          <a:ln>
            <a:noFill/>
          </a:ln>
        </p:spPr>
        <p:txBody>
          <a:bodyPr vert="horz" wrap="none" lIns="90000" tIns="45000" rIns="90000" bIns="45000" compatLnSpc="1">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a:ln>
                <a:noFill/>
              </a:ln>
              <a:solidFill>
                <a:srgbClr val="000000"/>
              </a:solidFill>
              <a:latin typeface="Arial" pitchFamily="34"/>
              <a:ea typeface="AR PL KaitiM GB" pitchFamily="2"/>
              <a:cs typeface="DejaVu Sans" pitchFamily="2"/>
            </a:endParaRPr>
          </a:p>
        </p:txBody>
      </p:sp>
      <p:sp>
        <p:nvSpPr>
          <p:cNvPr id="3" name="Date Placeholder 2">
            <a:extLst>
              <a:ext uri="{FF2B5EF4-FFF2-40B4-BE49-F238E27FC236}">
                <a16:creationId xmlns:a16="http://schemas.microsoft.com/office/drawing/2014/main" id="{0E112079-6EB6-B046-BAE6-03BFA025BF7F}"/>
              </a:ext>
            </a:extLst>
          </p:cNvPr>
          <p:cNvSpPr txBox="1">
            <a:spLocks noGrp="1"/>
          </p:cNvSpPr>
          <p:nvPr>
            <p:ph type="dt" sz="quarter" idx="1"/>
          </p:nvPr>
        </p:nvSpPr>
        <p:spPr>
          <a:xfrm>
            <a:off x="3981600" y="0"/>
            <a:ext cx="3052440" cy="463680"/>
          </a:xfrm>
          <a:prstGeom prst="rect">
            <a:avLst/>
          </a:prstGeom>
          <a:noFill/>
          <a:ln>
            <a:noFill/>
          </a:ln>
        </p:spPr>
        <p:txBody>
          <a:bodyPr vert="horz" wrap="none" lIns="90000" tIns="45000" rIns="90000" bIns="45000" compatLnSpc="1">
            <a:noAutofit/>
          </a:body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a:ln>
                <a:noFill/>
              </a:ln>
              <a:solidFill>
                <a:srgbClr val="000000"/>
              </a:solidFill>
              <a:latin typeface="Arial" pitchFamily="34"/>
              <a:ea typeface="AR PL KaitiM GB" pitchFamily="2"/>
              <a:cs typeface="DejaVu Sans" pitchFamily="2"/>
            </a:endParaRPr>
          </a:p>
        </p:txBody>
      </p:sp>
      <p:sp>
        <p:nvSpPr>
          <p:cNvPr id="4" name="Footer Placeholder 3">
            <a:extLst>
              <a:ext uri="{FF2B5EF4-FFF2-40B4-BE49-F238E27FC236}">
                <a16:creationId xmlns:a16="http://schemas.microsoft.com/office/drawing/2014/main" id="{83BD52E2-E26C-184B-BB6D-D1FF07DFBB5D}"/>
              </a:ext>
            </a:extLst>
          </p:cNvPr>
          <p:cNvSpPr txBox="1">
            <a:spLocks noGrp="1"/>
          </p:cNvSpPr>
          <p:nvPr>
            <p:ph type="ftr" sz="quarter" idx="2"/>
          </p:nvPr>
        </p:nvSpPr>
        <p:spPr>
          <a:xfrm>
            <a:off x="0" y="8820360"/>
            <a:ext cx="3052440" cy="463680"/>
          </a:xfrm>
          <a:prstGeom prst="rect">
            <a:avLst/>
          </a:prstGeom>
          <a:noFill/>
          <a:ln>
            <a:noFill/>
          </a:ln>
        </p:spPr>
        <p:txBody>
          <a:bodyPr vert="horz" wrap="none" lIns="90000" tIns="45000" rIns="90000" bIns="45000" anchor="b" compatLnSpc="1">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US" sz="1400" b="0" i="0" u="none" strike="noStrike" baseline="0">
              <a:ln>
                <a:noFill/>
              </a:ln>
              <a:solidFill>
                <a:srgbClr val="000000"/>
              </a:solidFill>
              <a:latin typeface="Arial" pitchFamily="34"/>
              <a:ea typeface="AR PL KaitiM GB" pitchFamily="2"/>
              <a:cs typeface="DejaVu Sans" pitchFamily="2"/>
            </a:endParaRPr>
          </a:p>
        </p:txBody>
      </p:sp>
      <p:sp>
        <p:nvSpPr>
          <p:cNvPr id="5" name="Slide Number Placeholder 4">
            <a:extLst>
              <a:ext uri="{FF2B5EF4-FFF2-40B4-BE49-F238E27FC236}">
                <a16:creationId xmlns:a16="http://schemas.microsoft.com/office/drawing/2014/main" id="{2B54EE7C-168E-8E4E-9E77-BD869124752E}"/>
              </a:ext>
            </a:extLst>
          </p:cNvPr>
          <p:cNvSpPr txBox="1">
            <a:spLocks noGrp="1"/>
          </p:cNvSpPr>
          <p:nvPr>
            <p:ph type="sldNum" sz="quarter" idx="3"/>
          </p:nvPr>
        </p:nvSpPr>
        <p:spPr>
          <a:xfrm>
            <a:off x="3981600" y="8820360"/>
            <a:ext cx="3052440" cy="463680"/>
          </a:xfrm>
          <a:prstGeom prst="rect">
            <a:avLst/>
          </a:prstGeom>
          <a:noFill/>
          <a:ln>
            <a:noFill/>
          </a:ln>
        </p:spPr>
        <p:txBody>
          <a:bodyPr vert="horz" wrap="none" lIns="90000" tIns="45000" rIns="90000" bIns="45000" anchor="b" compatLnSpc="1">
            <a:noAutofit/>
          </a:bodyPr>
          <a:lstStyle/>
          <a:p>
            <a: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5D492093-720A-CA42-8D83-9B862C9E526E}" type="slidenum">
              <a:t>‹#›</a:t>
            </a:fld>
            <a:endParaRPr lang="en-US" sz="1400" b="0" i="0" u="none" strike="noStrike" baseline="0">
              <a:ln>
                <a:noFill/>
              </a:ln>
              <a:solidFill>
                <a:srgbClr val="000000"/>
              </a:solidFill>
              <a:latin typeface="Arial" pitchFamily="34"/>
              <a:ea typeface="AR PL KaitiM GB" pitchFamily="2"/>
              <a:cs typeface="DejaVu Sans" pitchFamily="2"/>
            </a:endParaRPr>
          </a:p>
        </p:txBody>
      </p:sp>
    </p:spTree>
    <p:extLst>
      <p:ext uri="{BB962C8B-B14F-4D97-AF65-F5344CB8AC3E}">
        <p14:creationId xmlns:p14="http://schemas.microsoft.com/office/powerpoint/2010/main" val="2303403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EA5CC-2F0E-6943-B6D7-1BA6D5DFD282}"/>
              </a:ext>
            </a:extLst>
          </p:cNvPr>
          <p:cNvSpPr>
            <a:spLocks noMove="1" noResize="1"/>
          </p:cNvSpPr>
          <p:nvPr/>
        </p:nvSpPr>
        <p:spPr>
          <a:xfrm>
            <a:off x="0" y="0"/>
            <a:ext cx="7034400" cy="9284400"/>
          </a:xfrm>
          <a:prstGeom prst="rect">
            <a:avLst/>
          </a:prstGeom>
          <a:solidFill>
            <a:srgbClr val="FFFFFF"/>
          </a:solidFill>
          <a:ln>
            <a:noFill/>
            <a:prstDash val="solid"/>
          </a:ln>
        </p:spPr>
        <p:txBody>
          <a:bodyPr vert="horz" wrap="none" lIns="90000" tIns="45000" rIns="90000" bIns="45000" anchor="ctr" anchorCtr="1" compatLnSpc="1">
            <a:no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800" b="0" i="0" u="none" strike="noStrike" baseline="0">
              <a:ln>
                <a:noFill/>
              </a:ln>
              <a:solidFill>
                <a:srgbClr val="000000"/>
              </a:solidFill>
              <a:latin typeface="Arial" pitchFamily="34"/>
              <a:ea typeface="AR PL KaitiM GB" pitchFamily="2"/>
              <a:cs typeface="DejaVu Sans" pitchFamily="2"/>
            </a:endParaRPr>
          </a:p>
        </p:txBody>
      </p:sp>
      <p:sp>
        <p:nvSpPr>
          <p:cNvPr id="3" name="Header Placeholder 2">
            <a:extLst>
              <a:ext uri="{FF2B5EF4-FFF2-40B4-BE49-F238E27FC236}">
                <a16:creationId xmlns:a16="http://schemas.microsoft.com/office/drawing/2014/main" id="{2BDDD3F0-A39D-4140-9523-BFC73D879FF3}"/>
              </a:ext>
            </a:extLst>
          </p:cNvPr>
          <p:cNvSpPr txBox="1">
            <a:spLocks noGrp="1"/>
          </p:cNvSpPr>
          <p:nvPr>
            <p:ph type="hdr" sz="quarter"/>
          </p:nvPr>
        </p:nvSpPr>
        <p:spPr>
          <a:xfrm>
            <a:off x="-360" y="0"/>
            <a:ext cx="3048120" cy="464040"/>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34"/>
                <a:ea typeface="DejaVu Sans" pitchFamily="2"/>
                <a:cs typeface="DejaVu Sans" pitchFamily="2"/>
              </a:defRPr>
            </a:lvl1pPr>
          </a:lstStyle>
          <a:p>
            <a:pPr lvl="0"/>
            <a:endParaRPr lang="en-US"/>
          </a:p>
        </p:txBody>
      </p:sp>
      <p:sp>
        <p:nvSpPr>
          <p:cNvPr id="4" name="Date Placeholder 3">
            <a:extLst>
              <a:ext uri="{FF2B5EF4-FFF2-40B4-BE49-F238E27FC236}">
                <a16:creationId xmlns:a16="http://schemas.microsoft.com/office/drawing/2014/main" id="{8B83288F-7188-BD42-9FC0-C116B273E3DB}"/>
              </a:ext>
            </a:extLst>
          </p:cNvPr>
          <p:cNvSpPr txBox="1">
            <a:spLocks noGrp="1"/>
          </p:cNvSpPr>
          <p:nvPr>
            <p:ph type="dt" idx="1"/>
          </p:nvPr>
        </p:nvSpPr>
        <p:spPr>
          <a:xfrm>
            <a:off x="3984120" y="0"/>
            <a:ext cx="3048120" cy="464040"/>
          </a:xfrm>
          <a:prstGeom prst="rect">
            <a:avLst/>
          </a:prstGeom>
          <a:noFill/>
          <a:ln>
            <a:noFill/>
          </a:ln>
        </p:spPr>
        <p:txBody>
          <a:bodyPr vert="horz" wrap="square" lIns="90000" tIns="46800" rIns="90000" bIns="46800" anchor="t" anchorCtr="0" compatLnSpc="1">
            <a:noAutofit/>
          </a:bodyPr>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34"/>
                <a:ea typeface="DejaVu Sans" pitchFamily="2"/>
                <a:cs typeface="DejaVu Sans" pitchFamily="2"/>
              </a:defRPr>
            </a:lvl1pPr>
          </a:lstStyle>
          <a:p>
            <a:pPr lvl="0"/>
            <a:endParaRPr lang="en-US"/>
          </a:p>
        </p:txBody>
      </p:sp>
      <p:sp>
        <p:nvSpPr>
          <p:cNvPr id="5" name="Slide Image Placeholder 4">
            <a:extLst>
              <a:ext uri="{FF2B5EF4-FFF2-40B4-BE49-F238E27FC236}">
                <a16:creationId xmlns:a16="http://schemas.microsoft.com/office/drawing/2014/main" id="{71CA6BCF-BD78-834A-BBA9-5C99FA67432A}"/>
              </a:ext>
            </a:extLst>
          </p:cNvPr>
          <p:cNvSpPr>
            <a:spLocks noGrp="1" noRot="1" noChangeAspect="1"/>
          </p:cNvSpPr>
          <p:nvPr>
            <p:ph type="sldImg" idx="2"/>
          </p:nvPr>
        </p:nvSpPr>
        <p:spPr>
          <a:xfrm>
            <a:off x="1197000" y="696960"/>
            <a:ext cx="4641840" cy="3481560"/>
          </a:xfrm>
          <a:prstGeom prst="rect">
            <a:avLst/>
          </a:prstGeom>
          <a:noFill/>
          <a:ln>
            <a:noFill/>
            <a:prstDash val="solid"/>
          </a:ln>
        </p:spPr>
      </p:sp>
      <p:sp>
        <p:nvSpPr>
          <p:cNvPr id="6" name="Notes Placeholder 5">
            <a:extLst>
              <a:ext uri="{FF2B5EF4-FFF2-40B4-BE49-F238E27FC236}">
                <a16:creationId xmlns:a16="http://schemas.microsoft.com/office/drawing/2014/main" id="{23A53DF3-2F17-D14C-B082-8AD803F5999E}"/>
              </a:ext>
            </a:extLst>
          </p:cNvPr>
          <p:cNvSpPr txBox="1">
            <a:spLocks noGrp="1"/>
          </p:cNvSpPr>
          <p:nvPr>
            <p:ph type="body" sz="quarter" idx="3"/>
          </p:nvPr>
        </p:nvSpPr>
        <p:spPr>
          <a:xfrm>
            <a:off x="703440" y="4410000"/>
            <a:ext cx="5627520" cy="4177080"/>
          </a:xfrm>
          <a:prstGeom prst="rect">
            <a:avLst/>
          </a:prstGeom>
          <a:noFill/>
          <a:ln>
            <a:noFill/>
          </a:ln>
        </p:spPr>
        <p:txBody>
          <a:bodyPr vert="horz" lIns="0" tIns="0" rIns="0" bIns="0" compatLnSpc="1"/>
          <a:lstStyle/>
          <a:p>
            <a:endParaRPr lang="en-US"/>
          </a:p>
        </p:txBody>
      </p:sp>
      <p:sp>
        <p:nvSpPr>
          <p:cNvPr id="7" name="Footer Placeholder 6">
            <a:extLst>
              <a:ext uri="{FF2B5EF4-FFF2-40B4-BE49-F238E27FC236}">
                <a16:creationId xmlns:a16="http://schemas.microsoft.com/office/drawing/2014/main" id="{4EF53307-9E06-8046-A0CB-B9B91118FA64}"/>
              </a:ext>
            </a:extLst>
          </p:cNvPr>
          <p:cNvSpPr txBox="1">
            <a:spLocks noGrp="1"/>
          </p:cNvSpPr>
          <p:nvPr>
            <p:ph type="ftr" sz="quarter" idx="4"/>
          </p:nvPr>
        </p:nvSpPr>
        <p:spPr>
          <a:xfrm>
            <a:off x="-360" y="8818200"/>
            <a:ext cx="3048120" cy="464040"/>
          </a:xfrm>
          <a:prstGeom prst="rect">
            <a:avLst/>
          </a:prstGeom>
          <a:noFill/>
          <a:ln>
            <a:noFill/>
          </a:ln>
        </p:spPr>
        <p:txBody>
          <a:bodyPr vert="horz" wrap="square" lIns="90000" tIns="46800" rIns="90000" bIns="46800" anchor="b" anchorCtr="0" compatLnSpc="1">
            <a:noAutofit/>
          </a:bodyPr>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34"/>
                <a:ea typeface="DejaVu Sans" pitchFamily="2"/>
                <a:cs typeface="DejaVu Sans" pitchFamily="2"/>
              </a:defRPr>
            </a:lvl1pPr>
          </a:lstStyle>
          <a:p>
            <a:pPr lvl="0"/>
            <a:endParaRPr lang="en-US"/>
          </a:p>
        </p:txBody>
      </p:sp>
      <p:sp>
        <p:nvSpPr>
          <p:cNvPr id="8" name="Slide Number Placeholder 7">
            <a:extLst>
              <a:ext uri="{FF2B5EF4-FFF2-40B4-BE49-F238E27FC236}">
                <a16:creationId xmlns:a16="http://schemas.microsoft.com/office/drawing/2014/main" id="{4E01D076-0D31-0F43-A762-9DECDD4C582A}"/>
              </a:ext>
            </a:extLst>
          </p:cNvPr>
          <p:cNvSpPr txBox="1">
            <a:spLocks noGrp="1"/>
          </p:cNvSpPr>
          <p:nvPr>
            <p:ph type="sldNum" sz="quarter" idx="5"/>
          </p:nvPr>
        </p:nvSpPr>
        <p:spPr>
          <a:xfrm>
            <a:off x="3984120" y="8818200"/>
            <a:ext cx="3048120" cy="464040"/>
          </a:xfrm>
          <a:prstGeom prst="rect">
            <a:avLst/>
          </a:prstGeom>
          <a:noFill/>
          <a:ln>
            <a:noFill/>
          </a:ln>
        </p:spPr>
        <p:txBody>
          <a:bodyPr vert="horz" wrap="square" lIns="90000" tIns="46800" rIns="90000" bIns="46800" anchor="b" anchorCtr="0" compatLnSpc="1">
            <a:noAutofit/>
          </a:bodyPr>
          <a:lstStyle>
            <a:lvl1pPr marL="0" marR="0" lvl="0" indent="0" algn="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34"/>
                <a:ea typeface="DejaVu Sans" pitchFamily="2"/>
                <a:cs typeface="DejaVu Sans" pitchFamily="2"/>
              </a:defRPr>
            </a:lvl1pPr>
          </a:lstStyle>
          <a:p>
            <a:pPr lvl="0"/>
            <a:fld id="{AB01F100-5B7F-5E46-A30D-B49B8BD5E01D}" type="slidenum">
              <a:t>‹#›</a:t>
            </a:fld>
            <a:endParaRPr lang="en-US"/>
          </a:p>
        </p:txBody>
      </p:sp>
    </p:spTree>
    <p:extLst>
      <p:ext uri="{BB962C8B-B14F-4D97-AF65-F5344CB8AC3E}">
        <p14:creationId xmlns:p14="http://schemas.microsoft.com/office/powerpoint/2010/main" val="554060939"/>
      </p:ext>
    </p:extLst>
  </p:cSld>
  <p:clrMap bg1="lt1" tx1="dk1" bg2="lt2" tx2="dk2" accent1="accent1" accent2="accent2" accent3="accent3" accent4="accent4" accent5="accent5" accent6="accent6" hlink="hlink" folHlink="folHlink"/>
  <p:notesStyle>
    <a:lvl1pPr marL="0" marR="0" indent="0" algn="l" rtl="0" hangingPunct="1">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ln>
          <a:noFill/>
        </a:ln>
        <a:solidFill>
          <a:srgbClr val="000000"/>
        </a:solidFill>
        <a:latin typeface="Arial"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22422057-E756-2A4D-9C26-FF57423BDE80}"/>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D4F3D651-E52D-D740-A2AD-6F371B85C999}" type="slidenum">
              <a:t>1</a:t>
            </a:fld>
            <a:endParaRPr lang="en-US"/>
          </a:p>
        </p:txBody>
      </p:sp>
      <p:sp>
        <p:nvSpPr>
          <p:cNvPr id="2" name="Slide Image Placeholder 1">
            <a:extLst>
              <a:ext uri="{FF2B5EF4-FFF2-40B4-BE49-F238E27FC236}">
                <a16:creationId xmlns:a16="http://schemas.microsoft.com/office/drawing/2014/main" id="{BB52A849-9DD2-7641-A392-7CF30C18466F}"/>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CA11637-E37D-984B-80B0-530A9C77841D}"/>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F6EF0CF1-CE54-7444-803E-554E5523D009}"/>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6A9BCCAA-73E8-DF49-9FDB-8E1AE715463C}" type="slidenum">
              <a:t>10</a:t>
            </a:fld>
            <a:endParaRPr lang="en-US"/>
          </a:p>
        </p:txBody>
      </p:sp>
      <p:sp>
        <p:nvSpPr>
          <p:cNvPr id="2" name="Slide Image Placeholder 1">
            <a:extLst>
              <a:ext uri="{FF2B5EF4-FFF2-40B4-BE49-F238E27FC236}">
                <a16:creationId xmlns:a16="http://schemas.microsoft.com/office/drawing/2014/main" id="{1F80D4F4-4A15-444B-A33D-C28250D1FB82}"/>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11AA70-641D-A74F-A134-DCED3CB0BE44}"/>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5B980F99-3420-BE4E-917B-D80EA383CC79}"/>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B236C351-599C-1247-B892-F2BC9A797265}" type="slidenum">
              <a:t>11</a:t>
            </a:fld>
            <a:endParaRPr lang="en-US"/>
          </a:p>
        </p:txBody>
      </p:sp>
      <p:sp>
        <p:nvSpPr>
          <p:cNvPr id="2" name="Slide Image Placeholder 1">
            <a:extLst>
              <a:ext uri="{FF2B5EF4-FFF2-40B4-BE49-F238E27FC236}">
                <a16:creationId xmlns:a16="http://schemas.microsoft.com/office/drawing/2014/main" id="{2137981A-3648-F549-B632-66496AE35BF6}"/>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29B46E2-5647-3B4D-8111-8DBC6796C1A2}"/>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1CA90A9D-14BF-914B-95CB-32165C6D3BE6}"/>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F609039E-F0D6-5A4E-8725-92EE50F248AF}" type="slidenum">
              <a:t>15</a:t>
            </a:fld>
            <a:endParaRPr lang="en-US"/>
          </a:p>
        </p:txBody>
      </p:sp>
      <p:sp>
        <p:nvSpPr>
          <p:cNvPr id="2" name="Slide Image Placeholder 1">
            <a:extLst>
              <a:ext uri="{FF2B5EF4-FFF2-40B4-BE49-F238E27FC236}">
                <a16:creationId xmlns:a16="http://schemas.microsoft.com/office/drawing/2014/main" id="{4B2B9206-15A5-6F45-8757-BAC202796991}"/>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5A07528-2841-1D44-AA7A-1ACDD58E052C}"/>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DCEF836D-2F8F-1A44-A21A-FFFFC123DAAD}"/>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40A21FD1-DA05-AC42-9025-CA2DD2B947C6}" type="slidenum">
              <a:t>16</a:t>
            </a:fld>
            <a:endParaRPr lang="en-US"/>
          </a:p>
        </p:txBody>
      </p:sp>
      <p:sp>
        <p:nvSpPr>
          <p:cNvPr id="2" name="Slide Image Placeholder 1">
            <a:extLst>
              <a:ext uri="{FF2B5EF4-FFF2-40B4-BE49-F238E27FC236}">
                <a16:creationId xmlns:a16="http://schemas.microsoft.com/office/drawing/2014/main" id="{C5509A3A-647F-5C47-B101-3A4CF2D54334}"/>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CE07EE3-612D-E048-A572-F6F00E2657BC}"/>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06A5B587-ABA3-4146-B90C-F6508AF776E2}"/>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3D0C3B8C-3179-7243-8C66-17BC834613E8}" type="slidenum">
              <a:t>17</a:t>
            </a:fld>
            <a:endParaRPr lang="en-US"/>
          </a:p>
        </p:txBody>
      </p:sp>
      <p:sp>
        <p:nvSpPr>
          <p:cNvPr id="2" name="Slide Image Placeholder 1">
            <a:extLst>
              <a:ext uri="{FF2B5EF4-FFF2-40B4-BE49-F238E27FC236}">
                <a16:creationId xmlns:a16="http://schemas.microsoft.com/office/drawing/2014/main" id="{0553612D-CF60-E140-8098-2A9C846595CE}"/>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14D9E59-137C-634F-AFC8-FC0F61EA17C1}"/>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CD8F2A69-0991-1249-BC9E-ABF3AFEB6DDB}"/>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E42EA5AF-A5EF-0043-A80D-257CDC6C3743}" type="slidenum">
              <a:t>18</a:t>
            </a:fld>
            <a:endParaRPr lang="en-US"/>
          </a:p>
        </p:txBody>
      </p:sp>
      <p:sp>
        <p:nvSpPr>
          <p:cNvPr id="2" name="Slide Image Placeholder 1">
            <a:extLst>
              <a:ext uri="{FF2B5EF4-FFF2-40B4-BE49-F238E27FC236}">
                <a16:creationId xmlns:a16="http://schemas.microsoft.com/office/drawing/2014/main" id="{418A46F3-871C-8D4E-A908-BF2AD5F126CD}"/>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DA7B7DD-F94D-EF42-A942-C7506C3E81F6}"/>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C1D122F5-F28B-6443-A92E-4020BE5EFF25}"/>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469C2C22-42F2-E94F-AC94-BC245651BDE7}" type="slidenum">
              <a:t>19</a:t>
            </a:fld>
            <a:endParaRPr lang="en-US"/>
          </a:p>
        </p:txBody>
      </p:sp>
      <p:sp>
        <p:nvSpPr>
          <p:cNvPr id="2" name="Slide Image Placeholder 1">
            <a:extLst>
              <a:ext uri="{FF2B5EF4-FFF2-40B4-BE49-F238E27FC236}">
                <a16:creationId xmlns:a16="http://schemas.microsoft.com/office/drawing/2014/main" id="{625B11CD-F139-4548-87BE-D3FA76F98AFA}"/>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7D28541-D137-8E47-BC6C-E2DFC7D3B606}"/>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FEEB1735-35FB-4E40-9ED5-63D1FF36BFF2}"/>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42D5970B-041B-FE49-A740-C75052E78E12}" type="slidenum">
              <a:t>20</a:t>
            </a:fld>
            <a:endParaRPr lang="en-US"/>
          </a:p>
        </p:txBody>
      </p:sp>
      <p:sp>
        <p:nvSpPr>
          <p:cNvPr id="2" name="Slide Image Placeholder 1">
            <a:extLst>
              <a:ext uri="{FF2B5EF4-FFF2-40B4-BE49-F238E27FC236}">
                <a16:creationId xmlns:a16="http://schemas.microsoft.com/office/drawing/2014/main" id="{7D7F9284-4A4C-3144-AD06-A28C4E9589B6}"/>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C9ABF74-B403-CB44-A858-A30DEC257C89}"/>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9C6E1A7E-AB33-414B-A257-E3451778E739}"/>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EC98B6C8-9639-804D-B52E-63B696B28C09}" type="slidenum">
              <a:t>21</a:t>
            </a:fld>
            <a:endParaRPr lang="en-US"/>
          </a:p>
        </p:txBody>
      </p:sp>
      <p:sp>
        <p:nvSpPr>
          <p:cNvPr id="2" name="Slide Image Placeholder 1">
            <a:extLst>
              <a:ext uri="{FF2B5EF4-FFF2-40B4-BE49-F238E27FC236}">
                <a16:creationId xmlns:a16="http://schemas.microsoft.com/office/drawing/2014/main" id="{1B733026-E958-A841-9E6A-7435351EDDDA}"/>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451D8C-DCB4-9F4F-8055-307F232F6374}"/>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CAED69FA-8A55-5B4A-83E5-2232530B6706}"/>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F6341646-CE9F-3746-B0C3-D9C9BEE0A43C}" type="slidenum">
              <a:t>22</a:t>
            </a:fld>
            <a:endParaRPr lang="en-US"/>
          </a:p>
        </p:txBody>
      </p:sp>
      <p:sp>
        <p:nvSpPr>
          <p:cNvPr id="2" name="Slide Image Placeholder 1">
            <a:extLst>
              <a:ext uri="{FF2B5EF4-FFF2-40B4-BE49-F238E27FC236}">
                <a16:creationId xmlns:a16="http://schemas.microsoft.com/office/drawing/2014/main" id="{671A65F8-1980-AE4A-BDBA-316AB849069E}"/>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33D4B11-9E40-7B4C-83CB-7CF6FB28FCBA}"/>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323C1318-E5C4-114D-8301-056EBF8A50D6}"/>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27D5FEDE-D624-AF42-BB4E-F4BFBEEFB02E}" type="slidenum">
              <a:t>2</a:t>
            </a:fld>
            <a:endParaRPr lang="en-US"/>
          </a:p>
        </p:txBody>
      </p:sp>
      <p:sp>
        <p:nvSpPr>
          <p:cNvPr id="2" name="Slide Image Placeholder 1">
            <a:extLst>
              <a:ext uri="{FF2B5EF4-FFF2-40B4-BE49-F238E27FC236}">
                <a16:creationId xmlns:a16="http://schemas.microsoft.com/office/drawing/2014/main" id="{7A0B74B7-C163-1E4E-8289-6CAC0A9E1836}"/>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C926C99-BE79-774F-B228-E94D941E4C47}"/>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2F9EB155-3C92-E94C-A284-24C56D40A496}"/>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A117D40F-C401-A24D-9EA4-B49716797B3E}" type="slidenum">
              <a:t>23</a:t>
            </a:fld>
            <a:endParaRPr lang="en-US"/>
          </a:p>
        </p:txBody>
      </p:sp>
      <p:sp>
        <p:nvSpPr>
          <p:cNvPr id="2" name="Slide Image Placeholder 1">
            <a:extLst>
              <a:ext uri="{FF2B5EF4-FFF2-40B4-BE49-F238E27FC236}">
                <a16:creationId xmlns:a16="http://schemas.microsoft.com/office/drawing/2014/main" id="{94EF7730-54BF-2F40-B904-BCFC5F047917}"/>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5E3A909-28F8-4548-BDAE-20E8B7D79726}"/>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F5344035-B0ED-AB42-8779-F4C01D377FB5}"/>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ED2D5994-C07F-1140-96D3-AF4B31B17538}" type="slidenum">
              <a:t>24</a:t>
            </a:fld>
            <a:endParaRPr lang="en-US"/>
          </a:p>
        </p:txBody>
      </p:sp>
      <p:sp>
        <p:nvSpPr>
          <p:cNvPr id="2" name="Slide Image Placeholder 1">
            <a:extLst>
              <a:ext uri="{FF2B5EF4-FFF2-40B4-BE49-F238E27FC236}">
                <a16:creationId xmlns:a16="http://schemas.microsoft.com/office/drawing/2014/main" id="{55CA20C9-4CA3-4348-AB4F-5C313B9374F9}"/>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F8D4DD8-9B6C-BB41-BCA0-AB0944646376}"/>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88790062-76CB-CC4C-B324-D1B8B218FDF7}"/>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67DED3C3-9BAC-A74B-AE8E-1E9596EE8453}" type="slidenum">
              <a:t>25</a:t>
            </a:fld>
            <a:endParaRPr lang="en-US"/>
          </a:p>
        </p:txBody>
      </p:sp>
      <p:sp>
        <p:nvSpPr>
          <p:cNvPr id="2" name="Slide Image Placeholder 1">
            <a:extLst>
              <a:ext uri="{FF2B5EF4-FFF2-40B4-BE49-F238E27FC236}">
                <a16:creationId xmlns:a16="http://schemas.microsoft.com/office/drawing/2014/main" id="{4B8FDDF5-50AD-0547-B9F7-9118A5F796E4}"/>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DCD3D90-5A79-4D4F-9210-F8867A0DD599}"/>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B4205011-575E-444E-836B-CC5F49B2DBE0}"/>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DBE335D9-1C44-904D-A943-EADEBA015FC7}" type="slidenum">
              <a:t>26</a:t>
            </a:fld>
            <a:endParaRPr lang="en-US"/>
          </a:p>
        </p:txBody>
      </p:sp>
      <p:sp>
        <p:nvSpPr>
          <p:cNvPr id="2" name="Slide Image Placeholder 1">
            <a:extLst>
              <a:ext uri="{FF2B5EF4-FFF2-40B4-BE49-F238E27FC236}">
                <a16:creationId xmlns:a16="http://schemas.microsoft.com/office/drawing/2014/main" id="{8CE58C06-FA69-1644-822E-D4CB59DEA278}"/>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1C4DD6C-0DDE-9041-9A27-77BDA52D82BD}"/>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D9435BBD-2F2C-0940-A9A4-4A6495BBED6C}"/>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3B6A9C8E-79CB-A041-A74B-DEE7BC6D2D55}" type="slidenum">
              <a:t>27</a:t>
            </a:fld>
            <a:endParaRPr lang="en-US"/>
          </a:p>
        </p:txBody>
      </p:sp>
      <p:sp>
        <p:nvSpPr>
          <p:cNvPr id="2" name="Slide Image Placeholder 1">
            <a:extLst>
              <a:ext uri="{FF2B5EF4-FFF2-40B4-BE49-F238E27FC236}">
                <a16:creationId xmlns:a16="http://schemas.microsoft.com/office/drawing/2014/main" id="{E384E4B6-BFB8-6849-B1E7-40AAE8AB65F1}"/>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9456DA4-B8EB-4748-BA8B-A82CA3B14B3B}"/>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1196975" y="696913"/>
            <a:ext cx="4641850" cy="3481387"/>
          </a:xfrm>
          <a:ln cap="flat"/>
        </p:spPr>
      </p:sp>
    </p:spTree>
    <p:extLst>
      <p:ext uri="{BB962C8B-B14F-4D97-AF65-F5344CB8AC3E}">
        <p14:creationId xmlns:p14="http://schemas.microsoft.com/office/powerpoint/2010/main" val="3869112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xfrm>
            <a:off x="1196975" y="696913"/>
            <a:ext cx="4641850" cy="3481387"/>
          </a:xfrm>
          <a:ln cap="flat"/>
        </p:spPr>
      </p:sp>
    </p:spTree>
    <p:extLst>
      <p:ext uri="{BB962C8B-B14F-4D97-AF65-F5344CB8AC3E}">
        <p14:creationId xmlns:p14="http://schemas.microsoft.com/office/powerpoint/2010/main" val="418645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6CE5A3F4-9FB4-FF48-AF0C-EA2C145408AF}"/>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27A3FF6E-C45C-2B4B-B72A-C8DA4E8432D9}" type="slidenum">
              <a:t>3</a:t>
            </a:fld>
            <a:endParaRPr lang="en-US"/>
          </a:p>
        </p:txBody>
      </p:sp>
      <p:sp>
        <p:nvSpPr>
          <p:cNvPr id="2" name="Slide Image Placeholder 1">
            <a:extLst>
              <a:ext uri="{FF2B5EF4-FFF2-40B4-BE49-F238E27FC236}">
                <a16:creationId xmlns:a16="http://schemas.microsoft.com/office/drawing/2014/main" id="{6843EE12-394D-1E40-AA0E-9C62FF5FD86C}"/>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07E3E2E-1EF5-4B44-A53B-718BA9FF2DD6}"/>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77865A30-49A4-7F4C-929B-EB0EEA7FA9D2}"/>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B941131C-099E-424A-8C69-7FB609CB332B}" type="slidenum">
              <a:t>4</a:t>
            </a:fld>
            <a:endParaRPr lang="en-US"/>
          </a:p>
        </p:txBody>
      </p:sp>
      <p:sp>
        <p:nvSpPr>
          <p:cNvPr id="2" name="Slide Image Placeholder 1">
            <a:extLst>
              <a:ext uri="{FF2B5EF4-FFF2-40B4-BE49-F238E27FC236}">
                <a16:creationId xmlns:a16="http://schemas.microsoft.com/office/drawing/2014/main" id="{C45C1A7E-B5D6-B74A-8684-BC3191370F48}"/>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5FB839-5622-994D-9AF6-7038208412D8}"/>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9F73BD07-4B1C-1344-A073-959727434ACE}"/>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36109870-4D94-EA40-85B7-1B5940CA5072}" type="slidenum">
              <a:t>5</a:t>
            </a:fld>
            <a:endParaRPr lang="en-US"/>
          </a:p>
        </p:txBody>
      </p:sp>
      <p:sp>
        <p:nvSpPr>
          <p:cNvPr id="2" name="Slide Image Placeholder 1">
            <a:extLst>
              <a:ext uri="{FF2B5EF4-FFF2-40B4-BE49-F238E27FC236}">
                <a16:creationId xmlns:a16="http://schemas.microsoft.com/office/drawing/2014/main" id="{A6468785-69AD-4C49-A832-40DE32887BB9}"/>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098C995-7F67-7E4B-82D8-95258AE49505}"/>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78811EA9-8374-C944-ABFA-B24E800ED357}"/>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E6FCEFE9-FC08-024C-B42E-4BD5E2AB3264}" type="slidenum">
              <a:t>6</a:t>
            </a:fld>
            <a:endParaRPr lang="en-US"/>
          </a:p>
        </p:txBody>
      </p:sp>
      <p:sp>
        <p:nvSpPr>
          <p:cNvPr id="2" name="Slide Image Placeholder 1">
            <a:extLst>
              <a:ext uri="{FF2B5EF4-FFF2-40B4-BE49-F238E27FC236}">
                <a16:creationId xmlns:a16="http://schemas.microsoft.com/office/drawing/2014/main" id="{46A2EC04-2B13-104B-855C-E729E17F2C14}"/>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47AE99F-EEDB-3842-BDEC-D588028E1E57}"/>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250897EA-F18E-0346-80AF-8583DD1B408A}"/>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66436AD0-42DF-9B4C-BBB6-4E75BF7BD4A5}" type="slidenum">
              <a:t>7</a:t>
            </a:fld>
            <a:endParaRPr lang="en-US"/>
          </a:p>
        </p:txBody>
      </p:sp>
      <p:sp>
        <p:nvSpPr>
          <p:cNvPr id="2" name="Slide Image Placeholder 1">
            <a:extLst>
              <a:ext uri="{FF2B5EF4-FFF2-40B4-BE49-F238E27FC236}">
                <a16:creationId xmlns:a16="http://schemas.microsoft.com/office/drawing/2014/main" id="{0EE5A9D3-38AD-6145-B1CB-CE827CD00EEE}"/>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0C783B1-D768-D34C-A3BB-839666112FC1}"/>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E477DE4D-A267-B845-BE5D-9DB8F5978879}"/>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8EBB7B97-53EA-0E4B-B9A7-BDC58ED34D38}" type="slidenum">
              <a:t>8</a:t>
            </a:fld>
            <a:endParaRPr lang="en-US"/>
          </a:p>
        </p:txBody>
      </p:sp>
      <p:sp>
        <p:nvSpPr>
          <p:cNvPr id="2" name="Slide Image Placeholder 1">
            <a:extLst>
              <a:ext uri="{FF2B5EF4-FFF2-40B4-BE49-F238E27FC236}">
                <a16:creationId xmlns:a16="http://schemas.microsoft.com/office/drawing/2014/main" id="{81C32B70-8961-884B-9511-43855A75EC01}"/>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0E43DE1-7AB0-064B-89A2-F1C32C241988}"/>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a:extLst>
              <a:ext uri="{FF2B5EF4-FFF2-40B4-BE49-F238E27FC236}">
                <a16:creationId xmlns:a16="http://schemas.microsoft.com/office/drawing/2014/main" id="{D23F1A96-33BF-3642-B93C-3C5839024F0F}"/>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F00C7F0C-DF55-5143-A2DE-68C286E505B7}" type="slidenum">
              <a:t>9</a:t>
            </a:fld>
            <a:endParaRPr lang="en-US"/>
          </a:p>
        </p:txBody>
      </p:sp>
      <p:sp>
        <p:nvSpPr>
          <p:cNvPr id="2" name="Slide Image Placeholder 1">
            <a:extLst>
              <a:ext uri="{FF2B5EF4-FFF2-40B4-BE49-F238E27FC236}">
                <a16:creationId xmlns:a16="http://schemas.microsoft.com/office/drawing/2014/main" id="{AF684B61-EEDC-5340-BEDC-1DD592C3E691}"/>
              </a:ext>
            </a:extLst>
          </p:cNvPr>
          <p:cNvSpPr>
            <a:spLocks noGrp="1" noRot="1" noChangeAspect="1" noResize="1"/>
          </p:cNvSpPr>
          <p:nvPr>
            <p:ph type="sldImg"/>
          </p:nvPr>
        </p:nvSpPr>
        <p:spPr>
          <a:xfrm>
            <a:off x="1196975" y="696913"/>
            <a:ext cx="4641850" cy="3481387"/>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5CE6FA6-B6BA-1545-997E-AC37AA7617D8}"/>
              </a:ext>
            </a:extLst>
          </p:cNvPr>
          <p:cNvSpPr txBox="1">
            <a:spLocks noGrp="1"/>
          </p:cNvSpPr>
          <p:nvPr>
            <p:ph type="body" sz="quarter" idx="1"/>
          </p:nvPr>
        </p:nvSpPr>
        <p:spPr>
          <a:xfrm>
            <a:off x="703440" y="4410000"/>
            <a:ext cx="5627520" cy="4177439"/>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338E-EF2F-BF4E-BCF6-E354796FCE8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2CA1F8-13DB-B041-9540-1BEDFE22423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4F6B09-CE75-2C40-8FA8-EECB10B47EE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7747D72-4789-3C47-94CA-261C4CE4AB0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A7C178E-DBCC-3340-B592-BDD4BD8D6782}"/>
              </a:ext>
            </a:extLst>
          </p:cNvPr>
          <p:cNvSpPr>
            <a:spLocks noGrp="1"/>
          </p:cNvSpPr>
          <p:nvPr>
            <p:ph type="sldNum" sz="quarter" idx="12"/>
          </p:nvPr>
        </p:nvSpPr>
        <p:spPr/>
        <p:txBody>
          <a:bodyPr/>
          <a:lstStyle/>
          <a:p>
            <a:pPr lvl="0"/>
            <a:fld id="{CF79C981-0CB7-6D45-8266-7F38B7AF6F2E}" type="slidenum">
              <a:t>‹#›</a:t>
            </a:fld>
            <a:endParaRPr lang="en-US"/>
          </a:p>
        </p:txBody>
      </p:sp>
    </p:spTree>
    <p:extLst>
      <p:ext uri="{BB962C8B-B14F-4D97-AF65-F5344CB8AC3E}">
        <p14:creationId xmlns:p14="http://schemas.microsoft.com/office/powerpoint/2010/main" val="423560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F6E7-22AA-E84A-B82B-35B10A1440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4903BA-642C-DF49-9D49-2DDECA26B2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555482-268A-9A4E-9EA4-C960C2C9161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2428890-1F42-AA49-99EF-674384F902F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321FFBE-6E5F-244C-A13A-2CD591B8CFC6}"/>
              </a:ext>
            </a:extLst>
          </p:cNvPr>
          <p:cNvSpPr>
            <a:spLocks noGrp="1"/>
          </p:cNvSpPr>
          <p:nvPr>
            <p:ph type="sldNum" sz="quarter" idx="12"/>
          </p:nvPr>
        </p:nvSpPr>
        <p:spPr/>
        <p:txBody>
          <a:bodyPr/>
          <a:lstStyle/>
          <a:p>
            <a:pPr lvl="0"/>
            <a:fld id="{2E26AAFC-B8D1-154B-8821-2DBEA3E1458D}" type="slidenum">
              <a:t>‹#›</a:t>
            </a:fld>
            <a:endParaRPr lang="en-US"/>
          </a:p>
        </p:txBody>
      </p:sp>
    </p:spTree>
    <p:extLst>
      <p:ext uri="{BB962C8B-B14F-4D97-AF65-F5344CB8AC3E}">
        <p14:creationId xmlns:p14="http://schemas.microsoft.com/office/powerpoint/2010/main" val="292066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CB14B-163D-1D44-8864-F06FE3FB46E0}"/>
              </a:ext>
            </a:extLst>
          </p:cNvPr>
          <p:cNvSpPr>
            <a:spLocks noGrp="1"/>
          </p:cNvSpPr>
          <p:nvPr>
            <p:ph type="title" orient="vert"/>
          </p:nvPr>
        </p:nvSpPr>
        <p:spPr>
          <a:xfrm>
            <a:off x="6629400" y="274638"/>
            <a:ext cx="2057400" cy="53975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BE1FA8-9D64-9645-A380-04368F61B6C6}"/>
              </a:ext>
            </a:extLst>
          </p:cNvPr>
          <p:cNvSpPr>
            <a:spLocks noGrp="1"/>
          </p:cNvSpPr>
          <p:nvPr>
            <p:ph type="body" orient="vert" idx="1"/>
          </p:nvPr>
        </p:nvSpPr>
        <p:spPr>
          <a:xfrm>
            <a:off x="457200" y="274638"/>
            <a:ext cx="6019800" cy="53975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9B1DF-B01A-B54A-95E9-219A0ADE2BA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9C64DD6-59EF-674D-BBD5-0D3D03E39D7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D2E0B27-3D9B-3744-88AA-9546D1B77B55}"/>
              </a:ext>
            </a:extLst>
          </p:cNvPr>
          <p:cNvSpPr>
            <a:spLocks noGrp="1"/>
          </p:cNvSpPr>
          <p:nvPr>
            <p:ph type="sldNum" sz="quarter" idx="12"/>
          </p:nvPr>
        </p:nvSpPr>
        <p:spPr/>
        <p:txBody>
          <a:bodyPr/>
          <a:lstStyle/>
          <a:p>
            <a:pPr lvl="0"/>
            <a:fld id="{F4F76E43-BD2F-DE4B-BCFC-2BC08EE715E2}" type="slidenum">
              <a:t>‹#›</a:t>
            </a:fld>
            <a:endParaRPr lang="en-US"/>
          </a:p>
        </p:txBody>
      </p:sp>
    </p:spTree>
    <p:extLst>
      <p:ext uri="{BB962C8B-B14F-4D97-AF65-F5344CB8AC3E}">
        <p14:creationId xmlns:p14="http://schemas.microsoft.com/office/powerpoint/2010/main" val="154481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04E0-20D1-5E41-B511-07D09F1BA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79FB7B-0A2E-4E43-B714-E685370FE7E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364D4-0A67-8B4C-AB96-5966836E566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9338FAE-7B01-664B-8C0F-6E67058B22A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4653C71-EAA7-2D43-B125-6CEF556EFE97}"/>
              </a:ext>
            </a:extLst>
          </p:cNvPr>
          <p:cNvSpPr>
            <a:spLocks noGrp="1"/>
          </p:cNvSpPr>
          <p:nvPr>
            <p:ph type="sldNum" sz="quarter" idx="12"/>
          </p:nvPr>
        </p:nvSpPr>
        <p:spPr/>
        <p:txBody>
          <a:bodyPr/>
          <a:lstStyle/>
          <a:p>
            <a:pPr lvl="0"/>
            <a:fld id="{BA0F81AE-66D6-F84C-9DC7-95D5BA59321D}" type="slidenum">
              <a:t>‹#›</a:t>
            </a:fld>
            <a:endParaRPr lang="en-US"/>
          </a:p>
        </p:txBody>
      </p:sp>
    </p:spTree>
    <p:extLst>
      <p:ext uri="{BB962C8B-B14F-4D97-AF65-F5344CB8AC3E}">
        <p14:creationId xmlns:p14="http://schemas.microsoft.com/office/powerpoint/2010/main" val="176360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38CE-7697-BC42-AB1A-17D9347F2FC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ACD8CD-6817-6745-8D61-DC0BD11D1B3C}"/>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663041-1398-274A-BF78-1C7D6751AF0E}"/>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F3AE05F-4346-8B47-92E8-066E4AE32CC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DAD30F0-802D-FD41-9DD1-D05EE1ED8B1D}"/>
              </a:ext>
            </a:extLst>
          </p:cNvPr>
          <p:cNvSpPr>
            <a:spLocks noGrp="1"/>
          </p:cNvSpPr>
          <p:nvPr>
            <p:ph type="sldNum" sz="quarter" idx="12"/>
          </p:nvPr>
        </p:nvSpPr>
        <p:spPr/>
        <p:txBody>
          <a:bodyPr/>
          <a:lstStyle/>
          <a:p>
            <a:pPr lvl="0"/>
            <a:fld id="{B15B3CFD-5212-0249-BEA8-9002EF1311B0}" type="slidenum">
              <a:t>‹#›</a:t>
            </a:fld>
            <a:endParaRPr lang="en-US"/>
          </a:p>
        </p:txBody>
      </p:sp>
    </p:spTree>
    <p:extLst>
      <p:ext uri="{BB962C8B-B14F-4D97-AF65-F5344CB8AC3E}">
        <p14:creationId xmlns:p14="http://schemas.microsoft.com/office/powerpoint/2010/main" val="227058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43F7-3CDE-A246-A9AA-9287D0871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7EA45-9555-CF46-9EE7-10444C62CAD5}"/>
              </a:ext>
            </a:extLst>
          </p:cNvPr>
          <p:cNvSpPr>
            <a:spLocks noGrp="1"/>
          </p:cNvSpPr>
          <p:nvPr>
            <p:ph sz="half" idx="1"/>
          </p:nvPr>
        </p:nvSpPr>
        <p:spPr>
          <a:xfrm>
            <a:off x="457200" y="1600200"/>
            <a:ext cx="4038600" cy="4071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08D152-D4A3-BB4F-A5ED-606BD2045D47}"/>
              </a:ext>
            </a:extLst>
          </p:cNvPr>
          <p:cNvSpPr>
            <a:spLocks noGrp="1"/>
          </p:cNvSpPr>
          <p:nvPr>
            <p:ph sz="half" idx="2"/>
          </p:nvPr>
        </p:nvSpPr>
        <p:spPr>
          <a:xfrm>
            <a:off x="4648200" y="1600200"/>
            <a:ext cx="4038600" cy="4071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26F4E1-6B68-4E4D-9945-E12CAFBCF37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B233892-8A4D-A341-9E07-CC763E16645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4A77CAB-8045-C84F-974C-332BEC642DCE}"/>
              </a:ext>
            </a:extLst>
          </p:cNvPr>
          <p:cNvSpPr>
            <a:spLocks noGrp="1"/>
          </p:cNvSpPr>
          <p:nvPr>
            <p:ph type="sldNum" sz="quarter" idx="12"/>
          </p:nvPr>
        </p:nvSpPr>
        <p:spPr/>
        <p:txBody>
          <a:bodyPr/>
          <a:lstStyle/>
          <a:p>
            <a:pPr lvl="0"/>
            <a:fld id="{9C1CDD7C-EC01-674A-84E6-37B65F19B40F}" type="slidenum">
              <a:t>‹#›</a:t>
            </a:fld>
            <a:endParaRPr lang="en-US"/>
          </a:p>
        </p:txBody>
      </p:sp>
    </p:spTree>
    <p:extLst>
      <p:ext uri="{BB962C8B-B14F-4D97-AF65-F5344CB8AC3E}">
        <p14:creationId xmlns:p14="http://schemas.microsoft.com/office/powerpoint/2010/main" val="163060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1FA2-BA64-4840-B794-0B3613507EA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1607EF-AB7E-C14B-867C-AF5DDD5EC16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84CF0F-A13E-3142-B736-772A1D89C379}"/>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7EEDB-89F1-AB4B-88FF-D6E5AB25773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B10542-B06E-524C-AF34-643C558B1480}"/>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FD7F7A-1168-DE47-95C2-30E73FFB833E}"/>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A2E0940D-14A3-9A40-ABEB-9BA826735949}"/>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53F740A4-EDFD-344E-AB2D-DE206245F303}"/>
              </a:ext>
            </a:extLst>
          </p:cNvPr>
          <p:cNvSpPr>
            <a:spLocks noGrp="1"/>
          </p:cNvSpPr>
          <p:nvPr>
            <p:ph type="sldNum" sz="quarter" idx="12"/>
          </p:nvPr>
        </p:nvSpPr>
        <p:spPr/>
        <p:txBody>
          <a:bodyPr/>
          <a:lstStyle/>
          <a:p>
            <a:pPr lvl="0"/>
            <a:fld id="{02D4BA48-4388-E24F-BC3C-3713BD1976E5}" type="slidenum">
              <a:t>‹#›</a:t>
            </a:fld>
            <a:endParaRPr lang="en-US"/>
          </a:p>
        </p:txBody>
      </p:sp>
    </p:spTree>
    <p:extLst>
      <p:ext uri="{BB962C8B-B14F-4D97-AF65-F5344CB8AC3E}">
        <p14:creationId xmlns:p14="http://schemas.microsoft.com/office/powerpoint/2010/main" val="250661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D0CF-305A-AD40-9B0F-9ACCD080E3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0C0680-9DD6-3B4F-98D7-66D01CD5923A}"/>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F10239F1-8D9D-A540-8578-B18BFE624485}"/>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8570DDFA-18A0-F64A-9F23-648F4E0CF2EC}"/>
              </a:ext>
            </a:extLst>
          </p:cNvPr>
          <p:cNvSpPr>
            <a:spLocks noGrp="1"/>
          </p:cNvSpPr>
          <p:nvPr>
            <p:ph type="sldNum" sz="quarter" idx="12"/>
          </p:nvPr>
        </p:nvSpPr>
        <p:spPr/>
        <p:txBody>
          <a:bodyPr/>
          <a:lstStyle/>
          <a:p>
            <a:pPr lvl="0"/>
            <a:fld id="{4FC1EB9C-76E5-CD42-8DD6-47B97A24ABA9}" type="slidenum">
              <a:t>‹#›</a:t>
            </a:fld>
            <a:endParaRPr lang="en-US"/>
          </a:p>
        </p:txBody>
      </p:sp>
    </p:spTree>
    <p:extLst>
      <p:ext uri="{BB962C8B-B14F-4D97-AF65-F5344CB8AC3E}">
        <p14:creationId xmlns:p14="http://schemas.microsoft.com/office/powerpoint/2010/main" val="423149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55092-C1E0-1548-ABF3-D2AF0CCB5433}"/>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D682A1B6-760F-F14F-926A-C58DC591295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C283EAED-6E76-7440-AABD-D214F3364496}"/>
              </a:ext>
            </a:extLst>
          </p:cNvPr>
          <p:cNvSpPr>
            <a:spLocks noGrp="1"/>
          </p:cNvSpPr>
          <p:nvPr>
            <p:ph type="sldNum" sz="quarter" idx="12"/>
          </p:nvPr>
        </p:nvSpPr>
        <p:spPr/>
        <p:txBody>
          <a:bodyPr/>
          <a:lstStyle/>
          <a:p>
            <a:pPr lvl="0"/>
            <a:fld id="{5FCE3C9D-22D0-AE4C-8247-0735CAE6613C}" type="slidenum">
              <a:t>‹#›</a:t>
            </a:fld>
            <a:endParaRPr lang="en-US"/>
          </a:p>
        </p:txBody>
      </p:sp>
    </p:spTree>
    <p:extLst>
      <p:ext uri="{BB962C8B-B14F-4D97-AF65-F5344CB8AC3E}">
        <p14:creationId xmlns:p14="http://schemas.microsoft.com/office/powerpoint/2010/main" val="8662536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888B-BCC6-5F4F-8F11-6C0C978C7B2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C31973-A5C7-D04F-9079-BFF12155FDC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0FA8E-A854-D147-A708-CA01F505153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8ED922-931B-0447-BAE5-7323AF64674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4A75061-3FFE-A24C-A168-94AE0E887A8D}"/>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9FDD7A6-FDE7-7442-83A6-BDDBD74FCF1A}"/>
              </a:ext>
            </a:extLst>
          </p:cNvPr>
          <p:cNvSpPr>
            <a:spLocks noGrp="1"/>
          </p:cNvSpPr>
          <p:nvPr>
            <p:ph type="sldNum" sz="quarter" idx="12"/>
          </p:nvPr>
        </p:nvSpPr>
        <p:spPr/>
        <p:txBody>
          <a:bodyPr/>
          <a:lstStyle/>
          <a:p>
            <a:pPr lvl="0"/>
            <a:fld id="{838CB95C-78F2-194E-B047-2D47CBD2E45A}" type="slidenum">
              <a:t>‹#›</a:t>
            </a:fld>
            <a:endParaRPr lang="en-US"/>
          </a:p>
        </p:txBody>
      </p:sp>
    </p:spTree>
    <p:extLst>
      <p:ext uri="{BB962C8B-B14F-4D97-AF65-F5344CB8AC3E}">
        <p14:creationId xmlns:p14="http://schemas.microsoft.com/office/powerpoint/2010/main" val="290908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7693-C261-DD4A-B10A-73FDE62903C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E885F7-0086-174D-B287-EFB179C9223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C5205C-1085-E643-B4A6-656611A6A9D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AD02F7-F7A3-8547-84E7-0B217577554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87286E1-12EA-FF4F-9FDE-4016880E7FA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6083C60-EB04-8442-B281-906ADEE7D38D}"/>
              </a:ext>
            </a:extLst>
          </p:cNvPr>
          <p:cNvSpPr>
            <a:spLocks noGrp="1"/>
          </p:cNvSpPr>
          <p:nvPr>
            <p:ph type="sldNum" sz="quarter" idx="12"/>
          </p:nvPr>
        </p:nvSpPr>
        <p:spPr/>
        <p:txBody>
          <a:bodyPr/>
          <a:lstStyle/>
          <a:p>
            <a:pPr lvl="0"/>
            <a:fld id="{57413E9B-E292-BA42-89F1-A81F3145EDBE}" type="slidenum">
              <a:t>‹#›</a:t>
            </a:fld>
            <a:endParaRPr lang="en-US"/>
          </a:p>
        </p:txBody>
      </p:sp>
    </p:spTree>
    <p:extLst>
      <p:ext uri="{BB962C8B-B14F-4D97-AF65-F5344CB8AC3E}">
        <p14:creationId xmlns:p14="http://schemas.microsoft.com/office/powerpoint/2010/main" val="2460516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C6DC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050C32-12CC-C143-B171-2D6F15433089}"/>
              </a:ext>
            </a:extLst>
          </p:cNvPr>
          <p:cNvSpPr txBox="1">
            <a:spLocks noGrp="1"/>
          </p:cNvSpPr>
          <p:nvPr>
            <p:ph type="title"/>
          </p:nvPr>
        </p:nvSpPr>
        <p:spPr>
          <a:xfrm>
            <a:off x="457200" y="274320"/>
            <a:ext cx="8229600" cy="1143360"/>
          </a:xfrm>
          <a:prstGeom prst="rect">
            <a:avLst/>
          </a:prstGeom>
          <a:noFill/>
          <a:ln>
            <a:noFill/>
          </a:ln>
        </p:spPr>
        <p:txBody>
          <a:bodyPr vert="horz" lIns="90000" tIns="46800" rIns="90000" bIns="46800" anchor="ctr" anchorCtr="0" compatLnSpc="1"/>
          <a:lstStyle/>
          <a:p>
            <a:endParaRPr lang="en-US"/>
          </a:p>
        </p:txBody>
      </p:sp>
      <p:sp>
        <p:nvSpPr>
          <p:cNvPr id="3" name="Text Placeholder 2">
            <a:extLst>
              <a:ext uri="{FF2B5EF4-FFF2-40B4-BE49-F238E27FC236}">
                <a16:creationId xmlns:a16="http://schemas.microsoft.com/office/drawing/2014/main" id="{7AA687A7-A62D-DF4B-A2AD-D625A7E5BE39}"/>
              </a:ext>
            </a:extLst>
          </p:cNvPr>
          <p:cNvSpPr txBox="1">
            <a:spLocks noGrp="1"/>
          </p:cNvSpPr>
          <p:nvPr>
            <p:ph type="body" idx="1"/>
          </p:nvPr>
        </p:nvSpPr>
        <p:spPr>
          <a:xfrm>
            <a:off x="457200" y="1600200"/>
            <a:ext cx="8229600" cy="4071240"/>
          </a:xfrm>
          <a:prstGeom prst="rect">
            <a:avLst/>
          </a:prstGeom>
          <a:noFill/>
          <a:ln>
            <a:noFill/>
          </a:ln>
        </p:spPr>
        <p:txBody>
          <a:bodyPr vert="horz" lIns="90000" tIns="46800" rIns="90000" bIns="46800" anchor="t" anchorCtr="0" compatLnSpc="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E0296-76D5-204B-8CA9-3C3D970E4919}"/>
              </a:ext>
            </a:extLst>
          </p:cNvPr>
          <p:cNvSpPr txBox="1">
            <a:spLocks noGrp="1"/>
          </p:cNvSpPr>
          <p:nvPr>
            <p:ph type="dt" sz="half" idx="2"/>
          </p:nvPr>
        </p:nvSpPr>
        <p:spPr>
          <a:xfrm>
            <a:off x="456839" y="6244920"/>
            <a:ext cx="2133720" cy="476640"/>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800" b="0" i="0" u="none" strike="noStrike" baseline="0">
                <a:solidFill>
                  <a:srgbClr val="000000"/>
                </a:solidFill>
                <a:latin typeface="Arial" pitchFamily="34"/>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ED0EC802-0D9D-AF45-8ED1-E5DFF07D011A}"/>
              </a:ext>
            </a:extLst>
          </p:cNvPr>
          <p:cNvSpPr txBox="1">
            <a:spLocks noGrp="1"/>
          </p:cNvSpPr>
          <p:nvPr>
            <p:ph type="ftr" sz="quarter" idx="3"/>
          </p:nvPr>
        </p:nvSpPr>
        <p:spPr>
          <a:xfrm>
            <a:off x="3124079" y="6244920"/>
            <a:ext cx="2895839" cy="476640"/>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800" b="0" i="0" u="none" strike="noStrike" baseline="0">
                <a:solidFill>
                  <a:srgbClr val="000000"/>
                </a:solidFill>
                <a:latin typeface="Arial" pitchFamily="34"/>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36DE9D2A-F84C-AC4E-B8E1-26B5C3D5A89A}"/>
              </a:ext>
            </a:extLst>
          </p:cNvPr>
          <p:cNvSpPr txBox="1">
            <a:spLocks noGrp="1"/>
          </p:cNvSpPr>
          <p:nvPr>
            <p:ph type="sldNum" sz="quarter" idx="4"/>
          </p:nvPr>
        </p:nvSpPr>
        <p:spPr>
          <a:xfrm>
            <a:off x="6552719" y="6244920"/>
            <a:ext cx="2133720" cy="476640"/>
          </a:xfrm>
          <a:prstGeom prst="rect">
            <a:avLst/>
          </a:prstGeom>
          <a:noFill/>
          <a:ln>
            <a:noFill/>
          </a:ln>
        </p:spPr>
        <p:txBody>
          <a:bodyPr vert="horz" wrap="square" lIns="90000" tIns="46800" rIns="90000" bIns="46800" anchor="t" anchorCtr="0" compatLnSpc="1">
            <a:noAutofit/>
          </a:bodyPr>
          <a:lstStyle>
            <a:lvl1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800" b="0" i="0" u="none" strike="noStrike" baseline="0">
                <a:solidFill>
                  <a:srgbClr val="000000"/>
                </a:solidFill>
                <a:latin typeface="Arial" pitchFamily="34"/>
                <a:ea typeface="DejaVu Sans" pitchFamily="2"/>
                <a:cs typeface="DejaVu Sans" pitchFamily="2"/>
              </a:defRPr>
            </a:lvl1pPr>
          </a:lstStyle>
          <a:p>
            <a:pPr lvl="0"/>
            <a:fld id="{F5D20AD0-3F7F-BF46-B579-B5940A453EC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ctr" rtl="0" hangingPunct="1">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4400" b="0" i="0" u="none" strike="noStrike" baseline="0">
          <a:ln>
            <a:noFill/>
          </a:ln>
          <a:solidFill>
            <a:srgbClr val="FAE101"/>
          </a:solidFill>
          <a:latin typeface="Arial" pitchFamily="34"/>
        </a:defRPr>
      </a:lvl1pPr>
    </p:titleStyle>
    <p:bodyStyle>
      <a:lvl1pPr marL="0" marR="0" indent="0" algn="l" rtl="0" hangingPunct="1">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US" sz="3200" b="0" i="0" u="none" strike="noStrike" baseline="0">
          <a:ln>
            <a:noFill/>
          </a:ln>
          <a:solidFill>
            <a:srgbClr val="FAE101"/>
          </a:solidFill>
          <a:latin typeface="Arial"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wired.com/story/tesla-stock-windows-10-vulnerability-nsa-microsof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CS 4830 Science and Engineering of the W W 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9E9C-FA2D-4C42-BA9C-CD8135C06C88}"/>
              </a:ext>
            </a:extLst>
          </p:cNvPr>
          <p:cNvSpPr txBox="1">
            <a:spLocks noGrp="1"/>
          </p:cNvSpPr>
          <p:nvPr>
            <p:ph type="title" idx="4294967295"/>
          </p:nvPr>
        </p:nvSpPr>
        <p:spPr>
          <a:xfrm>
            <a:off x="685799" y="2130120"/>
            <a:ext cx="7772400" cy="1470239"/>
          </a:xfrm>
        </p:spPr>
        <p:txBody>
          <a:bodyPr wrap="square">
            <a:spAutoFit/>
          </a:bodyPr>
          <a:lstStyle/>
          <a:p>
            <a:pPr lvl="0"/>
            <a:r>
              <a:rPr lang="en-US" sz="4000"/>
              <a:t>CS 4320 / 7320</a:t>
            </a:r>
            <a:br>
              <a:rPr lang="en-US" sz="4000"/>
            </a:br>
            <a:r>
              <a:rPr lang="en-US" sz="4000"/>
              <a:t>Software Engineering</a:t>
            </a:r>
          </a:p>
        </p:txBody>
      </p:sp>
      <p:sp>
        <p:nvSpPr>
          <p:cNvPr id="3" name="Subtitle 2">
            <a:extLst>
              <a:ext uri="{FF2B5EF4-FFF2-40B4-BE49-F238E27FC236}">
                <a16:creationId xmlns:a16="http://schemas.microsoft.com/office/drawing/2014/main" id="{25627432-28A9-0645-8DA3-255F2FB94D6B}"/>
              </a:ext>
            </a:extLst>
          </p:cNvPr>
          <p:cNvSpPr txBox="1">
            <a:spLocks noGrp="1"/>
          </p:cNvSpPr>
          <p:nvPr>
            <p:ph type="subTitle" idx="4294967295"/>
          </p:nvPr>
        </p:nvSpPr>
        <p:spPr>
          <a:xfrm>
            <a:off x="1392120" y="4234320"/>
            <a:ext cx="6400799" cy="1752840"/>
          </a:xfrm>
        </p:spPr>
        <p:txBody>
          <a:bodyPr wrap="square">
            <a:spAutoFit/>
          </a:bodyPr>
          <a:lstStyle/>
          <a:p>
            <a:pPr lvl="0"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t>Software Engineering Lifecycle</a:t>
            </a:r>
          </a:p>
          <a:p>
            <a:pPr lvl="0"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a:t>&amp; Basic Concepts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32AC-2911-CB43-997F-5BE1BD922490}"/>
              </a:ext>
            </a:extLst>
          </p:cNvPr>
          <p:cNvSpPr txBox="1">
            <a:spLocks noGrp="1"/>
          </p:cNvSpPr>
          <p:nvPr>
            <p:ph type="title" idx="4294967295"/>
          </p:nvPr>
        </p:nvSpPr>
        <p:spPr/>
        <p:txBody>
          <a:bodyPr wrap="square">
            <a:spAutoFit/>
          </a:bodyPr>
          <a:lstStyle/>
          <a:p>
            <a:pPr lvl="0"/>
            <a:r>
              <a:rPr lang="en-US"/>
              <a:t>Engineering Failures</a:t>
            </a:r>
          </a:p>
        </p:txBody>
      </p:sp>
      <p:sp>
        <p:nvSpPr>
          <p:cNvPr id="3" name="Text Placeholder 2">
            <a:extLst>
              <a:ext uri="{FF2B5EF4-FFF2-40B4-BE49-F238E27FC236}">
                <a16:creationId xmlns:a16="http://schemas.microsoft.com/office/drawing/2014/main" id="{E0E21F22-001F-F841-A884-8507B5910231}"/>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What are the consequences of poor engineering?</a:t>
            </a:r>
          </a:p>
          <a:p>
            <a:pPr lvl="0"/>
            <a:r>
              <a:rPr lang="en-US" sz="2800">
                <a:latin typeface="Times New Roman" pitchFamily="18"/>
              </a:rPr>
              <a:t>Hyatt Regency, KCMO</a:t>
            </a:r>
          </a:p>
          <a:p>
            <a:pPr lvl="0"/>
            <a:endParaRPr lang="en-US" sz="2800">
              <a:latin typeface="Times New Roman" pitchFamily="18"/>
            </a:endParaRPr>
          </a:p>
          <a:p>
            <a:pPr lvl="0"/>
            <a:r>
              <a:rPr lang="en-US" sz="2800">
                <a:latin typeface="Times New Roman" pitchFamily="18"/>
              </a:rPr>
              <a:t>An elevated walkway</a:t>
            </a:r>
          </a:p>
          <a:p>
            <a:pPr lvl="0"/>
            <a:r>
              <a:rPr lang="en-US" sz="2800">
                <a:latin typeface="Times New Roman" pitchFamily="18"/>
              </a:rPr>
              <a:t>gathered a crowd</a:t>
            </a:r>
          </a:p>
          <a:p>
            <a:pPr lvl="0"/>
            <a:r>
              <a:rPr lang="en-US" sz="2800">
                <a:latin typeface="Times New Roman" pitchFamily="18"/>
              </a:rPr>
              <a:t>watching a dance below.</a:t>
            </a:r>
          </a:p>
          <a:p>
            <a:pPr lvl="0"/>
            <a:r>
              <a:rPr lang="en-US" sz="2800">
                <a:latin typeface="Times New Roman" pitchFamily="18"/>
              </a:rPr>
              <a:t>The static load of crowd</a:t>
            </a:r>
          </a:p>
          <a:p>
            <a:pPr lvl="0"/>
            <a:r>
              <a:rPr lang="en-US" sz="2800">
                <a:latin typeface="Times New Roman" pitchFamily="18"/>
              </a:rPr>
              <a:t>= failure</a:t>
            </a:r>
          </a:p>
        </p:txBody>
      </p:sp>
      <p:sp>
        <p:nvSpPr>
          <p:cNvPr id="4" name="TextBox 3">
            <a:extLst>
              <a:ext uri="{FF2B5EF4-FFF2-40B4-BE49-F238E27FC236}">
                <a16:creationId xmlns:a16="http://schemas.microsoft.com/office/drawing/2014/main" id="{636F9030-3662-DD4D-A461-55497406CCCB}"/>
              </a:ext>
            </a:extLst>
          </p:cNvPr>
          <p:cNvSpPr txBox="1"/>
          <p:nvPr/>
        </p:nvSpPr>
        <p:spPr>
          <a:xfrm>
            <a:off x="457200" y="6172560"/>
            <a:ext cx="8229600" cy="639000"/>
          </a:xfrm>
          <a:prstGeom prst="rect">
            <a:avLst/>
          </a:prstGeom>
          <a:noFill/>
          <a:ln>
            <a:noFill/>
          </a:ln>
        </p:spPr>
        <p:txBody>
          <a:bodyPr vert="horz" wrap="none" lIns="90000" tIns="45000" rIns="90000" bIns="45000" compatLnSpc="1">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CFE7F5"/>
                </a:solidFill>
                <a:latin typeface="Arial" pitchFamily="34"/>
                <a:ea typeface="AR PL KaitiM GB" pitchFamily="2"/>
                <a:cs typeface="DejaVu Sans" pitchFamily="2"/>
              </a:rPr>
              <a:t>Source: http://en.wikipedia.org/wiki/File:Hyatt_Regency_collapse_floor_view.PNG</a:t>
            </a:r>
          </a:p>
        </p:txBody>
      </p:sp>
      <p:pic>
        <p:nvPicPr>
          <p:cNvPr id="5" name="Picture 4">
            <a:extLst>
              <a:ext uri="{FF2B5EF4-FFF2-40B4-BE49-F238E27FC236}">
                <a16:creationId xmlns:a16="http://schemas.microsoft.com/office/drawing/2014/main" id="{7B7746FC-6DC5-AB41-9E6F-E529D698F553}"/>
              </a:ext>
            </a:extLst>
          </p:cNvPr>
          <p:cNvPicPr>
            <a:picLocks noChangeAspect="1"/>
          </p:cNvPicPr>
          <p:nvPr/>
        </p:nvPicPr>
        <p:blipFill>
          <a:blip r:embed="rId3">
            <a:lum/>
            <a:alphaModFix/>
          </a:blip>
          <a:srcRect/>
          <a:stretch>
            <a:fillRect/>
          </a:stretch>
        </p:blipFill>
        <p:spPr>
          <a:xfrm>
            <a:off x="4114800" y="2514600"/>
            <a:ext cx="4552200" cy="359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F8BC-73FD-2A4C-83D9-1F4DE792D7A0}"/>
              </a:ext>
            </a:extLst>
          </p:cNvPr>
          <p:cNvSpPr txBox="1">
            <a:spLocks noGrp="1"/>
          </p:cNvSpPr>
          <p:nvPr>
            <p:ph type="title" idx="4294967295"/>
          </p:nvPr>
        </p:nvSpPr>
        <p:spPr/>
        <p:txBody>
          <a:bodyPr wrap="square">
            <a:spAutoFit/>
          </a:bodyPr>
          <a:lstStyle/>
          <a:p>
            <a:pPr lvl="0"/>
            <a:r>
              <a:rPr lang="en-US"/>
              <a:t>Engineering Failures</a:t>
            </a:r>
          </a:p>
        </p:txBody>
      </p:sp>
      <p:sp>
        <p:nvSpPr>
          <p:cNvPr id="3" name="Text Placeholder 2">
            <a:extLst>
              <a:ext uri="{FF2B5EF4-FFF2-40B4-BE49-F238E27FC236}">
                <a16:creationId xmlns:a16="http://schemas.microsoft.com/office/drawing/2014/main" id="{7698C7B7-4161-1A4A-9030-B9D2B77D0E12}"/>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What about when software fails?</a:t>
            </a:r>
          </a:p>
          <a:p>
            <a:pPr lvl="0"/>
            <a:endParaRPr lang="en-US" sz="2800">
              <a:latin typeface="Times New Roman" pitchFamily="18"/>
            </a:endParaRPr>
          </a:p>
          <a:p>
            <a:pPr lvl="0"/>
            <a:r>
              <a:rPr lang="en-US" sz="2800">
                <a:latin typeface="Times New Roman" pitchFamily="18"/>
              </a:rPr>
              <a:t>Windows XP</a:t>
            </a:r>
          </a:p>
          <a:p>
            <a:pPr lvl="0"/>
            <a:r>
              <a:rPr lang="en-US" sz="2800">
                <a:latin typeface="Times New Roman" pitchFamily="18"/>
              </a:rPr>
              <a:t>Blue Screen of</a:t>
            </a:r>
          </a:p>
          <a:p>
            <a:pPr lvl="0"/>
            <a:r>
              <a:rPr lang="en-US" sz="2800">
                <a:latin typeface="Times New Roman" pitchFamily="18"/>
              </a:rPr>
              <a:t>Death</a:t>
            </a:r>
          </a:p>
          <a:p>
            <a:pPr lvl="0"/>
            <a:endParaRPr lang="en-US" sz="2800">
              <a:latin typeface="Times New Roman" pitchFamily="18"/>
            </a:endParaRPr>
          </a:p>
          <a:p>
            <a:pPr lvl="0">
              <a:buClr>
                <a:srgbClr val="FAE101"/>
              </a:buClr>
              <a:buSzPct val="100000"/>
              <a:buFont typeface="Arial" pitchFamily="34"/>
              <a:buChar char="•"/>
            </a:pPr>
            <a:r>
              <a:rPr lang="en-US" sz="2800">
                <a:latin typeface="Times New Roman" pitchFamily="18"/>
              </a:rPr>
              <a:t>Frustrating</a:t>
            </a:r>
          </a:p>
        </p:txBody>
      </p:sp>
      <p:sp>
        <p:nvSpPr>
          <p:cNvPr id="4" name="TextBox 3">
            <a:extLst>
              <a:ext uri="{FF2B5EF4-FFF2-40B4-BE49-F238E27FC236}">
                <a16:creationId xmlns:a16="http://schemas.microsoft.com/office/drawing/2014/main" id="{9911FEBA-D4FB-1449-9568-41936FF6F845}"/>
              </a:ext>
            </a:extLst>
          </p:cNvPr>
          <p:cNvSpPr txBox="1"/>
          <p:nvPr/>
        </p:nvSpPr>
        <p:spPr>
          <a:xfrm>
            <a:off x="457200" y="6172920"/>
            <a:ext cx="8229600" cy="364679"/>
          </a:xfrm>
          <a:prstGeom prst="rect">
            <a:avLst/>
          </a:prstGeom>
          <a:noFill/>
          <a:ln>
            <a:noFill/>
          </a:ln>
        </p:spPr>
        <p:txBody>
          <a:bodyPr vert="horz" wrap="none" lIns="90000" tIns="45000" rIns="90000" bIns="45000" compatLnSpc="1">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CFE7F5"/>
                </a:solidFill>
                <a:latin typeface="Arial" pitchFamily="34"/>
                <a:ea typeface="AR PL KaitiM GB" pitchFamily="2"/>
                <a:cs typeface="DejaVu Sans" pitchFamily="2"/>
              </a:rPr>
              <a:t>Source: http://en.wikipedia.org/wiki/File:Windows_XP_BSOD.png</a:t>
            </a:r>
          </a:p>
        </p:txBody>
      </p:sp>
      <p:pic>
        <p:nvPicPr>
          <p:cNvPr id="5" name="Picture 4">
            <a:extLst>
              <a:ext uri="{FF2B5EF4-FFF2-40B4-BE49-F238E27FC236}">
                <a16:creationId xmlns:a16="http://schemas.microsoft.com/office/drawing/2014/main" id="{3D6802E7-9E44-274A-BDE7-EF3F297292F6}"/>
              </a:ext>
            </a:extLst>
          </p:cNvPr>
          <p:cNvPicPr>
            <a:picLocks noChangeAspect="1"/>
          </p:cNvPicPr>
          <p:nvPr/>
        </p:nvPicPr>
        <p:blipFill>
          <a:blip r:embed="rId3">
            <a:lum/>
            <a:alphaModFix/>
          </a:blip>
          <a:srcRect/>
          <a:stretch>
            <a:fillRect/>
          </a:stretch>
        </p:blipFill>
        <p:spPr>
          <a:xfrm>
            <a:off x="3393360" y="2286000"/>
            <a:ext cx="5293440" cy="388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F5A9-7AD5-3E4F-A455-256FF583A33B}"/>
              </a:ext>
            </a:extLst>
          </p:cNvPr>
          <p:cNvSpPr>
            <a:spLocks noGrp="1"/>
          </p:cNvSpPr>
          <p:nvPr>
            <p:ph type="title"/>
          </p:nvPr>
        </p:nvSpPr>
        <p:spPr/>
        <p:txBody>
          <a:bodyPr/>
          <a:lstStyle/>
          <a:p>
            <a:r>
              <a:rPr lang="en-US" dirty="0"/>
              <a:t>Recent Software Engineering Failures</a:t>
            </a:r>
          </a:p>
        </p:txBody>
      </p:sp>
      <p:pic>
        <p:nvPicPr>
          <p:cNvPr id="4" name="Picture 3">
            <a:extLst>
              <a:ext uri="{FF2B5EF4-FFF2-40B4-BE49-F238E27FC236}">
                <a16:creationId xmlns:a16="http://schemas.microsoft.com/office/drawing/2014/main" id="{F6B801A1-8808-2C40-AE7D-701CC1B93FA0}"/>
              </a:ext>
            </a:extLst>
          </p:cNvPr>
          <p:cNvPicPr>
            <a:picLocks noChangeAspect="1"/>
          </p:cNvPicPr>
          <p:nvPr/>
        </p:nvPicPr>
        <p:blipFill>
          <a:blip r:embed="rId2"/>
          <a:stretch>
            <a:fillRect/>
          </a:stretch>
        </p:blipFill>
        <p:spPr>
          <a:xfrm>
            <a:off x="2253019" y="1769358"/>
            <a:ext cx="4637961" cy="4615114"/>
          </a:xfrm>
          <a:prstGeom prst="rect">
            <a:avLst/>
          </a:prstGeom>
        </p:spPr>
      </p:pic>
    </p:spTree>
    <p:extLst>
      <p:ext uri="{BB962C8B-B14F-4D97-AF65-F5344CB8AC3E}">
        <p14:creationId xmlns:p14="http://schemas.microsoft.com/office/powerpoint/2010/main" val="29041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F5A9-7AD5-3E4F-A455-256FF583A33B}"/>
              </a:ext>
            </a:extLst>
          </p:cNvPr>
          <p:cNvSpPr>
            <a:spLocks noGrp="1"/>
          </p:cNvSpPr>
          <p:nvPr>
            <p:ph type="title"/>
          </p:nvPr>
        </p:nvSpPr>
        <p:spPr/>
        <p:txBody>
          <a:bodyPr/>
          <a:lstStyle/>
          <a:p>
            <a:r>
              <a:rPr lang="en-US" dirty="0"/>
              <a:t>Recent Software Engineering Failures</a:t>
            </a:r>
          </a:p>
        </p:txBody>
      </p:sp>
      <p:pic>
        <p:nvPicPr>
          <p:cNvPr id="3" name="Picture 2">
            <a:extLst>
              <a:ext uri="{FF2B5EF4-FFF2-40B4-BE49-F238E27FC236}">
                <a16:creationId xmlns:a16="http://schemas.microsoft.com/office/drawing/2014/main" id="{BA2836E1-9C4C-5449-9F49-67FDB1E005C8}"/>
              </a:ext>
            </a:extLst>
          </p:cNvPr>
          <p:cNvPicPr>
            <a:picLocks noChangeAspect="1"/>
          </p:cNvPicPr>
          <p:nvPr/>
        </p:nvPicPr>
        <p:blipFill>
          <a:blip r:embed="rId2"/>
          <a:stretch>
            <a:fillRect/>
          </a:stretch>
        </p:blipFill>
        <p:spPr>
          <a:xfrm>
            <a:off x="1404256" y="1671695"/>
            <a:ext cx="6890657" cy="4494523"/>
          </a:xfrm>
          <a:prstGeom prst="rect">
            <a:avLst/>
          </a:prstGeom>
        </p:spPr>
      </p:pic>
      <p:sp>
        <p:nvSpPr>
          <p:cNvPr id="5" name="Rectangle 4">
            <a:extLst>
              <a:ext uri="{FF2B5EF4-FFF2-40B4-BE49-F238E27FC236}">
                <a16:creationId xmlns:a16="http://schemas.microsoft.com/office/drawing/2014/main" id="{531501C6-EB3F-8B40-A081-BA83A55A23B3}"/>
              </a:ext>
            </a:extLst>
          </p:cNvPr>
          <p:cNvSpPr/>
          <p:nvPr/>
        </p:nvSpPr>
        <p:spPr>
          <a:xfrm>
            <a:off x="930729" y="6399014"/>
            <a:ext cx="7756071" cy="369332"/>
          </a:xfrm>
          <a:prstGeom prst="rect">
            <a:avLst/>
          </a:prstGeom>
        </p:spPr>
        <p:txBody>
          <a:bodyPr wrap="square">
            <a:spAutoFit/>
          </a:bodyPr>
          <a:lstStyle/>
          <a:p>
            <a:r>
              <a:rPr lang="en-US" dirty="0">
                <a:solidFill>
                  <a:schemeClr val="bg1"/>
                </a:solidFill>
              </a:rPr>
              <a:t>https://</a:t>
            </a:r>
            <a:r>
              <a:rPr lang="en-US" dirty="0" err="1">
                <a:solidFill>
                  <a:schemeClr val="bg1"/>
                </a:solidFill>
              </a:rPr>
              <a:t>www.wired.com</a:t>
            </a:r>
            <a:r>
              <a:rPr lang="en-US" dirty="0">
                <a:solidFill>
                  <a:schemeClr val="bg1"/>
                </a:solidFill>
              </a:rPr>
              <a:t>/story/urgent-11-ipnet-vulnerable-devices/</a:t>
            </a:r>
          </a:p>
        </p:txBody>
      </p:sp>
    </p:spTree>
    <p:extLst>
      <p:ext uri="{BB962C8B-B14F-4D97-AF65-F5344CB8AC3E}">
        <p14:creationId xmlns:p14="http://schemas.microsoft.com/office/powerpoint/2010/main" val="238145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F5A9-7AD5-3E4F-A455-256FF583A33B}"/>
              </a:ext>
            </a:extLst>
          </p:cNvPr>
          <p:cNvSpPr>
            <a:spLocks noGrp="1"/>
          </p:cNvSpPr>
          <p:nvPr>
            <p:ph type="title"/>
          </p:nvPr>
        </p:nvSpPr>
        <p:spPr/>
        <p:txBody>
          <a:bodyPr/>
          <a:lstStyle/>
          <a:p>
            <a:r>
              <a:rPr lang="en-US" dirty="0"/>
              <a:t>Recent Software Engineering Failures</a:t>
            </a:r>
          </a:p>
        </p:txBody>
      </p:sp>
      <p:sp>
        <p:nvSpPr>
          <p:cNvPr id="5" name="Rectangle 4">
            <a:extLst>
              <a:ext uri="{FF2B5EF4-FFF2-40B4-BE49-F238E27FC236}">
                <a16:creationId xmlns:a16="http://schemas.microsoft.com/office/drawing/2014/main" id="{531501C6-EB3F-8B40-A081-BA83A55A23B3}"/>
              </a:ext>
            </a:extLst>
          </p:cNvPr>
          <p:cNvSpPr/>
          <p:nvPr/>
        </p:nvSpPr>
        <p:spPr>
          <a:xfrm>
            <a:off x="0" y="6399014"/>
            <a:ext cx="9192986" cy="369332"/>
          </a:xfrm>
          <a:prstGeom prst="rect">
            <a:avLst/>
          </a:prstGeom>
        </p:spPr>
        <p:txBody>
          <a:bodyPr wrap="square">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https://www.wired.com/story/tesla-stock-windows-10-vulnerability-nsa-microsoft/</a:t>
            </a:r>
            <a:r>
              <a:rPr lang="en-US" dirty="0">
                <a:solidFill>
                  <a:schemeClr val="bg1"/>
                </a:solidFill>
              </a:rPr>
              <a:t> </a:t>
            </a:r>
          </a:p>
        </p:txBody>
      </p:sp>
      <p:pic>
        <p:nvPicPr>
          <p:cNvPr id="4" name="Picture 3">
            <a:extLst>
              <a:ext uri="{FF2B5EF4-FFF2-40B4-BE49-F238E27FC236}">
                <a16:creationId xmlns:a16="http://schemas.microsoft.com/office/drawing/2014/main" id="{0494FA9B-1E9C-1C41-9767-E28641E675D7}"/>
              </a:ext>
            </a:extLst>
          </p:cNvPr>
          <p:cNvPicPr>
            <a:picLocks noChangeAspect="1"/>
          </p:cNvPicPr>
          <p:nvPr/>
        </p:nvPicPr>
        <p:blipFill>
          <a:blip r:embed="rId3"/>
          <a:stretch>
            <a:fillRect/>
          </a:stretch>
        </p:blipFill>
        <p:spPr>
          <a:xfrm>
            <a:off x="1167492" y="1489750"/>
            <a:ext cx="7282543" cy="4837193"/>
          </a:xfrm>
          <a:prstGeom prst="rect">
            <a:avLst/>
          </a:prstGeom>
        </p:spPr>
      </p:pic>
    </p:spTree>
    <p:extLst>
      <p:ext uri="{BB962C8B-B14F-4D97-AF65-F5344CB8AC3E}">
        <p14:creationId xmlns:p14="http://schemas.microsoft.com/office/powerpoint/2010/main" val="1539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725E-F48D-9144-9EC8-00ADDE8EBCB0}"/>
              </a:ext>
            </a:extLst>
          </p:cNvPr>
          <p:cNvSpPr txBox="1">
            <a:spLocks noGrp="1"/>
          </p:cNvSpPr>
          <p:nvPr>
            <p:ph type="title" idx="4294967295"/>
          </p:nvPr>
        </p:nvSpPr>
        <p:spPr/>
        <p:txBody>
          <a:bodyPr wrap="square">
            <a:spAutoFit/>
          </a:bodyPr>
          <a:lstStyle/>
          <a:p>
            <a:pPr lvl="0"/>
            <a:r>
              <a:rPr lang="en-US"/>
              <a:t>Engineering Failures</a:t>
            </a:r>
          </a:p>
        </p:txBody>
      </p:sp>
      <p:sp>
        <p:nvSpPr>
          <p:cNvPr id="3" name="Text Placeholder 2">
            <a:extLst>
              <a:ext uri="{FF2B5EF4-FFF2-40B4-BE49-F238E27FC236}">
                <a16:creationId xmlns:a16="http://schemas.microsoft.com/office/drawing/2014/main" id="{063A6CF6-B450-4A4F-B5DC-E85C228B0AEE}"/>
              </a:ext>
            </a:extLst>
          </p:cNvPr>
          <p:cNvSpPr txBox="1">
            <a:spLocks noGrp="1"/>
          </p:cNvSpPr>
          <p:nvPr>
            <p:ph type="body" idx="4294967295"/>
          </p:nvPr>
        </p:nvSpPr>
        <p:spPr>
          <a:xfrm>
            <a:off x="457200" y="1874520"/>
            <a:ext cx="8229600" cy="4618440"/>
          </a:xfrm>
        </p:spPr>
        <p:txBody>
          <a:bodyPr wrap="square">
            <a:spAutoFit/>
          </a:bodyPr>
          <a:lstStyle/>
          <a:p>
            <a:pPr lvl="0">
              <a:buClr>
                <a:srgbClr val="FAE101"/>
              </a:buClr>
              <a:buSzPct val="100000"/>
              <a:buFont typeface="Arial" pitchFamily="34"/>
              <a:buChar char="•"/>
            </a:pPr>
            <a:r>
              <a:rPr lang="en-US" sz="2800">
                <a:latin typeface="Times New Roman" pitchFamily="18"/>
              </a:rPr>
              <a:t>… or very costly!</a:t>
            </a:r>
            <a:r>
              <a:rPr lang="en-US" sz="1800">
                <a:latin typeface="Times New Roman" pitchFamily="18"/>
              </a:rPr>
              <a:t>       </a:t>
            </a:r>
            <a:r>
              <a:rPr lang="en-US" sz="2800">
                <a:latin typeface="Times New Roman" pitchFamily="18"/>
              </a:rPr>
              <a:t>''  		</a:t>
            </a:r>
            <a:r>
              <a:rPr lang="en-US" sz="1200">
                <a:latin typeface="Times New Roman" pitchFamily="18"/>
              </a:rPr>
              <a:t>Date:  9/1997</a:t>
            </a:r>
          </a:p>
          <a:p>
            <a:pPr lvl="0"/>
            <a:r>
              <a:rPr lang="en-US" sz="1600">
                <a:latin typeface="Times New Roman" pitchFamily="18"/>
              </a:rPr>
              <a:t>(By James Gleick) It took the European Space Agency </a:t>
            </a:r>
            <a:r>
              <a:rPr lang="en-US" sz="1600" b="1">
                <a:latin typeface="Times New Roman" pitchFamily="18"/>
              </a:rPr>
              <a:t>10 years and $7 billion to produce Ariane 5</a:t>
            </a:r>
            <a:r>
              <a:rPr lang="en-US" sz="1600">
                <a:latin typeface="Times New Roman" pitchFamily="18"/>
              </a:rPr>
              <a:t>, a giant rocket capable of hurling a pair of three-ton satellites into orbit with each launch and intended to give Europe overwhelming supremacy in the commercial space business.</a:t>
            </a:r>
          </a:p>
          <a:p>
            <a:pPr lvl="0"/>
            <a:r>
              <a:rPr lang="en-US" sz="1600">
                <a:latin typeface="Times New Roman" pitchFamily="18"/>
              </a:rPr>
              <a:t>All it took to </a:t>
            </a:r>
            <a:r>
              <a:rPr lang="en-US" sz="1600" b="1">
                <a:latin typeface="Times New Roman" pitchFamily="18"/>
              </a:rPr>
              <a:t>explode</a:t>
            </a:r>
            <a:r>
              <a:rPr lang="en-US" sz="1600">
                <a:latin typeface="Times New Roman" pitchFamily="18"/>
              </a:rPr>
              <a:t> that rocket </a:t>
            </a:r>
            <a:r>
              <a:rPr lang="en-US" sz="1600" b="1">
                <a:latin typeface="Times New Roman" pitchFamily="18"/>
              </a:rPr>
              <a:t>less than a minute into its maiden voyage</a:t>
            </a:r>
            <a:r>
              <a:rPr lang="en-US" sz="1600">
                <a:latin typeface="Times New Roman" pitchFamily="18"/>
              </a:rPr>
              <a:t> last June, scattering fiery rubble across the mangrove swamps of French Guiana, was a small </a:t>
            </a:r>
            <a:r>
              <a:rPr lang="en-US" sz="1600" b="1">
                <a:latin typeface="Times New Roman" pitchFamily="18"/>
              </a:rPr>
              <a:t>computer program</a:t>
            </a:r>
            <a:r>
              <a:rPr lang="en-US" sz="1600">
                <a:latin typeface="Times New Roman" pitchFamily="18"/>
              </a:rPr>
              <a:t> trying to stuff a </a:t>
            </a:r>
            <a:r>
              <a:rPr lang="en-US" sz="1600" b="1">
                <a:latin typeface="Times New Roman" pitchFamily="18"/>
              </a:rPr>
              <a:t>64-bit number into a 16-bit space</a:t>
            </a:r>
            <a:r>
              <a:rPr lang="en-US" sz="1600">
                <a:latin typeface="Times New Roman" pitchFamily="18"/>
              </a:rPr>
              <a:t>.</a:t>
            </a:r>
          </a:p>
          <a:p>
            <a:pPr lvl="0"/>
            <a:r>
              <a:rPr lang="en-US" sz="1600">
                <a:latin typeface="Times New Roman" pitchFamily="18"/>
              </a:rPr>
              <a:t>...</a:t>
            </a:r>
          </a:p>
          <a:p>
            <a:pPr lvl="0"/>
            <a:r>
              <a:rPr lang="en-US" sz="1600">
                <a:latin typeface="Times New Roman" pitchFamily="18"/>
              </a:rPr>
              <a:t>This shutdown occurred 36.7 seconds after launch, when the guidance system's own computer tried to convert one piece of data -- the sideways velocity of the rocket -- from a 64-bit format to a 16-bit format. The number was too big, and an overflow error resulted. When the guidance system shut down, it passed control to an identical, redundant unit, which was there to provide backup in case of just such a failure. But the second unit had failed in the identical manner a few milliseconds before. And why not? It was running the same software. </a:t>
            </a:r>
            <a:r>
              <a:rPr lang="en-US" sz="1200">
                <a:latin typeface="Times New Roman" pitchFamily="18"/>
              </a:rPr>
              <a:t> </a:t>
            </a:r>
          </a:p>
          <a:p>
            <a:pPr lvl="0"/>
            <a:r>
              <a:rPr lang="en-US" sz="2800">
                <a:latin typeface="Times New Roman" pitchFamily="18"/>
              </a:rPr>
              <a:t>''</a:t>
            </a:r>
          </a:p>
        </p:txBody>
      </p:sp>
      <p:sp>
        <p:nvSpPr>
          <p:cNvPr id="4" name="TextBox 3">
            <a:extLst>
              <a:ext uri="{FF2B5EF4-FFF2-40B4-BE49-F238E27FC236}">
                <a16:creationId xmlns:a16="http://schemas.microsoft.com/office/drawing/2014/main" id="{D00180FA-9E54-1746-B615-1094AC1F8C9C}"/>
              </a:ext>
            </a:extLst>
          </p:cNvPr>
          <p:cNvSpPr txBox="1"/>
          <p:nvPr/>
        </p:nvSpPr>
        <p:spPr>
          <a:xfrm>
            <a:off x="457200" y="6316920"/>
            <a:ext cx="8229600" cy="364679"/>
          </a:xfrm>
          <a:prstGeom prst="rect">
            <a:avLst/>
          </a:prstGeom>
          <a:noFill/>
          <a:ln>
            <a:noFill/>
          </a:ln>
        </p:spPr>
        <p:txBody>
          <a:bodyPr vert="horz" wrap="none" lIns="90000" tIns="45000" rIns="90000" bIns="45000" compatLnSpc="1">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CFE7F5"/>
                </a:solidFill>
                <a:latin typeface="Arial" pitchFamily="34"/>
                <a:ea typeface="AR PL KaitiM GB" pitchFamily="2"/>
                <a:cs typeface="DejaVu Sans" pitchFamily="2"/>
              </a:rPr>
              <a:t>Source: http://www.cse.lehigh.edu/~gtan/bug/softwarebug.html#ariane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A76F-52A9-0C41-8E49-A04BBDC39D48}"/>
              </a:ext>
            </a:extLst>
          </p:cNvPr>
          <p:cNvSpPr txBox="1">
            <a:spLocks noGrp="1"/>
          </p:cNvSpPr>
          <p:nvPr>
            <p:ph type="title" idx="4294967295"/>
          </p:nvPr>
        </p:nvSpPr>
        <p:spPr/>
        <p:txBody>
          <a:bodyPr wrap="square">
            <a:spAutoFit/>
          </a:bodyPr>
          <a:lstStyle/>
          <a:p>
            <a:pPr lvl="0"/>
            <a:r>
              <a:rPr lang="en-US"/>
              <a:t>Engineering Failures</a:t>
            </a:r>
          </a:p>
        </p:txBody>
      </p:sp>
      <p:sp>
        <p:nvSpPr>
          <p:cNvPr id="3" name="Text Placeholder 2">
            <a:extLst>
              <a:ext uri="{FF2B5EF4-FFF2-40B4-BE49-F238E27FC236}">
                <a16:creationId xmlns:a16="http://schemas.microsoft.com/office/drawing/2014/main" id="{BE7F7A01-23B4-EA40-90E5-2B0345683AAD}"/>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 or life threatening!</a:t>
            </a:r>
            <a:r>
              <a:rPr lang="en-US" sz="1800">
                <a:latin typeface="Times New Roman" pitchFamily="18"/>
              </a:rPr>
              <a:t>       </a:t>
            </a:r>
            <a:r>
              <a:rPr lang="en-US" sz="2800">
                <a:latin typeface="Times New Roman" pitchFamily="18"/>
              </a:rPr>
              <a:t>''  		</a:t>
            </a:r>
            <a:r>
              <a:rPr lang="en-US" sz="1200">
                <a:latin typeface="Times New Roman" pitchFamily="18"/>
              </a:rPr>
              <a:t>Date: 9/14/</a:t>
            </a:r>
            <a:r>
              <a:rPr lang="en-US" sz="1200" b="1">
                <a:latin typeface="Times New Roman" pitchFamily="18"/>
              </a:rPr>
              <a:t>2004</a:t>
            </a:r>
          </a:p>
          <a:p>
            <a:pPr lvl="0"/>
            <a:r>
              <a:rPr lang="en-US" sz="1200">
                <a:latin typeface="Times New Roman" pitchFamily="18"/>
              </a:rPr>
              <a:t>(IEEE Spectrum) -- It was an air traffic controller's worst nightmare. Without warning, on Tuesday, 14 September, at about 5 p.m. Pacific daylight time, air traffic controllers lost voice contact with 400 airplanes they were tracking over the southwestern United States. Planes started to head toward one another, something that occurs routinely under careful control of the air traffic controllers, who keep airplanes safely apart. But now the controllers had no way to redirect the planes' courses.</a:t>
            </a:r>
          </a:p>
          <a:p>
            <a:pPr lvl="0"/>
            <a:r>
              <a:rPr lang="en-US" sz="1200">
                <a:latin typeface="Times New Roman" pitchFamily="18"/>
              </a:rPr>
              <a:t>...</a:t>
            </a:r>
          </a:p>
          <a:p>
            <a:pPr lvl="0"/>
            <a:r>
              <a:rPr lang="en-US" sz="1200">
                <a:latin typeface="Times New Roman" pitchFamily="18"/>
              </a:rPr>
              <a:t>The controllers lost contact with the planes when the main voice communications system shut down unexpectedly. To make matters worse, a backup system that was supposed to take over in such an event crashed within a minute after it was turned on. The outage disrupted about 800 flights across the country.</a:t>
            </a:r>
          </a:p>
          <a:p>
            <a:pPr lvl="0"/>
            <a:r>
              <a:rPr lang="en-US" sz="1200">
                <a:latin typeface="Times New Roman" pitchFamily="18"/>
              </a:rPr>
              <a:t>...</a:t>
            </a:r>
          </a:p>
          <a:p>
            <a:pPr lvl="0"/>
            <a:r>
              <a:rPr lang="en-US" sz="1200">
                <a:latin typeface="Times New Roman" pitchFamily="18"/>
              </a:rPr>
              <a:t>Inside the control system unit is a countdown timer that ticks off time in milliseconds. The VCSU uses the timer as a pulse to send out periodic queries to the VSCS. It starts out at the highest possible number that the system's server and its software can handle—2^32. It's a number just over 4 billion milliseconds. When the counter reaches zero, the system runs out of ticks and can no longer time itself. So it shuts down.</a:t>
            </a:r>
          </a:p>
          <a:p>
            <a:pPr lvl="0"/>
            <a:r>
              <a:rPr lang="en-US" sz="1200">
                <a:latin typeface="Times New Roman" pitchFamily="18"/>
              </a:rPr>
              <a:t>Counting down from 2^32 to zero in milliseconds takes just under 50 days. The FAA procedure of having a technician reboot the VSCS every 30 days resets the timer to 2^32 almost three weeks before it runs out of digits</a:t>
            </a:r>
            <a:r>
              <a:rPr lang="en-US" sz="2800">
                <a:latin typeface="Times New Roman" pitchFamily="18"/>
              </a:rPr>
              <a:t>. ''</a:t>
            </a:r>
          </a:p>
        </p:txBody>
      </p:sp>
      <p:sp>
        <p:nvSpPr>
          <p:cNvPr id="4" name="TextBox 3">
            <a:extLst>
              <a:ext uri="{FF2B5EF4-FFF2-40B4-BE49-F238E27FC236}">
                <a16:creationId xmlns:a16="http://schemas.microsoft.com/office/drawing/2014/main" id="{81146704-C78A-E34B-9670-DEB3619C5386}"/>
              </a:ext>
            </a:extLst>
          </p:cNvPr>
          <p:cNvSpPr txBox="1"/>
          <p:nvPr/>
        </p:nvSpPr>
        <p:spPr>
          <a:xfrm>
            <a:off x="457200" y="6316920"/>
            <a:ext cx="8229600" cy="364679"/>
          </a:xfrm>
          <a:prstGeom prst="rect">
            <a:avLst/>
          </a:prstGeom>
          <a:noFill/>
          <a:ln>
            <a:noFill/>
          </a:ln>
        </p:spPr>
        <p:txBody>
          <a:bodyPr vert="horz" wrap="none" lIns="90000" tIns="45000" rIns="90000" bIns="45000" compatLnSpc="1">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CFE7F5"/>
                </a:solidFill>
                <a:latin typeface="Arial" pitchFamily="34"/>
                <a:ea typeface="AR PL KaitiM GB" pitchFamily="2"/>
                <a:cs typeface="DejaVu Sans" pitchFamily="2"/>
              </a:rPr>
              <a:t>Source: http://www.cse.lehigh.edu/~gtan/bug/softwarebug.html#aircontrol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955C-8F65-264A-8BA8-B55405BF0994}"/>
              </a:ext>
            </a:extLst>
          </p:cNvPr>
          <p:cNvSpPr txBox="1">
            <a:spLocks noGrp="1"/>
          </p:cNvSpPr>
          <p:nvPr>
            <p:ph type="title" idx="4294967295"/>
          </p:nvPr>
        </p:nvSpPr>
        <p:spPr/>
        <p:txBody>
          <a:bodyPr wrap="square">
            <a:spAutoFit/>
          </a:bodyPr>
          <a:lstStyle/>
          <a:p>
            <a:pPr lvl="0"/>
            <a:r>
              <a:rPr lang="en-US"/>
              <a:t>Software Engineering</a:t>
            </a:r>
          </a:p>
        </p:txBody>
      </p:sp>
      <p:sp>
        <p:nvSpPr>
          <p:cNvPr id="3" name="Text Placeholder 2">
            <a:extLst>
              <a:ext uri="{FF2B5EF4-FFF2-40B4-BE49-F238E27FC236}">
                <a16:creationId xmlns:a16="http://schemas.microsoft.com/office/drawing/2014/main" id="{185C13E4-BB08-8D4A-A8CF-EA6617063416}"/>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Software Engineering:</a:t>
            </a:r>
          </a:p>
          <a:p>
            <a:pPr lvl="0"/>
            <a:r>
              <a:rPr lang="en-US" sz="2800">
                <a:latin typeface="Times New Roman" pitchFamily="18"/>
              </a:rPr>
              <a:t>“Engineering discipline that is concerned with all aspects of software production”</a:t>
            </a:r>
          </a:p>
          <a:p>
            <a:pPr lvl="0"/>
            <a:r>
              <a:rPr lang="en-US" sz="2800">
                <a:latin typeface="Times New Roman" pitchFamily="18"/>
              </a:rPr>
              <a:t>- Sommerville</a:t>
            </a:r>
          </a:p>
          <a:p>
            <a:pPr lvl="0">
              <a:buClr>
                <a:srgbClr val="FAE101"/>
              </a:buClr>
              <a:buSzPct val="100000"/>
              <a:buFont typeface="Arial" pitchFamily="34"/>
              <a:buChar char="•"/>
            </a:pPr>
            <a:r>
              <a:rPr lang="en-US" sz="2800">
                <a:latin typeface="Times New Roman" pitchFamily="18"/>
              </a:rPr>
              <a:t>Recall that software is:</a:t>
            </a:r>
          </a:p>
          <a:p>
            <a:pPr lvl="0"/>
            <a:r>
              <a:rPr lang="en-US" sz="2800">
                <a:latin typeface="Times New Roman" pitchFamily="18"/>
              </a:rPr>
              <a:t>Computer programs and related documentation of requirements, designs, models, and manuals.</a:t>
            </a:r>
          </a:p>
          <a:p>
            <a:pPr lvl="0"/>
            <a:endParaRPr lang="en-US" sz="2800">
              <a:latin typeface="Times New Roman" pitchFamily="1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2745-79D2-C94E-A2E7-E019FC7934EF}"/>
              </a:ext>
            </a:extLst>
          </p:cNvPr>
          <p:cNvSpPr txBox="1">
            <a:spLocks noGrp="1"/>
          </p:cNvSpPr>
          <p:nvPr>
            <p:ph type="title" idx="4294967295"/>
          </p:nvPr>
        </p:nvSpPr>
        <p:spPr/>
        <p:txBody>
          <a:bodyPr wrap="square">
            <a:spAutoFit/>
          </a:bodyPr>
          <a:lstStyle/>
          <a:p>
            <a:pPr lvl="0"/>
            <a:r>
              <a:rPr lang="en-US"/>
              <a:t>Software Engineering</a:t>
            </a:r>
          </a:p>
        </p:txBody>
      </p:sp>
      <p:sp>
        <p:nvSpPr>
          <p:cNvPr id="3" name="Text Placeholder 2">
            <a:extLst>
              <a:ext uri="{FF2B5EF4-FFF2-40B4-BE49-F238E27FC236}">
                <a16:creationId xmlns:a16="http://schemas.microsoft.com/office/drawing/2014/main" id="{72784DD6-E47D-7540-AB3A-34D12C4436A3}"/>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Theories, methods and tools for professional software development</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Computer Code/Programs</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Requirements Documents</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Design Documents</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Data, Process, and other models</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User manuals</a:t>
            </a:r>
          </a:p>
          <a:p>
            <a:pPr lvl="0">
              <a:buClr>
                <a:srgbClr val="FAE101"/>
              </a:buClr>
              <a:buSzPct val="100000"/>
              <a:buFont typeface="Arial" pitchFamily="34"/>
              <a:buChar char="•"/>
            </a:pPr>
            <a:r>
              <a:rPr lang="en-US" sz="2800">
                <a:latin typeface="Times New Roman" pitchFamily="18"/>
              </a:rPr>
              <a:t>In other words; coding is a small portion of software engineering, the majority is technical documentation.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4E1B-DDC0-CE4D-A99F-01CAA9D01845}"/>
              </a:ext>
            </a:extLst>
          </p:cNvPr>
          <p:cNvSpPr txBox="1">
            <a:spLocks noGrp="1"/>
          </p:cNvSpPr>
          <p:nvPr>
            <p:ph type="title" idx="4294967295"/>
          </p:nvPr>
        </p:nvSpPr>
        <p:spPr/>
        <p:txBody>
          <a:bodyPr wrap="square">
            <a:spAutoFit/>
          </a:bodyPr>
          <a:lstStyle/>
          <a:p>
            <a:pPr lvl="0"/>
            <a:r>
              <a:rPr lang="en-US"/>
              <a:t>Technical Documents</a:t>
            </a:r>
          </a:p>
        </p:txBody>
      </p:sp>
      <p:sp>
        <p:nvSpPr>
          <p:cNvPr id="3" name="Text Placeholder 2">
            <a:extLst>
              <a:ext uri="{FF2B5EF4-FFF2-40B4-BE49-F238E27FC236}">
                <a16:creationId xmlns:a16="http://schemas.microsoft.com/office/drawing/2014/main" id="{2D78CB7D-EADA-E343-82DA-3AC805596B3D}"/>
              </a:ext>
            </a:extLst>
          </p:cNvPr>
          <p:cNvSpPr txBox="1">
            <a:spLocks noGrp="1"/>
          </p:cNvSpPr>
          <p:nvPr>
            <p:ph type="body" idx="4294967295"/>
          </p:nvPr>
        </p:nvSpPr>
        <p:spPr>
          <a:xfrm>
            <a:off x="457200" y="1874520"/>
            <a:ext cx="8229600" cy="4803120"/>
          </a:xfrm>
        </p:spPr>
        <p:txBody>
          <a:bodyPr wrap="square">
            <a:spAutoFit/>
          </a:bodyPr>
          <a:lstStyle/>
          <a:p>
            <a:pPr lvl="0">
              <a:buClr>
                <a:srgbClr val="FAE101"/>
              </a:buClr>
              <a:buSzPct val="100000"/>
              <a:buFont typeface="Arial" pitchFamily="34"/>
              <a:buChar char="•"/>
            </a:pPr>
            <a:r>
              <a:rPr lang="en-US" sz="2800">
                <a:latin typeface="Times New Roman" pitchFamily="18"/>
              </a:rPr>
              <a:t>Software engineering does not exist outside the creation of a variety of technical documents</a:t>
            </a:r>
          </a:p>
          <a:p>
            <a:pPr lvl="0">
              <a:buClr>
                <a:srgbClr val="FAE101"/>
              </a:buClr>
              <a:buSzPct val="100000"/>
              <a:buFont typeface="Arial" pitchFamily="34"/>
              <a:buChar char="•"/>
            </a:pPr>
            <a:r>
              <a:rPr lang="en-US" sz="2800">
                <a:latin typeface="Times New Roman" pitchFamily="18"/>
              </a:rPr>
              <a:t>Analogous to:</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Blue prints for construction projects</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Logic design and wiring diagrams for hardware fabrication</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Models, prototypes, and computer simulations for aircraft and space vehicles</a:t>
            </a:r>
          </a:p>
          <a:p>
            <a:pPr marL="0" lvl="2" indent="0">
              <a:lnSpc>
                <a:spcPct val="100000"/>
              </a:lnSpc>
              <a:spcBef>
                <a:spcPts val="799"/>
              </a:spcBef>
              <a:buClr>
                <a:srgbClr val="FAE101"/>
              </a:buClr>
              <a:buSzPct val="100000"/>
              <a:buFont typeface="Arial"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NASA happens to have some of the best software engineers for a reason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ynop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A75-4689-0241-97C8-7730B2B350BA}"/>
              </a:ext>
            </a:extLst>
          </p:cNvPr>
          <p:cNvSpPr txBox="1">
            <a:spLocks noGrp="1"/>
          </p:cNvSpPr>
          <p:nvPr>
            <p:ph type="title" idx="4294967295"/>
          </p:nvPr>
        </p:nvSpPr>
        <p:spPr/>
        <p:txBody>
          <a:bodyPr wrap="square">
            <a:spAutoFit/>
          </a:bodyPr>
          <a:lstStyle/>
          <a:p>
            <a:pPr lvl="0"/>
            <a:r>
              <a:rPr lang="en-US"/>
              <a:t>Software Engineering</a:t>
            </a:r>
          </a:p>
        </p:txBody>
      </p:sp>
      <p:sp>
        <p:nvSpPr>
          <p:cNvPr id="3" name="Text Placeholder 2">
            <a:extLst>
              <a:ext uri="{FF2B5EF4-FFF2-40B4-BE49-F238E27FC236}">
                <a16:creationId xmlns:a16="http://schemas.microsoft.com/office/drawing/2014/main" id="{6E174794-56DE-2747-BD31-5B110271A82F}"/>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What is engineering, as a discipline?</a:t>
            </a:r>
          </a:p>
          <a:p>
            <a:pPr lvl="0">
              <a:buClr>
                <a:srgbClr val="FAE101"/>
              </a:buClr>
              <a:buSzPct val="100000"/>
              <a:buFont typeface="Arial" pitchFamily="34"/>
              <a:buChar char="•"/>
            </a:pPr>
            <a:r>
              <a:rPr lang="en-US" sz="2800">
                <a:latin typeface="Times New Roman" pitchFamily="18"/>
              </a:rPr>
              <a:t>What is software?</a:t>
            </a:r>
          </a:p>
          <a:p>
            <a:pPr lvl="0">
              <a:buClr>
                <a:srgbClr val="FAE101"/>
              </a:buClr>
              <a:buSzPct val="100000"/>
              <a:buFont typeface="Arial" pitchFamily="34"/>
              <a:buChar char="•"/>
            </a:pPr>
            <a:r>
              <a:rPr lang="en-US" sz="2800">
                <a:latin typeface="Times New Roman" pitchFamily="18"/>
              </a:rPr>
              <a:t>What are the consequences of poor engineering?</a:t>
            </a:r>
          </a:p>
          <a:p>
            <a:pPr lvl="0"/>
            <a:endParaRPr lang="en-US" sz="2800">
              <a:latin typeface="Times New Roman" pitchFamily="1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F625-331F-8C4F-8CD1-45C5EBBDE013}"/>
              </a:ext>
            </a:extLst>
          </p:cNvPr>
          <p:cNvSpPr txBox="1">
            <a:spLocks noGrp="1"/>
          </p:cNvSpPr>
          <p:nvPr>
            <p:ph type="title" idx="4294967295"/>
          </p:nvPr>
        </p:nvSpPr>
        <p:spPr/>
        <p:txBody>
          <a:bodyPr wrap="square">
            <a:spAutoFit/>
          </a:bodyPr>
          <a:lstStyle/>
          <a:p>
            <a:pPr lvl="0"/>
            <a:r>
              <a:rPr lang="en-US"/>
              <a:t>Software Engineering</a:t>
            </a:r>
          </a:p>
        </p:txBody>
      </p:sp>
      <p:sp>
        <p:nvSpPr>
          <p:cNvPr id="3" name="Text Placeholder 2">
            <a:extLst>
              <a:ext uri="{FF2B5EF4-FFF2-40B4-BE49-F238E27FC236}">
                <a16:creationId xmlns:a16="http://schemas.microsoft.com/office/drawing/2014/main" id="{FB18342B-C4E3-7F49-9096-81DE21D5EBA5}"/>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Why is it so important to get software engineering right?</a:t>
            </a:r>
          </a:p>
          <a:p>
            <a:pPr lvl="0">
              <a:buClr>
                <a:srgbClr val="FAE101"/>
              </a:buClr>
              <a:buSzPct val="100000"/>
              <a:buFont typeface="Arial" pitchFamily="34"/>
              <a:buChar char="•"/>
            </a:pPr>
            <a:r>
              <a:rPr lang="en-US" sz="2800">
                <a:latin typeface="Times New Roman" pitchFamily="18"/>
              </a:rPr>
              <a:t>Software engineering is more than just</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Designing a solution</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Coding a solution</a:t>
            </a:r>
          </a:p>
          <a:p>
            <a:pPr lvl="0">
              <a:buClr>
                <a:srgbClr val="FAE101"/>
              </a:buClr>
              <a:buSzPct val="100000"/>
              <a:buFont typeface="Arial" pitchFamily="34"/>
              <a:buChar char="•"/>
            </a:pPr>
            <a:r>
              <a:rPr lang="en-US" sz="2800">
                <a:latin typeface="Times New Roman" pitchFamily="18"/>
              </a:rPr>
              <a:t>Software engineering is also about process 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2F0E-75D7-6047-A2D2-761C975FACE5}"/>
              </a:ext>
            </a:extLst>
          </p:cNvPr>
          <p:cNvSpPr txBox="1">
            <a:spLocks noGrp="1"/>
          </p:cNvSpPr>
          <p:nvPr>
            <p:ph type="title" idx="4294967295"/>
          </p:nvPr>
        </p:nvSpPr>
        <p:spPr/>
        <p:txBody>
          <a:bodyPr wrap="square">
            <a:spAutoFit/>
          </a:bodyPr>
          <a:lstStyle/>
          <a:p>
            <a:pPr lvl="0"/>
            <a:r>
              <a:rPr lang="en-US"/>
              <a:t>Software Engineering</a:t>
            </a:r>
          </a:p>
        </p:txBody>
      </p:sp>
      <p:sp>
        <p:nvSpPr>
          <p:cNvPr id="3" name="Text Placeholder 2">
            <a:extLst>
              <a:ext uri="{FF2B5EF4-FFF2-40B4-BE49-F238E27FC236}">
                <a16:creationId xmlns:a16="http://schemas.microsoft.com/office/drawing/2014/main" id="{253589F0-BAA7-5D47-B356-240FB710119D}"/>
              </a:ext>
            </a:extLst>
          </p:cNvPr>
          <p:cNvSpPr txBox="1">
            <a:spLocks noGrp="1"/>
          </p:cNvSpPr>
          <p:nvPr>
            <p:ph type="body" idx="4294967295"/>
          </p:nvPr>
        </p:nvSpPr>
        <p:spPr>
          <a:xfrm>
            <a:off x="457200" y="1874520"/>
            <a:ext cx="8229600" cy="640080"/>
          </a:xfrm>
        </p:spPr>
        <p:txBody>
          <a:bodyPr wrap="square">
            <a:spAutoFit/>
          </a:bodyPr>
          <a:lstStyle/>
          <a:p>
            <a:pPr lvl="0">
              <a:buClr>
                <a:srgbClr val="FAE101"/>
              </a:buClr>
              <a:buSzPct val="100000"/>
              <a:buFont typeface="Arial" pitchFamily="34"/>
              <a:buChar char="•"/>
            </a:pPr>
            <a:r>
              <a:rPr lang="en-US"/>
              <a:t>What is the high-level process?</a:t>
            </a:r>
          </a:p>
        </p:txBody>
      </p:sp>
      <p:sp>
        <p:nvSpPr>
          <p:cNvPr id="4" name="Freeform 3">
            <a:extLst>
              <a:ext uri="{FF2B5EF4-FFF2-40B4-BE49-F238E27FC236}">
                <a16:creationId xmlns:a16="http://schemas.microsoft.com/office/drawing/2014/main" id="{CA78668C-A9DD-D740-AACD-89D51675F8CC}"/>
              </a:ext>
            </a:extLst>
          </p:cNvPr>
          <p:cNvSpPr/>
          <p:nvPr/>
        </p:nvSpPr>
        <p:spPr>
          <a:xfrm>
            <a:off x="1214999" y="303120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sp>
        <p:nvSpPr>
          <p:cNvPr id="5" name="Freeform 4">
            <a:extLst>
              <a:ext uri="{FF2B5EF4-FFF2-40B4-BE49-F238E27FC236}">
                <a16:creationId xmlns:a16="http://schemas.microsoft.com/office/drawing/2014/main" id="{188AE994-688B-F242-A36B-D221CD02286C}"/>
              </a:ext>
            </a:extLst>
          </p:cNvPr>
          <p:cNvSpPr/>
          <p:nvPr/>
        </p:nvSpPr>
        <p:spPr>
          <a:xfrm>
            <a:off x="3729600" y="303120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Requirements</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Analysis</a:t>
            </a:r>
          </a:p>
        </p:txBody>
      </p:sp>
      <p:sp>
        <p:nvSpPr>
          <p:cNvPr id="6" name="Freeform 5">
            <a:extLst>
              <a:ext uri="{FF2B5EF4-FFF2-40B4-BE49-F238E27FC236}">
                <a16:creationId xmlns:a16="http://schemas.microsoft.com/office/drawing/2014/main" id="{FACA8A53-2A0D-C744-997E-6D229B24DB41}"/>
              </a:ext>
            </a:extLst>
          </p:cNvPr>
          <p:cNvSpPr/>
          <p:nvPr/>
        </p:nvSpPr>
        <p:spPr>
          <a:xfrm>
            <a:off x="6244200" y="303120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Design</a:t>
            </a:r>
          </a:p>
        </p:txBody>
      </p:sp>
      <p:sp>
        <p:nvSpPr>
          <p:cNvPr id="7" name="Freeform 6">
            <a:extLst>
              <a:ext uri="{FF2B5EF4-FFF2-40B4-BE49-F238E27FC236}">
                <a16:creationId xmlns:a16="http://schemas.microsoft.com/office/drawing/2014/main" id="{FCEB6457-8882-574A-8EA2-2CB5B7E53D87}"/>
              </a:ext>
            </a:extLst>
          </p:cNvPr>
          <p:cNvSpPr/>
          <p:nvPr/>
        </p:nvSpPr>
        <p:spPr>
          <a:xfrm>
            <a:off x="5787000" y="440279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Implementation</a:t>
            </a:r>
          </a:p>
        </p:txBody>
      </p:sp>
      <p:sp>
        <p:nvSpPr>
          <p:cNvPr id="8" name="Freeform 7">
            <a:extLst>
              <a:ext uri="{FF2B5EF4-FFF2-40B4-BE49-F238E27FC236}">
                <a16:creationId xmlns:a16="http://schemas.microsoft.com/office/drawing/2014/main" id="{1192E23D-51A9-5B40-A891-43DBA0263972}"/>
              </a:ext>
            </a:extLst>
          </p:cNvPr>
          <p:cNvSpPr/>
          <p:nvPr/>
        </p:nvSpPr>
        <p:spPr>
          <a:xfrm>
            <a:off x="3272400" y="440279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Testing</a:t>
            </a:r>
          </a:p>
        </p:txBody>
      </p:sp>
      <p:sp>
        <p:nvSpPr>
          <p:cNvPr id="9" name="Freeform 8">
            <a:extLst>
              <a:ext uri="{FF2B5EF4-FFF2-40B4-BE49-F238E27FC236}">
                <a16:creationId xmlns:a16="http://schemas.microsoft.com/office/drawing/2014/main" id="{11733A13-10D2-DF47-8F75-045454CD33F2}"/>
              </a:ext>
            </a:extLst>
          </p:cNvPr>
          <p:cNvSpPr/>
          <p:nvPr/>
        </p:nvSpPr>
        <p:spPr>
          <a:xfrm>
            <a:off x="757800" y="440279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Release</a:t>
            </a:r>
          </a:p>
        </p:txBody>
      </p:sp>
      <p:sp>
        <p:nvSpPr>
          <p:cNvPr id="10" name="Freeform 9">
            <a:extLst>
              <a:ext uri="{FF2B5EF4-FFF2-40B4-BE49-F238E27FC236}">
                <a16:creationId xmlns:a16="http://schemas.microsoft.com/office/drawing/2014/main" id="{71A77E7A-37CA-B94B-B3DF-9566EA004FC9}"/>
              </a:ext>
            </a:extLst>
          </p:cNvPr>
          <p:cNvSpPr/>
          <p:nvPr/>
        </p:nvSpPr>
        <p:spPr>
          <a:xfrm>
            <a:off x="1792800" y="577440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Maintenance</a:t>
            </a:r>
          </a:p>
        </p:txBody>
      </p:sp>
      <p:sp>
        <p:nvSpPr>
          <p:cNvPr id="11" name="Freeform 10">
            <a:extLst>
              <a:ext uri="{FF2B5EF4-FFF2-40B4-BE49-F238E27FC236}">
                <a16:creationId xmlns:a16="http://schemas.microsoft.com/office/drawing/2014/main" id="{63C87CAB-5FBB-224B-B73E-ABEBB4E281B9}"/>
              </a:ext>
            </a:extLst>
          </p:cNvPr>
          <p:cNvSpPr/>
          <p:nvPr/>
        </p:nvSpPr>
        <p:spPr>
          <a:xfrm>
            <a:off x="4415400" y="577440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cxnSp>
        <p:nvCxnSpPr>
          <p:cNvPr id="12" name="Elbow Connector 11">
            <a:extLst>
              <a:ext uri="{FF2B5EF4-FFF2-40B4-BE49-F238E27FC236}">
                <a16:creationId xmlns:a16="http://schemas.microsoft.com/office/drawing/2014/main" id="{913AB3D8-0F73-3046-944E-025CC235A48B}"/>
              </a:ext>
            </a:extLst>
          </p:cNvPr>
          <p:cNvCxnSpPr>
            <a:stCxn id="4" idx="1"/>
            <a:endCxn id="5" idx="3"/>
          </p:cNvCxnSpPr>
          <p:nvPr/>
        </p:nvCxnSpPr>
        <p:spPr>
          <a:xfrm>
            <a:off x="2815199" y="3374100"/>
            <a:ext cx="914401" cy="12700"/>
          </a:xfrm>
          <a:prstGeom prst="bentConnector3">
            <a:avLst>
              <a:gd name="adj1" fmla="val 50000"/>
            </a:avLst>
          </a:prstGeom>
          <a:noFill/>
          <a:ln w="54720">
            <a:solidFill>
              <a:srgbClr val="FFFF00"/>
            </a:solidFill>
            <a:prstDash val="solid"/>
            <a:tailEnd type="arrow"/>
          </a:ln>
        </p:spPr>
      </p:cxnSp>
      <p:cxnSp>
        <p:nvCxnSpPr>
          <p:cNvPr id="13" name="Elbow Connector 12">
            <a:extLst>
              <a:ext uri="{FF2B5EF4-FFF2-40B4-BE49-F238E27FC236}">
                <a16:creationId xmlns:a16="http://schemas.microsoft.com/office/drawing/2014/main" id="{8B242741-D6BD-CE4F-8673-9289093EF34E}"/>
              </a:ext>
            </a:extLst>
          </p:cNvPr>
          <p:cNvCxnSpPr>
            <a:stCxn id="5" idx="1"/>
            <a:endCxn id="6" idx="3"/>
          </p:cNvCxnSpPr>
          <p:nvPr/>
        </p:nvCxnSpPr>
        <p:spPr>
          <a:xfrm>
            <a:off x="5329800" y="3374100"/>
            <a:ext cx="914400" cy="12700"/>
          </a:xfrm>
          <a:prstGeom prst="bentConnector3">
            <a:avLst>
              <a:gd name="adj1" fmla="val 50000"/>
            </a:avLst>
          </a:prstGeom>
          <a:noFill/>
          <a:ln w="54720">
            <a:solidFill>
              <a:srgbClr val="FFFF00"/>
            </a:solidFill>
            <a:prstDash val="solid"/>
            <a:tailEnd type="arrow"/>
          </a:ln>
        </p:spPr>
      </p:cxnSp>
      <p:cxnSp>
        <p:nvCxnSpPr>
          <p:cNvPr id="14" name="Elbow Connector 13">
            <a:extLst>
              <a:ext uri="{FF2B5EF4-FFF2-40B4-BE49-F238E27FC236}">
                <a16:creationId xmlns:a16="http://schemas.microsoft.com/office/drawing/2014/main" id="{D160A25F-C906-034A-BABF-F54A522B0911}"/>
              </a:ext>
            </a:extLst>
          </p:cNvPr>
          <p:cNvCxnSpPr>
            <a:stCxn id="6" idx="1"/>
            <a:endCxn id="7" idx="1"/>
          </p:cNvCxnSpPr>
          <p:nvPr/>
        </p:nvCxnSpPr>
        <p:spPr>
          <a:xfrm flipH="1">
            <a:off x="7387200" y="3374100"/>
            <a:ext cx="457200" cy="1371599"/>
          </a:xfrm>
          <a:prstGeom prst="bentConnector3">
            <a:avLst>
              <a:gd name="adj1" fmla="val -50000"/>
            </a:avLst>
          </a:prstGeom>
          <a:noFill/>
          <a:ln w="54720">
            <a:solidFill>
              <a:srgbClr val="FFFF00"/>
            </a:solidFill>
            <a:prstDash val="solid"/>
            <a:tailEnd type="arrow"/>
          </a:ln>
        </p:spPr>
      </p:cxnSp>
      <p:cxnSp>
        <p:nvCxnSpPr>
          <p:cNvPr id="15" name="Elbow Connector 14">
            <a:extLst>
              <a:ext uri="{FF2B5EF4-FFF2-40B4-BE49-F238E27FC236}">
                <a16:creationId xmlns:a16="http://schemas.microsoft.com/office/drawing/2014/main" id="{E74027AD-B12E-A547-BF87-A29297144930}"/>
              </a:ext>
            </a:extLst>
          </p:cNvPr>
          <p:cNvCxnSpPr>
            <a:stCxn id="8" idx="3"/>
            <a:endCxn id="9" idx="1"/>
          </p:cNvCxnSpPr>
          <p:nvPr/>
        </p:nvCxnSpPr>
        <p:spPr>
          <a:xfrm rot="10800000">
            <a:off x="2358000" y="4745699"/>
            <a:ext cx="914400" cy="12700"/>
          </a:xfrm>
          <a:prstGeom prst="bentConnector3">
            <a:avLst>
              <a:gd name="adj1" fmla="val 50000"/>
            </a:avLst>
          </a:prstGeom>
          <a:noFill/>
          <a:ln w="54720">
            <a:solidFill>
              <a:srgbClr val="FFFF00"/>
            </a:solidFill>
            <a:prstDash val="solid"/>
            <a:tailEnd type="arrow"/>
          </a:ln>
        </p:spPr>
      </p:cxnSp>
      <p:cxnSp>
        <p:nvCxnSpPr>
          <p:cNvPr id="16" name="Elbow Connector 15">
            <a:extLst>
              <a:ext uri="{FF2B5EF4-FFF2-40B4-BE49-F238E27FC236}">
                <a16:creationId xmlns:a16="http://schemas.microsoft.com/office/drawing/2014/main" id="{066FFC98-0890-7D43-ACB4-BB1877AFB8CF}"/>
              </a:ext>
            </a:extLst>
          </p:cNvPr>
          <p:cNvCxnSpPr>
            <a:stCxn id="7" idx="3"/>
            <a:endCxn id="8" idx="1"/>
          </p:cNvCxnSpPr>
          <p:nvPr/>
        </p:nvCxnSpPr>
        <p:spPr>
          <a:xfrm rot="10800000">
            <a:off x="4872600" y="4745699"/>
            <a:ext cx="914400" cy="12700"/>
          </a:xfrm>
          <a:prstGeom prst="bentConnector3">
            <a:avLst>
              <a:gd name="adj1" fmla="val 50000"/>
            </a:avLst>
          </a:prstGeom>
          <a:noFill/>
          <a:ln w="54720">
            <a:solidFill>
              <a:srgbClr val="FFFF00"/>
            </a:solidFill>
            <a:prstDash val="solid"/>
            <a:tailEnd type="arrow"/>
          </a:ln>
        </p:spPr>
      </p:cxnSp>
      <p:cxnSp>
        <p:nvCxnSpPr>
          <p:cNvPr id="17" name="Elbow Connector 16">
            <a:extLst>
              <a:ext uri="{FF2B5EF4-FFF2-40B4-BE49-F238E27FC236}">
                <a16:creationId xmlns:a16="http://schemas.microsoft.com/office/drawing/2014/main" id="{E3BE8DEE-1297-0F4E-9DDF-F5BE35F2AB5E}"/>
              </a:ext>
            </a:extLst>
          </p:cNvPr>
          <p:cNvCxnSpPr>
            <a:stCxn id="9" idx="3"/>
            <a:endCxn id="10" idx="3"/>
          </p:cNvCxnSpPr>
          <p:nvPr/>
        </p:nvCxnSpPr>
        <p:spPr>
          <a:xfrm rot="10800000" flipH="1" flipV="1">
            <a:off x="757800" y="4745698"/>
            <a:ext cx="1035000" cy="1371601"/>
          </a:xfrm>
          <a:prstGeom prst="bentConnector3">
            <a:avLst>
              <a:gd name="adj1" fmla="val -22087"/>
            </a:avLst>
          </a:prstGeom>
          <a:noFill/>
          <a:ln w="54720">
            <a:solidFill>
              <a:srgbClr val="FFFF00"/>
            </a:solidFill>
            <a:prstDash val="solid"/>
            <a:tailEnd type="arrow"/>
          </a:ln>
        </p:spPr>
      </p:cxnSp>
      <p:cxnSp>
        <p:nvCxnSpPr>
          <p:cNvPr id="18" name="Elbow Connector 17">
            <a:extLst>
              <a:ext uri="{FF2B5EF4-FFF2-40B4-BE49-F238E27FC236}">
                <a16:creationId xmlns:a16="http://schemas.microsoft.com/office/drawing/2014/main" id="{3BF2F6A9-747F-744F-83BC-8F1A1CD2163B}"/>
              </a:ext>
            </a:extLst>
          </p:cNvPr>
          <p:cNvCxnSpPr>
            <a:endCxn id="11" idx="3"/>
          </p:cNvCxnSpPr>
          <p:nvPr/>
        </p:nvCxnSpPr>
        <p:spPr>
          <a:xfrm>
            <a:off x="3393000" y="6117119"/>
            <a:ext cx="1022400" cy="0"/>
          </a:xfrm>
          <a:prstGeom prst="bentConnector3">
            <a:avLst/>
          </a:prstGeom>
          <a:noFill/>
          <a:ln w="54720">
            <a:solidFill>
              <a:srgbClr val="FFFF00"/>
            </a:solidFill>
            <a:prstDash val="solid"/>
            <a:tailEnd type="arrow"/>
          </a:ln>
        </p:spPr>
      </p:cxnSp>
      <p:cxnSp>
        <p:nvCxnSpPr>
          <p:cNvPr id="19" name="Curved Connector 18">
            <a:extLst>
              <a:ext uri="{FF2B5EF4-FFF2-40B4-BE49-F238E27FC236}">
                <a16:creationId xmlns:a16="http://schemas.microsoft.com/office/drawing/2014/main" id="{F63B5A38-DED0-8640-B4DD-1C8118F30FA7}"/>
              </a:ext>
            </a:extLst>
          </p:cNvPr>
          <p:cNvCxnSpPr>
            <a:stCxn id="8" idx="0"/>
            <a:endCxn id="7" idx="0"/>
          </p:cNvCxnSpPr>
          <p:nvPr/>
        </p:nvCxnSpPr>
        <p:spPr>
          <a:xfrm rot="5400000" flipH="1" flipV="1">
            <a:off x="5329800" y="3145499"/>
            <a:ext cx="12700" cy="2514600"/>
          </a:xfrm>
          <a:prstGeom prst="curvedConnector3">
            <a:avLst>
              <a:gd name="adj1" fmla="val 1800000"/>
            </a:avLst>
          </a:prstGeom>
          <a:noFill/>
          <a:ln w="36720">
            <a:solidFill>
              <a:srgbClr val="FFFF99"/>
            </a:solidFill>
            <a:prstDash val="solid"/>
            <a:tailEnd type="arrow"/>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2CC2-308B-DA41-A961-EB5E3B2A34B5}"/>
              </a:ext>
            </a:extLst>
          </p:cNvPr>
          <p:cNvSpPr txBox="1">
            <a:spLocks noGrp="1"/>
          </p:cNvSpPr>
          <p:nvPr>
            <p:ph type="title" idx="4294967295"/>
          </p:nvPr>
        </p:nvSpPr>
        <p:spPr/>
        <p:txBody>
          <a:bodyPr wrap="square">
            <a:spAutoFit/>
          </a:bodyPr>
          <a:lstStyle/>
          <a:p>
            <a:pPr lvl="0"/>
            <a:r>
              <a:rPr lang="en-US"/>
              <a:t>Software Development Lifecycle</a:t>
            </a:r>
          </a:p>
        </p:txBody>
      </p:sp>
      <p:sp>
        <p:nvSpPr>
          <p:cNvPr id="3" name="Text Placeholder 2">
            <a:extLst>
              <a:ext uri="{FF2B5EF4-FFF2-40B4-BE49-F238E27FC236}">
                <a16:creationId xmlns:a16="http://schemas.microsoft.com/office/drawing/2014/main" id="{6C3BA371-8E94-B548-8771-8FF928FED34C}"/>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Problem: Some entity (program, process, etc) that requires software to be created as the preferred solution.</a:t>
            </a:r>
          </a:p>
          <a:p>
            <a:pPr lvl="0">
              <a:buClr>
                <a:srgbClr val="FAE101"/>
              </a:buClr>
              <a:buSzPct val="100000"/>
              <a:buFont typeface="Arial" pitchFamily="34"/>
              <a:buChar char="•"/>
            </a:pPr>
            <a:r>
              <a:rPr lang="en-US" sz="2800">
                <a:latin typeface="Times New Roman" pitchFamily="18"/>
              </a:rPr>
              <a:t>Requirements: The explicit, well defined, thorough goals of the software - i.e., what should it do?</a:t>
            </a:r>
          </a:p>
          <a:p>
            <a:pPr lvl="0">
              <a:buClr>
                <a:srgbClr val="FAE101"/>
              </a:buClr>
              <a:buSzPct val="100000"/>
              <a:buFont typeface="Arial" pitchFamily="34"/>
              <a:buChar char="•"/>
            </a:pPr>
            <a:r>
              <a:rPr lang="en-US" sz="2800">
                <a:latin typeface="Times New Roman" pitchFamily="18"/>
              </a:rPr>
              <a:t>Design: The detailed plans that will facilitate the construction of computer code to sufficiently solve the problem.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77AC-9F19-D84D-8847-7E744B083AC6}"/>
              </a:ext>
            </a:extLst>
          </p:cNvPr>
          <p:cNvSpPr txBox="1">
            <a:spLocks noGrp="1"/>
          </p:cNvSpPr>
          <p:nvPr>
            <p:ph type="title" idx="4294967295"/>
          </p:nvPr>
        </p:nvSpPr>
        <p:spPr/>
        <p:txBody>
          <a:bodyPr wrap="square">
            <a:spAutoFit/>
          </a:bodyPr>
          <a:lstStyle/>
          <a:p>
            <a:pPr lvl="0"/>
            <a:r>
              <a:rPr lang="en-US"/>
              <a:t>Software Development Lifecycle</a:t>
            </a:r>
          </a:p>
        </p:txBody>
      </p:sp>
      <p:sp>
        <p:nvSpPr>
          <p:cNvPr id="3" name="Text Placeholder 2">
            <a:extLst>
              <a:ext uri="{FF2B5EF4-FFF2-40B4-BE49-F238E27FC236}">
                <a16:creationId xmlns:a16="http://schemas.microsoft.com/office/drawing/2014/main" id="{95150545-81CD-A24B-807F-976FA109EF2D}"/>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Implementation: The construction of the computer program that is a solution to the problem.</a:t>
            </a:r>
          </a:p>
          <a:p>
            <a:pPr lvl="0">
              <a:buClr>
                <a:srgbClr val="FAE101"/>
              </a:buClr>
              <a:buSzPct val="100000"/>
              <a:buFont typeface="Arial" pitchFamily="34"/>
              <a:buChar char="•"/>
            </a:pPr>
            <a:endParaRPr lang="en-US" sz="2800">
              <a:latin typeface="Times New Roman" pitchFamily="18"/>
            </a:endParaRPr>
          </a:p>
          <a:p>
            <a:pPr lvl="0">
              <a:buClr>
                <a:srgbClr val="FAE101"/>
              </a:buClr>
              <a:buSzPct val="100000"/>
              <a:buFont typeface="Arial" pitchFamily="34"/>
              <a:buChar char="•"/>
            </a:pPr>
            <a:r>
              <a:rPr lang="en-US" sz="2800">
                <a:latin typeface="Times New Roman" pitchFamily="18"/>
              </a:rPr>
              <a:t>Testing: Validating the requirements are met and the outcomes of computer programs match the expectations set forth in the Requirements and Design stages.</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Note: Testing can drive further implementation</a:t>
            </a:r>
          </a:p>
          <a:p>
            <a:pPr lvl="0">
              <a:buClr>
                <a:srgbClr val="FAE101"/>
              </a:buClr>
              <a:buSzPct val="100000"/>
              <a:buFont typeface="Arial" pitchFamily="34"/>
              <a:buChar char="•"/>
            </a:pPr>
            <a:endParaRPr lang="en-US" sz="2800">
              <a:latin typeface="Times New Roman" pitchFamily="1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78C5-8BC2-6F4C-BC38-45D02D0EE17D}"/>
              </a:ext>
            </a:extLst>
          </p:cNvPr>
          <p:cNvSpPr txBox="1">
            <a:spLocks noGrp="1"/>
          </p:cNvSpPr>
          <p:nvPr>
            <p:ph type="title" idx="4294967295"/>
          </p:nvPr>
        </p:nvSpPr>
        <p:spPr/>
        <p:txBody>
          <a:bodyPr wrap="square">
            <a:spAutoFit/>
          </a:bodyPr>
          <a:lstStyle/>
          <a:p>
            <a:pPr lvl="0"/>
            <a:r>
              <a:rPr lang="en-US"/>
              <a:t>Software Development Lifecycle</a:t>
            </a:r>
          </a:p>
        </p:txBody>
      </p:sp>
      <p:sp>
        <p:nvSpPr>
          <p:cNvPr id="3" name="Text Placeholder 2">
            <a:extLst>
              <a:ext uri="{FF2B5EF4-FFF2-40B4-BE49-F238E27FC236}">
                <a16:creationId xmlns:a16="http://schemas.microsoft.com/office/drawing/2014/main" id="{D7CF5CA1-8432-D245-800D-772760E03721}"/>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Release: The transition of computer programs from the developers to the users.</a:t>
            </a:r>
          </a:p>
          <a:p>
            <a:pPr lvl="0">
              <a:buClr>
                <a:srgbClr val="FAE101"/>
              </a:buClr>
              <a:buSzPct val="100000"/>
              <a:buFont typeface="Arial" pitchFamily="34"/>
              <a:buChar char="•"/>
            </a:pPr>
            <a:r>
              <a:rPr lang="en-US" sz="2800">
                <a:latin typeface="Times New Roman" pitchFamily="18"/>
              </a:rPr>
              <a:t>Maintenance: The continual upkeep of the software, including computer programs, documentation, requirements, design, testing, and enhancement/bug-fix implementation.</a:t>
            </a:r>
          </a:p>
          <a:p>
            <a:pPr lvl="0">
              <a:buClr>
                <a:srgbClr val="FAE101"/>
              </a:buClr>
              <a:buSzPct val="100000"/>
              <a:buFont typeface="Arial" pitchFamily="34"/>
              <a:buChar char="•"/>
            </a:pPr>
            <a:r>
              <a:rPr lang="en-US" sz="2800">
                <a:latin typeface="Times New Roman" pitchFamily="18"/>
              </a:rPr>
              <a:t>Problem: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7F31-6EF0-BA48-B216-A3B321FF54D9}"/>
              </a:ext>
            </a:extLst>
          </p:cNvPr>
          <p:cNvSpPr txBox="1">
            <a:spLocks noGrp="1"/>
          </p:cNvSpPr>
          <p:nvPr>
            <p:ph type="title" idx="4294967295"/>
          </p:nvPr>
        </p:nvSpPr>
        <p:spPr/>
        <p:txBody>
          <a:bodyPr wrap="square">
            <a:spAutoFit/>
          </a:bodyPr>
          <a:lstStyle/>
          <a:p>
            <a:pPr lvl="0"/>
            <a:r>
              <a:rPr lang="en-US"/>
              <a:t>Software Development Lifecycle</a:t>
            </a:r>
          </a:p>
        </p:txBody>
      </p:sp>
      <p:sp>
        <p:nvSpPr>
          <p:cNvPr id="3" name="Text Placeholder 2">
            <a:extLst>
              <a:ext uri="{FF2B5EF4-FFF2-40B4-BE49-F238E27FC236}">
                <a16:creationId xmlns:a16="http://schemas.microsoft.com/office/drawing/2014/main" id="{8A61D33C-C669-334E-BF16-035A1DFE4D9C}"/>
              </a:ext>
            </a:extLst>
          </p:cNvPr>
          <p:cNvSpPr txBox="1">
            <a:spLocks noGrp="1"/>
          </p:cNvSpPr>
          <p:nvPr>
            <p:ph type="body" idx="4294967295"/>
          </p:nvPr>
        </p:nvSpPr>
        <p:spPr>
          <a:xfrm>
            <a:off x="457200" y="1874520"/>
            <a:ext cx="8229600" cy="4891680"/>
          </a:xfrm>
        </p:spPr>
        <p:txBody>
          <a:bodyPr wrap="square">
            <a:spAutoFit/>
          </a:bodyPr>
          <a:lstStyle/>
          <a:p>
            <a:pPr lvl="0">
              <a:buClr>
                <a:srgbClr val="FAE101"/>
              </a:buClr>
              <a:buSzPct val="100000"/>
              <a:buFont typeface="Arial" pitchFamily="34"/>
              <a:buChar char="•"/>
            </a:pPr>
            <a:r>
              <a:rPr lang="en-US" sz="2800">
                <a:latin typeface="Times New Roman" pitchFamily="18"/>
              </a:rPr>
              <a:t>Problem: ???</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A problem is the end of all software.</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Usually, the software is no longer needed</a:t>
            </a:r>
          </a:p>
          <a:p>
            <a:pPr marL="0" lvl="2" indent="0">
              <a:lnSpc>
                <a:spcPct val="100000"/>
              </a:lnSpc>
              <a:spcBef>
                <a:spcPts val="799"/>
              </a:spcBef>
              <a:buClr>
                <a:srgbClr val="FAE101"/>
              </a:buClr>
              <a:buSzPct val="100000"/>
              <a:buFont typeface="Arial"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Obsolete or replaced</a:t>
            </a:r>
          </a:p>
          <a:p>
            <a:pPr lvl="0">
              <a:buClr>
                <a:srgbClr val="FAE101"/>
              </a:buClr>
              <a:buSzPct val="100000"/>
              <a:buFont typeface="Arial" pitchFamily="34"/>
              <a:buChar char="•"/>
            </a:pPr>
            <a:r>
              <a:rPr lang="en-US" sz="2800">
                <a:latin typeface="Times New Roman" pitchFamily="18"/>
              </a:rPr>
              <a:t>New software takes the place of old software, as a clean solution to a problem that is usually different, or broader scoped, than the original problem.</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Eventually, all software becomes obsolete.</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The hardware that runs the most solid, perfect legacy code is eventually replaced.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5AB9-50D5-C84C-90AC-4CA108B6EAE5}"/>
              </a:ext>
            </a:extLst>
          </p:cNvPr>
          <p:cNvSpPr txBox="1">
            <a:spLocks noGrp="1"/>
          </p:cNvSpPr>
          <p:nvPr>
            <p:ph type="title" idx="4294967295"/>
          </p:nvPr>
        </p:nvSpPr>
        <p:spPr/>
        <p:txBody>
          <a:bodyPr wrap="square">
            <a:spAutoFit/>
          </a:bodyPr>
          <a:lstStyle/>
          <a:p>
            <a:pPr lvl="0"/>
            <a:r>
              <a:rPr lang="en-US"/>
              <a:t>Characteristic Goals for SWE</a:t>
            </a:r>
          </a:p>
        </p:txBody>
      </p:sp>
      <p:sp>
        <p:nvSpPr>
          <p:cNvPr id="3" name="Text Placeholder 2">
            <a:extLst>
              <a:ext uri="{FF2B5EF4-FFF2-40B4-BE49-F238E27FC236}">
                <a16:creationId xmlns:a16="http://schemas.microsoft.com/office/drawing/2014/main" id="{EC69D245-E939-094C-A007-3C09994F58BB}"/>
              </a:ext>
            </a:extLst>
          </p:cNvPr>
          <p:cNvSpPr txBox="1">
            <a:spLocks noGrp="1"/>
          </p:cNvSpPr>
          <p:nvPr>
            <p:ph type="body" idx="4294967295"/>
          </p:nvPr>
        </p:nvSpPr>
        <p:spPr>
          <a:xfrm>
            <a:off x="457200" y="1874520"/>
            <a:ext cx="8229600" cy="5005800"/>
          </a:xfrm>
        </p:spPr>
        <p:txBody>
          <a:bodyPr wrap="square">
            <a:spAutoFit/>
          </a:bodyPr>
          <a:lstStyle/>
          <a:p>
            <a:pPr lvl="0">
              <a:buClr>
                <a:srgbClr val="FAE101"/>
              </a:buClr>
              <a:buSzPct val="100000"/>
              <a:buFont typeface="Arial" pitchFamily="34"/>
              <a:buChar char="•"/>
            </a:pPr>
            <a:r>
              <a:rPr lang="en-US" sz="2800">
                <a:latin typeface="Times New Roman" pitchFamily="18"/>
              </a:rPr>
              <a:t>Maintainability:</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Designed to evolve to meet the changing needs of the customer</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Change is inevitable, hence </a:t>
            </a:r>
            <a:r>
              <a:rPr lang="en-US" sz="2800" i="1">
                <a:solidFill>
                  <a:srgbClr val="FAE101"/>
                </a:solidFill>
                <a:latin typeface="Times New Roman" pitchFamily="18"/>
              </a:rPr>
              <a:t>Change Management</a:t>
            </a:r>
          </a:p>
          <a:p>
            <a:pPr lvl="0">
              <a:buClr>
                <a:srgbClr val="FAE101"/>
              </a:buClr>
              <a:buSzPct val="100000"/>
              <a:buFont typeface="Arial" pitchFamily="34"/>
              <a:buChar char="•"/>
            </a:pPr>
            <a:r>
              <a:rPr lang="en-US" sz="2800">
                <a:latin typeface="Times New Roman" pitchFamily="18"/>
              </a:rPr>
              <a:t>Dependability:</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Reliable, performs consistently as expected</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Should not cause damage or fail</a:t>
            </a:r>
          </a:p>
          <a:p>
            <a:pPr lvl="0">
              <a:buClr>
                <a:srgbClr val="FAE101"/>
              </a:buClr>
              <a:buSzPct val="100000"/>
              <a:buFont typeface="Arial" pitchFamily="34"/>
              <a:buChar char="•"/>
            </a:pPr>
            <a:r>
              <a:rPr lang="en-US" sz="2800">
                <a:latin typeface="Times New Roman" pitchFamily="18"/>
              </a:rPr>
              <a:t>Security:</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Operate with integrity, must be able to trust the results of the software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A7F9-7561-B84F-A576-FD3E4067EC77}"/>
              </a:ext>
            </a:extLst>
          </p:cNvPr>
          <p:cNvSpPr txBox="1">
            <a:spLocks noGrp="1"/>
          </p:cNvSpPr>
          <p:nvPr>
            <p:ph type="title" idx="4294967295"/>
          </p:nvPr>
        </p:nvSpPr>
        <p:spPr/>
        <p:txBody>
          <a:bodyPr wrap="square">
            <a:spAutoFit/>
          </a:bodyPr>
          <a:lstStyle/>
          <a:p>
            <a:pPr lvl="0"/>
            <a:r>
              <a:rPr lang="en-US"/>
              <a:t>Characteristic Goals for SWE</a:t>
            </a:r>
          </a:p>
        </p:txBody>
      </p:sp>
      <p:sp>
        <p:nvSpPr>
          <p:cNvPr id="3" name="Text Placeholder 2">
            <a:extLst>
              <a:ext uri="{FF2B5EF4-FFF2-40B4-BE49-F238E27FC236}">
                <a16:creationId xmlns:a16="http://schemas.microsoft.com/office/drawing/2014/main" id="{E5311905-0775-0D43-AEC8-2386B2AAC56A}"/>
              </a:ext>
            </a:extLst>
          </p:cNvPr>
          <p:cNvSpPr txBox="1">
            <a:spLocks noGrp="1"/>
          </p:cNvSpPr>
          <p:nvPr>
            <p:ph type="body" idx="4294967295"/>
          </p:nvPr>
        </p:nvSpPr>
        <p:spPr>
          <a:xfrm>
            <a:off x="457200" y="1874520"/>
            <a:ext cx="8229600" cy="4967640"/>
          </a:xfrm>
        </p:spPr>
        <p:txBody>
          <a:bodyPr wrap="square">
            <a:spAutoFit/>
          </a:bodyPr>
          <a:lstStyle/>
          <a:p>
            <a:pPr lvl="0">
              <a:buClr>
                <a:srgbClr val="FAE101"/>
              </a:buClr>
              <a:buSzPct val="100000"/>
              <a:buFont typeface="Arial" pitchFamily="34"/>
              <a:buChar char="•"/>
            </a:pPr>
            <a:r>
              <a:rPr lang="en-US" sz="2800">
                <a:latin typeface="Times New Roman" pitchFamily="18"/>
              </a:rPr>
              <a:t>Efficiency:</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No wasteful consumption of resources, e.g.</a:t>
            </a:r>
          </a:p>
          <a:p>
            <a:pPr marL="0" lvl="2" indent="0">
              <a:lnSpc>
                <a:spcPct val="100000"/>
              </a:lnSpc>
              <a:spcBef>
                <a:spcPts val="799"/>
              </a:spcBef>
              <a:buClr>
                <a:srgbClr val="FAE101"/>
              </a:buClr>
              <a:buSzPct val="100000"/>
              <a:buFont typeface="Arial"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network bandwidth, CPU cycles,</a:t>
            </a:r>
          </a:p>
          <a:p>
            <a:pPr marL="0" lvl="2" indent="0">
              <a:lnSpc>
                <a:spcPct val="100000"/>
              </a:lnSpc>
              <a:spcBef>
                <a:spcPts val="799"/>
              </a:spcBef>
              <a:buClr>
                <a:srgbClr val="FAE101"/>
              </a:buClr>
              <a:buSzPct val="100000"/>
              <a:buFont typeface="Arial"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RAM, Secondary storage</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Responsive to environment and/or users</a:t>
            </a:r>
          </a:p>
          <a:p>
            <a:pPr lvl="0">
              <a:buClr>
                <a:srgbClr val="FAE101"/>
              </a:buClr>
              <a:buSzPct val="100000"/>
              <a:buFont typeface="Arial" pitchFamily="34"/>
              <a:buChar char="•"/>
            </a:pPr>
            <a:r>
              <a:rPr lang="en-US" sz="2800">
                <a:latin typeface="Times New Roman" pitchFamily="18"/>
              </a:rPr>
              <a:t>Acceptability (compatibility):</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Software should be designed for the appropriate user base</a:t>
            </a:r>
          </a:p>
          <a:p>
            <a:pPr marL="0" lvl="1" indent="0">
              <a:lnSpc>
                <a:spcPct val="100000"/>
              </a:lnSpc>
              <a:spcBef>
                <a:spcPts val="799"/>
              </a:spcBef>
              <a:buClr>
                <a:srgbClr val="FAE101"/>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a:solidFill>
                  <a:srgbClr val="FAE101"/>
                </a:solidFill>
                <a:latin typeface="Times New Roman" pitchFamily="18"/>
              </a:rPr>
              <a:t>Does the user understand, and can they efficiently operate the software, compatible with environment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The Software Development Lifecycle</a:t>
            </a:r>
          </a:p>
        </p:txBody>
      </p:sp>
    </p:spTree>
    <p:extLst>
      <p:ext uri="{BB962C8B-B14F-4D97-AF65-F5344CB8AC3E}">
        <p14:creationId xmlns:p14="http://schemas.microsoft.com/office/powerpoint/2010/main" val="1844895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GB" dirty="0"/>
              <a:t>Software process models</a:t>
            </a:r>
          </a:p>
          <a:p>
            <a:r>
              <a:rPr lang="en-GB" dirty="0"/>
              <a:t>Process activities</a:t>
            </a:r>
          </a:p>
          <a:p>
            <a:r>
              <a:rPr lang="en-GB" dirty="0"/>
              <a:t>Coping with change</a:t>
            </a:r>
          </a:p>
          <a:p>
            <a:r>
              <a:rPr lang="en-GB" dirty="0"/>
              <a:t>Process improvement</a:t>
            </a:r>
            <a:endParaRPr lang="en-US" dirty="0"/>
          </a:p>
        </p:txBody>
      </p:sp>
    </p:spTree>
    <p:extLst>
      <p:ext uri="{BB962C8B-B14F-4D97-AF65-F5344CB8AC3E}">
        <p14:creationId xmlns:p14="http://schemas.microsoft.com/office/powerpoint/2010/main" val="26345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E153-CBA6-804E-9BE4-6DE628AD884A}"/>
              </a:ext>
            </a:extLst>
          </p:cNvPr>
          <p:cNvSpPr txBox="1">
            <a:spLocks noGrp="1"/>
          </p:cNvSpPr>
          <p:nvPr>
            <p:ph type="title" idx="4294967295"/>
          </p:nvPr>
        </p:nvSpPr>
        <p:spPr/>
        <p:txBody>
          <a:bodyPr wrap="square">
            <a:spAutoFit/>
          </a:bodyPr>
          <a:lstStyle/>
          <a:p>
            <a:pPr lvl="0"/>
            <a:r>
              <a:rPr lang="en-US"/>
              <a:t>Software Engineering</a:t>
            </a:r>
          </a:p>
        </p:txBody>
      </p:sp>
      <p:sp>
        <p:nvSpPr>
          <p:cNvPr id="3" name="Text Placeholder 2">
            <a:extLst>
              <a:ext uri="{FF2B5EF4-FFF2-40B4-BE49-F238E27FC236}">
                <a16:creationId xmlns:a16="http://schemas.microsoft.com/office/drawing/2014/main" id="{8CC75F67-440D-4D44-9693-71D8B704DA8A}"/>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What is engineering, as a discipline?</a:t>
            </a:r>
          </a:p>
          <a:p>
            <a:pPr lvl="0"/>
            <a:endParaRPr lang="en-US" sz="2800">
              <a:latin typeface="Times New Roman" pitchFamily="18"/>
            </a:endParaRPr>
          </a:p>
          <a:p>
            <a:pPr lvl="0"/>
            <a:r>
              <a:rPr lang="en-US" sz="2800">
                <a:latin typeface="Times New Roman" pitchFamily="18"/>
              </a:rPr>
              <a:t>“The application of scientific, economic, social, and practical knowledge in order to design, build, and maintain structures, machines, devices, systems, materials and processes”</a:t>
            </a:r>
          </a:p>
          <a:p>
            <a:pPr lvl="0"/>
            <a:r>
              <a:rPr lang="en-US" sz="2800">
                <a:latin typeface="Times New Roman" pitchFamily="18"/>
              </a:rPr>
              <a:t>- wikipedia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The software process</a:t>
            </a:r>
            <a:endParaRPr lang="en-GB" dirty="0"/>
          </a:p>
        </p:txBody>
      </p:sp>
      <p:sp>
        <p:nvSpPr>
          <p:cNvPr id="17411" name="Rectangle 3"/>
          <p:cNvSpPr>
            <a:spLocks noGrp="1" noChangeArrowheads="1"/>
          </p:cNvSpPr>
          <p:nvPr>
            <p:ph idx="1"/>
          </p:nvPr>
        </p:nvSpPr>
        <p:spPr/>
        <p:txBody>
          <a:bodyPr>
            <a:normAutofit fontScale="85000" lnSpcReduction="20000"/>
          </a:bodyPr>
          <a:lstStyle/>
          <a:p>
            <a:r>
              <a:rPr lang="en-GB"/>
              <a:t>A structured set of activities required to develop a </a:t>
            </a:r>
            <a:br>
              <a:rPr lang="en-GB"/>
            </a:br>
            <a:r>
              <a:rPr lang="en-GB"/>
              <a:t>software system. </a:t>
            </a:r>
          </a:p>
          <a:p>
            <a:r>
              <a:rPr lang="en-GB"/>
              <a:t>Many different software processes but all involve:</a:t>
            </a:r>
          </a:p>
          <a:p>
            <a:pPr lvl="1"/>
            <a:r>
              <a:rPr lang="en-GB"/>
              <a:t>Specification – defining what the system should do;</a:t>
            </a:r>
          </a:p>
          <a:p>
            <a:pPr lvl="1"/>
            <a:r>
              <a:rPr lang="en-GB"/>
              <a:t>Design and implementation – defining the organization of the system and implementing the system;</a:t>
            </a:r>
          </a:p>
          <a:p>
            <a:pPr lvl="1"/>
            <a:r>
              <a:rPr lang="en-GB"/>
              <a:t>Validation – checking that it does what the customer wants;</a:t>
            </a:r>
          </a:p>
          <a:p>
            <a:pPr lvl="1"/>
            <a:r>
              <a:rPr lang="en-GB"/>
              <a:t>Evolution – changing the system in response to changing customer needs.</a:t>
            </a:r>
          </a:p>
          <a:p>
            <a:r>
              <a:rPr lang="en-GB"/>
              <a:t>A software process model is an abstract representation of a process. It presents a description of a process from some particular perspective.</a:t>
            </a:r>
            <a:endParaRPr lang="en-GB" dirty="0"/>
          </a:p>
        </p:txBody>
      </p:sp>
    </p:spTree>
    <p:extLst>
      <p:ext uri="{BB962C8B-B14F-4D97-AF65-F5344CB8AC3E}">
        <p14:creationId xmlns:p14="http://schemas.microsoft.com/office/powerpoint/2010/main" val="126847637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process descriptions</a:t>
            </a:r>
            <a:endParaRPr lang="en-US" dirty="0"/>
          </a:p>
        </p:txBody>
      </p:sp>
      <p:sp>
        <p:nvSpPr>
          <p:cNvPr id="3" name="Content Placeholder 2"/>
          <p:cNvSpPr>
            <a:spLocks noGrp="1"/>
          </p:cNvSpPr>
          <p:nvPr>
            <p:ph idx="1"/>
          </p:nvPr>
        </p:nvSpPr>
        <p:spPr/>
        <p:txBody>
          <a:bodyPr/>
          <a:lstStyle/>
          <a:p>
            <a:r>
              <a:rPr lang="en-GB" dirty="0"/>
              <a:t>When we describe and discuss processes, we usually talk about the activities in these processes such as specifying a data model, designing a user interface, etc. and the ordering of these activities.</a:t>
            </a:r>
          </a:p>
          <a:p>
            <a:r>
              <a:rPr lang="en-GB" dirty="0"/>
              <a:t>Process descriptions may also include:</a:t>
            </a:r>
          </a:p>
          <a:p>
            <a:pPr lvl="1"/>
            <a:r>
              <a:rPr lang="en-GB" dirty="0"/>
              <a:t>Products, which are the outcomes of a process activity; </a:t>
            </a:r>
          </a:p>
          <a:p>
            <a:pPr lvl="1"/>
            <a:r>
              <a:rPr lang="en-GB" dirty="0"/>
              <a:t>Roles, which reflect the responsibilities of the people involved in the process;</a:t>
            </a:r>
          </a:p>
          <a:p>
            <a:pPr lvl="1"/>
            <a:r>
              <a:rPr lang="en-GB" dirty="0"/>
              <a:t>Pre- and post-conditions, which are statements that are true before and after a process activity has been enacted or a product produced.   </a:t>
            </a:r>
            <a:endParaRPr lang="en-US" dirty="0"/>
          </a:p>
        </p:txBody>
      </p:sp>
    </p:spTree>
    <p:extLst>
      <p:ext uri="{BB962C8B-B14F-4D97-AF65-F5344CB8AC3E}">
        <p14:creationId xmlns:p14="http://schemas.microsoft.com/office/powerpoint/2010/main" val="3706781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idx="1"/>
          </p:nvPr>
        </p:nvSpPr>
        <p:spPr>
          <a:xfrm>
            <a:off x="628650" y="1232059"/>
            <a:ext cx="7886700" cy="3263504"/>
          </a:xfrm>
        </p:spPr>
        <p:txBody>
          <a:bodyPr/>
          <a:lstStyle/>
          <a:p>
            <a:r>
              <a:rPr lang="en-GB" sz="2800" dirty="0"/>
              <a:t>Plan-driven processes are processes where all of the process activities are planned in advance and progress is measured against this plan. </a:t>
            </a:r>
          </a:p>
          <a:p>
            <a:r>
              <a:rPr lang="en-GB" sz="2800" dirty="0"/>
              <a:t>In agile processes, planning is incremental and it is easier to change the process to reflect changing customer requirements. </a:t>
            </a:r>
          </a:p>
          <a:p>
            <a:r>
              <a:rPr lang="en-GB" sz="2800" dirty="0"/>
              <a:t>In practice, most practical processes include elements of both plan-driven and agile approaches. </a:t>
            </a:r>
          </a:p>
          <a:p>
            <a:r>
              <a:rPr lang="en-GB" sz="2800" dirty="0"/>
              <a:t>There are no right or wrong software processes.</a:t>
            </a:r>
            <a:endParaRPr lang="en-US" sz="2800" dirty="0"/>
          </a:p>
        </p:txBody>
      </p:sp>
    </p:spTree>
    <p:extLst>
      <p:ext uri="{BB962C8B-B14F-4D97-AF65-F5344CB8AC3E}">
        <p14:creationId xmlns:p14="http://schemas.microsoft.com/office/powerpoint/2010/main" val="404990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468166"/>
            <a:ext cx="6858000" cy="857250"/>
          </a:xfrm>
        </p:spPr>
        <p:txBody>
          <a:bodyPr/>
          <a:lstStyle/>
          <a:p>
            <a:pPr algn="ctr"/>
            <a:r>
              <a:rPr lang="en-US" dirty="0"/>
              <a:t>Software process models</a:t>
            </a:r>
          </a:p>
        </p:txBody>
      </p:sp>
    </p:spTree>
    <p:extLst>
      <p:ext uri="{BB962C8B-B14F-4D97-AF65-F5344CB8AC3E}">
        <p14:creationId xmlns:p14="http://schemas.microsoft.com/office/powerpoint/2010/main" val="751656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Software process models</a:t>
            </a:r>
            <a:endParaRPr lang="en-GB" dirty="0"/>
          </a:p>
        </p:txBody>
      </p:sp>
      <p:sp>
        <p:nvSpPr>
          <p:cNvPr id="25603" name="Rectangle 3"/>
          <p:cNvSpPr>
            <a:spLocks noGrp="1" noChangeArrowheads="1"/>
          </p:cNvSpPr>
          <p:nvPr>
            <p:ph idx="1"/>
          </p:nvPr>
        </p:nvSpPr>
        <p:spPr/>
        <p:txBody>
          <a:bodyPr>
            <a:normAutofit fontScale="85000" lnSpcReduction="20000"/>
          </a:bodyPr>
          <a:lstStyle/>
          <a:p>
            <a:r>
              <a:rPr lang="en-GB" dirty="0"/>
              <a:t>The waterfall model</a:t>
            </a:r>
          </a:p>
          <a:p>
            <a:pPr lvl="1"/>
            <a:r>
              <a:rPr lang="en-GB" dirty="0"/>
              <a:t>Plan-driven model. Separate and distinct phases of specification and development.</a:t>
            </a:r>
          </a:p>
          <a:p>
            <a:r>
              <a:rPr lang="en-GB" dirty="0"/>
              <a:t>Incremental development</a:t>
            </a:r>
          </a:p>
          <a:p>
            <a:pPr lvl="1"/>
            <a:r>
              <a:rPr lang="en-GB" dirty="0"/>
              <a:t>Specification, development and validation are interleaved. May be plan-driven or agile.</a:t>
            </a:r>
          </a:p>
          <a:p>
            <a:r>
              <a:rPr lang="en-GB" dirty="0"/>
              <a:t>Integration and configuration</a:t>
            </a:r>
          </a:p>
          <a:p>
            <a:pPr lvl="1"/>
            <a:r>
              <a:rPr lang="en-GB" dirty="0"/>
              <a:t>The system is assembled from existing configurable components. May be plan-driven or agile.</a:t>
            </a:r>
          </a:p>
          <a:p>
            <a:r>
              <a:rPr lang="en-GB" dirty="0"/>
              <a:t>In practice, most large systems are developed using a process that incorporates elements from all of these models.</a:t>
            </a:r>
          </a:p>
        </p:txBody>
      </p:sp>
    </p:spTree>
    <p:extLst>
      <p:ext uri="{BB962C8B-B14F-4D97-AF65-F5344CB8AC3E}">
        <p14:creationId xmlns:p14="http://schemas.microsoft.com/office/powerpoint/2010/main" val="343805635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The waterfall model</a:t>
            </a:r>
            <a:br>
              <a:rPr lang="en-GB" dirty="0"/>
            </a:br>
            <a:endParaRPr lang="en-US" dirty="0"/>
          </a:p>
        </p:txBody>
      </p:sp>
      <p:pic>
        <p:nvPicPr>
          <p:cNvPr id="4" name="Picture 3" descr="2.1.Waterfall-model.eps"/>
          <p:cNvPicPr>
            <a:picLocks noChangeAspect="1"/>
          </p:cNvPicPr>
          <p:nvPr/>
        </p:nvPicPr>
        <p:blipFill>
          <a:blip r:embed="rId2"/>
          <a:stretch>
            <a:fillRect/>
          </a:stretch>
        </p:blipFill>
        <p:spPr>
          <a:xfrm>
            <a:off x="1826290" y="2306208"/>
            <a:ext cx="5387774" cy="3029599"/>
          </a:xfrm>
          <a:prstGeom prst="rect">
            <a:avLst/>
          </a:prstGeom>
        </p:spPr>
      </p:pic>
    </p:spTree>
    <p:extLst>
      <p:ext uri="{BB962C8B-B14F-4D97-AF65-F5344CB8AC3E}">
        <p14:creationId xmlns:p14="http://schemas.microsoft.com/office/powerpoint/2010/main" val="731423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Waterfall model phases</a:t>
            </a:r>
          </a:p>
        </p:txBody>
      </p:sp>
      <p:sp>
        <p:nvSpPr>
          <p:cNvPr id="29699" name="Rectangle 3"/>
          <p:cNvSpPr>
            <a:spLocks noGrp="1" noChangeArrowheads="1"/>
          </p:cNvSpPr>
          <p:nvPr>
            <p:ph idx="1"/>
          </p:nvPr>
        </p:nvSpPr>
        <p:spPr/>
        <p:txBody>
          <a:bodyPr/>
          <a:lstStyle/>
          <a:p>
            <a:r>
              <a:rPr lang="en-GB" sz="2800" dirty="0"/>
              <a:t>There are separate identified phases in the waterfall model:</a:t>
            </a:r>
          </a:p>
          <a:p>
            <a:pPr lvl="1"/>
            <a:r>
              <a:rPr lang="en-GB" sz="2000" dirty="0"/>
              <a:t>Requirements analysis and definition</a:t>
            </a:r>
          </a:p>
          <a:p>
            <a:pPr lvl="1"/>
            <a:r>
              <a:rPr lang="en-GB" sz="2000" dirty="0"/>
              <a:t>System and software design</a:t>
            </a:r>
          </a:p>
          <a:p>
            <a:pPr lvl="1"/>
            <a:r>
              <a:rPr lang="en-GB" sz="2000" dirty="0"/>
              <a:t>Implementation and unit testing</a:t>
            </a:r>
          </a:p>
          <a:p>
            <a:pPr lvl="1"/>
            <a:r>
              <a:rPr lang="en-GB" sz="2000" dirty="0"/>
              <a:t>Integration and system testing</a:t>
            </a:r>
          </a:p>
          <a:p>
            <a:pPr lvl="1"/>
            <a:r>
              <a:rPr lang="en-GB" sz="2000" dirty="0"/>
              <a:t>Operation and maintenance</a:t>
            </a:r>
          </a:p>
          <a:p>
            <a:r>
              <a:rPr lang="en-GB" sz="2800" dirty="0"/>
              <a:t>The main drawback of the waterfall model is the difficulty of accommodating change after the process is underway. In principle, a phase has to be complete before moving onto the next phase.</a:t>
            </a:r>
          </a:p>
        </p:txBody>
      </p:sp>
    </p:spTree>
    <p:extLst>
      <p:ext uri="{BB962C8B-B14F-4D97-AF65-F5344CB8AC3E}">
        <p14:creationId xmlns:p14="http://schemas.microsoft.com/office/powerpoint/2010/main" val="307175400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problems</a:t>
            </a:r>
          </a:p>
        </p:txBody>
      </p:sp>
      <p:sp>
        <p:nvSpPr>
          <p:cNvPr id="92163" name="Rectangle 3"/>
          <p:cNvSpPr>
            <a:spLocks noGrp="1" noChangeArrowheads="1"/>
          </p:cNvSpPr>
          <p:nvPr>
            <p:ph idx="1"/>
          </p:nvPr>
        </p:nvSpPr>
        <p:spPr/>
        <p:txBody>
          <a:bodyPr/>
          <a:lstStyle/>
          <a:p>
            <a:r>
              <a:rPr lang="en-GB" sz="2800" dirty="0"/>
              <a:t>Inflexible partitioning of the project into distinct stages makes it difficult to respond to changing customer requirements.</a:t>
            </a:r>
          </a:p>
          <a:p>
            <a:pPr lvl="1"/>
            <a:r>
              <a:rPr lang="en-GB" sz="2000" dirty="0"/>
              <a:t>Therefore, this model is only appropriate when the requirements are well-understood and changes will be fairly limited during the design process. </a:t>
            </a:r>
          </a:p>
          <a:p>
            <a:pPr lvl="1"/>
            <a:r>
              <a:rPr lang="en-GB" sz="2000" dirty="0"/>
              <a:t>Few business systems have stable requirements.</a:t>
            </a:r>
          </a:p>
          <a:p>
            <a:r>
              <a:rPr lang="en-GB" sz="2800" dirty="0"/>
              <a:t>The waterfall model is mostly used for large systems engineering projects where a system is developed at several sites.</a:t>
            </a:r>
          </a:p>
          <a:p>
            <a:pPr lvl="1"/>
            <a:r>
              <a:rPr lang="en-GB" sz="2000" dirty="0"/>
              <a:t>In those circumstances, the plan-driven nature of the waterfall model helps coordinate the work. </a:t>
            </a:r>
          </a:p>
        </p:txBody>
      </p:sp>
    </p:spTree>
    <p:extLst>
      <p:ext uri="{BB962C8B-B14F-4D97-AF65-F5344CB8AC3E}">
        <p14:creationId xmlns:p14="http://schemas.microsoft.com/office/powerpoint/2010/main" val="2775873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Incremental development </a:t>
            </a:r>
            <a:br>
              <a:rPr lang="en-GB" dirty="0"/>
            </a:br>
            <a:endParaRPr lang="en-US" dirty="0"/>
          </a:p>
        </p:txBody>
      </p:sp>
      <p:pic>
        <p:nvPicPr>
          <p:cNvPr id="4" name="Picture 3" descr="2.2 Incremental-dev.eps"/>
          <p:cNvPicPr>
            <a:picLocks noChangeAspect="1"/>
          </p:cNvPicPr>
          <p:nvPr/>
        </p:nvPicPr>
        <p:blipFill>
          <a:blip r:embed="rId2"/>
          <a:stretch>
            <a:fillRect/>
          </a:stretch>
        </p:blipFill>
        <p:spPr>
          <a:xfrm>
            <a:off x="1485900" y="2276595"/>
            <a:ext cx="5638296" cy="3038946"/>
          </a:xfrm>
          <a:prstGeom prst="rect">
            <a:avLst/>
          </a:prstGeom>
        </p:spPr>
      </p:pic>
    </p:spTree>
    <p:extLst>
      <p:ext uri="{BB962C8B-B14F-4D97-AF65-F5344CB8AC3E}">
        <p14:creationId xmlns:p14="http://schemas.microsoft.com/office/powerpoint/2010/main" val="2782230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Incremental development benefits</a:t>
            </a:r>
          </a:p>
        </p:txBody>
      </p:sp>
      <p:sp>
        <p:nvSpPr>
          <p:cNvPr id="33795" name="Rectangle 3"/>
          <p:cNvSpPr>
            <a:spLocks noGrp="1" noChangeArrowheads="1"/>
          </p:cNvSpPr>
          <p:nvPr>
            <p:ph idx="1"/>
          </p:nvPr>
        </p:nvSpPr>
        <p:spPr/>
        <p:txBody>
          <a:bodyPr>
            <a:normAutofit fontScale="85000" lnSpcReduction="20000"/>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Tree>
    <p:extLst>
      <p:ext uri="{BB962C8B-B14F-4D97-AF65-F5344CB8AC3E}">
        <p14:creationId xmlns:p14="http://schemas.microsoft.com/office/powerpoint/2010/main" val="40145528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89A9-87D0-BB4C-86C6-471ADB0D0FBD}"/>
              </a:ext>
            </a:extLst>
          </p:cNvPr>
          <p:cNvSpPr txBox="1">
            <a:spLocks noGrp="1"/>
          </p:cNvSpPr>
          <p:nvPr>
            <p:ph type="title" idx="4294967295"/>
          </p:nvPr>
        </p:nvSpPr>
        <p:spPr/>
        <p:txBody>
          <a:bodyPr wrap="square">
            <a:spAutoFit/>
          </a:bodyPr>
          <a:lstStyle/>
          <a:p>
            <a:pPr lvl="0"/>
            <a:r>
              <a:rPr lang="en-US"/>
              <a:t>Software Engineering</a:t>
            </a:r>
          </a:p>
        </p:txBody>
      </p:sp>
      <p:sp>
        <p:nvSpPr>
          <p:cNvPr id="3" name="Text Placeholder 2">
            <a:extLst>
              <a:ext uri="{FF2B5EF4-FFF2-40B4-BE49-F238E27FC236}">
                <a16:creationId xmlns:a16="http://schemas.microsoft.com/office/drawing/2014/main" id="{55527ADA-C98E-E94E-ACC2-D31FE639F3E1}"/>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What is software?</a:t>
            </a:r>
          </a:p>
          <a:p>
            <a:pPr lvl="0"/>
            <a:endParaRPr lang="en-US" sz="2800">
              <a:latin typeface="Times New Roman" pitchFamily="18"/>
            </a:endParaRPr>
          </a:p>
          <a:p>
            <a:pPr lvl="0"/>
            <a:r>
              <a:rPr lang="en-US" sz="2800">
                <a:latin typeface="Times New Roman" pitchFamily="18"/>
              </a:rPr>
              <a:t>Computer programs </a:t>
            </a:r>
            <a:r>
              <a:rPr lang="en-US" sz="2800" b="1">
                <a:latin typeface="Times New Roman" pitchFamily="18"/>
              </a:rPr>
              <a:t>and related documentation of requirements, designs, models, and manuals.</a:t>
            </a:r>
          </a:p>
          <a:p>
            <a:pPr lvl="0"/>
            <a:r>
              <a:rPr lang="en-US" sz="2800" b="1">
                <a:latin typeface="Times New Roman" pitchFamily="18"/>
              </a:rPr>
              <a:t>- Sommerville</a:t>
            </a:r>
          </a:p>
          <a:p>
            <a:pPr lvl="0"/>
            <a:endParaRPr lang="en-US" sz="2800">
              <a:latin typeface="Times New Roman" pitchFamily="1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problems</a:t>
            </a:r>
          </a:p>
        </p:txBody>
      </p:sp>
      <p:sp>
        <p:nvSpPr>
          <p:cNvPr id="3" name="Content Placeholder 2"/>
          <p:cNvSpPr>
            <a:spLocks noGrp="1"/>
          </p:cNvSpPr>
          <p:nvPr>
            <p:ph idx="1"/>
          </p:nvPr>
        </p:nvSpPr>
        <p:spPr/>
        <p:txBody>
          <a:bodyPr/>
          <a:lstStyle/>
          <a:p>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Tree>
    <p:extLst>
      <p:ext uri="{BB962C8B-B14F-4D97-AF65-F5344CB8AC3E}">
        <p14:creationId xmlns:p14="http://schemas.microsoft.com/office/powerpoint/2010/main" val="668236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a:t>Integration and configuration</a:t>
            </a:r>
          </a:p>
        </p:txBody>
      </p:sp>
      <p:sp>
        <p:nvSpPr>
          <p:cNvPr id="99331" name="Rectangle 3"/>
          <p:cNvSpPr>
            <a:spLocks noGrp="1" noChangeArrowheads="1"/>
          </p:cNvSpPr>
          <p:nvPr>
            <p:ph idx="1"/>
          </p:nvPr>
        </p:nvSpPr>
        <p:spPr/>
        <p:txBody>
          <a:bodyPr/>
          <a:lstStyle/>
          <a:p>
            <a:r>
              <a:rPr lang="en-GB" dirty="0"/>
              <a:t>Based on software reuse where systems are integrated from existing components or application systems (sometimes called COTS -Commercial-off-the-shelf) systems).</a:t>
            </a:r>
          </a:p>
          <a:p>
            <a:r>
              <a:rPr lang="en-GB" dirty="0"/>
              <a:t>Reused elements may be configured to adapt their behaviour and functionality to a user’s requirements</a:t>
            </a:r>
          </a:p>
        </p:txBody>
      </p:sp>
    </p:spTree>
    <p:extLst>
      <p:ext uri="{BB962C8B-B14F-4D97-AF65-F5344CB8AC3E}">
        <p14:creationId xmlns:p14="http://schemas.microsoft.com/office/powerpoint/2010/main" val="4228263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reusable software</a:t>
            </a:r>
          </a:p>
        </p:txBody>
      </p:sp>
      <p:sp>
        <p:nvSpPr>
          <p:cNvPr id="3" name="Content Placeholder 2"/>
          <p:cNvSpPr>
            <a:spLocks noGrp="1"/>
          </p:cNvSpPr>
          <p:nvPr>
            <p:ph idx="1"/>
          </p:nvPr>
        </p:nvSpPr>
        <p:spPr/>
        <p:txBody>
          <a:bodyPr/>
          <a:lstStyle/>
          <a:p>
            <a:r>
              <a:rPr lang="en-GB" sz="2800" dirty="0"/>
              <a:t>Stand-alone application systems (sometimes called COTS) that are configured for use in a particular environment.</a:t>
            </a:r>
          </a:p>
          <a:p>
            <a:r>
              <a:rPr lang="en-GB" sz="2800" dirty="0"/>
              <a:t>Collections of objects that are developed as a package to be integrated with a component framework such as .NET or J2EE.</a:t>
            </a:r>
          </a:p>
          <a:p>
            <a:r>
              <a:rPr lang="en-GB" sz="2800" dirty="0"/>
              <a:t>Web services that are developed according to service standards and which are available for remote invocation. </a:t>
            </a:r>
          </a:p>
          <a:p>
            <a:endParaRPr lang="en-GB" sz="2800" dirty="0"/>
          </a:p>
          <a:p>
            <a:endParaRPr lang="en-US" sz="2800" dirty="0"/>
          </a:p>
        </p:txBody>
      </p:sp>
    </p:spTree>
    <p:extLst>
      <p:ext uri="{BB962C8B-B14F-4D97-AF65-F5344CB8AC3E}">
        <p14:creationId xmlns:p14="http://schemas.microsoft.com/office/powerpoint/2010/main" val="2605630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Reuse-oriented software engineering</a:t>
            </a:r>
          </a:p>
        </p:txBody>
      </p:sp>
      <p:pic>
        <p:nvPicPr>
          <p:cNvPr id="2" name="Picture 1" descr="2.3 Reuse oriented 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664" y="2602301"/>
            <a:ext cx="6595181" cy="2741010"/>
          </a:xfrm>
          <a:prstGeom prst="rect">
            <a:avLst/>
          </a:prstGeom>
        </p:spPr>
      </p:pic>
    </p:spTree>
    <p:extLst>
      <p:ext uri="{BB962C8B-B14F-4D97-AF65-F5344CB8AC3E}">
        <p14:creationId xmlns:p14="http://schemas.microsoft.com/office/powerpoint/2010/main" val="1448023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process stages</a:t>
            </a:r>
          </a:p>
        </p:txBody>
      </p:sp>
      <p:sp>
        <p:nvSpPr>
          <p:cNvPr id="3" name="Content Placeholder 2"/>
          <p:cNvSpPr>
            <a:spLocks noGrp="1"/>
          </p:cNvSpPr>
          <p:nvPr>
            <p:ph idx="1"/>
          </p:nvPr>
        </p:nvSpPr>
        <p:spPr/>
        <p:txBody>
          <a:bodyPr/>
          <a:lstStyle/>
          <a:p>
            <a:r>
              <a:rPr lang="en-US" dirty="0"/>
              <a:t>Requirements specification</a:t>
            </a:r>
          </a:p>
          <a:p>
            <a:r>
              <a:rPr lang="en-US" dirty="0"/>
              <a:t>Software discovery and evaluation</a:t>
            </a:r>
          </a:p>
          <a:p>
            <a:r>
              <a:rPr lang="en-US" dirty="0"/>
              <a:t>Requirements refinement</a:t>
            </a:r>
          </a:p>
          <a:p>
            <a:r>
              <a:rPr lang="en-US" dirty="0"/>
              <a:t>Application system configuration</a:t>
            </a:r>
          </a:p>
          <a:p>
            <a:r>
              <a:rPr lang="en-US" dirty="0"/>
              <a:t>Component adaptation and integration</a:t>
            </a:r>
          </a:p>
        </p:txBody>
      </p:sp>
    </p:spTree>
    <p:extLst>
      <p:ext uri="{BB962C8B-B14F-4D97-AF65-F5344CB8AC3E}">
        <p14:creationId xmlns:p14="http://schemas.microsoft.com/office/powerpoint/2010/main" val="153065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p:txBody>
          <a:bodyPr/>
          <a:lstStyle/>
          <a:p>
            <a:r>
              <a:rPr lang="en-US" dirty="0"/>
              <a:t>Reduced costs and risks as less software is developed from scratch</a:t>
            </a:r>
          </a:p>
          <a:p>
            <a:r>
              <a:rPr lang="en-US" dirty="0"/>
              <a:t>Faster delivery and deployment of system</a:t>
            </a:r>
          </a:p>
          <a:p>
            <a:r>
              <a:rPr lang="en-US" dirty="0"/>
              <a:t>But requirements compromises are inevitable so system may not meet real needs of users</a:t>
            </a:r>
          </a:p>
          <a:p>
            <a:r>
              <a:rPr lang="en-US" dirty="0"/>
              <a:t>Loss of control over evolution of reused system elements</a:t>
            </a:r>
          </a:p>
        </p:txBody>
      </p:sp>
    </p:spTree>
    <p:extLst>
      <p:ext uri="{BB962C8B-B14F-4D97-AF65-F5344CB8AC3E}">
        <p14:creationId xmlns:p14="http://schemas.microsoft.com/office/powerpoint/2010/main" val="1671241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539604"/>
            <a:ext cx="6172200" cy="857250"/>
          </a:xfrm>
        </p:spPr>
        <p:txBody>
          <a:bodyPr/>
          <a:lstStyle/>
          <a:p>
            <a:pPr algn="ctr"/>
            <a:r>
              <a:rPr lang="en-US" dirty="0"/>
              <a:t>SDLC activities</a:t>
            </a:r>
          </a:p>
        </p:txBody>
      </p:sp>
    </p:spTree>
    <p:extLst>
      <p:ext uri="{BB962C8B-B14F-4D97-AF65-F5344CB8AC3E}">
        <p14:creationId xmlns:p14="http://schemas.microsoft.com/office/powerpoint/2010/main" val="2182723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activities</a:t>
            </a:r>
          </a:p>
        </p:txBody>
      </p:sp>
      <p:sp>
        <p:nvSpPr>
          <p:cNvPr id="5" name="Content Placeholder 4"/>
          <p:cNvSpPr>
            <a:spLocks noGrp="1"/>
          </p:cNvSpPr>
          <p:nvPr>
            <p:ph idx="1"/>
          </p:nvPr>
        </p:nvSpPr>
        <p:spPr/>
        <p:txBody>
          <a:bodyPr/>
          <a:lstStyle/>
          <a:p>
            <a:r>
              <a:rPr lang="en-GB" sz="2400" dirty="0"/>
              <a:t>Real software processes are inter-leaved sequences of technical, collaborative and managerial activities with the overall goal of specifying, designing, implementing and testing a software system. </a:t>
            </a:r>
          </a:p>
          <a:p>
            <a:r>
              <a:rPr lang="en-GB" sz="2400" dirty="0"/>
              <a:t>The four basic process activities of specification, development, validation and evolution are organized differently in different development processes. </a:t>
            </a:r>
          </a:p>
          <a:p>
            <a:r>
              <a:rPr lang="en-GB" sz="2400" dirty="0"/>
              <a:t>For example, in the waterfall model, they are organized in sequence, whereas in incremental development they are interleaved. </a:t>
            </a:r>
            <a:endParaRPr lang="en-US" sz="2400" dirty="0"/>
          </a:p>
        </p:txBody>
      </p:sp>
    </p:spTree>
    <p:extLst>
      <p:ext uri="{BB962C8B-B14F-4D97-AF65-F5344CB8AC3E}">
        <p14:creationId xmlns:p14="http://schemas.microsoft.com/office/powerpoint/2010/main" val="1274107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The requirements engineering process</a:t>
            </a:r>
            <a:br>
              <a:rPr lang="en-GB" dirty="0"/>
            </a:br>
            <a:endParaRPr lang="en-US" dirty="0"/>
          </a:p>
        </p:txBody>
      </p:sp>
      <p:pic>
        <p:nvPicPr>
          <p:cNvPr id="2" name="Picture 1" descr="2.4 RE-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821" y="2147665"/>
            <a:ext cx="4754501" cy="3294613"/>
          </a:xfrm>
          <a:prstGeom prst="rect">
            <a:avLst/>
          </a:prstGeom>
        </p:spPr>
      </p:pic>
    </p:spTree>
    <p:extLst>
      <p:ext uri="{BB962C8B-B14F-4D97-AF65-F5344CB8AC3E}">
        <p14:creationId xmlns:p14="http://schemas.microsoft.com/office/powerpoint/2010/main" val="4288201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Software specification</a:t>
            </a:r>
          </a:p>
        </p:txBody>
      </p:sp>
      <p:sp>
        <p:nvSpPr>
          <p:cNvPr id="84995" name="Rectangle 3"/>
          <p:cNvSpPr>
            <a:spLocks noGrp="1" noChangeArrowheads="1"/>
          </p:cNvSpPr>
          <p:nvPr>
            <p:ph idx="1"/>
          </p:nvPr>
        </p:nvSpPr>
        <p:spPr>
          <a:xfrm>
            <a:off x="1455498" y="2057401"/>
            <a:ext cx="6345360" cy="3394472"/>
          </a:xfrm>
        </p:spPr>
        <p:txBody>
          <a:bodyPr/>
          <a:lstStyle/>
          <a:p>
            <a:r>
              <a:rPr lang="en-GB" sz="2800" dirty="0"/>
              <a:t>The process of establishing what services are required and the constraints on the system’s operation and development.</a:t>
            </a:r>
          </a:p>
          <a:p>
            <a:r>
              <a:rPr lang="en-GB" sz="2800" dirty="0"/>
              <a:t>Requirements engineering process</a:t>
            </a:r>
          </a:p>
          <a:p>
            <a:pPr lvl="1"/>
            <a:r>
              <a:rPr lang="en-GB" sz="2000" dirty="0"/>
              <a:t>Requirements elicitation and analysis</a:t>
            </a:r>
          </a:p>
          <a:p>
            <a:pPr lvl="2"/>
            <a:r>
              <a:rPr lang="en-GB" sz="1800" dirty="0"/>
              <a:t>What do the system stakeholders require or expect from the system?</a:t>
            </a:r>
          </a:p>
          <a:p>
            <a:pPr lvl="1"/>
            <a:r>
              <a:rPr lang="en-GB" sz="2000" dirty="0"/>
              <a:t>Requirements specification	</a:t>
            </a:r>
          </a:p>
          <a:p>
            <a:pPr lvl="2"/>
            <a:r>
              <a:rPr lang="en-GB" sz="1800" dirty="0"/>
              <a:t>Defining the requirements in detail</a:t>
            </a:r>
          </a:p>
          <a:p>
            <a:pPr lvl="1"/>
            <a:r>
              <a:rPr lang="en-GB" sz="2000" dirty="0"/>
              <a:t>Requirements validation</a:t>
            </a:r>
          </a:p>
          <a:p>
            <a:pPr lvl="2"/>
            <a:r>
              <a:rPr lang="en-GB" sz="1800" dirty="0"/>
              <a:t>Checking the validity of the requirements</a:t>
            </a:r>
          </a:p>
        </p:txBody>
      </p:sp>
    </p:spTree>
    <p:extLst>
      <p:ext uri="{BB962C8B-B14F-4D97-AF65-F5344CB8AC3E}">
        <p14:creationId xmlns:p14="http://schemas.microsoft.com/office/powerpoint/2010/main" val="364002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B803-345A-6542-84EC-6DF9DAF87FB4}"/>
              </a:ext>
            </a:extLst>
          </p:cNvPr>
          <p:cNvSpPr txBox="1">
            <a:spLocks noGrp="1"/>
          </p:cNvSpPr>
          <p:nvPr>
            <p:ph type="title" idx="4294967295"/>
          </p:nvPr>
        </p:nvSpPr>
        <p:spPr/>
        <p:txBody>
          <a:bodyPr wrap="square">
            <a:spAutoFit/>
          </a:bodyPr>
          <a:lstStyle/>
          <a:p>
            <a:pPr lvl="0"/>
            <a:r>
              <a:rPr lang="en-US"/>
              <a:t>Software Engineering</a:t>
            </a:r>
          </a:p>
        </p:txBody>
      </p:sp>
      <p:sp>
        <p:nvSpPr>
          <p:cNvPr id="3" name="Text Placeholder 2">
            <a:extLst>
              <a:ext uri="{FF2B5EF4-FFF2-40B4-BE49-F238E27FC236}">
                <a16:creationId xmlns:a16="http://schemas.microsoft.com/office/drawing/2014/main" id="{2FCE12A7-79B8-B549-8B4A-ABA1CA050D0C}"/>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What are the consequences of poor engineering?</a:t>
            </a:r>
          </a:p>
          <a:p>
            <a:pPr lvl="0"/>
            <a:endParaRPr lang="en-US" sz="2800">
              <a:latin typeface="Times New Roman" pitchFamily="18"/>
            </a:endParaRPr>
          </a:p>
          <a:p>
            <a:pPr lvl="0"/>
            <a:r>
              <a:rPr lang="en-US" sz="2800">
                <a:latin typeface="Times New Roman" pitchFamily="18"/>
              </a:rPr>
              <a:t>Horrible, horrible consequences!!!</a:t>
            </a:r>
          </a:p>
          <a:p>
            <a:pPr lvl="0" algn="ctr"/>
            <a:endParaRPr lang="en-US" sz="4000">
              <a:latin typeface="Times New Roman" pitchFamily="18"/>
            </a:endParaRPr>
          </a:p>
          <a:p>
            <a:pPr lvl="0" algn="ctr"/>
            <a:r>
              <a:rPr lang="en-US" sz="4000">
                <a:latin typeface="Times New Roman" pitchFamily="18"/>
              </a:rPr>
              <a:t>Engineering Failures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Software design and implementation</a:t>
            </a:r>
            <a:endParaRPr lang="en-GB" dirty="0"/>
          </a:p>
        </p:txBody>
      </p:sp>
      <p:sp>
        <p:nvSpPr>
          <p:cNvPr id="86019" name="Rectangle 3"/>
          <p:cNvSpPr>
            <a:spLocks noGrp="1" noChangeArrowheads="1"/>
          </p:cNvSpPr>
          <p:nvPr>
            <p:ph idx="1"/>
          </p:nvPr>
        </p:nvSpPr>
        <p:spPr/>
        <p:txBody>
          <a:bodyPr/>
          <a:lstStyle/>
          <a:p>
            <a:r>
              <a:rPr lang="en-GB"/>
              <a:t>The process of converting the system specification into an executable system.</a:t>
            </a:r>
          </a:p>
          <a:p>
            <a:r>
              <a:rPr lang="en-GB"/>
              <a:t>Software design</a:t>
            </a:r>
          </a:p>
          <a:p>
            <a:pPr lvl="1"/>
            <a:r>
              <a:rPr lang="en-GB"/>
              <a:t>Design a software structure that realises the specification;</a:t>
            </a:r>
          </a:p>
          <a:p>
            <a:r>
              <a:rPr lang="en-GB"/>
              <a:t>Implementation</a:t>
            </a:r>
          </a:p>
          <a:p>
            <a:pPr lvl="1"/>
            <a:r>
              <a:rPr lang="en-GB"/>
              <a:t>Translate this structure into an executable program;</a:t>
            </a:r>
          </a:p>
          <a:p>
            <a:r>
              <a:rPr lang="en-GB"/>
              <a:t>The activities of design and implementation are closely related and may be inter-leaved.</a:t>
            </a:r>
          </a:p>
        </p:txBody>
      </p:sp>
    </p:spTree>
    <p:extLst>
      <p:ext uri="{BB962C8B-B14F-4D97-AF65-F5344CB8AC3E}">
        <p14:creationId xmlns:p14="http://schemas.microsoft.com/office/powerpoint/2010/main" val="3746351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A general model of the design process </a:t>
            </a:r>
            <a:br>
              <a:rPr lang="en-GB" dirty="0"/>
            </a:br>
            <a:endParaRPr lang="en-US" dirty="0"/>
          </a:p>
        </p:txBody>
      </p:sp>
      <p:pic>
        <p:nvPicPr>
          <p:cNvPr id="4" name="Picture 3" descr="2.5 Design-process.eps"/>
          <p:cNvPicPr>
            <a:picLocks noChangeAspect="1"/>
          </p:cNvPicPr>
          <p:nvPr/>
        </p:nvPicPr>
        <p:blipFill>
          <a:blip r:embed="rId2"/>
          <a:stretch>
            <a:fillRect/>
          </a:stretch>
        </p:blipFill>
        <p:spPr>
          <a:xfrm>
            <a:off x="2128684" y="2086044"/>
            <a:ext cx="4658804" cy="3478574"/>
          </a:xfrm>
          <a:prstGeom prst="rect">
            <a:avLst/>
          </a:prstGeom>
        </p:spPr>
      </p:pic>
    </p:spTree>
    <p:extLst>
      <p:ext uri="{BB962C8B-B14F-4D97-AF65-F5344CB8AC3E}">
        <p14:creationId xmlns:p14="http://schemas.microsoft.com/office/powerpoint/2010/main" val="2092860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activities</a:t>
            </a:r>
          </a:p>
        </p:txBody>
      </p:sp>
      <p:sp>
        <p:nvSpPr>
          <p:cNvPr id="3" name="Content Placeholder 2"/>
          <p:cNvSpPr>
            <a:spLocks noGrp="1"/>
          </p:cNvSpPr>
          <p:nvPr>
            <p:ph idx="1"/>
          </p:nvPr>
        </p:nvSpPr>
        <p:spPr/>
        <p:txBody>
          <a:bodyPr/>
          <a:lstStyle/>
          <a:p>
            <a:r>
              <a:rPr lang="en-GB" sz="2400" i="1" dirty="0"/>
              <a:t>Architectural design,</a:t>
            </a:r>
            <a:r>
              <a:rPr lang="en-GB" sz="2400" dirty="0"/>
              <a:t> where you identify the overall structure of the system, the principal components (subsystems or modules), their relationships and how they are distributed.</a:t>
            </a:r>
          </a:p>
          <a:p>
            <a:r>
              <a:rPr lang="en-GB" sz="2400" i="1" dirty="0"/>
              <a:t>Database design, </a:t>
            </a:r>
            <a:r>
              <a:rPr lang="en-GB" sz="2400" dirty="0"/>
              <a:t>where you design the system data structures and how these are to be represented in a database. </a:t>
            </a:r>
          </a:p>
          <a:p>
            <a:r>
              <a:rPr lang="en-GB" sz="2400" i="1" dirty="0"/>
              <a:t>Interface design,</a:t>
            </a:r>
            <a:r>
              <a:rPr lang="en-GB" sz="2400" dirty="0"/>
              <a:t> where you define the interfaces between system components. </a:t>
            </a:r>
          </a:p>
          <a:p>
            <a:r>
              <a:rPr lang="en-GB" sz="2400" i="1" dirty="0"/>
              <a:t>Component selection and design, </a:t>
            </a:r>
            <a:r>
              <a:rPr lang="en-GB" sz="2400" dirty="0"/>
              <a:t>where you search for reusable components. If unavailable, you design how it will operate. </a:t>
            </a:r>
          </a:p>
          <a:p>
            <a:endParaRPr lang="en-US" sz="2400" dirty="0"/>
          </a:p>
        </p:txBody>
      </p:sp>
    </p:spTree>
    <p:extLst>
      <p:ext uri="{BB962C8B-B14F-4D97-AF65-F5344CB8AC3E}">
        <p14:creationId xmlns:p14="http://schemas.microsoft.com/office/powerpoint/2010/main" val="4188386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p>
        </p:txBody>
      </p:sp>
      <p:sp>
        <p:nvSpPr>
          <p:cNvPr id="3" name="Content Placeholder 2"/>
          <p:cNvSpPr>
            <a:spLocks noGrp="1"/>
          </p:cNvSpPr>
          <p:nvPr>
            <p:ph idx="1"/>
          </p:nvPr>
        </p:nvSpPr>
        <p:spPr/>
        <p:txBody>
          <a:bodyPr/>
          <a:lstStyle/>
          <a:p>
            <a:r>
              <a:rPr lang="en-US" dirty="0"/>
              <a:t>The software is implemented either by developing a program or programs or by configuring an application system.</a:t>
            </a:r>
          </a:p>
          <a:p>
            <a:r>
              <a:rPr lang="en-US" dirty="0"/>
              <a:t>Design and implementation are interleaved activities for most types of software system.</a:t>
            </a:r>
          </a:p>
          <a:p>
            <a:r>
              <a:rPr lang="en-US" dirty="0"/>
              <a:t>Programming is an individual activity with no standard process.</a:t>
            </a:r>
          </a:p>
          <a:p>
            <a:r>
              <a:rPr lang="en-US" dirty="0"/>
              <a:t>Debugging is the activity of finding program faults and correcting these faults.</a:t>
            </a:r>
          </a:p>
        </p:txBody>
      </p:sp>
    </p:spTree>
    <p:extLst>
      <p:ext uri="{BB962C8B-B14F-4D97-AF65-F5344CB8AC3E}">
        <p14:creationId xmlns:p14="http://schemas.microsoft.com/office/powerpoint/2010/main" val="604861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Software validation</a:t>
            </a:r>
          </a:p>
        </p:txBody>
      </p:sp>
      <p:sp>
        <p:nvSpPr>
          <p:cNvPr id="88067" name="Rectangle 3"/>
          <p:cNvSpPr>
            <a:spLocks noGrp="1" noChangeArrowheads="1"/>
          </p:cNvSpPr>
          <p:nvPr>
            <p:ph idx="1"/>
          </p:nvPr>
        </p:nvSpPr>
        <p:spPr/>
        <p:txBody>
          <a:bodyPr/>
          <a:lstStyle/>
          <a:p>
            <a:r>
              <a:rPr lang="en-GB" sz="2800" dirty="0"/>
              <a:t>Verification and validation (V &amp; V) is intended to show that a system conforms to its specification and meets the requirements of the system customer.</a:t>
            </a:r>
          </a:p>
          <a:p>
            <a:r>
              <a:rPr lang="en-GB" sz="2800" dirty="0"/>
              <a:t>Involves checking and review processes and system testing.</a:t>
            </a:r>
          </a:p>
          <a:p>
            <a:r>
              <a:rPr lang="en-GB" sz="2800" dirty="0"/>
              <a:t>System testing involves executing the system with test cases that are derived from the specification of the real data to be processed by the system.</a:t>
            </a:r>
          </a:p>
          <a:p>
            <a:r>
              <a:rPr lang="en-GB" sz="2800" dirty="0"/>
              <a:t>Testing is the most commonly used V &amp; V activity.</a:t>
            </a:r>
          </a:p>
        </p:txBody>
      </p:sp>
    </p:spTree>
    <p:extLst>
      <p:ext uri="{BB962C8B-B14F-4D97-AF65-F5344CB8AC3E}">
        <p14:creationId xmlns:p14="http://schemas.microsoft.com/office/powerpoint/2010/main" val="1443986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Stages of testing</a:t>
            </a:r>
            <a:br>
              <a:rPr lang="en-GB" dirty="0"/>
            </a:br>
            <a:endParaRPr lang="en-US" dirty="0"/>
          </a:p>
        </p:txBody>
      </p:sp>
      <p:pic>
        <p:nvPicPr>
          <p:cNvPr id="4" name="Picture 3" descr="2.6 Testing-process.eps"/>
          <p:cNvPicPr>
            <a:picLocks noChangeAspect="1"/>
          </p:cNvPicPr>
          <p:nvPr/>
        </p:nvPicPr>
        <p:blipFill>
          <a:blip r:embed="rId2"/>
          <a:stretch>
            <a:fillRect/>
          </a:stretch>
        </p:blipFill>
        <p:spPr>
          <a:xfrm>
            <a:off x="2257808" y="2979259"/>
            <a:ext cx="4708151" cy="1280287"/>
          </a:xfrm>
          <a:prstGeom prst="rect">
            <a:avLst/>
          </a:prstGeom>
        </p:spPr>
      </p:pic>
    </p:spTree>
    <p:extLst>
      <p:ext uri="{BB962C8B-B14F-4D97-AF65-F5344CB8AC3E}">
        <p14:creationId xmlns:p14="http://schemas.microsoft.com/office/powerpoint/2010/main" val="1706352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Testing stages</a:t>
            </a:r>
          </a:p>
        </p:txBody>
      </p:sp>
      <p:sp>
        <p:nvSpPr>
          <p:cNvPr id="115715" name="Rectangle 3"/>
          <p:cNvSpPr>
            <a:spLocks noGrp="1" noChangeArrowheads="1"/>
          </p:cNvSpPr>
          <p:nvPr>
            <p:ph idx="1"/>
          </p:nvPr>
        </p:nvSpPr>
        <p:spPr/>
        <p:txBody>
          <a:bodyPr/>
          <a:lstStyle/>
          <a:p>
            <a:r>
              <a:rPr lang="en-GB" dirty="0"/>
              <a:t>Component testing</a:t>
            </a:r>
          </a:p>
          <a:p>
            <a:pPr lvl="1"/>
            <a:r>
              <a:rPr lang="en-GB" dirty="0"/>
              <a:t>Individual components are tested independently; </a:t>
            </a:r>
          </a:p>
          <a:p>
            <a:pPr lvl="1"/>
            <a:r>
              <a:rPr lang="en-GB" dirty="0"/>
              <a:t>Components may be functions or objects or coherent groupings of these entities.</a:t>
            </a:r>
          </a:p>
          <a:p>
            <a:r>
              <a:rPr lang="en-GB" dirty="0"/>
              <a:t>System testing</a:t>
            </a:r>
          </a:p>
          <a:p>
            <a:pPr lvl="1"/>
            <a:r>
              <a:rPr lang="en-GB" dirty="0"/>
              <a:t>Testing of the system as a whole. Testing of emergent properties is particularly important.</a:t>
            </a:r>
          </a:p>
          <a:p>
            <a:r>
              <a:rPr lang="en-GB" dirty="0"/>
              <a:t>Customer testing</a:t>
            </a:r>
          </a:p>
          <a:p>
            <a:pPr lvl="1"/>
            <a:r>
              <a:rPr lang="en-GB" dirty="0"/>
              <a:t>Testing with customer data to check that the system meets the customer’s needs.</a:t>
            </a:r>
          </a:p>
        </p:txBody>
      </p:sp>
    </p:spTree>
    <p:extLst>
      <p:ext uri="{BB962C8B-B14F-4D97-AF65-F5344CB8AC3E}">
        <p14:creationId xmlns:p14="http://schemas.microsoft.com/office/powerpoint/2010/main" val="41222232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a:t>Testing phases in a plan-driven software process (V-model)</a:t>
            </a:r>
            <a:endParaRPr lang="en-US" dirty="0"/>
          </a:p>
        </p:txBody>
      </p:sp>
      <p:pic>
        <p:nvPicPr>
          <p:cNvPr id="4" name="Picture 3" descr="2.7 Testing-phases.eps"/>
          <p:cNvPicPr>
            <a:picLocks noChangeAspect="1"/>
          </p:cNvPicPr>
          <p:nvPr/>
        </p:nvPicPr>
        <p:blipFill>
          <a:blip r:embed="rId2"/>
          <a:stretch>
            <a:fillRect/>
          </a:stretch>
        </p:blipFill>
        <p:spPr>
          <a:xfrm>
            <a:off x="1329719" y="2496978"/>
            <a:ext cx="6485578" cy="2241012"/>
          </a:xfrm>
          <a:prstGeom prst="rect">
            <a:avLst/>
          </a:prstGeom>
        </p:spPr>
      </p:pic>
    </p:spTree>
    <p:extLst>
      <p:ext uri="{BB962C8B-B14F-4D97-AF65-F5344CB8AC3E}">
        <p14:creationId xmlns:p14="http://schemas.microsoft.com/office/powerpoint/2010/main" val="34069358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Software evolution</a:t>
            </a:r>
          </a:p>
        </p:txBody>
      </p:sp>
      <p:sp>
        <p:nvSpPr>
          <p:cNvPr id="89091" name="Rectangle 3"/>
          <p:cNvSpPr>
            <a:spLocks noGrp="1" noChangeArrowheads="1"/>
          </p:cNvSpPr>
          <p:nvPr>
            <p:ph idx="1"/>
          </p:nvPr>
        </p:nvSpPr>
        <p:spPr/>
        <p:txBody>
          <a:bodyPr/>
          <a:lstStyle/>
          <a:p>
            <a:r>
              <a:rPr lang="en-GB" sz="2800" dirty="0"/>
              <a:t>Software is inherently flexible and can change. </a:t>
            </a:r>
          </a:p>
          <a:p>
            <a:r>
              <a:rPr lang="en-GB" sz="2800" dirty="0"/>
              <a:t>As requirements change through changing business circumstances, the software that supports the business must also evolve and change.</a:t>
            </a:r>
          </a:p>
          <a:p>
            <a:r>
              <a:rPr lang="en-GB" sz="2800" dirty="0"/>
              <a:t>Although there has been a demarcation between development and evolution (maintenance) this is increasingly irrelevant as fewer and fewer systems are completely new.</a:t>
            </a:r>
          </a:p>
        </p:txBody>
      </p:sp>
    </p:spTree>
    <p:extLst>
      <p:ext uri="{BB962C8B-B14F-4D97-AF65-F5344CB8AC3E}">
        <p14:creationId xmlns:p14="http://schemas.microsoft.com/office/powerpoint/2010/main" val="3723347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System evolution </a:t>
            </a:r>
            <a:endParaRPr lang="en-US" dirty="0"/>
          </a:p>
        </p:txBody>
      </p:sp>
      <p:pic>
        <p:nvPicPr>
          <p:cNvPr id="4" name="Picture 3" descr="2.8 System evolution.eps"/>
          <p:cNvPicPr>
            <a:picLocks noChangeAspect="1"/>
          </p:cNvPicPr>
          <p:nvPr/>
        </p:nvPicPr>
        <p:blipFill>
          <a:blip r:embed="rId2"/>
          <a:stretch>
            <a:fillRect/>
          </a:stretch>
        </p:blipFill>
        <p:spPr>
          <a:xfrm>
            <a:off x="1716134" y="2780198"/>
            <a:ext cx="5675304" cy="1746248"/>
          </a:xfrm>
          <a:prstGeom prst="rect">
            <a:avLst/>
          </a:prstGeom>
        </p:spPr>
      </p:pic>
    </p:spTree>
    <p:extLst>
      <p:ext uri="{BB962C8B-B14F-4D97-AF65-F5344CB8AC3E}">
        <p14:creationId xmlns:p14="http://schemas.microsoft.com/office/powerpoint/2010/main" val="346254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F211-31CB-DD43-BBED-EAFAB719CFD5}"/>
              </a:ext>
            </a:extLst>
          </p:cNvPr>
          <p:cNvSpPr txBox="1">
            <a:spLocks noGrp="1"/>
          </p:cNvSpPr>
          <p:nvPr>
            <p:ph type="title" idx="4294967295"/>
          </p:nvPr>
        </p:nvSpPr>
        <p:spPr/>
        <p:txBody>
          <a:bodyPr wrap="square">
            <a:spAutoFit/>
          </a:bodyPr>
          <a:lstStyle/>
          <a:p>
            <a:pPr lvl="0"/>
            <a:r>
              <a:rPr lang="en-US"/>
              <a:t>Engineering Failures</a:t>
            </a:r>
          </a:p>
        </p:txBody>
      </p:sp>
      <p:sp>
        <p:nvSpPr>
          <p:cNvPr id="3" name="Text Placeholder 2">
            <a:extLst>
              <a:ext uri="{FF2B5EF4-FFF2-40B4-BE49-F238E27FC236}">
                <a16:creationId xmlns:a16="http://schemas.microsoft.com/office/drawing/2014/main" id="{20AF91CD-64D5-1D42-B7D2-58FC9E809E8E}"/>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What are the consequences of poor engineering?</a:t>
            </a:r>
          </a:p>
          <a:p>
            <a:pPr lvl="0"/>
            <a:endParaRPr lang="en-US" sz="2800">
              <a:latin typeface="Times New Roman" pitchFamily="18"/>
            </a:endParaRPr>
          </a:p>
          <a:p>
            <a:pPr lvl="0"/>
            <a:endParaRPr lang="en-US" sz="2800">
              <a:latin typeface="Times New Roman" pitchFamily="18"/>
            </a:endParaRPr>
          </a:p>
        </p:txBody>
      </p:sp>
      <p:pic>
        <p:nvPicPr>
          <p:cNvPr id="4" name="Picture 3">
            <a:extLst>
              <a:ext uri="{FF2B5EF4-FFF2-40B4-BE49-F238E27FC236}">
                <a16:creationId xmlns:a16="http://schemas.microsoft.com/office/drawing/2014/main" id="{6F7E067A-116B-0F42-9534-9A5994E26AE7}"/>
              </a:ext>
            </a:extLst>
          </p:cNvPr>
          <p:cNvPicPr>
            <a:picLocks noChangeAspect="1"/>
          </p:cNvPicPr>
          <p:nvPr/>
        </p:nvPicPr>
        <p:blipFill>
          <a:blip r:embed="rId3">
            <a:lum/>
            <a:alphaModFix/>
          </a:blip>
          <a:srcRect/>
          <a:stretch>
            <a:fillRect/>
          </a:stretch>
        </p:blipFill>
        <p:spPr>
          <a:xfrm>
            <a:off x="2044800" y="2568960"/>
            <a:ext cx="5079600" cy="3390479"/>
          </a:xfrm>
          <a:prstGeom prst="rect">
            <a:avLst/>
          </a:prstGeom>
          <a:noFill/>
          <a:ln>
            <a:noFill/>
          </a:ln>
        </p:spPr>
      </p:pic>
      <p:sp>
        <p:nvSpPr>
          <p:cNvPr id="5" name="TextBox 4">
            <a:extLst>
              <a:ext uri="{FF2B5EF4-FFF2-40B4-BE49-F238E27FC236}">
                <a16:creationId xmlns:a16="http://schemas.microsoft.com/office/drawing/2014/main" id="{4C2F75C2-D9D7-CB41-A680-92CC5664D220}"/>
              </a:ext>
            </a:extLst>
          </p:cNvPr>
          <p:cNvSpPr txBox="1"/>
          <p:nvPr/>
        </p:nvSpPr>
        <p:spPr>
          <a:xfrm>
            <a:off x="457200" y="6172200"/>
            <a:ext cx="8229600" cy="639000"/>
          </a:xfrm>
          <a:prstGeom prst="rect">
            <a:avLst/>
          </a:prstGeom>
          <a:noFill/>
          <a:ln>
            <a:noFill/>
          </a:ln>
        </p:spPr>
        <p:txBody>
          <a:bodyPr vert="horz" wrap="none" lIns="90000" tIns="45000" rIns="90000" bIns="45000" compatLnSpc="1">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CFE7F5"/>
                </a:solidFill>
                <a:latin typeface="Arial" pitchFamily="34"/>
                <a:ea typeface="AR PL KaitiM GB" pitchFamily="2"/>
                <a:cs typeface="DejaVu Sans" pitchFamily="2"/>
              </a:rPr>
              <a:t>Source: http://en.wikipedia.org/wiki/File:TacomaNarrowsBridgeCollapse_in_color.jpg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642792"/>
            <a:ext cx="6172200" cy="857250"/>
          </a:xfrm>
        </p:spPr>
        <p:txBody>
          <a:bodyPr/>
          <a:lstStyle/>
          <a:p>
            <a:pPr algn="ctr"/>
            <a:r>
              <a:rPr lang="en-US" dirty="0"/>
              <a:t>Coping with change</a:t>
            </a:r>
          </a:p>
        </p:txBody>
      </p:sp>
    </p:spTree>
    <p:extLst>
      <p:ext uri="{BB962C8B-B14F-4D97-AF65-F5344CB8AC3E}">
        <p14:creationId xmlns:p14="http://schemas.microsoft.com/office/powerpoint/2010/main" val="3313879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Coping with change</a:t>
            </a:r>
            <a:endParaRPr lang="en-US" dirty="0"/>
          </a:p>
        </p:txBody>
      </p:sp>
      <p:sp>
        <p:nvSpPr>
          <p:cNvPr id="5" name="Content Placeholder 4"/>
          <p:cNvSpPr>
            <a:spLocks noGrp="1"/>
          </p:cNvSpPr>
          <p:nvPr>
            <p:ph idx="1"/>
          </p:nvPr>
        </p:nvSpPr>
        <p:spPr/>
        <p:txBody>
          <a:bodyPr/>
          <a:lstStyle/>
          <a:p>
            <a:r>
              <a:rPr lang="en-US" dirty="0"/>
              <a:t>Change is inevitable in all large software projects.</a:t>
            </a:r>
          </a:p>
          <a:p>
            <a:pPr lvl="1"/>
            <a:r>
              <a:rPr lang="en-US" dirty="0"/>
              <a:t>Business changes lead to new and changed system requirements</a:t>
            </a:r>
          </a:p>
          <a:p>
            <a:pPr lvl="1"/>
            <a:r>
              <a:rPr lang="en-US" dirty="0"/>
              <a:t>New technologies open up new possibilities for improving implementations</a:t>
            </a:r>
          </a:p>
          <a:p>
            <a:pPr lvl="1"/>
            <a:r>
              <a:rPr lang="en-US" dirty="0"/>
              <a:t>Changing platforms require application changes</a:t>
            </a:r>
          </a:p>
          <a:p>
            <a:r>
              <a:rPr lang="en-US" dirty="0"/>
              <a:t>Change leads to rework so the costs of change include both rework (e.g. re-analyzing requirements) as well as the costs of implementing new functionality</a:t>
            </a:r>
          </a:p>
        </p:txBody>
      </p:sp>
    </p:spTree>
    <p:extLst>
      <p:ext uri="{BB962C8B-B14F-4D97-AF65-F5344CB8AC3E}">
        <p14:creationId xmlns:p14="http://schemas.microsoft.com/office/powerpoint/2010/main" val="29629320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costs of rework</a:t>
            </a:r>
          </a:p>
        </p:txBody>
      </p:sp>
      <p:sp>
        <p:nvSpPr>
          <p:cNvPr id="3" name="Content Placeholder 2"/>
          <p:cNvSpPr>
            <a:spLocks noGrp="1"/>
          </p:cNvSpPr>
          <p:nvPr>
            <p:ph idx="1"/>
          </p:nvPr>
        </p:nvSpPr>
        <p:spPr/>
        <p:txBody>
          <a:bodyPr/>
          <a:lstStyle/>
          <a:p>
            <a:r>
              <a:rPr lang="en-GB" sz="2800" dirty="0"/>
              <a:t>Change anticipation, where the software process includes activities that can anticipate possible changes before significant rework is required. </a:t>
            </a:r>
          </a:p>
          <a:p>
            <a:pPr lvl="1"/>
            <a:r>
              <a:rPr lang="en-GB" sz="2000" dirty="0"/>
              <a:t>For example, a prototype system may be developed to show some key features of the system to customers. </a:t>
            </a:r>
          </a:p>
          <a:p>
            <a:r>
              <a:rPr lang="en-GB" sz="2800" dirty="0"/>
              <a:t>Change tolerance, where the process is designed so that changes can be accommodated at relatively low cost.</a:t>
            </a:r>
          </a:p>
          <a:p>
            <a:pPr lvl="1"/>
            <a:r>
              <a:rPr lang="en-GB" sz="2000" dirty="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sz="2800" dirty="0"/>
          </a:p>
        </p:txBody>
      </p:sp>
    </p:spTree>
    <p:extLst>
      <p:ext uri="{BB962C8B-B14F-4D97-AF65-F5344CB8AC3E}">
        <p14:creationId xmlns:p14="http://schemas.microsoft.com/office/powerpoint/2010/main" val="33049901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Coping with changing requirements</a:t>
            </a:r>
          </a:p>
        </p:txBody>
      </p:sp>
      <p:sp>
        <p:nvSpPr>
          <p:cNvPr id="3" name="Content Placeholder 2"/>
          <p:cNvSpPr>
            <a:spLocks noGrp="1"/>
          </p:cNvSpPr>
          <p:nvPr>
            <p:ph idx="1"/>
          </p:nvPr>
        </p:nvSpPr>
        <p:spPr/>
        <p:txBody>
          <a:bodyPr/>
          <a:lstStyle/>
          <a:p>
            <a:r>
              <a:rPr lang="en-GB" sz="2800" dirty="0"/>
              <a:t>System prototyping, where a version of the system or part of the system is developed quickly to check the customer’s requirements and the feasibility of design decisions. This approach supports change anticipation. </a:t>
            </a:r>
          </a:p>
          <a:p>
            <a:r>
              <a:rPr lang="en-GB" sz="2800" dirty="0"/>
              <a:t>Incremental delivery, where system increments are delivered to the customer for comment and experimentation. This supports both change avoidance and change tolerance. </a:t>
            </a:r>
            <a:endParaRPr lang="en-US" sz="2800" dirty="0"/>
          </a:p>
        </p:txBody>
      </p:sp>
    </p:spTree>
    <p:extLst>
      <p:ext uri="{BB962C8B-B14F-4D97-AF65-F5344CB8AC3E}">
        <p14:creationId xmlns:p14="http://schemas.microsoft.com/office/powerpoint/2010/main" val="4137255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t>Software prototyping</a:t>
            </a:r>
          </a:p>
        </p:txBody>
      </p:sp>
      <p:sp>
        <p:nvSpPr>
          <p:cNvPr id="1178627" name="Rectangle 3"/>
          <p:cNvSpPr>
            <a:spLocks noGrp="1" noChangeArrowheads="1"/>
          </p:cNvSpPr>
          <p:nvPr>
            <p:ph idx="1"/>
          </p:nvPr>
        </p:nvSpPr>
        <p:spPr/>
        <p:txBody>
          <a:bodyPr/>
          <a:lstStyle/>
          <a:p>
            <a:r>
              <a:rPr lang="en-US"/>
              <a:t>A prototype is an initial version of a system used to demonstrate concepts and try out design options.</a:t>
            </a:r>
          </a:p>
          <a:p>
            <a:r>
              <a:rPr lang="en-US"/>
              <a:t>A prototype can be used in:</a:t>
            </a:r>
          </a:p>
          <a:p>
            <a:pPr lvl="1"/>
            <a:r>
              <a:rPr lang="en-US"/>
              <a:t>The requirements engineering process to help with requirements elicitation and validation;</a:t>
            </a:r>
          </a:p>
          <a:p>
            <a:pPr lvl="1"/>
            <a:r>
              <a:rPr lang="en-US"/>
              <a:t>In design processes to explore options and develop a UI design;</a:t>
            </a:r>
          </a:p>
          <a:p>
            <a:pPr lvl="1"/>
            <a:r>
              <a:rPr lang="en-US"/>
              <a:t>In the testing process to run back-to-back tests.</a:t>
            </a:r>
          </a:p>
        </p:txBody>
      </p:sp>
    </p:spTree>
    <p:extLst>
      <p:ext uri="{BB962C8B-B14F-4D97-AF65-F5344CB8AC3E}">
        <p14:creationId xmlns:p14="http://schemas.microsoft.com/office/powerpoint/2010/main" val="3521746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a:t>Benefits of prototyping</a:t>
            </a:r>
          </a:p>
        </p:txBody>
      </p:sp>
      <p:sp>
        <p:nvSpPr>
          <p:cNvPr id="1182723" name="Rectangle 3"/>
          <p:cNvSpPr>
            <a:spLocks noGrp="1" noChangeArrowheads="1"/>
          </p:cNvSpPr>
          <p:nvPr>
            <p:ph idx="1"/>
          </p:nvPr>
        </p:nvSpPr>
        <p:spPr/>
        <p:txBody>
          <a:bodyPr/>
          <a:lstStyle/>
          <a:p>
            <a:r>
              <a:rPr lang="en-US"/>
              <a:t>Improved system usability.</a:t>
            </a:r>
          </a:p>
          <a:p>
            <a:r>
              <a:rPr lang="en-US"/>
              <a:t>A closer match to users’ real needs.</a:t>
            </a:r>
          </a:p>
          <a:p>
            <a:r>
              <a:rPr lang="en-US"/>
              <a:t>Improved design quality.</a:t>
            </a:r>
          </a:p>
          <a:p>
            <a:r>
              <a:rPr lang="en-US"/>
              <a:t>Improved maintainability.</a:t>
            </a:r>
          </a:p>
          <a:p>
            <a:r>
              <a:rPr lang="en-US"/>
              <a:t>Reduced development effort.</a:t>
            </a:r>
          </a:p>
        </p:txBody>
      </p:sp>
    </p:spTree>
    <p:extLst>
      <p:ext uri="{BB962C8B-B14F-4D97-AF65-F5344CB8AC3E}">
        <p14:creationId xmlns:p14="http://schemas.microsoft.com/office/powerpoint/2010/main" val="21523606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a:t>The process of prototype development</a:t>
            </a:r>
            <a:br>
              <a:rPr lang="en-GB" dirty="0"/>
            </a:br>
            <a:endParaRPr lang="en-US" dirty="0"/>
          </a:p>
        </p:txBody>
      </p:sp>
      <p:pic>
        <p:nvPicPr>
          <p:cNvPr id="4" name="Picture 3" descr="2.9 PrototypeProcess.eps"/>
          <p:cNvPicPr>
            <a:picLocks noChangeAspect="1"/>
          </p:cNvPicPr>
          <p:nvPr/>
        </p:nvPicPr>
        <p:blipFill>
          <a:blip r:embed="rId2"/>
          <a:stretch>
            <a:fillRect/>
          </a:stretch>
        </p:blipFill>
        <p:spPr>
          <a:xfrm>
            <a:off x="1870931" y="2813515"/>
            <a:ext cx="5720373" cy="1622195"/>
          </a:xfrm>
          <a:prstGeom prst="rect">
            <a:avLst/>
          </a:prstGeom>
        </p:spPr>
      </p:pic>
    </p:spTree>
    <p:extLst>
      <p:ext uri="{BB962C8B-B14F-4D97-AF65-F5344CB8AC3E}">
        <p14:creationId xmlns:p14="http://schemas.microsoft.com/office/powerpoint/2010/main" val="39819680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development</a:t>
            </a:r>
          </a:p>
        </p:txBody>
      </p:sp>
      <p:sp>
        <p:nvSpPr>
          <p:cNvPr id="3" name="Content Placeholder 2"/>
          <p:cNvSpPr>
            <a:spLocks noGrp="1"/>
          </p:cNvSpPr>
          <p:nvPr>
            <p:ph idx="1"/>
          </p:nvPr>
        </p:nvSpPr>
        <p:spPr/>
        <p:txBody>
          <a:bodyPr/>
          <a:lstStyle/>
          <a:p>
            <a:r>
              <a:rPr lang="en-US" dirty="0"/>
              <a:t>May be based on rapid prototyping languages or tools</a:t>
            </a:r>
          </a:p>
          <a:p>
            <a:r>
              <a:rPr lang="en-US" dirty="0"/>
              <a:t>May involve leaving out functionality</a:t>
            </a:r>
          </a:p>
          <a:p>
            <a:pPr lvl="1"/>
            <a:r>
              <a:rPr lang="en-US" dirty="0"/>
              <a:t>Prototype should focus on areas of the product that are not well-understood;</a:t>
            </a:r>
          </a:p>
          <a:p>
            <a:pPr lvl="1"/>
            <a:r>
              <a:rPr lang="en-US" dirty="0"/>
              <a:t>Error checking and recovery may not be included in the prototype;</a:t>
            </a:r>
          </a:p>
          <a:p>
            <a:pPr lvl="1"/>
            <a:r>
              <a:rPr lang="en-US" dirty="0"/>
              <a:t>Focus on functional rather than non-functional requirements such as reliability and security</a:t>
            </a:r>
          </a:p>
        </p:txBody>
      </p:sp>
    </p:spTree>
    <p:extLst>
      <p:ext uri="{BB962C8B-B14F-4D97-AF65-F5344CB8AC3E}">
        <p14:creationId xmlns:p14="http://schemas.microsoft.com/office/powerpoint/2010/main" val="3985346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a:t>Throw-away prototypes</a:t>
            </a:r>
          </a:p>
        </p:txBody>
      </p:sp>
      <p:sp>
        <p:nvSpPr>
          <p:cNvPr id="1184771" name="Rectangle 3"/>
          <p:cNvSpPr>
            <a:spLocks noGrp="1" noChangeArrowheads="1"/>
          </p:cNvSpPr>
          <p:nvPr>
            <p:ph idx="1"/>
          </p:nvPr>
        </p:nvSpPr>
        <p:spPr>
          <a:xfrm>
            <a:off x="628650" y="2226469"/>
            <a:ext cx="7886700" cy="3263504"/>
          </a:xfrm>
        </p:spPr>
        <p:txBody>
          <a:bodyPr/>
          <a:lstStyle/>
          <a:p>
            <a:r>
              <a:rPr lang="en-US"/>
              <a:t>Prototypes should be discarded after development as they are not a good basis for a production system:</a:t>
            </a:r>
          </a:p>
          <a:p>
            <a:pPr lvl="1"/>
            <a:r>
              <a:rPr lang="en-US"/>
              <a:t>It may be impossible to tune the system to meet non-functional requirements;</a:t>
            </a:r>
          </a:p>
          <a:p>
            <a:pPr lvl="1"/>
            <a:r>
              <a:rPr lang="en-US"/>
              <a:t>Prototypes are normally undocumented;</a:t>
            </a:r>
          </a:p>
          <a:p>
            <a:pPr lvl="1"/>
            <a:r>
              <a:rPr lang="en-US"/>
              <a:t>The prototype structure is usually degraded through rapid change;</a:t>
            </a:r>
          </a:p>
          <a:p>
            <a:pPr lvl="1"/>
            <a:r>
              <a:rPr lang="en-US"/>
              <a:t>The prototype probably will not meet normal organisational quality standards.</a:t>
            </a:r>
          </a:p>
        </p:txBody>
      </p:sp>
    </p:spTree>
    <p:extLst>
      <p:ext uri="{BB962C8B-B14F-4D97-AF65-F5344CB8AC3E}">
        <p14:creationId xmlns:p14="http://schemas.microsoft.com/office/powerpoint/2010/main" val="41943247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t>Incremental delivery</a:t>
            </a:r>
          </a:p>
        </p:txBody>
      </p:sp>
      <p:sp>
        <p:nvSpPr>
          <p:cNvPr id="108547" name="Rectangle 3"/>
          <p:cNvSpPr>
            <a:spLocks noGrp="1" noChangeArrowheads="1"/>
          </p:cNvSpPr>
          <p:nvPr>
            <p:ph idx="1"/>
          </p:nvPr>
        </p:nvSpPr>
        <p:spPr/>
        <p:txBody>
          <a:bodyPr/>
          <a:lstStyle/>
          <a:p>
            <a:r>
              <a:rPr lang="en-GB" sz="2800" dirty="0"/>
              <a:t>Rather than deliver the system as a single delivery, the development and delivery is broken down into increments with each increment delivering part of the required functionality.</a:t>
            </a:r>
          </a:p>
          <a:p>
            <a:r>
              <a:rPr lang="en-GB" sz="2800" dirty="0"/>
              <a:t>User requirements are prioritised and the highest priority requirements are included in early increments.</a:t>
            </a:r>
          </a:p>
          <a:p>
            <a:r>
              <a:rPr lang="en-GB" sz="2800" dirty="0"/>
              <a:t>Once the development of an increment is started, the requirements are frozen though requirements for later increments can continue to evolve.</a:t>
            </a:r>
          </a:p>
        </p:txBody>
      </p:sp>
    </p:spTree>
    <p:extLst>
      <p:ext uri="{BB962C8B-B14F-4D97-AF65-F5344CB8AC3E}">
        <p14:creationId xmlns:p14="http://schemas.microsoft.com/office/powerpoint/2010/main" val="160364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9F30-3E67-9A42-9752-6EB085D9057B}"/>
              </a:ext>
            </a:extLst>
          </p:cNvPr>
          <p:cNvSpPr txBox="1">
            <a:spLocks noGrp="1"/>
          </p:cNvSpPr>
          <p:nvPr>
            <p:ph type="title" idx="4294967295"/>
          </p:nvPr>
        </p:nvSpPr>
        <p:spPr/>
        <p:txBody>
          <a:bodyPr wrap="square">
            <a:spAutoFit/>
          </a:bodyPr>
          <a:lstStyle/>
          <a:p>
            <a:pPr lvl="0"/>
            <a:r>
              <a:rPr lang="en-US"/>
              <a:t>Engineering Failures</a:t>
            </a:r>
          </a:p>
        </p:txBody>
      </p:sp>
      <p:sp>
        <p:nvSpPr>
          <p:cNvPr id="3" name="Text Placeholder 2">
            <a:extLst>
              <a:ext uri="{FF2B5EF4-FFF2-40B4-BE49-F238E27FC236}">
                <a16:creationId xmlns:a16="http://schemas.microsoft.com/office/drawing/2014/main" id="{E94789A5-403E-A54F-A6EB-7FE27CC509C1}"/>
              </a:ext>
            </a:extLst>
          </p:cNvPr>
          <p:cNvSpPr txBox="1">
            <a:spLocks noGrp="1"/>
          </p:cNvSpPr>
          <p:nvPr>
            <p:ph type="body" idx="4294967295"/>
          </p:nvPr>
        </p:nvSpPr>
        <p:spPr>
          <a:xfrm>
            <a:off x="457200" y="1874520"/>
            <a:ext cx="8229600" cy="4704840"/>
          </a:xfrm>
        </p:spPr>
        <p:txBody>
          <a:bodyPr wrap="square">
            <a:spAutoFit/>
          </a:bodyPr>
          <a:lstStyle/>
          <a:p>
            <a:pPr lvl="0">
              <a:buClr>
                <a:srgbClr val="FAE101"/>
              </a:buClr>
              <a:buSzPct val="100000"/>
              <a:buFont typeface="Arial" pitchFamily="34"/>
              <a:buChar char="•"/>
            </a:pPr>
            <a:r>
              <a:rPr lang="en-US" sz="2800">
                <a:latin typeface="Times New Roman" pitchFamily="18"/>
              </a:rPr>
              <a:t>What are the consequences of poor engineering?</a:t>
            </a:r>
          </a:p>
          <a:p>
            <a:pPr lvl="0"/>
            <a:endParaRPr lang="en-US" sz="2800">
              <a:latin typeface="Times New Roman" pitchFamily="18"/>
            </a:endParaRPr>
          </a:p>
          <a:p>
            <a:pPr lvl="0"/>
            <a:r>
              <a:rPr lang="en-US" sz="2800">
                <a:latin typeface="Times New Roman" pitchFamily="18"/>
              </a:rPr>
              <a:t>Tacoma Narrows Bridge Collapse (1940):</a:t>
            </a:r>
          </a:p>
          <a:p>
            <a:pPr lvl="0"/>
            <a:r>
              <a:rPr lang="en-US" sz="2800">
                <a:latin typeface="Times New Roman" pitchFamily="18"/>
              </a:rPr>
              <a:t>42 mph winds</a:t>
            </a:r>
          </a:p>
          <a:p>
            <a:pPr lvl="0">
              <a:buClr>
                <a:srgbClr val="FAE101"/>
              </a:buClr>
              <a:buSzPct val="100000"/>
              <a:buFont typeface="Arial" pitchFamily="34"/>
              <a:buChar char="•"/>
            </a:pPr>
            <a:r>
              <a:rPr lang="en-US" sz="2200">
                <a:latin typeface="Times New Roman" pitchFamily="18"/>
              </a:rPr>
              <a:t>http://www.wsdot.wa.gov/tnbhistory/machine/machine3.htm</a:t>
            </a:r>
          </a:p>
          <a:p>
            <a:pPr lvl="0">
              <a:buClr>
                <a:srgbClr val="FAE101"/>
              </a:buClr>
              <a:buSzPct val="100000"/>
              <a:buFont typeface="Arial" pitchFamily="34"/>
              <a:buChar char="•"/>
            </a:pPr>
            <a:r>
              <a:rPr lang="en-US" sz="2800">
                <a:latin typeface="Times New Roman" pitchFamily="18"/>
              </a:rPr>
              <a:t>Poor engineering practices did not account for aerodynamics of suspension bridge design</a:t>
            </a:r>
          </a:p>
          <a:p>
            <a:pPr lvl="0">
              <a:buClr>
                <a:srgbClr val="FAE101"/>
              </a:buClr>
              <a:buSzPct val="100000"/>
              <a:buFont typeface="Arial" pitchFamily="34"/>
              <a:buChar char="•"/>
            </a:pPr>
            <a:r>
              <a:rPr lang="en-US" sz="2200">
                <a:latin typeface="Times New Roman" pitchFamily="18"/>
              </a:rPr>
              <a:t>See:</a:t>
            </a:r>
          </a:p>
          <a:p>
            <a:pPr lvl="0"/>
            <a:r>
              <a:rPr lang="en-US" sz="2200">
                <a:latin typeface="Times New Roman" pitchFamily="18"/>
              </a:rPr>
              <a:t>http://upload.wikimedia.org/wikipedia/commons/1/19/Tacoma_Narrows_Bridge_destruction.ogg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and delivery</a:t>
            </a:r>
          </a:p>
        </p:txBody>
      </p:sp>
      <p:sp>
        <p:nvSpPr>
          <p:cNvPr id="3" name="Content Placeholder 2"/>
          <p:cNvSpPr>
            <a:spLocks noGrp="1"/>
          </p:cNvSpPr>
          <p:nvPr>
            <p:ph idx="1"/>
          </p:nvPr>
        </p:nvSpPr>
        <p:spPr/>
        <p:txBody>
          <a:bodyPr/>
          <a:lstStyle/>
          <a:p>
            <a:r>
              <a:rPr lang="en-US" dirty="0"/>
              <a:t>Incremental development</a:t>
            </a:r>
          </a:p>
          <a:p>
            <a:pPr lvl="1"/>
            <a:r>
              <a:rPr lang="en-US" dirty="0"/>
              <a:t>Develop the system in increments and evaluate each increment before proceeding to the development of the next increment;</a:t>
            </a:r>
          </a:p>
          <a:p>
            <a:pPr lvl="1"/>
            <a:r>
              <a:rPr lang="en-US" dirty="0"/>
              <a:t>Normal approach used in agile methods;</a:t>
            </a:r>
          </a:p>
          <a:p>
            <a:pPr lvl="1"/>
            <a:r>
              <a:rPr lang="en-US" dirty="0"/>
              <a:t>Evaluation done by user/customer proxy.</a:t>
            </a:r>
          </a:p>
          <a:p>
            <a:r>
              <a:rPr lang="en-US" dirty="0"/>
              <a:t>Incremental delivery</a:t>
            </a:r>
          </a:p>
          <a:p>
            <a:pPr lvl="1"/>
            <a:r>
              <a:rPr lang="en-US" dirty="0"/>
              <a:t>Deploy an increment for use by end-users;</a:t>
            </a:r>
          </a:p>
          <a:p>
            <a:pPr lvl="1"/>
            <a:r>
              <a:rPr lang="en-US" dirty="0"/>
              <a:t>More realistic evaluation about practical use of software;</a:t>
            </a:r>
          </a:p>
          <a:p>
            <a:pPr lvl="1"/>
            <a:r>
              <a:rPr lang="en-US" dirty="0"/>
              <a:t>Difficult to implement for replacement systems as increments have less functionality than the system being replaced.</a:t>
            </a:r>
          </a:p>
          <a:p>
            <a:pPr lvl="1"/>
            <a:endParaRPr lang="en-US" dirty="0"/>
          </a:p>
        </p:txBody>
      </p:sp>
    </p:spTree>
    <p:extLst>
      <p:ext uri="{BB962C8B-B14F-4D97-AF65-F5344CB8AC3E}">
        <p14:creationId xmlns:p14="http://schemas.microsoft.com/office/powerpoint/2010/main" val="34566381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Incremental delivery </a:t>
            </a:r>
            <a:endParaRPr lang="en-US" dirty="0"/>
          </a:p>
        </p:txBody>
      </p:sp>
      <p:pic>
        <p:nvPicPr>
          <p:cNvPr id="4" name="Picture 3" descr="2.10 Incremental-delivery.eps"/>
          <p:cNvPicPr>
            <a:picLocks noChangeAspect="1"/>
          </p:cNvPicPr>
          <p:nvPr/>
        </p:nvPicPr>
        <p:blipFill>
          <a:blip r:embed="rId2"/>
          <a:stretch>
            <a:fillRect/>
          </a:stretch>
        </p:blipFill>
        <p:spPr>
          <a:xfrm>
            <a:off x="1485901" y="2622027"/>
            <a:ext cx="6129013" cy="2075433"/>
          </a:xfrm>
          <a:prstGeom prst="rect">
            <a:avLst/>
          </a:prstGeom>
        </p:spPr>
      </p:pic>
    </p:spTree>
    <p:extLst>
      <p:ext uri="{BB962C8B-B14F-4D97-AF65-F5344CB8AC3E}">
        <p14:creationId xmlns:p14="http://schemas.microsoft.com/office/powerpoint/2010/main" val="1431252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a:t>Incremental delivery advantages</a:t>
            </a:r>
          </a:p>
        </p:txBody>
      </p:sp>
      <p:sp>
        <p:nvSpPr>
          <p:cNvPr id="109571" name="Rectangle 3"/>
          <p:cNvSpPr>
            <a:spLocks noGrp="1" noChangeArrowheads="1"/>
          </p:cNvSpPr>
          <p:nvPr>
            <p:ph idx="1"/>
          </p:nvPr>
        </p:nvSpPr>
        <p:spPr>
          <a:xfrm>
            <a:off x="628650" y="2226469"/>
            <a:ext cx="7886700" cy="3263504"/>
          </a:xfrm>
        </p:spPr>
        <p:txBody>
          <a:bodyPr/>
          <a:lstStyle/>
          <a:p>
            <a:r>
              <a:rPr lang="en-GB"/>
              <a:t>Customer value can be delivered with each increment so system functionality is available earlier.</a:t>
            </a:r>
          </a:p>
          <a:p>
            <a:r>
              <a:rPr lang="en-GB"/>
              <a:t>Early increments act as a prototype to help elicit requirements for later increments.</a:t>
            </a:r>
          </a:p>
          <a:p>
            <a:r>
              <a:rPr lang="en-GB"/>
              <a:t>Lower risk of overall project failure.</a:t>
            </a:r>
          </a:p>
          <a:p>
            <a:r>
              <a:rPr lang="en-GB"/>
              <a:t>The highest priority system services tend to receive the most testing.</a:t>
            </a:r>
          </a:p>
        </p:txBody>
      </p:sp>
    </p:spTree>
    <p:extLst>
      <p:ext uri="{BB962C8B-B14F-4D97-AF65-F5344CB8AC3E}">
        <p14:creationId xmlns:p14="http://schemas.microsoft.com/office/powerpoint/2010/main" val="2439919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delivery problems</a:t>
            </a:r>
          </a:p>
        </p:txBody>
      </p:sp>
      <p:sp>
        <p:nvSpPr>
          <p:cNvPr id="3" name="Content Placeholder 2"/>
          <p:cNvSpPr>
            <a:spLocks noGrp="1"/>
          </p:cNvSpPr>
          <p:nvPr>
            <p:ph idx="1"/>
          </p:nvPr>
        </p:nvSpPr>
        <p:spPr>
          <a:xfrm>
            <a:off x="1396350" y="2057401"/>
            <a:ext cx="6172200" cy="3394472"/>
          </a:xfrm>
        </p:spPr>
        <p:txBody>
          <a:bodyPr/>
          <a:lstStyle/>
          <a:p>
            <a:r>
              <a:rPr lang="en-GB" sz="2400" dirty="0"/>
              <a:t>Most systems require a set of basic facilities that are used by different parts of the system. </a:t>
            </a:r>
          </a:p>
          <a:p>
            <a:pPr lvl="1"/>
            <a:r>
              <a:rPr lang="en-GB" sz="1800" dirty="0"/>
              <a:t>As requirements are not defined in detail until an increment is to be implemented, it can be hard to identify common facilities that are needed by all increments. </a:t>
            </a:r>
          </a:p>
          <a:p>
            <a:r>
              <a:rPr lang="en-GB" sz="2400" dirty="0"/>
              <a:t>The essence of iterative processes is that the specification is developed in conjunction with the software. </a:t>
            </a:r>
          </a:p>
          <a:p>
            <a:pPr lvl="1"/>
            <a:r>
              <a:rPr lang="en-GB" sz="1800" dirty="0"/>
              <a:t>However, this conflicts with the procurement model of many organizations, where the complete system specification is part of the system development contract. </a:t>
            </a:r>
          </a:p>
          <a:p>
            <a:endParaRPr lang="en-US" sz="2400" dirty="0"/>
          </a:p>
        </p:txBody>
      </p:sp>
    </p:spTree>
    <p:extLst>
      <p:ext uri="{BB962C8B-B14F-4D97-AF65-F5344CB8AC3E}">
        <p14:creationId xmlns:p14="http://schemas.microsoft.com/office/powerpoint/2010/main" val="1544890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3569-7795-0B4D-B626-3CE01D42A9CA}"/>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E29BAE4E-7493-704F-AB6D-737AA6A793CE}"/>
              </a:ext>
            </a:extLst>
          </p:cNvPr>
          <p:cNvSpPr>
            <a:spLocks noGrp="1"/>
          </p:cNvSpPr>
          <p:nvPr>
            <p:ph idx="1"/>
          </p:nvPr>
        </p:nvSpPr>
        <p:spPr/>
        <p:txBody>
          <a:bodyPr/>
          <a:lstStyle/>
          <a:p>
            <a:r>
              <a:rPr lang="en-US" sz="1400" dirty="0" err="1"/>
              <a:t>Ackoff</a:t>
            </a:r>
            <a:r>
              <a:rPr lang="en-US" sz="1400" dirty="0"/>
              <a:t>, Russell Lincoln, Lauren. Johnson, and Systems Thinking in Action Conference. 1997. From</a:t>
            </a:r>
          </a:p>
          <a:p>
            <a:r>
              <a:rPr lang="en-US" sz="1400" dirty="0"/>
              <a:t>mechanistic to social systemic thinking : a digest of a talk by Russell </a:t>
            </a:r>
            <a:r>
              <a:rPr lang="en-US" sz="1400" dirty="0" err="1"/>
              <a:t>Ackoff</a:t>
            </a:r>
            <a:r>
              <a:rPr lang="en-US" sz="1400" dirty="0"/>
              <a:t>. Cambridge, Mass.:</a:t>
            </a:r>
          </a:p>
          <a:p>
            <a:r>
              <a:rPr lang="en-US" sz="1400" dirty="0"/>
              <a:t>Pegasus Communications. https://</a:t>
            </a:r>
            <a:r>
              <a:rPr lang="en-US" sz="1400" dirty="0" err="1"/>
              <a:t>www.youtube.com</a:t>
            </a:r>
            <a:r>
              <a:rPr lang="en-US" sz="1400" dirty="0"/>
              <a:t>/</a:t>
            </a:r>
            <a:r>
              <a:rPr lang="en-US" sz="1400" dirty="0" err="1"/>
              <a:t>watch?v</a:t>
            </a:r>
            <a:r>
              <a:rPr lang="en-US" sz="1400" dirty="0"/>
              <a:t>=yGN5DBpW93g.</a:t>
            </a:r>
          </a:p>
          <a:p>
            <a:r>
              <a:rPr lang="en-US" sz="1400" dirty="0"/>
              <a:t>Boehm, Barry W. 1988. A spiral model of software development and enhancement. Computer 21</a:t>
            </a:r>
          </a:p>
          <a:p>
            <a:r>
              <a:rPr lang="en-US" sz="1400" dirty="0"/>
              <a:t>(5): 61–72.</a:t>
            </a:r>
          </a:p>
          <a:p>
            <a:r>
              <a:rPr lang="en-US" sz="1400" dirty="0"/>
              <a:t>Buxton, John N, and Brian Randell. 1970. Software Engineering Techniques: Report on a Conference</a:t>
            </a:r>
          </a:p>
          <a:p>
            <a:r>
              <a:rPr lang="en-US" sz="1400" dirty="0"/>
              <a:t>Sponsored by the NATO Science Committee. NATO Science Committee; available from Scientific</a:t>
            </a:r>
          </a:p>
          <a:p>
            <a:r>
              <a:rPr lang="en-US" sz="1400" dirty="0"/>
              <a:t>Affairs Division, NATO.</a:t>
            </a:r>
          </a:p>
          <a:p>
            <a:r>
              <a:rPr lang="en-US" sz="1400" dirty="0"/>
              <a:t>Kim, Daniel H. 2000. Introduction to Systems Thinking.</a:t>
            </a:r>
          </a:p>
          <a:p>
            <a:r>
              <a:rPr lang="en-US" sz="1400" dirty="0"/>
              <a:t>McClure, Robert M. 1968. NATO SOFTWARE ENGINEERING CONFERENCE 1968.</a:t>
            </a:r>
          </a:p>
          <a:p>
            <a:r>
              <a:rPr lang="en-US" sz="1400" dirty="0">
                <a:effectLst/>
              </a:rPr>
              <a:t>Sommerville, Ian, and others. 2011. </a:t>
            </a:r>
            <a:r>
              <a:rPr lang="en-US" sz="1400" i="1" dirty="0">
                <a:effectLst/>
              </a:rPr>
              <a:t>Software Engineering</a:t>
            </a:r>
            <a:r>
              <a:rPr lang="en-US" sz="1400" dirty="0">
                <a:effectLst/>
              </a:rPr>
              <a:t>. Boston: Pearson,.</a:t>
            </a:r>
          </a:p>
          <a:p>
            <a:endParaRPr lang="en-US" sz="1400" dirty="0"/>
          </a:p>
          <a:p>
            <a:pPr marL="514350" indent="-514350">
              <a:buFont typeface="+mj-lt"/>
              <a:buAutoNum type="arabicPeriod"/>
            </a:pPr>
            <a:endParaRPr lang="en-US" sz="1400" dirty="0"/>
          </a:p>
        </p:txBody>
      </p:sp>
    </p:spTree>
    <p:extLst>
      <p:ext uri="{BB962C8B-B14F-4D97-AF65-F5344CB8AC3E}">
        <p14:creationId xmlns:p14="http://schemas.microsoft.com/office/powerpoint/2010/main" val="200879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E536-7506-284D-937D-2403671C3A7D}"/>
              </a:ext>
            </a:extLst>
          </p:cNvPr>
          <p:cNvSpPr txBox="1">
            <a:spLocks noGrp="1"/>
          </p:cNvSpPr>
          <p:nvPr>
            <p:ph type="title" idx="4294967295"/>
          </p:nvPr>
        </p:nvSpPr>
        <p:spPr/>
        <p:txBody>
          <a:bodyPr wrap="square">
            <a:spAutoFit/>
          </a:bodyPr>
          <a:lstStyle/>
          <a:p>
            <a:pPr lvl="0"/>
            <a:r>
              <a:rPr lang="en-US"/>
              <a:t>Engineering Failures</a:t>
            </a:r>
          </a:p>
        </p:txBody>
      </p:sp>
      <p:sp>
        <p:nvSpPr>
          <p:cNvPr id="3" name="Text Placeholder 2">
            <a:extLst>
              <a:ext uri="{FF2B5EF4-FFF2-40B4-BE49-F238E27FC236}">
                <a16:creationId xmlns:a16="http://schemas.microsoft.com/office/drawing/2014/main" id="{A641FA25-09A0-004B-A6B0-8D54B6B7ACE8}"/>
              </a:ext>
            </a:extLst>
          </p:cNvPr>
          <p:cNvSpPr txBox="1">
            <a:spLocks noGrp="1"/>
          </p:cNvSpPr>
          <p:nvPr>
            <p:ph type="body" idx="4294967295"/>
          </p:nvPr>
        </p:nvSpPr>
        <p:spPr>
          <a:xfrm>
            <a:off x="457200" y="1874520"/>
            <a:ext cx="8229600" cy="4526280"/>
          </a:xfrm>
        </p:spPr>
        <p:txBody>
          <a:bodyPr wrap="square">
            <a:spAutoFit/>
          </a:bodyPr>
          <a:lstStyle/>
          <a:p>
            <a:pPr lvl="0">
              <a:buClr>
                <a:srgbClr val="FAE101"/>
              </a:buClr>
              <a:buSzPct val="100000"/>
              <a:buFont typeface="Arial" pitchFamily="34"/>
              <a:buChar char="•"/>
            </a:pPr>
            <a:r>
              <a:rPr lang="en-US" sz="2800">
                <a:latin typeface="Times New Roman" pitchFamily="18"/>
              </a:rPr>
              <a:t>What are the consequences of poor engineering?</a:t>
            </a:r>
          </a:p>
          <a:p>
            <a:pPr lvl="0"/>
            <a:r>
              <a:rPr lang="en-US" sz="2800">
                <a:latin typeface="Times New Roman" pitchFamily="18"/>
              </a:rPr>
              <a:t>But, what about today, with current computer modeling techniques?</a:t>
            </a:r>
          </a:p>
          <a:p>
            <a:pPr lvl="0"/>
            <a:r>
              <a:rPr lang="en-US" sz="2800">
                <a:latin typeface="Times New Roman" pitchFamily="18"/>
              </a:rPr>
              <a:t>2007 I-35 bridge collapse in Minneapolis</a:t>
            </a:r>
          </a:p>
          <a:p>
            <a:pPr lvl="0"/>
            <a:r>
              <a:rPr lang="en-US" sz="2200">
                <a:latin typeface="Times New Roman" pitchFamily="18"/>
              </a:rPr>
              <a:t>“An employee of the NTSB had written his doctoral thesis on possible failure scenarios of this specific bridge while he was a student at the nearby University of Minnesota. That thesis, including his computer model of the bridge for failure mode analysis, was used by the NTSB to aid in their investigation.”</a:t>
            </a:r>
          </a:p>
          <a:p>
            <a:pPr lvl="0">
              <a:buClr>
                <a:srgbClr val="FAE101"/>
              </a:buClr>
              <a:buSzPct val="100000"/>
              <a:buFont typeface="Arial" pitchFamily="34"/>
              <a:buChar char="•"/>
            </a:pPr>
            <a:r>
              <a:rPr lang="en-US" sz="2200">
                <a:latin typeface="Times New Roman" pitchFamily="18"/>
              </a:rPr>
              <a:t>http://en.wikipedia.org/wiki/I-35W_Mississippi_River_bridge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256C-A878-9D4C-A3AD-685749092AB8}"/>
              </a:ext>
            </a:extLst>
          </p:cNvPr>
          <p:cNvSpPr txBox="1">
            <a:spLocks noGrp="1"/>
          </p:cNvSpPr>
          <p:nvPr>
            <p:ph type="title" idx="4294967295"/>
          </p:nvPr>
        </p:nvSpPr>
        <p:spPr/>
        <p:txBody>
          <a:bodyPr wrap="square">
            <a:spAutoFit/>
          </a:bodyPr>
          <a:lstStyle/>
          <a:p>
            <a:pPr lvl="0"/>
            <a:r>
              <a:rPr lang="en-US"/>
              <a:t>Engineering Failures</a:t>
            </a:r>
          </a:p>
        </p:txBody>
      </p:sp>
      <p:sp>
        <p:nvSpPr>
          <p:cNvPr id="3" name="TextBox 2">
            <a:extLst>
              <a:ext uri="{FF2B5EF4-FFF2-40B4-BE49-F238E27FC236}">
                <a16:creationId xmlns:a16="http://schemas.microsoft.com/office/drawing/2014/main" id="{632CB631-35CB-EB4B-BD14-2C4995739D46}"/>
              </a:ext>
            </a:extLst>
          </p:cNvPr>
          <p:cNvSpPr txBox="1"/>
          <p:nvPr/>
        </p:nvSpPr>
        <p:spPr>
          <a:xfrm>
            <a:off x="457200" y="6172200"/>
            <a:ext cx="8229600" cy="364679"/>
          </a:xfrm>
          <a:prstGeom prst="rect">
            <a:avLst/>
          </a:prstGeom>
          <a:noFill/>
          <a:ln>
            <a:noFill/>
          </a:ln>
        </p:spPr>
        <p:txBody>
          <a:bodyPr vert="horz" wrap="none" lIns="90000" tIns="45000" rIns="90000" bIns="45000" compatLnSpc="1">
            <a:spAutoFit/>
          </a:body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CFE7F5"/>
                </a:solidFill>
                <a:latin typeface="Arial" pitchFamily="34"/>
                <a:ea typeface="AR PL KaitiM GB" pitchFamily="2"/>
                <a:cs typeface="DejaVu Sans" pitchFamily="2"/>
              </a:rPr>
              <a:t>Source: http://en.wikipedia.org/wiki/File:I35_Bridge_Collapse_4crop.jpg</a:t>
            </a:r>
          </a:p>
        </p:txBody>
      </p:sp>
      <p:pic>
        <p:nvPicPr>
          <p:cNvPr id="4" name="Picture 3">
            <a:extLst>
              <a:ext uri="{FF2B5EF4-FFF2-40B4-BE49-F238E27FC236}">
                <a16:creationId xmlns:a16="http://schemas.microsoft.com/office/drawing/2014/main" id="{A51B6057-2BE6-EA48-A15E-6B94BD85B42A}"/>
              </a:ext>
            </a:extLst>
          </p:cNvPr>
          <p:cNvPicPr>
            <a:picLocks noChangeAspect="1"/>
          </p:cNvPicPr>
          <p:nvPr/>
        </p:nvPicPr>
        <p:blipFill>
          <a:blip r:embed="rId3">
            <a:lum/>
            <a:alphaModFix/>
          </a:blip>
          <a:srcRect/>
          <a:stretch>
            <a:fillRect/>
          </a:stretch>
        </p:blipFill>
        <p:spPr>
          <a:xfrm>
            <a:off x="0" y="1154880"/>
            <a:ext cx="9143640" cy="5017320"/>
          </a:xfrm>
          <a:prstGeom prst="rect">
            <a:avLst/>
          </a:prstGeom>
          <a:noFill/>
          <a:ln>
            <a:noFill/>
          </a:ln>
        </p:spPr>
      </p:pic>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7894</TotalTime>
  <Words>3912</Words>
  <Application>Microsoft Macintosh PowerPoint</Application>
  <PresentationFormat>On-screen Show (4:3)</PresentationFormat>
  <Paragraphs>395</Paragraphs>
  <Slides>74</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Times New Roman</vt:lpstr>
      <vt:lpstr>Default</vt:lpstr>
      <vt:lpstr>CS 4320 / 7320 Software Engineering</vt:lpstr>
      <vt:lpstr>Software Engineering</vt:lpstr>
      <vt:lpstr>Software Engineering</vt:lpstr>
      <vt:lpstr>Software Engineering</vt:lpstr>
      <vt:lpstr>Software Engineering</vt:lpstr>
      <vt:lpstr>Engineering Failures</vt:lpstr>
      <vt:lpstr>Engineering Failures</vt:lpstr>
      <vt:lpstr>Engineering Failures</vt:lpstr>
      <vt:lpstr>Engineering Failures</vt:lpstr>
      <vt:lpstr>Engineering Failures</vt:lpstr>
      <vt:lpstr>Engineering Failures</vt:lpstr>
      <vt:lpstr>Recent Software Engineering Failures</vt:lpstr>
      <vt:lpstr>Recent Software Engineering Failures</vt:lpstr>
      <vt:lpstr>Recent Software Engineering Failures</vt:lpstr>
      <vt:lpstr>Engineering Failures</vt:lpstr>
      <vt:lpstr>Engineering Failures</vt:lpstr>
      <vt:lpstr>Software Engineering</vt:lpstr>
      <vt:lpstr>Software Engineering</vt:lpstr>
      <vt:lpstr>Technical Documents</vt:lpstr>
      <vt:lpstr>Software Engineering</vt:lpstr>
      <vt:lpstr>Software Engineering</vt:lpstr>
      <vt:lpstr>Software Development Lifecycle</vt:lpstr>
      <vt:lpstr>Software Development Lifecycle</vt:lpstr>
      <vt:lpstr>Software Development Lifecycle</vt:lpstr>
      <vt:lpstr>Software Development Lifecycle</vt:lpstr>
      <vt:lpstr>Characteristic Goals for SWE</vt:lpstr>
      <vt:lpstr>Characteristic Goals for SWE</vt:lpstr>
      <vt:lpstr>The Software Development Lifecycle</vt:lpstr>
      <vt:lpstr>Topics covered</vt:lpstr>
      <vt:lpstr>The software process</vt:lpstr>
      <vt:lpstr>Software process descriptions</vt:lpstr>
      <vt:lpstr>Plan-driven and agile processes</vt:lpstr>
      <vt:lpstr>Software process models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Integration and configuration</vt:lpstr>
      <vt:lpstr>Types of reusable software</vt:lpstr>
      <vt:lpstr>Reuse-oriented software engineering</vt:lpstr>
      <vt:lpstr>Key process stages</vt:lpstr>
      <vt:lpstr>Advantages and disadvantages</vt:lpstr>
      <vt:lpstr>SDLC activities</vt:lpstr>
      <vt:lpstr>SDLC activities</vt:lpstr>
      <vt:lpstr>The requirements engineering process </vt:lpstr>
      <vt:lpstr>Software specification</vt:lpstr>
      <vt:lpstr>Software design and implementation</vt:lpstr>
      <vt:lpstr>A general model of the design process  </vt:lpstr>
      <vt:lpstr>Design activities</vt:lpstr>
      <vt:lpstr>System implementation</vt:lpstr>
      <vt:lpstr>Software validation</vt:lpstr>
      <vt:lpstr>Stages of testing </vt:lpstr>
      <vt:lpstr>Testing stages</vt:lpstr>
      <vt:lpstr>Testing phases in a plan-driven software process (V-model)</vt:lpstr>
      <vt:lpstr>Software evolution</vt:lpstr>
      <vt:lpstr>System evolution </vt:lpstr>
      <vt:lpstr>Coping with change</vt:lpstr>
      <vt:lpstr>Coping with change</vt:lpstr>
      <vt:lpstr>Reducing the costs of rework</vt:lpstr>
      <vt:lpstr>Coping with changing requirements</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Bibliography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Sean P. Goggins</dc:creator>
  <cp:keywords/>
  <dc:description/>
  <cp:lastModifiedBy>Sean Goggins, Duke of Kensingtonshirestone</cp:lastModifiedBy>
  <cp:revision>526</cp:revision>
  <cp:lastPrinted>2020-01-21T18:24:55Z</cp:lastPrinted>
  <dcterms:modified xsi:type="dcterms:W3CDTF">2022-08-27T17:03:20Z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