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2" r:id="rId1"/>
  </p:sldMasterIdLst>
  <p:notesMasterIdLst>
    <p:notesMasterId r:id="rId24"/>
  </p:notesMasterIdLst>
  <p:sldIdLst>
    <p:sldId id="256" r:id="rId2"/>
    <p:sldId id="297" r:id="rId3"/>
    <p:sldId id="282" r:id="rId4"/>
    <p:sldId id="326" r:id="rId5"/>
    <p:sldId id="327" r:id="rId6"/>
    <p:sldId id="328" r:id="rId7"/>
    <p:sldId id="305" r:id="rId8"/>
    <p:sldId id="306" r:id="rId9"/>
    <p:sldId id="309" r:id="rId10"/>
    <p:sldId id="322" r:id="rId11"/>
    <p:sldId id="311" r:id="rId12"/>
    <p:sldId id="298" r:id="rId13"/>
    <p:sldId id="288" r:id="rId14"/>
    <p:sldId id="289" r:id="rId15"/>
    <p:sldId id="314" r:id="rId16"/>
    <p:sldId id="290" r:id="rId17"/>
    <p:sldId id="318" r:id="rId18"/>
    <p:sldId id="319" r:id="rId19"/>
    <p:sldId id="317" r:id="rId20"/>
    <p:sldId id="292" r:id="rId21"/>
    <p:sldId id="321" r:id="rId22"/>
    <p:sldId id="29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autoAdjust="0"/>
    <p:restoredTop sz="82004" autoAdjust="0"/>
  </p:normalViewPr>
  <p:slideViewPr>
    <p:cSldViewPr snapToGrid="0">
      <p:cViewPr varScale="1">
        <p:scale>
          <a:sx n="128" d="100"/>
          <a:sy n="128" d="100"/>
        </p:scale>
        <p:origin x="328"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46615B-37E9-4C72-A82B-9ABD57522A4F}" type="doc">
      <dgm:prSet loTypeId="urn:microsoft.com/office/officeart/2005/8/layout/chevron1" loCatId="process" qsTypeId="urn:microsoft.com/office/officeart/2005/8/quickstyle/simple1" qsCatId="simple" csTypeId="urn:microsoft.com/office/officeart/2005/8/colors/accent1_2" csCatId="accent1" phldr="1"/>
      <dgm:spPr/>
    </dgm:pt>
    <dgm:pt modelId="{A6BDC45B-F72B-4BFD-A040-E7A591408046}">
      <dgm:prSet phldrT="[Text]" custT="1"/>
      <dgm:spPr/>
      <dgm:t>
        <a:bodyPr/>
        <a:lstStyle/>
        <a:p>
          <a:r>
            <a:rPr lang="en-US" sz="1100" dirty="0">
              <a:solidFill>
                <a:schemeClr val="tx1"/>
              </a:solidFill>
            </a:rPr>
            <a:t>Proposed</a:t>
          </a:r>
        </a:p>
      </dgm:t>
    </dgm:pt>
    <dgm:pt modelId="{DDD25B9F-C9DA-4F4D-B033-725C46861372}" type="parTrans" cxnId="{4CE1A565-6436-450F-9F41-84618EB5B478}">
      <dgm:prSet/>
      <dgm:spPr/>
      <dgm:t>
        <a:bodyPr/>
        <a:lstStyle/>
        <a:p>
          <a:endParaRPr lang="en-US"/>
        </a:p>
      </dgm:t>
    </dgm:pt>
    <dgm:pt modelId="{2E654E90-0DCF-408D-9FF4-596DB3570840}" type="sibTrans" cxnId="{4CE1A565-6436-450F-9F41-84618EB5B478}">
      <dgm:prSet/>
      <dgm:spPr/>
      <dgm:t>
        <a:bodyPr/>
        <a:lstStyle/>
        <a:p>
          <a:endParaRPr lang="en-US"/>
        </a:p>
      </dgm:t>
    </dgm:pt>
    <dgm:pt modelId="{FC1B651E-E70F-4F9D-A0EF-A737F1E23318}">
      <dgm:prSet phldrT="[Text]" custT="1"/>
      <dgm:spPr/>
      <dgm:t>
        <a:bodyPr/>
        <a:lstStyle/>
        <a:p>
          <a:r>
            <a:rPr lang="en-US" sz="1100" dirty="0">
              <a:solidFill>
                <a:schemeClr val="tx1"/>
              </a:solidFill>
            </a:rPr>
            <a:t>Approved</a:t>
          </a:r>
        </a:p>
      </dgm:t>
    </dgm:pt>
    <dgm:pt modelId="{01E6FC10-6621-4727-BA45-9EF2215BA49D}" type="parTrans" cxnId="{D93409E2-71F9-409C-BCB1-3CAB6CDE1055}">
      <dgm:prSet/>
      <dgm:spPr/>
      <dgm:t>
        <a:bodyPr/>
        <a:lstStyle/>
        <a:p>
          <a:endParaRPr lang="en-US"/>
        </a:p>
      </dgm:t>
    </dgm:pt>
    <dgm:pt modelId="{7F8E191A-0137-4CF6-A0E7-84064557B12E}" type="sibTrans" cxnId="{D93409E2-71F9-409C-BCB1-3CAB6CDE1055}">
      <dgm:prSet/>
      <dgm:spPr/>
      <dgm:t>
        <a:bodyPr/>
        <a:lstStyle/>
        <a:p>
          <a:endParaRPr lang="en-US"/>
        </a:p>
      </dgm:t>
    </dgm:pt>
    <dgm:pt modelId="{F0F93C81-2F8D-4779-91AF-A1EF72F7405C}">
      <dgm:prSet phldrT="[Text]" custT="1"/>
      <dgm:spPr/>
      <dgm:t>
        <a:bodyPr/>
        <a:lstStyle/>
        <a:p>
          <a:r>
            <a:rPr lang="en-US" sz="1100" dirty="0" err="1">
              <a:solidFill>
                <a:schemeClr val="tx1"/>
              </a:solidFill>
            </a:rPr>
            <a:t>Imple-mented</a:t>
          </a:r>
          <a:endParaRPr lang="en-US" sz="1100" dirty="0">
            <a:solidFill>
              <a:schemeClr val="tx1"/>
            </a:solidFill>
          </a:endParaRPr>
        </a:p>
      </dgm:t>
    </dgm:pt>
    <dgm:pt modelId="{A84BE03C-70CD-4FC9-9801-EEB6006DBC58}" type="parTrans" cxnId="{1B2BB98D-CB29-46AD-98B0-9DB423638A4B}">
      <dgm:prSet/>
      <dgm:spPr/>
      <dgm:t>
        <a:bodyPr/>
        <a:lstStyle/>
        <a:p>
          <a:endParaRPr lang="en-US"/>
        </a:p>
      </dgm:t>
    </dgm:pt>
    <dgm:pt modelId="{915F1BF8-060B-4889-95E0-3834EC9F3BF7}" type="sibTrans" cxnId="{1B2BB98D-CB29-46AD-98B0-9DB423638A4B}">
      <dgm:prSet/>
      <dgm:spPr/>
      <dgm:t>
        <a:bodyPr/>
        <a:lstStyle/>
        <a:p>
          <a:endParaRPr lang="en-US"/>
        </a:p>
      </dgm:t>
    </dgm:pt>
    <dgm:pt modelId="{C03FD2D6-3877-4249-9ED8-9C0AA0ED3237}">
      <dgm:prSet phldrT="[Text]" custT="1"/>
      <dgm:spPr/>
      <dgm:t>
        <a:bodyPr/>
        <a:lstStyle/>
        <a:p>
          <a:r>
            <a:rPr lang="en-US" sz="1100" dirty="0">
              <a:solidFill>
                <a:schemeClr val="tx1"/>
              </a:solidFill>
            </a:rPr>
            <a:t>Verified</a:t>
          </a:r>
        </a:p>
      </dgm:t>
    </dgm:pt>
    <dgm:pt modelId="{F6DBFE65-C277-4A26-825D-E5866C42AC61}" type="parTrans" cxnId="{A4C6D5FA-2004-415A-9386-6F6F1A9F22AA}">
      <dgm:prSet/>
      <dgm:spPr/>
      <dgm:t>
        <a:bodyPr/>
        <a:lstStyle/>
        <a:p>
          <a:endParaRPr lang="en-US"/>
        </a:p>
      </dgm:t>
    </dgm:pt>
    <dgm:pt modelId="{0A52E45A-60CA-4F54-A1FC-BF2997ADBACA}" type="sibTrans" cxnId="{A4C6D5FA-2004-415A-9386-6F6F1A9F22AA}">
      <dgm:prSet/>
      <dgm:spPr/>
      <dgm:t>
        <a:bodyPr/>
        <a:lstStyle/>
        <a:p>
          <a:endParaRPr lang="en-US"/>
        </a:p>
      </dgm:t>
    </dgm:pt>
    <dgm:pt modelId="{D183CD12-256C-4D0E-9D5A-A0E25F327EBD}" type="pres">
      <dgm:prSet presAssocID="{F746615B-37E9-4C72-A82B-9ABD57522A4F}" presName="Name0" presStyleCnt="0">
        <dgm:presLayoutVars>
          <dgm:dir/>
          <dgm:animLvl val="lvl"/>
          <dgm:resizeHandles val="exact"/>
        </dgm:presLayoutVars>
      </dgm:prSet>
      <dgm:spPr/>
    </dgm:pt>
    <dgm:pt modelId="{24DCA73F-73C7-451C-93E2-489042D80B1A}" type="pres">
      <dgm:prSet presAssocID="{A6BDC45B-F72B-4BFD-A040-E7A591408046}" presName="parTxOnly" presStyleLbl="node1" presStyleIdx="0" presStyleCnt="4">
        <dgm:presLayoutVars>
          <dgm:chMax val="0"/>
          <dgm:chPref val="0"/>
          <dgm:bulletEnabled val="1"/>
        </dgm:presLayoutVars>
      </dgm:prSet>
      <dgm:spPr/>
    </dgm:pt>
    <dgm:pt modelId="{E37438CB-6EE4-4239-9F41-D6E5F819560B}" type="pres">
      <dgm:prSet presAssocID="{2E654E90-0DCF-408D-9FF4-596DB3570840}" presName="parTxOnlySpace" presStyleCnt="0"/>
      <dgm:spPr/>
    </dgm:pt>
    <dgm:pt modelId="{060EF39A-C967-40F9-9E91-37E7753C1220}" type="pres">
      <dgm:prSet presAssocID="{FC1B651E-E70F-4F9D-A0EF-A737F1E23318}" presName="parTxOnly" presStyleLbl="node1" presStyleIdx="1" presStyleCnt="4" custLinFactNeighborX="-48792" custLinFactNeighborY="-987">
        <dgm:presLayoutVars>
          <dgm:chMax val="0"/>
          <dgm:chPref val="0"/>
          <dgm:bulletEnabled val="1"/>
        </dgm:presLayoutVars>
      </dgm:prSet>
      <dgm:spPr/>
    </dgm:pt>
    <dgm:pt modelId="{1091A1F9-841F-4D63-9E84-8BAF7CE98C74}" type="pres">
      <dgm:prSet presAssocID="{7F8E191A-0137-4CF6-A0E7-84064557B12E}" presName="parTxOnlySpace" presStyleCnt="0"/>
      <dgm:spPr/>
    </dgm:pt>
    <dgm:pt modelId="{E3A540A7-54DD-4231-8C63-4C5EB86778DE}" type="pres">
      <dgm:prSet presAssocID="{F0F93C81-2F8D-4779-91AF-A1EF72F7405C}" presName="parTxOnly" presStyleLbl="node1" presStyleIdx="2" presStyleCnt="4" custLinFactNeighborX="-98643" custLinFactNeighborY="-126">
        <dgm:presLayoutVars>
          <dgm:chMax val="0"/>
          <dgm:chPref val="0"/>
          <dgm:bulletEnabled val="1"/>
        </dgm:presLayoutVars>
      </dgm:prSet>
      <dgm:spPr/>
    </dgm:pt>
    <dgm:pt modelId="{AB7E1617-2271-47E3-A89B-DEE25B57B94F}" type="pres">
      <dgm:prSet presAssocID="{915F1BF8-060B-4889-95E0-3834EC9F3BF7}" presName="parTxOnlySpace" presStyleCnt="0"/>
      <dgm:spPr/>
    </dgm:pt>
    <dgm:pt modelId="{12F8B200-C9C6-4264-94CE-952EFDAC1396}" type="pres">
      <dgm:prSet presAssocID="{C03FD2D6-3877-4249-9ED8-9C0AA0ED3237}" presName="parTxOnly" presStyleLbl="node1" presStyleIdx="3" presStyleCnt="4" custLinFactX="-5092" custLinFactNeighborX="-100000" custLinFactNeighborY="1777">
        <dgm:presLayoutVars>
          <dgm:chMax val="0"/>
          <dgm:chPref val="0"/>
          <dgm:bulletEnabled val="1"/>
        </dgm:presLayoutVars>
      </dgm:prSet>
      <dgm:spPr/>
    </dgm:pt>
  </dgm:ptLst>
  <dgm:cxnLst>
    <dgm:cxn modelId="{72EA8E3A-13FC-4AEA-8828-31AD3736FC9F}" type="presOf" srcId="{C03FD2D6-3877-4249-9ED8-9C0AA0ED3237}" destId="{12F8B200-C9C6-4264-94CE-952EFDAC1396}" srcOrd="0" destOrd="0" presId="urn:microsoft.com/office/officeart/2005/8/layout/chevron1"/>
    <dgm:cxn modelId="{6B494A54-C62A-4E70-9B9E-575EC5E5CFD8}" type="presOf" srcId="{FC1B651E-E70F-4F9D-A0EF-A737F1E23318}" destId="{060EF39A-C967-40F9-9E91-37E7753C1220}" srcOrd="0" destOrd="0" presId="urn:microsoft.com/office/officeart/2005/8/layout/chevron1"/>
    <dgm:cxn modelId="{4CE1A565-6436-450F-9F41-84618EB5B478}" srcId="{F746615B-37E9-4C72-A82B-9ABD57522A4F}" destId="{A6BDC45B-F72B-4BFD-A040-E7A591408046}" srcOrd="0" destOrd="0" parTransId="{DDD25B9F-C9DA-4F4D-B033-725C46861372}" sibTransId="{2E654E90-0DCF-408D-9FF4-596DB3570840}"/>
    <dgm:cxn modelId="{C2BEE877-885D-41D7-8FA3-13B5840FFDEA}" type="presOf" srcId="{F0F93C81-2F8D-4779-91AF-A1EF72F7405C}" destId="{E3A540A7-54DD-4231-8C63-4C5EB86778DE}" srcOrd="0" destOrd="0" presId="urn:microsoft.com/office/officeart/2005/8/layout/chevron1"/>
    <dgm:cxn modelId="{1B2BB98D-CB29-46AD-98B0-9DB423638A4B}" srcId="{F746615B-37E9-4C72-A82B-9ABD57522A4F}" destId="{F0F93C81-2F8D-4779-91AF-A1EF72F7405C}" srcOrd="2" destOrd="0" parTransId="{A84BE03C-70CD-4FC9-9801-EEB6006DBC58}" sibTransId="{915F1BF8-060B-4889-95E0-3834EC9F3BF7}"/>
    <dgm:cxn modelId="{AFF7DAA6-C523-4B4F-97FA-5998048781BB}" type="presOf" srcId="{F746615B-37E9-4C72-A82B-9ABD57522A4F}" destId="{D183CD12-256C-4D0E-9D5A-A0E25F327EBD}" srcOrd="0" destOrd="0" presId="urn:microsoft.com/office/officeart/2005/8/layout/chevron1"/>
    <dgm:cxn modelId="{44DE33A8-1097-4337-9AA1-3BA9EC82CA11}" type="presOf" srcId="{A6BDC45B-F72B-4BFD-A040-E7A591408046}" destId="{24DCA73F-73C7-451C-93E2-489042D80B1A}" srcOrd="0" destOrd="0" presId="urn:microsoft.com/office/officeart/2005/8/layout/chevron1"/>
    <dgm:cxn modelId="{D93409E2-71F9-409C-BCB1-3CAB6CDE1055}" srcId="{F746615B-37E9-4C72-A82B-9ABD57522A4F}" destId="{FC1B651E-E70F-4F9D-A0EF-A737F1E23318}" srcOrd="1" destOrd="0" parTransId="{01E6FC10-6621-4727-BA45-9EF2215BA49D}" sibTransId="{7F8E191A-0137-4CF6-A0E7-84064557B12E}"/>
    <dgm:cxn modelId="{A4C6D5FA-2004-415A-9386-6F6F1A9F22AA}" srcId="{F746615B-37E9-4C72-A82B-9ABD57522A4F}" destId="{C03FD2D6-3877-4249-9ED8-9C0AA0ED3237}" srcOrd="3" destOrd="0" parTransId="{F6DBFE65-C277-4A26-825D-E5866C42AC61}" sibTransId="{0A52E45A-60CA-4F54-A1FC-BF2997ADBACA}"/>
    <dgm:cxn modelId="{C95E46C4-B41A-4B43-B121-32BE1C64A060}" type="presParOf" srcId="{D183CD12-256C-4D0E-9D5A-A0E25F327EBD}" destId="{24DCA73F-73C7-451C-93E2-489042D80B1A}" srcOrd="0" destOrd="0" presId="urn:microsoft.com/office/officeart/2005/8/layout/chevron1"/>
    <dgm:cxn modelId="{50EACD1F-2A8B-45A6-8EFC-D7DFAB36CF41}" type="presParOf" srcId="{D183CD12-256C-4D0E-9D5A-A0E25F327EBD}" destId="{E37438CB-6EE4-4239-9F41-D6E5F819560B}" srcOrd="1" destOrd="0" presId="urn:microsoft.com/office/officeart/2005/8/layout/chevron1"/>
    <dgm:cxn modelId="{389CD5D5-FA55-4207-9CFC-F59509BE1413}" type="presParOf" srcId="{D183CD12-256C-4D0E-9D5A-A0E25F327EBD}" destId="{060EF39A-C967-40F9-9E91-37E7753C1220}" srcOrd="2" destOrd="0" presId="urn:microsoft.com/office/officeart/2005/8/layout/chevron1"/>
    <dgm:cxn modelId="{3E30F9E3-BD8C-4049-8C5D-CDE09CAA8FBC}" type="presParOf" srcId="{D183CD12-256C-4D0E-9D5A-A0E25F327EBD}" destId="{1091A1F9-841F-4D63-9E84-8BAF7CE98C74}" srcOrd="3" destOrd="0" presId="urn:microsoft.com/office/officeart/2005/8/layout/chevron1"/>
    <dgm:cxn modelId="{8121FD2D-30A4-4199-8A2F-72550C853BA9}" type="presParOf" srcId="{D183CD12-256C-4D0E-9D5A-A0E25F327EBD}" destId="{E3A540A7-54DD-4231-8C63-4C5EB86778DE}" srcOrd="4" destOrd="0" presId="urn:microsoft.com/office/officeart/2005/8/layout/chevron1"/>
    <dgm:cxn modelId="{04DCCDFB-023C-4A76-8F49-F9A0F4B56281}" type="presParOf" srcId="{D183CD12-256C-4D0E-9D5A-A0E25F327EBD}" destId="{AB7E1617-2271-47E3-A89B-DEE25B57B94F}" srcOrd="5" destOrd="0" presId="urn:microsoft.com/office/officeart/2005/8/layout/chevron1"/>
    <dgm:cxn modelId="{8C586EC6-672D-427D-9DCB-9C1892F602A6}" type="presParOf" srcId="{D183CD12-256C-4D0E-9D5A-A0E25F327EBD}" destId="{12F8B200-C9C6-4264-94CE-952EFDAC1396}"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CC024C-AB35-49E4-B8D1-D6501614DB16}" type="doc">
      <dgm:prSet loTypeId="urn:microsoft.com/office/officeart/2005/8/layout/process1" loCatId="process" qsTypeId="urn:microsoft.com/office/officeart/2005/8/quickstyle/simple1" qsCatId="simple" csTypeId="urn:microsoft.com/office/officeart/2005/8/colors/colorful5" csCatId="colorful" phldr="1"/>
      <dgm:spPr/>
    </dgm:pt>
    <dgm:pt modelId="{0A3275CE-6C87-4957-8921-4A39FA073C65}">
      <dgm:prSet phldrT="[Text]"/>
      <dgm:spPr/>
      <dgm:t>
        <a:bodyPr/>
        <a:lstStyle/>
        <a:p>
          <a:r>
            <a:rPr lang="en-US" b="1" dirty="0"/>
            <a:t>Elicitation</a:t>
          </a:r>
        </a:p>
      </dgm:t>
    </dgm:pt>
    <dgm:pt modelId="{7B5C23CB-BAC7-472F-9F37-6F425E95D2D7}" type="parTrans" cxnId="{25D69494-FE29-42C0-9262-F01A6F50ADDD}">
      <dgm:prSet/>
      <dgm:spPr/>
      <dgm:t>
        <a:bodyPr/>
        <a:lstStyle/>
        <a:p>
          <a:endParaRPr lang="en-US"/>
        </a:p>
      </dgm:t>
    </dgm:pt>
    <dgm:pt modelId="{1B9D1541-C5CF-4199-B969-2472A7EE8E95}" type="sibTrans" cxnId="{25D69494-FE29-42C0-9262-F01A6F50ADDD}">
      <dgm:prSet/>
      <dgm:spPr/>
      <dgm:t>
        <a:bodyPr/>
        <a:lstStyle/>
        <a:p>
          <a:endParaRPr lang="en-US"/>
        </a:p>
      </dgm:t>
    </dgm:pt>
    <dgm:pt modelId="{2C0A9D1B-6BC6-4E29-B4DD-7EA209BAEE43}">
      <dgm:prSet phldrT="[Text]"/>
      <dgm:spPr/>
      <dgm:t>
        <a:bodyPr/>
        <a:lstStyle/>
        <a:p>
          <a:r>
            <a:rPr lang="en-US" b="1" dirty="0"/>
            <a:t>Analysis</a:t>
          </a:r>
        </a:p>
      </dgm:t>
    </dgm:pt>
    <dgm:pt modelId="{2279460D-B6E1-469A-9860-209BFF0D0BC3}" type="parTrans" cxnId="{26A51CBF-8E51-401D-8A12-7FA81949369C}">
      <dgm:prSet/>
      <dgm:spPr/>
      <dgm:t>
        <a:bodyPr/>
        <a:lstStyle/>
        <a:p>
          <a:endParaRPr lang="en-US"/>
        </a:p>
      </dgm:t>
    </dgm:pt>
    <dgm:pt modelId="{7B510FD0-FB3E-46AE-8995-CDBC53B06A1C}" type="sibTrans" cxnId="{26A51CBF-8E51-401D-8A12-7FA81949369C}">
      <dgm:prSet/>
      <dgm:spPr/>
      <dgm:t>
        <a:bodyPr/>
        <a:lstStyle/>
        <a:p>
          <a:endParaRPr lang="en-US"/>
        </a:p>
      </dgm:t>
    </dgm:pt>
    <dgm:pt modelId="{3271CF4C-5C6A-4991-BD65-215EF597692C}">
      <dgm:prSet phldrT="[Text]"/>
      <dgm:spPr/>
      <dgm:t>
        <a:bodyPr/>
        <a:lstStyle/>
        <a:p>
          <a:r>
            <a:rPr lang="en-US" b="1" dirty="0"/>
            <a:t>Specification</a:t>
          </a:r>
        </a:p>
      </dgm:t>
    </dgm:pt>
    <dgm:pt modelId="{37BFDB9D-D6C9-45D1-9115-D0578A58AB4A}" type="parTrans" cxnId="{AF29B7F8-59F9-4942-8044-F855F6DDD8A1}">
      <dgm:prSet/>
      <dgm:spPr/>
      <dgm:t>
        <a:bodyPr/>
        <a:lstStyle/>
        <a:p>
          <a:endParaRPr lang="en-US"/>
        </a:p>
      </dgm:t>
    </dgm:pt>
    <dgm:pt modelId="{6627B510-F3BA-44D5-B609-4C6181E7FBC1}" type="sibTrans" cxnId="{AF29B7F8-59F9-4942-8044-F855F6DDD8A1}">
      <dgm:prSet/>
      <dgm:spPr/>
      <dgm:t>
        <a:bodyPr/>
        <a:lstStyle/>
        <a:p>
          <a:endParaRPr lang="en-US"/>
        </a:p>
      </dgm:t>
    </dgm:pt>
    <dgm:pt modelId="{77E832E8-0AA9-45EA-8FAA-CCD56452B78A}">
      <dgm:prSet phldrT="[Text]"/>
      <dgm:spPr/>
      <dgm:t>
        <a:bodyPr/>
        <a:lstStyle/>
        <a:p>
          <a:r>
            <a:rPr lang="en-US" b="1" dirty="0"/>
            <a:t>Validation</a:t>
          </a:r>
        </a:p>
      </dgm:t>
    </dgm:pt>
    <dgm:pt modelId="{633CB7F0-A120-4A67-AC98-70CC5BC7C381}" type="parTrans" cxnId="{247265D5-7533-4460-9C76-967D153A786F}">
      <dgm:prSet/>
      <dgm:spPr/>
      <dgm:t>
        <a:bodyPr/>
        <a:lstStyle/>
        <a:p>
          <a:endParaRPr lang="en-US"/>
        </a:p>
      </dgm:t>
    </dgm:pt>
    <dgm:pt modelId="{84518D20-65A4-4EA7-AB42-048C209F47F1}" type="sibTrans" cxnId="{247265D5-7533-4460-9C76-967D153A786F}">
      <dgm:prSet/>
      <dgm:spPr/>
      <dgm:t>
        <a:bodyPr/>
        <a:lstStyle/>
        <a:p>
          <a:endParaRPr lang="en-US"/>
        </a:p>
      </dgm:t>
    </dgm:pt>
    <dgm:pt modelId="{1E410B6A-91AF-4C50-8BC7-6A94B5C60E3B}" type="pres">
      <dgm:prSet presAssocID="{93CC024C-AB35-49E4-B8D1-D6501614DB16}" presName="Name0" presStyleCnt="0">
        <dgm:presLayoutVars>
          <dgm:dir/>
          <dgm:resizeHandles val="exact"/>
        </dgm:presLayoutVars>
      </dgm:prSet>
      <dgm:spPr/>
    </dgm:pt>
    <dgm:pt modelId="{078F8408-707C-4356-B2F4-958185FB22F3}" type="pres">
      <dgm:prSet presAssocID="{0A3275CE-6C87-4957-8921-4A39FA073C65}" presName="node" presStyleLbl="node1" presStyleIdx="0" presStyleCnt="4" custLinFactNeighborX="-572">
        <dgm:presLayoutVars>
          <dgm:bulletEnabled val="1"/>
        </dgm:presLayoutVars>
      </dgm:prSet>
      <dgm:spPr/>
    </dgm:pt>
    <dgm:pt modelId="{E58CA3F8-F6F2-4184-9BD8-2C862FE9D8F1}" type="pres">
      <dgm:prSet presAssocID="{1B9D1541-C5CF-4199-B969-2472A7EE8E95}" presName="sibTrans" presStyleLbl="sibTrans2D1" presStyleIdx="0" presStyleCnt="3"/>
      <dgm:spPr/>
    </dgm:pt>
    <dgm:pt modelId="{84AD1D01-D685-4920-B429-7DB303CAD39E}" type="pres">
      <dgm:prSet presAssocID="{1B9D1541-C5CF-4199-B969-2472A7EE8E95}" presName="connectorText" presStyleLbl="sibTrans2D1" presStyleIdx="0" presStyleCnt="3"/>
      <dgm:spPr/>
    </dgm:pt>
    <dgm:pt modelId="{4A228D02-0E77-4C3E-ACB1-D00B951FD7AE}" type="pres">
      <dgm:prSet presAssocID="{2C0A9D1B-6BC6-4E29-B4DD-7EA209BAEE43}" presName="node" presStyleLbl="node1" presStyleIdx="1" presStyleCnt="4" custLinFactNeighborX="-572">
        <dgm:presLayoutVars>
          <dgm:bulletEnabled val="1"/>
        </dgm:presLayoutVars>
      </dgm:prSet>
      <dgm:spPr/>
    </dgm:pt>
    <dgm:pt modelId="{F4414264-FA2A-4ECC-8033-5443CA978BE0}" type="pres">
      <dgm:prSet presAssocID="{7B510FD0-FB3E-46AE-8995-CDBC53B06A1C}" presName="sibTrans" presStyleLbl="sibTrans2D1" presStyleIdx="1" presStyleCnt="3"/>
      <dgm:spPr/>
    </dgm:pt>
    <dgm:pt modelId="{65E801A3-2DCF-4DBB-A4D5-628CDE162265}" type="pres">
      <dgm:prSet presAssocID="{7B510FD0-FB3E-46AE-8995-CDBC53B06A1C}" presName="connectorText" presStyleLbl="sibTrans2D1" presStyleIdx="1" presStyleCnt="3"/>
      <dgm:spPr/>
    </dgm:pt>
    <dgm:pt modelId="{58C1DD46-53F4-47A1-9A2C-3D16DC3D7DCA}" type="pres">
      <dgm:prSet presAssocID="{3271CF4C-5C6A-4991-BD65-215EF597692C}" presName="node" presStyleLbl="node1" presStyleIdx="2" presStyleCnt="4" custLinFactNeighborX="-572">
        <dgm:presLayoutVars>
          <dgm:bulletEnabled val="1"/>
        </dgm:presLayoutVars>
      </dgm:prSet>
      <dgm:spPr/>
    </dgm:pt>
    <dgm:pt modelId="{CCDD1F46-D10F-47E4-A87F-C3530B381ABA}" type="pres">
      <dgm:prSet presAssocID="{6627B510-F3BA-44D5-B609-4C6181E7FBC1}" presName="sibTrans" presStyleLbl="sibTrans2D1" presStyleIdx="2" presStyleCnt="3"/>
      <dgm:spPr/>
    </dgm:pt>
    <dgm:pt modelId="{6A955B2F-B2AA-4DE3-9D0B-AB7C4E635C64}" type="pres">
      <dgm:prSet presAssocID="{6627B510-F3BA-44D5-B609-4C6181E7FBC1}" presName="connectorText" presStyleLbl="sibTrans2D1" presStyleIdx="2" presStyleCnt="3"/>
      <dgm:spPr/>
    </dgm:pt>
    <dgm:pt modelId="{80C31E9F-319B-4351-B814-139187E44F06}" type="pres">
      <dgm:prSet presAssocID="{77E832E8-0AA9-45EA-8FAA-CCD56452B78A}" presName="node" presStyleLbl="node1" presStyleIdx="3" presStyleCnt="4">
        <dgm:presLayoutVars>
          <dgm:bulletEnabled val="1"/>
        </dgm:presLayoutVars>
      </dgm:prSet>
      <dgm:spPr/>
    </dgm:pt>
  </dgm:ptLst>
  <dgm:cxnLst>
    <dgm:cxn modelId="{D6F35F12-C1ED-4E1A-AE65-7972B1AB8112}" type="presOf" srcId="{2C0A9D1B-6BC6-4E29-B4DD-7EA209BAEE43}" destId="{4A228D02-0E77-4C3E-ACB1-D00B951FD7AE}" srcOrd="0" destOrd="0" presId="urn:microsoft.com/office/officeart/2005/8/layout/process1"/>
    <dgm:cxn modelId="{638C144B-4386-4F3B-8FA2-71F3ABD898BB}" type="presOf" srcId="{6627B510-F3BA-44D5-B609-4C6181E7FBC1}" destId="{6A955B2F-B2AA-4DE3-9D0B-AB7C4E635C64}" srcOrd="1" destOrd="0" presId="urn:microsoft.com/office/officeart/2005/8/layout/process1"/>
    <dgm:cxn modelId="{0E0D6E61-99C8-41F5-B2A4-20FBB5DCBDE8}" type="presOf" srcId="{77E832E8-0AA9-45EA-8FAA-CCD56452B78A}" destId="{80C31E9F-319B-4351-B814-139187E44F06}" srcOrd="0" destOrd="0" presId="urn:microsoft.com/office/officeart/2005/8/layout/process1"/>
    <dgm:cxn modelId="{C874588E-2F18-4068-BFD3-DB625360587D}" type="presOf" srcId="{0A3275CE-6C87-4957-8921-4A39FA073C65}" destId="{078F8408-707C-4356-B2F4-958185FB22F3}" srcOrd="0" destOrd="0" presId="urn:microsoft.com/office/officeart/2005/8/layout/process1"/>
    <dgm:cxn modelId="{1202B992-0427-47C2-BFED-A53B4BA8427E}" type="presOf" srcId="{1B9D1541-C5CF-4199-B969-2472A7EE8E95}" destId="{84AD1D01-D685-4920-B429-7DB303CAD39E}" srcOrd="1" destOrd="0" presId="urn:microsoft.com/office/officeart/2005/8/layout/process1"/>
    <dgm:cxn modelId="{25D69494-FE29-42C0-9262-F01A6F50ADDD}" srcId="{93CC024C-AB35-49E4-B8D1-D6501614DB16}" destId="{0A3275CE-6C87-4957-8921-4A39FA073C65}" srcOrd="0" destOrd="0" parTransId="{7B5C23CB-BAC7-472F-9F37-6F425E95D2D7}" sibTransId="{1B9D1541-C5CF-4199-B969-2472A7EE8E95}"/>
    <dgm:cxn modelId="{5E7F1FA7-BF2F-4319-ADAA-F5AC31D0D487}" type="presOf" srcId="{1B9D1541-C5CF-4199-B969-2472A7EE8E95}" destId="{E58CA3F8-F6F2-4184-9BD8-2C862FE9D8F1}" srcOrd="0" destOrd="0" presId="urn:microsoft.com/office/officeart/2005/8/layout/process1"/>
    <dgm:cxn modelId="{E4C899A8-B4BA-4BF2-929D-F28C9656493E}" type="presOf" srcId="{6627B510-F3BA-44D5-B609-4C6181E7FBC1}" destId="{CCDD1F46-D10F-47E4-A87F-C3530B381ABA}" srcOrd="0" destOrd="0" presId="urn:microsoft.com/office/officeart/2005/8/layout/process1"/>
    <dgm:cxn modelId="{EE59ECB1-C994-4D17-B6B4-4065F1F24EA0}" type="presOf" srcId="{7B510FD0-FB3E-46AE-8995-CDBC53B06A1C}" destId="{65E801A3-2DCF-4DBB-A4D5-628CDE162265}" srcOrd="1" destOrd="0" presId="urn:microsoft.com/office/officeart/2005/8/layout/process1"/>
    <dgm:cxn modelId="{26A51CBF-8E51-401D-8A12-7FA81949369C}" srcId="{93CC024C-AB35-49E4-B8D1-D6501614DB16}" destId="{2C0A9D1B-6BC6-4E29-B4DD-7EA209BAEE43}" srcOrd="1" destOrd="0" parTransId="{2279460D-B6E1-469A-9860-209BFF0D0BC3}" sibTransId="{7B510FD0-FB3E-46AE-8995-CDBC53B06A1C}"/>
    <dgm:cxn modelId="{71CFBCC5-261D-4AE0-B614-19DB18EE78B3}" type="presOf" srcId="{93CC024C-AB35-49E4-B8D1-D6501614DB16}" destId="{1E410B6A-91AF-4C50-8BC7-6A94B5C60E3B}" srcOrd="0" destOrd="0" presId="urn:microsoft.com/office/officeart/2005/8/layout/process1"/>
    <dgm:cxn modelId="{1D8220D0-620E-47CF-9519-C7BA30BFD438}" type="presOf" srcId="{7B510FD0-FB3E-46AE-8995-CDBC53B06A1C}" destId="{F4414264-FA2A-4ECC-8033-5443CA978BE0}" srcOrd="0" destOrd="0" presId="urn:microsoft.com/office/officeart/2005/8/layout/process1"/>
    <dgm:cxn modelId="{247265D5-7533-4460-9C76-967D153A786F}" srcId="{93CC024C-AB35-49E4-B8D1-D6501614DB16}" destId="{77E832E8-0AA9-45EA-8FAA-CCD56452B78A}" srcOrd="3" destOrd="0" parTransId="{633CB7F0-A120-4A67-AC98-70CC5BC7C381}" sibTransId="{84518D20-65A4-4EA7-AB42-048C209F47F1}"/>
    <dgm:cxn modelId="{AF29B7F8-59F9-4942-8044-F855F6DDD8A1}" srcId="{93CC024C-AB35-49E4-B8D1-D6501614DB16}" destId="{3271CF4C-5C6A-4991-BD65-215EF597692C}" srcOrd="2" destOrd="0" parTransId="{37BFDB9D-D6C9-45D1-9115-D0578A58AB4A}" sibTransId="{6627B510-F3BA-44D5-B609-4C6181E7FBC1}"/>
    <dgm:cxn modelId="{2DC2DCFD-D184-4EC9-8322-242E656E47D9}" type="presOf" srcId="{3271CF4C-5C6A-4991-BD65-215EF597692C}" destId="{58C1DD46-53F4-47A1-9A2C-3D16DC3D7DCA}" srcOrd="0" destOrd="0" presId="urn:microsoft.com/office/officeart/2005/8/layout/process1"/>
    <dgm:cxn modelId="{68725ED5-5323-40D2-8A7E-4C20CE7601FD}" type="presParOf" srcId="{1E410B6A-91AF-4C50-8BC7-6A94B5C60E3B}" destId="{078F8408-707C-4356-B2F4-958185FB22F3}" srcOrd="0" destOrd="0" presId="urn:microsoft.com/office/officeart/2005/8/layout/process1"/>
    <dgm:cxn modelId="{E0C4927B-CD41-45A9-A1C5-9D93DF904C7D}" type="presParOf" srcId="{1E410B6A-91AF-4C50-8BC7-6A94B5C60E3B}" destId="{E58CA3F8-F6F2-4184-9BD8-2C862FE9D8F1}" srcOrd="1" destOrd="0" presId="urn:microsoft.com/office/officeart/2005/8/layout/process1"/>
    <dgm:cxn modelId="{445CDD3C-1228-406A-A536-1E741F814727}" type="presParOf" srcId="{E58CA3F8-F6F2-4184-9BD8-2C862FE9D8F1}" destId="{84AD1D01-D685-4920-B429-7DB303CAD39E}" srcOrd="0" destOrd="0" presId="urn:microsoft.com/office/officeart/2005/8/layout/process1"/>
    <dgm:cxn modelId="{508E7D6A-5240-41CC-BB63-CB06FBA1B0CE}" type="presParOf" srcId="{1E410B6A-91AF-4C50-8BC7-6A94B5C60E3B}" destId="{4A228D02-0E77-4C3E-ACB1-D00B951FD7AE}" srcOrd="2" destOrd="0" presId="urn:microsoft.com/office/officeart/2005/8/layout/process1"/>
    <dgm:cxn modelId="{CF0CB0CA-2524-4259-B233-0F81D77ED92D}" type="presParOf" srcId="{1E410B6A-91AF-4C50-8BC7-6A94B5C60E3B}" destId="{F4414264-FA2A-4ECC-8033-5443CA978BE0}" srcOrd="3" destOrd="0" presId="urn:microsoft.com/office/officeart/2005/8/layout/process1"/>
    <dgm:cxn modelId="{702358C7-4084-4A21-9CA4-4400994FFD87}" type="presParOf" srcId="{F4414264-FA2A-4ECC-8033-5443CA978BE0}" destId="{65E801A3-2DCF-4DBB-A4D5-628CDE162265}" srcOrd="0" destOrd="0" presId="urn:microsoft.com/office/officeart/2005/8/layout/process1"/>
    <dgm:cxn modelId="{44E0287C-842F-475A-A5FF-9D932A313DBD}" type="presParOf" srcId="{1E410B6A-91AF-4C50-8BC7-6A94B5C60E3B}" destId="{58C1DD46-53F4-47A1-9A2C-3D16DC3D7DCA}" srcOrd="4" destOrd="0" presId="urn:microsoft.com/office/officeart/2005/8/layout/process1"/>
    <dgm:cxn modelId="{69F38A54-834B-448C-B226-661FE17D8806}" type="presParOf" srcId="{1E410B6A-91AF-4C50-8BC7-6A94B5C60E3B}" destId="{CCDD1F46-D10F-47E4-A87F-C3530B381ABA}" srcOrd="5" destOrd="0" presId="urn:microsoft.com/office/officeart/2005/8/layout/process1"/>
    <dgm:cxn modelId="{6BBA1DC2-E766-47F9-B7D1-56EC4A200C97}" type="presParOf" srcId="{CCDD1F46-D10F-47E4-A87F-C3530B381ABA}" destId="{6A955B2F-B2AA-4DE3-9D0B-AB7C4E635C64}" srcOrd="0" destOrd="0" presId="urn:microsoft.com/office/officeart/2005/8/layout/process1"/>
    <dgm:cxn modelId="{6F7A4DD5-FAE6-406D-B983-B3AB857D2D81}" type="presParOf" srcId="{1E410B6A-91AF-4C50-8BC7-6A94B5C60E3B}" destId="{80C31E9F-319B-4351-B814-139187E44F06}"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DCA73F-73C7-451C-93E2-489042D80B1A}">
      <dsp:nvSpPr>
        <dsp:cNvPr id="0" name=""/>
        <dsp:cNvSpPr/>
      </dsp:nvSpPr>
      <dsp:spPr>
        <a:xfrm>
          <a:off x="1880" y="523855"/>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Proposed</a:t>
          </a:r>
        </a:p>
      </dsp:txBody>
      <dsp:txXfrm>
        <a:off x="220764" y="523855"/>
        <a:ext cx="656652" cy="437767"/>
      </dsp:txXfrm>
    </dsp:sp>
    <dsp:sp modelId="{060EF39A-C967-40F9-9E91-37E7753C1220}">
      <dsp:nvSpPr>
        <dsp:cNvPr id="0" name=""/>
        <dsp:cNvSpPr/>
      </dsp:nvSpPr>
      <dsp:spPr>
        <a:xfrm>
          <a:off x="933459" y="519534"/>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Approved</a:t>
          </a:r>
        </a:p>
      </dsp:txBody>
      <dsp:txXfrm>
        <a:off x="1152343" y="519534"/>
        <a:ext cx="656652" cy="437767"/>
      </dsp:txXfrm>
    </dsp:sp>
    <dsp:sp modelId="{E3A540A7-54DD-4231-8C63-4C5EB86778DE}">
      <dsp:nvSpPr>
        <dsp:cNvPr id="0" name=""/>
        <dsp:cNvSpPr/>
      </dsp:nvSpPr>
      <dsp:spPr>
        <a:xfrm>
          <a:off x="1863879" y="523303"/>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err="1">
              <a:solidFill>
                <a:schemeClr val="tx1"/>
              </a:solidFill>
            </a:rPr>
            <a:t>Imple-mented</a:t>
          </a:r>
          <a:endParaRPr lang="en-US" sz="1100" kern="1200" dirty="0">
            <a:solidFill>
              <a:schemeClr val="tx1"/>
            </a:solidFill>
          </a:endParaRPr>
        </a:p>
      </dsp:txBody>
      <dsp:txXfrm>
        <a:off x="2082763" y="523303"/>
        <a:ext cx="656652" cy="437767"/>
      </dsp:txXfrm>
    </dsp:sp>
    <dsp:sp modelId="{12F8B200-C9C6-4264-94CE-952EFDAC1396}">
      <dsp:nvSpPr>
        <dsp:cNvPr id="0" name=""/>
        <dsp:cNvSpPr/>
      </dsp:nvSpPr>
      <dsp:spPr>
        <a:xfrm>
          <a:off x="2791644" y="531634"/>
          <a:ext cx="1094419" cy="43776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rPr>
            <a:t>Verified</a:t>
          </a:r>
        </a:p>
      </dsp:txBody>
      <dsp:txXfrm>
        <a:off x="3010528" y="531634"/>
        <a:ext cx="656652" cy="4377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F8408-707C-4356-B2F4-958185FB22F3}">
      <dsp:nvSpPr>
        <dsp:cNvPr id="0" name=""/>
        <dsp:cNvSpPr/>
      </dsp:nvSpPr>
      <dsp:spPr>
        <a:xfrm>
          <a:off x="0" y="2071425"/>
          <a:ext cx="1984977" cy="119098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Elicitation</a:t>
          </a:r>
        </a:p>
      </dsp:txBody>
      <dsp:txXfrm>
        <a:off x="34883" y="2106308"/>
        <a:ext cx="1915211" cy="1121220"/>
      </dsp:txXfrm>
    </dsp:sp>
    <dsp:sp modelId="{E58CA3F8-F6F2-4184-9BD8-2C862FE9D8F1}">
      <dsp:nvSpPr>
        <dsp:cNvPr id="0" name=""/>
        <dsp:cNvSpPr/>
      </dsp:nvSpPr>
      <dsp:spPr>
        <a:xfrm>
          <a:off x="2183474" y="2420781"/>
          <a:ext cx="420814" cy="49227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2183474" y="2519236"/>
        <a:ext cx="294570" cy="295364"/>
      </dsp:txXfrm>
    </dsp:sp>
    <dsp:sp modelId="{4A228D02-0E77-4C3E-ACB1-D00B951FD7AE}">
      <dsp:nvSpPr>
        <dsp:cNvPr id="0" name=""/>
        <dsp:cNvSpPr/>
      </dsp:nvSpPr>
      <dsp:spPr>
        <a:xfrm>
          <a:off x="2778966" y="2071425"/>
          <a:ext cx="1984977" cy="1190986"/>
        </a:xfrm>
        <a:prstGeom prst="roundRect">
          <a:avLst>
            <a:gd name="adj" fmla="val 10000"/>
          </a:avLst>
        </a:prstGeom>
        <a:solidFill>
          <a:schemeClr val="accent5">
            <a:hueOff val="-279955"/>
            <a:satOff val="15216"/>
            <a:lumOff val="-281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Analysis</a:t>
          </a:r>
        </a:p>
      </dsp:txBody>
      <dsp:txXfrm>
        <a:off x="2813849" y="2106308"/>
        <a:ext cx="1915211" cy="1121220"/>
      </dsp:txXfrm>
    </dsp:sp>
    <dsp:sp modelId="{F4414264-FA2A-4ECC-8033-5443CA978BE0}">
      <dsp:nvSpPr>
        <dsp:cNvPr id="0" name=""/>
        <dsp:cNvSpPr/>
      </dsp:nvSpPr>
      <dsp:spPr>
        <a:xfrm>
          <a:off x="4962441" y="2420781"/>
          <a:ext cx="420815" cy="492274"/>
        </a:xfrm>
        <a:prstGeom prst="rightArrow">
          <a:avLst>
            <a:gd name="adj1" fmla="val 60000"/>
            <a:gd name="adj2" fmla="val 50000"/>
          </a:avLst>
        </a:prstGeom>
        <a:solidFill>
          <a:schemeClr val="accent5">
            <a:hueOff val="-419932"/>
            <a:satOff val="22824"/>
            <a:lumOff val="-421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962441" y="2519236"/>
        <a:ext cx="294571" cy="295364"/>
      </dsp:txXfrm>
    </dsp:sp>
    <dsp:sp modelId="{58C1DD46-53F4-47A1-9A2C-3D16DC3D7DCA}">
      <dsp:nvSpPr>
        <dsp:cNvPr id="0" name=""/>
        <dsp:cNvSpPr/>
      </dsp:nvSpPr>
      <dsp:spPr>
        <a:xfrm>
          <a:off x="5557934" y="2071425"/>
          <a:ext cx="1984977" cy="1190986"/>
        </a:xfrm>
        <a:prstGeom prst="roundRect">
          <a:avLst>
            <a:gd name="adj" fmla="val 10000"/>
          </a:avLst>
        </a:prstGeom>
        <a:solidFill>
          <a:schemeClr val="accent5">
            <a:hueOff val="-559910"/>
            <a:satOff val="30431"/>
            <a:lumOff val="-562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Specification</a:t>
          </a:r>
        </a:p>
      </dsp:txBody>
      <dsp:txXfrm>
        <a:off x="5592817" y="2106308"/>
        <a:ext cx="1915211" cy="1121220"/>
      </dsp:txXfrm>
    </dsp:sp>
    <dsp:sp modelId="{CCDD1F46-D10F-47E4-A87F-C3530B381ABA}">
      <dsp:nvSpPr>
        <dsp:cNvPr id="0" name=""/>
        <dsp:cNvSpPr/>
      </dsp:nvSpPr>
      <dsp:spPr>
        <a:xfrm>
          <a:off x="7742545" y="2420781"/>
          <a:ext cx="423222" cy="492274"/>
        </a:xfrm>
        <a:prstGeom prst="rightArrow">
          <a:avLst>
            <a:gd name="adj1" fmla="val 60000"/>
            <a:gd name="adj2" fmla="val 50000"/>
          </a:avLst>
        </a:prstGeom>
        <a:solidFill>
          <a:schemeClr val="accent5">
            <a:hueOff val="-839865"/>
            <a:satOff val="45647"/>
            <a:lumOff val="-843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742545" y="2519236"/>
        <a:ext cx="296255" cy="295364"/>
      </dsp:txXfrm>
    </dsp:sp>
    <dsp:sp modelId="{80C31E9F-319B-4351-B814-139187E44F06}">
      <dsp:nvSpPr>
        <dsp:cNvPr id="0" name=""/>
        <dsp:cNvSpPr/>
      </dsp:nvSpPr>
      <dsp:spPr>
        <a:xfrm>
          <a:off x="8341444" y="2071425"/>
          <a:ext cx="1984977" cy="1190986"/>
        </a:xfrm>
        <a:prstGeom prst="roundRect">
          <a:avLst>
            <a:gd name="adj" fmla="val 10000"/>
          </a:avLst>
        </a:prstGeom>
        <a:solidFill>
          <a:schemeClr val="accent5">
            <a:hueOff val="-839865"/>
            <a:satOff val="45647"/>
            <a:lumOff val="-84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1" kern="1200" dirty="0"/>
            <a:t>Validation</a:t>
          </a:r>
        </a:p>
      </dsp:txBody>
      <dsp:txXfrm>
        <a:off x="8376327" y="2106308"/>
        <a:ext cx="1915211" cy="1121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302CDF-8358-214F-899B-ACED700ACE47}" type="datetimeFigureOut">
              <a:rPr lang="en-US" smtClean="0"/>
              <a:t>2/27/23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95A623-34A5-AD4D-A20C-B1C51EA49BC1}" type="slidenum">
              <a:rPr lang="en-US" smtClean="0"/>
              <a:t>‹#›</a:t>
            </a:fld>
            <a:endParaRPr lang="en-US"/>
          </a:p>
        </p:txBody>
      </p:sp>
    </p:spTree>
    <p:extLst>
      <p:ext uri="{BB962C8B-B14F-4D97-AF65-F5344CB8AC3E}">
        <p14:creationId xmlns:p14="http://schemas.microsoft.com/office/powerpoint/2010/main" val="25867338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(2/2/17 15:06) -----</a:t>
            </a:r>
          </a:p>
          <a:p>
            <a:r>
              <a:rPr lang="en-US"/>
              <a:t>this slide needs ot have some of the sociotechnical elements from the previous slide. </a:t>
            </a:r>
          </a:p>
          <a:p>
            <a:endParaRPr lang="en-US"/>
          </a:p>
          <a:p>
            <a:endParaRPr lang="en-US"/>
          </a:p>
        </p:txBody>
      </p:sp>
      <p:sp>
        <p:nvSpPr>
          <p:cNvPr id="4" name="Slide Number Placeholder 3"/>
          <p:cNvSpPr>
            <a:spLocks noGrp="1"/>
          </p:cNvSpPr>
          <p:nvPr>
            <p:ph type="sldNum" sz="quarter" idx="10"/>
          </p:nvPr>
        </p:nvSpPr>
        <p:spPr/>
        <p:txBody>
          <a:bodyPr/>
          <a:lstStyle/>
          <a:p>
            <a:fld id="{7595A623-34A5-AD4D-A20C-B1C51EA49BC1}" type="slidenum">
              <a:rPr lang="en-US" smtClean="0"/>
              <a:t>9</a:t>
            </a:fld>
            <a:endParaRPr lang="en-US"/>
          </a:p>
        </p:txBody>
      </p:sp>
    </p:spTree>
    <p:extLst>
      <p:ext uri="{BB962C8B-B14F-4D97-AF65-F5344CB8AC3E}">
        <p14:creationId xmlns:p14="http://schemas.microsoft.com/office/powerpoint/2010/main" val="180557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rgbClr val="262626"/>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2/27/23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177388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20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32086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85657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E0BD84F-D9E1-4D21-B850-79FB69E702CD}" type="datetimeFigureOut">
              <a:rPr lang="en-US" smtClean="0"/>
              <a:t>2/27/23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62079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BD84F-D9E1-4D21-B850-79FB69E702CD}" type="datetimeFigureOut">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649662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0BD84F-D9E1-4D21-B850-79FB69E702CD}" type="datetimeFigureOut">
              <a:rPr lang="en-US" smtClean="0"/>
              <a:t>2/27/23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2595285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0BD84F-D9E1-4D21-B850-79FB69E702CD}" type="datetimeFigureOut">
              <a:rPr lang="en-US" smtClean="0"/>
              <a:t>2/27/23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829753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0BD84F-D9E1-4D21-B850-79FB69E702CD}" type="datetimeFigureOut">
              <a:rPr lang="en-US" smtClean="0"/>
              <a:t>2/27/23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73F49F-F0A9-4014-B853-32F09BF24F2E}" type="slidenum">
              <a:rPr lang="en-US" smtClean="0"/>
              <a:t>‹#›</a:t>
            </a:fld>
            <a:endParaRPr lang="en-US"/>
          </a:p>
        </p:txBody>
      </p:sp>
    </p:spTree>
    <p:extLst>
      <p:ext uri="{BB962C8B-B14F-4D97-AF65-F5344CB8AC3E}">
        <p14:creationId xmlns:p14="http://schemas.microsoft.com/office/powerpoint/2010/main" val="11790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5E0BD84F-D9E1-4D21-B850-79FB69E702CD}" type="datetimeFigureOut">
              <a:rPr lang="en-US" smtClean="0"/>
              <a:t>2/27/23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395403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20000"/>
              <a:lumOff val="8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E0BD84F-D9E1-4D21-B850-79FB69E702CD}" type="datetimeFigureOut">
              <a:rPr lang="en-US" smtClean="0"/>
              <a:t>2/27/23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8820836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E0BD84F-D9E1-4D21-B850-79FB69E702CD}" type="datetimeFigureOut">
              <a:rPr lang="en-US" smtClean="0"/>
              <a:t>2/27/23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73F49F-F0A9-4014-B853-32F09BF24F2E}" type="slidenum">
              <a:rPr lang="en-US" smtClean="0"/>
              <a:t>‹#›</a:t>
            </a:fld>
            <a:endParaRPr lang="en-US"/>
          </a:p>
        </p:txBody>
      </p:sp>
    </p:spTree>
    <p:extLst>
      <p:ext uri="{BB962C8B-B14F-4D97-AF65-F5344CB8AC3E}">
        <p14:creationId xmlns:p14="http://schemas.microsoft.com/office/powerpoint/2010/main" val="174873684"/>
      </p:ext>
    </p:extLst>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OCDX/OCDX-Engine/blob/master/use-cases/Contribute-to-Existing-Dataset.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ctr">
            <a:normAutofit/>
          </a:bodyPr>
          <a:lstStyle/>
          <a:p>
            <a:r>
              <a:rPr lang="en-US" spc="-1" dirty="0">
                <a:uFill>
                  <a:solidFill>
                    <a:srgbClr val="FFFFFF"/>
                  </a:solidFill>
                </a:uFill>
                <a:latin typeface="Arial"/>
              </a:rPr>
              <a:t>CS 4320 / 7320
Software Engineering</a:t>
            </a:r>
            <a:endParaRPr lang="en-US" dirty="0"/>
          </a:p>
        </p:txBody>
      </p:sp>
      <p:sp>
        <p:nvSpPr>
          <p:cNvPr id="3" name="TextBox 2">
            <a:extLst>
              <a:ext uri="{FF2B5EF4-FFF2-40B4-BE49-F238E27FC236}">
                <a16:creationId xmlns:a16="http://schemas.microsoft.com/office/drawing/2014/main" id="{8A11877C-6251-7542-9C14-1A58D775C660}"/>
              </a:ext>
            </a:extLst>
          </p:cNvPr>
          <p:cNvSpPr txBox="1"/>
          <p:nvPr/>
        </p:nvSpPr>
        <p:spPr>
          <a:xfrm>
            <a:off x="6096000" y="4435813"/>
            <a:ext cx="1114408" cy="369332"/>
          </a:xfrm>
          <a:prstGeom prst="rect">
            <a:avLst/>
          </a:prstGeom>
          <a:noFill/>
        </p:spPr>
        <p:txBody>
          <a:bodyPr wrap="none" rtlCol="0">
            <a:spAutoFit/>
          </a:bodyPr>
          <a:lstStyle/>
          <a:p>
            <a:r>
              <a:rPr lang="en-US" dirty="0"/>
              <a:t>Use Cases</a:t>
            </a:r>
          </a:p>
        </p:txBody>
      </p:sp>
    </p:spTree>
    <p:extLst>
      <p:ext uri="{BB962C8B-B14F-4D97-AF65-F5344CB8AC3E}">
        <p14:creationId xmlns:p14="http://schemas.microsoft.com/office/powerpoint/2010/main" val="1347827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Requirements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3600" dirty="0"/>
              <a:t>Identify the different classes of user in your system</a:t>
            </a:r>
          </a:p>
          <a:p>
            <a:pPr lvl="1">
              <a:buFont typeface="Arial" panose="020B0604020202020204" pitchFamily="34" charset="0"/>
              <a:buChar char="•"/>
            </a:pPr>
            <a:r>
              <a:rPr lang="en-US" sz="3600" dirty="0"/>
              <a:t>What are the goals of that user? What do they want to be able to do?</a:t>
            </a:r>
          </a:p>
          <a:p>
            <a:endParaRPr lang="en-US" dirty="0"/>
          </a:p>
          <a:p>
            <a:pPr lvl="1"/>
            <a:r>
              <a:rPr lang="en-US" sz="3200" i="1" dirty="0"/>
              <a:t>A </a:t>
            </a:r>
            <a:r>
              <a:rPr lang="en-US" sz="3200" b="1" i="1" dirty="0">
                <a:solidFill>
                  <a:schemeClr val="accent1">
                    <a:lumMod val="75000"/>
                  </a:schemeClr>
                </a:solidFill>
              </a:rPr>
              <a:t>prospective customer </a:t>
            </a:r>
            <a:r>
              <a:rPr lang="en-US" sz="3200" i="1" dirty="0"/>
              <a:t>shall be able to </a:t>
            </a:r>
            <a:r>
              <a:rPr lang="en-US" sz="3200" b="1" i="1" dirty="0">
                <a:solidFill>
                  <a:schemeClr val="accent1">
                    <a:lumMod val="75000"/>
                  </a:schemeClr>
                </a:solidFill>
              </a:rPr>
              <a:t>add items to a shopping cart.</a:t>
            </a:r>
          </a:p>
          <a:p>
            <a:pPr lvl="1"/>
            <a:r>
              <a:rPr lang="en-US" sz="3200" i="1" dirty="0"/>
              <a:t>A </a:t>
            </a:r>
            <a:r>
              <a:rPr lang="en-US" sz="3200" b="1" i="1" dirty="0">
                <a:solidFill>
                  <a:schemeClr val="accent1">
                    <a:lumMod val="75000"/>
                  </a:schemeClr>
                </a:solidFill>
              </a:rPr>
              <a:t>customer</a:t>
            </a:r>
            <a:r>
              <a:rPr lang="en-US" sz="3200" i="1" dirty="0"/>
              <a:t> shall be able to </a:t>
            </a:r>
            <a:r>
              <a:rPr lang="en-US" sz="3200" b="1" i="1" dirty="0">
                <a:solidFill>
                  <a:schemeClr val="accent1">
                    <a:lumMod val="75000"/>
                  </a:schemeClr>
                </a:solidFill>
              </a:rPr>
              <a:t>check out.</a:t>
            </a:r>
          </a:p>
        </p:txBody>
      </p:sp>
    </p:spTree>
    <p:extLst>
      <p:ext uri="{BB962C8B-B14F-4D97-AF65-F5344CB8AC3E}">
        <p14:creationId xmlns:p14="http://schemas.microsoft.com/office/powerpoint/2010/main" val="764322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User Requirements</a:t>
            </a:r>
            <a:br>
              <a:rPr lang="en-US" dirty="0"/>
            </a:br>
            <a:r>
              <a:rPr lang="en-US" dirty="0"/>
              <a:t>      to Functional Requirements</a:t>
            </a:r>
          </a:p>
        </p:txBody>
      </p:sp>
      <p:sp>
        <p:nvSpPr>
          <p:cNvPr id="3" name="Content Placeholder 2"/>
          <p:cNvSpPr>
            <a:spLocks noGrp="1"/>
          </p:cNvSpPr>
          <p:nvPr>
            <p:ph idx="1"/>
          </p:nvPr>
        </p:nvSpPr>
        <p:spPr>
          <a:xfrm>
            <a:off x="676656" y="2157730"/>
            <a:ext cx="10753725" cy="3974555"/>
          </a:xfrm>
        </p:spPr>
        <p:txBody>
          <a:bodyPr>
            <a:noAutofit/>
          </a:bodyPr>
          <a:lstStyle/>
          <a:p>
            <a:pPr marL="0" indent="0">
              <a:buNone/>
            </a:pPr>
            <a:r>
              <a:rPr lang="en-US" sz="2800" b="1" dirty="0"/>
              <a:t>User Requirement for a Web Browser:</a:t>
            </a:r>
          </a:p>
          <a:p>
            <a:pPr lvl="1">
              <a:buFont typeface="Arial" panose="020B0604020202020204" pitchFamily="34" charset="0"/>
              <a:buChar char="•"/>
            </a:pPr>
            <a:r>
              <a:rPr lang="en-US" sz="2800" dirty="0"/>
              <a:t>The user shall be able to edit bookmarks.</a:t>
            </a:r>
          </a:p>
          <a:p>
            <a:pPr marL="0" indent="0">
              <a:buNone/>
            </a:pPr>
            <a:r>
              <a:rPr lang="en-US" sz="2800" b="1" dirty="0"/>
              <a:t>Functional Requirements for a Web Browser:</a:t>
            </a:r>
          </a:p>
          <a:p>
            <a:pPr lvl="1">
              <a:buFont typeface="Arial" panose="020B0604020202020204" pitchFamily="34" charset="0"/>
              <a:buChar char="•"/>
            </a:pPr>
            <a:r>
              <a:rPr lang="en-US" sz="2800" dirty="0"/>
              <a:t>The system shall display bookmarks as a collapsible and expandable hierarchical tree.</a:t>
            </a:r>
          </a:p>
          <a:p>
            <a:pPr lvl="1">
              <a:buFont typeface="Arial" panose="020B0604020202020204" pitchFamily="34" charset="0"/>
              <a:buChar char="•"/>
            </a:pPr>
            <a:r>
              <a:rPr lang="en-US" sz="2800" dirty="0"/>
              <a:t>The user shall be able to </a:t>
            </a:r>
            <a:r>
              <a:rPr lang="en-US" sz="2800" dirty="0" err="1"/>
              <a:t>resequence</a:t>
            </a:r>
            <a:r>
              <a:rPr lang="en-US" sz="2800" dirty="0"/>
              <a:t>  bookmarks.</a:t>
            </a:r>
          </a:p>
          <a:p>
            <a:pPr lvl="1">
              <a:buFont typeface="Arial" panose="020B0604020202020204" pitchFamily="34" charset="0"/>
              <a:buChar char="•"/>
            </a:pPr>
            <a:r>
              <a:rPr lang="en-US" sz="2800" dirty="0"/>
              <a:t>The system shall display bookmark properties.</a:t>
            </a:r>
          </a:p>
          <a:p>
            <a:pPr lvl="1">
              <a:buFont typeface="Arial" panose="020B0604020202020204" pitchFamily="34" charset="0"/>
              <a:buChar char="•"/>
            </a:pPr>
            <a:r>
              <a:rPr lang="en-US" sz="2800" dirty="0"/>
              <a:t>The user shall be able to modify a bookmark’s name, URL, and description. [</a:t>
            </a:r>
            <a:r>
              <a:rPr lang="en-US" sz="2800" dirty="0" err="1"/>
              <a:t>Wiegers</a:t>
            </a:r>
            <a:r>
              <a:rPr lang="en-US" sz="2800" dirty="0"/>
              <a:t>]</a:t>
            </a:r>
          </a:p>
        </p:txBody>
      </p:sp>
    </p:spTree>
    <p:extLst>
      <p:ext uri="{BB962C8B-B14F-4D97-AF65-F5344CB8AC3E}">
        <p14:creationId xmlns:p14="http://schemas.microsoft.com/office/powerpoint/2010/main" val="59167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practical properties…</a:t>
            </a:r>
          </a:p>
        </p:txBody>
      </p:sp>
      <p:sp>
        <p:nvSpPr>
          <p:cNvPr id="3" name="Content Placeholder 2"/>
          <p:cNvSpPr>
            <a:spLocks noGrp="1"/>
          </p:cNvSpPr>
          <p:nvPr>
            <p:ph idx="1"/>
          </p:nvPr>
        </p:nvSpPr>
        <p:spPr>
          <a:xfrm>
            <a:off x="676656" y="2011680"/>
            <a:ext cx="10753725" cy="3766185"/>
          </a:xfrm>
        </p:spPr>
        <p:txBody>
          <a:bodyPr>
            <a:normAutofit lnSpcReduction="10000"/>
          </a:bodyPr>
          <a:lstStyle/>
          <a:p>
            <a:pPr marL="827532" lvl="1" indent="-571500">
              <a:buFont typeface="Arial" panose="020B0604020202020204" pitchFamily="34" charset="0"/>
              <a:buChar char="•"/>
            </a:pPr>
            <a:r>
              <a:rPr lang="en-US" sz="3600" dirty="0"/>
              <a:t>Priority rating </a:t>
            </a:r>
          </a:p>
          <a:p>
            <a:pPr marL="457200" lvl="2" indent="0">
              <a:buNone/>
            </a:pPr>
            <a:r>
              <a:rPr lang="en-US" sz="3200" dirty="0"/>
              <a:t>         to enable trade-offs when faced with finite resources</a:t>
            </a:r>
            <a:br>
              <a:rPr lang="en-US" sz="3200" dirty="0"/>
            </a:br>
            <a:endParaRPr lang="en-US" sz="3200" dirty="0"/>
          </a:p>
          <a:p>
            <a:pPr marL="827532" lvl="1" indent="-571500">
              <a:buFont typeface="Arial" panose="020B0604020202020204" pitchFamily="34" charset="0"/>
              <a:buChar char="•"/>
            </a:pPr>
            <a:r>
              <a:rPr lang="en-US" sz="3600" dirty="0"/>
              <a:t>Status value </a:t>
            </a:r>
          </a:p>
          <a:p>
            <a:pPr marL="457200" lvl="2" indent="0">
              <a:buNone/>
            </a:pPr>
            <a:r>
              <a:rPr lang="en-US" sz="3200" dirty="0"/>
              <a:t>         to enable project progress tracking</a:t>
            </a:r>
            <a:br>
              <a:rPr lang="en-US" sz="3200" dirty="0"/>
            </a:br>
            <a:endParaRPr lang="en-US" sz="3200" dirty="0"/>
          </a:p>
          <a:p>
            <a:pPr marL="827532" lvl="1" indent="-571500">
              <a:buFont typeface="Arial" panose="020B0604020202020204" pitchFamily="34" charset="0"/>
              <a:buChar char="•"/>
            </a:pPr>
            <a:r>
              <a:rPr lang="en-US" sz="3600" dirty="0"/>
              <a:t>Unique identifier </a:t>
            </a:r>
          </a:p>
          <a:p>
            <a:pPr marL="457200" lvl="2" indent="0">
              <a:buNone/>
            </a:pPr>
            <a:r>
              <a:rPr lang="en-US" sz="3200" dirty="0"/>
              <a:t>         to enable tracking and configuration management</a:t>
            </a:r>
          </a:p>
        </p:txBody>
      </p:sp>
      <p:graphicFrame>
        <p:nvGraphicFramePr>
          <p:cNvPr id="4" name="Diagram 3"/>
          <p:cNvGraphicFramePr/>
          <p:nvPr>
            <p:extLst>
              <p:ext uri="{D42A27DB-BD31-4B8C-83A1-F6EECF244321}">
                <p14:modId xmlns:p14="http://schemas.microsoft.com/office/powerpoint/2010/main" val="4170804789"/>
              </p:ext>
            </p:extLst>
          </p:nvPr>
        </p:nvGraphicFramePr>
        <p:xfrm>
          <a:off x="4026961" y="2804674"/>
          <a:ext cx="4053114" cy="1485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ar: 5 Points 4"/>
          <p:cNvSpPr/>
          <p:nvPr/>
        </p:nvSpPr>
        <p:spPr>
          <a:xfrm>
            <a:off x="4553859" y="1889216"/>
            <a:ext cx="500742" cy="5370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5 Points 5"/>
          <p:cNvSpPr/>
          <p:nvPr/>
        </p:nvSpPr>
        <p:spPr>
          <a:xfrm>
            <a:off x="5123545" y="1889215"/>
            <a:ext cx="500742" cy="5370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5 Points 6"/>
          <p:cNvSpPr/>
          <p:nvPr/>
        </p:nvSpPr>
        <p:spPr>
          <a:xfrm>
            <a:off x="5722259" y="1889215"/>
            <a:ext cx="500742" cy="537029"/>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807861" y="4452948"/>
            <a:ext cx="1168910" cy="707886"/>
          </a:xfrm>
          <a:prstGeom prst="rect">
            <a:avLst/>
          </a:prstGeom>
          <a:noFill/>
        </p:spPr>
        <p:txBody>
          <a:bodyPr wrap="none" rtlCol="0">
            <a:spAutoFit/>
          </a:bodyPr>
          <a:lstStyle/>
          <a:p>
            <a:r>
              <a:rPr lang="en-US" sz="4000" b="1" dirty="0">
                <a:solidFill>
                  <a:schemeClr val="accent1">
                    <a:lumMod val="75000"/>
                  </a:schemeClr>
                </a:solidFill>
              </a:rPr>
              <a:t>1.2a </a:t>
            </a:r>
          </a:p>
        </p:txBody>
      </p:sp>
    </p:spTree>
    <p:extLst>
      <p:ext uri="{BB962C8B-B14F-4D97-AF65-F5344CB8AC3E}">
        <p14:creationId xmlns:p14="http://schemas.microsoft.com/office/powerpoint/2010/main" val="414578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671" y="508325"/>
            <a:ext cx="10772775" cy="1658198"/>
          </a:xfrm>
        </p:spPr>
        <p:txBody>
          <a:bodyPr/>
          <a:lstStyle/>
          <a:p>
            <a:r>
              <a:rPr lang="en-US" dirty="0"/>
              <a:t>Requirements Process</a:t>
            </a:r>
          </a:p>
        </p:txBody>
      </p:sp>
      <p:grpSp>
        <p:nvGrpSpPr>
          <p:cNvPr id="19" name="Group 18"/>
          <p:cNvGrpSpPr/>
          <p:nvPr/>
        </p:nvGrpSpPr>
        <p:grpSpPr>
          <a:xfrm>
            <a:off x="747347" y="162657"/>
            <a:ext cx="10330962" cy="5333837"/>
            <a:chOff x="725366" y="813288"/>
            <a:chExt cx="10330962" cy="5333837"/>
          </a:xfrm>
        </p:grpSpPr>
        <p:graphicFrame>
          <p:nvGraphicFramePr>
            <p:cNvPr id="4" name="Diagram 3"/>
            <p:cNvGraphicFramePr/>
            <p:nvPr>
              <p:extLst>
                <p:ext uri="{D42A27DB-BD31-4B8C-83A1-F6EECF244321}">
                  <p14:modId xmlns:p14="http://schemas.microsoft.com/office/powerpoint/2010/main" val="1926485387"/>
                </p:ext>
              </p:extLst>
            </p:nvPr>
          </p:nvGraphicFramePr>
          <p:xfrm>
            <a:off x="725366" y="813288"/>
            <a:ext cx="10330962" cy="5333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c 5"/>
            <p:cNvSpPr/>
            <p:nvPr/>
          </p:nvSpPr>
          <p:spPr>
            <a:xfrm>
              <a:off x="1481504" y="3578469"/>
              <a:ext cx="2936631" cy="1103435"/>
            </a:xfrm>
            <a:prstGeom prst="arc">
              <a:avLst>
                <a:gd name="adj1" fmla="val 96653"/>
                <a:gd name="adj2" fmla="val 10851459"/>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Clarify</a:t>
              </a:r>
            </a:p>
          </p:txBody>
        </p:sp>
        <p:sp>
          <p:nvSpPr>
            <p:cNvPr id="7" name="Arc 6"/>
            <p:cNvSpPr/>
            <p:nvPr/>
          </p:nvSpPr>
          <p:spPr>
            <a:xfrm>
              <a:off x="4486277" y="3605106"/>
              <a:ext cx="2936631" cy="1103435"/>
            </a:xfrm>
            <a:prstGeom prst="arc">
              <a:avLst>
                <a:gd name="adj1" fmla="val 96653"/>
                <a:gd name="adj2" fmla="val 10851459"/>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Close Gaps</a:t>
              </a:r>
            </a:p>
          </p:txBody>
        </p:sp>
        <p:sp>
          <p:nvSpPr>
            <p:cNvPr id="8" name="Arc 7"/>
            <p:cNvSpPr/>
            <p:nvPr/>
          </p:nvSpPr>
          <p:spPr>
            <a:xfrm>
              <a:off x="7715984" y="3605106"/>
              <a:ext cx="2936631" cy="1103435"/>
            </a:xfrm>
            <a:prstGeom prst="arc">
              <a:avLst>
                <a:gd name="adj1" fmla="val 96653"/>
                <a:gd name="adj2" fmla="val 10851459"/>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Rewrite</a:t>
              </a:r>
            </a:p>
          </p:txBody>
        </p:sp>
        <p:sp>
          <p:nvSpPr>
            <p:cNvPr id="9" name="Arc 8"/>
            <p:cNvSpPr/>
            <p:nvPr/>
          </p:nvSpPr>
          <p:spPr>
            <a:xfrm>
              <a:off x="4486278" y="2901461"/>
              <a:ext cx="6130434" cy="2663760"/>
            </a:xfrm>
            <a:prstGeom prst="arc">
              <a:avLst>
                <a:gd name="adj1" fmla="val 2383"/>
                <a:gd name="adj2" fmla="val 10743225"/>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a:p>
              <a:pPr algn="ctr"/>
              <a:endParaRPr lang="en-US" dirty="0"/>
            </a:p>
            <a:p>
              <a:pPr algn="ctr"/>
              <a:endParaRPr lang="en-US" dirty="0"/>
            </a:p>
            <a:p>
              <a:pPr algn="ctr"/>
              <a:r>
                <a:rPr lang="en-US" dirty="0"/>
                <a:t>Re-evaluate</a:t>
              </a:r>
            </a:p>
          </p:txBody>
        </p:sp>
        <p:sp>
          <p:nvSpPr>
            <p:cNvPr id="10" name="Arc 9"/>
            <p:cNvSpPr/>
            <p:nvPr/>
          </p:nvSpPr>
          <p:spPr>
            <a:xfrm>
              <a:off x="1481504" y="2294791"/>
              <a:ext cx="9171111" cy="3852333"/>
            </a:xfrm>
            <a:prstGeom prst="arc">
              <a:avLst>
                <a:gd name="adj1" fmla="val 2383"/>
                <a:gd name="adj2" fmla="val 10743225"/>
              </a:avLst>
            </a:prstGeom>
            <a:ln w="57150">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r>
                <a:rPr lang="en-US" dirty="0"/>
                <a:t>Confirm and Correct</a:t>
              </a:r>
            </a:p>
          </p:txBody>
        </p:sp>
      </p:grpSp>
    </p:spTree>
    <p:extLst>
      <p:ext uri="{BB962C8B-B14F-4D97-AF65-F5344CB8AC3E}">
        <p14:creationId xmlns:p14="http://schemas.microsoft.com/office/powerpoint/2010/main" val="2826785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Sources</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3600" dirty="0"/>
              <a:t>Goals (Business Requirements)</a:t>
            </a:r>
          </a:p>
          <a:p>
            <a:pPr lvl="1">
              <a:buFont typeface="Arial" panose="020B0604020202020204" pitchFamily="34" charset="0"/>
              <a:buChar char="•"/>
            </a:pPr>
            <a:r>
              <a:rPr lang="en-US" sz="3600" dirty="0"/>
              <a:t>Domain Knowledge</a:t>
            </a:r>
          </a:p>
          <a:p>
            <a:pPr lvl="1">
              <a:buFont typeface="Arial" panose="020B0604020202020204" pitchFamily="34" charset="0"/>
              <a:buChar char="•"/>
            </a:pPr>
            <a:r>
              <a:rPr lang="en-US" sz="3600" dirty="0"/>
              <a:t>Stakeholders</a:t>
            </a:r>
          </a:p>
          <a:p>
            <a:pPr lvl="1">
              <a:buFont typeface="Arial" panose="020B0604020202020204" pitchFamily="34" charset="0"/>
              <a:buChar char="•"/>
            </a:pPr>
            <a:r>
              <a:rPr lang="en-US" sz="3600" dirty="0"/>
              <a:t>Business Rules</a:t>
            </a:r>
          </a:p>
          <a:p>
            <a:pPr lvl="1">
              <a:buFont typeface="Arial" panose="020B0604020202020204" pitchFamily="34" charset="0"/>
              <a:buChar char="•"/>
            </a:pPr>
            <a:r>
              <a:rPr lang="en-US" sz="3600" dirty="0"/>
              <a:t>Operational Environment</a:t>
            </a:r>
          </a:p>
          <a:p>
            <a:pPr lvl="1">
              <a:buFont typeface="Arial" panose="020B0604020202020204" pitchFamily="34" charset="0"/>
              <a:buChar char="•"/>
            </a:pPr>
            <a:r>
              <a:rPr lang="en-US" sz="3600" dirty="0"/>
              <a:t>Organizational Environment</a:t>
            </a:r>
          </a:p>
        </p:txBody>
      </p:sp>
    </p:spTree>
    <p:extLst>
      <p:ext uri="{BB962C8B-B14F-4D97-AF65-F5344CB8AC3E}">
        <p14:creationId xmlns:p14="http://schemas.microsoft.com/office/powerpoint/2010/main" val="4232865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Techniques</a:t>
            </a:r>
          </a:p>
        </p:txBody>
      </p:sp>
      <p:sp>
        <p:nvSpPr>
          <p:cNvPr id="3" name="Content Placeholder 2"/>
          <p:cNvSpPr>
            <a:spLocks noGrp="1"/>
          </p:cNvSpPr>
          <p:nvPr>
            <p:ph sz="half" idx="1"/>
          </p:nvPr>
        </p:nvSpPr>
        <p:spPr/>
        <p:txBody>
          <a:bodyPr>
            <a:normAutofit/>
          </a:bodyPr>
          <a:lstStyle/>
          <a:p>
            <a:pPr lvl="1">
              <a:buFont typeface="Arial" panose="020B0604020202020204" pitchFamily="34" charset="0"/>
              <a:buChar char="•"/>
            </a:pPr>
            <a:r>
              <a:rPr lang="en-US" sz="3600" dirty="0"/>
              <a:t>Interviews</a:t>
            </a:r>
          </a:p>
          <a:p>
            <a:pPr lvl="1">
              <a:buFont typeface="Arial" panose="020B0604020202020204" pitchFamily="34" charset="0"/>
              <a:buChar char="•"/>
            </a:pPr>
            <a:r>
              <a:rPr lang="en-US" sz="3600" dirty="0"/>
              <a:t>Scenarios (use cases)</a:t>
            </a:r>
          </a:p>
          <a:p>
            <a:pPr lvl="1">
              <a:buFont typeface="Arial" panose="020B0604020202020204" pitchFamily="34" charset="0"/>
              <a:buChar char="•"/>
            </a:pPr>
            <a:r>
              <a:rPr lang="en-US" sz="3600" dirty="0"/>
              <a:t>Prototypes</a:t>
            </a:r>
          </a:p>
          <a:p>
            <a:pPr lvl="1">
              <a:buFont typeface="Arial" panose="020B0604020202020204" pitchFamily="34" charset="0"/>
              <a:buChar char="•"/>
            </a:pPr>
            <a:r>
              <a:rPr lang="en-US" sz="3600" dirty="0"/>
              <a:t>Facilitated meetings</a:t>
            </a:r>
          </a:p>
          <a:p>
            <a:pPr lvl="1">
              <a:buFont typeface="Arial" panose="020B0604020202020204" pitchFamily="34" charset="0"/>
              <a:buChar char="•"/>
            </a:pPr>
            <a:r>
              <a:rPr lang="en-US" sz="3600" dirty="0"/>
              <a:t>Observation</a:t>
            </a:r>
          </a:p>
          <a:p>
            <a:pPr lvl="1">
              <a:buFont typeface="Arial" panose="020B0604020202020204" pitchFamily="34" charset="0"/>
              <a:buChar char="•"/>
            </a:pPr>
            <a:endParaRPr lang="en-US" sz="3600" dirty="0"/>
          </a:p>
          <a:p>
            <a:endParaRPr lang="en-US" dirty="0"/>
          </a:p>
        </p:txBody>
      </p:sp>
      <p:sp>
        <p:nvSpPr>
          <p:cNvPr id="4" name="Content Placeholder 3"/>
          <p:cNvSpPr>
            <a:spLocks noGrp="1"/>
          </p:cNvSpPr>
          <p:nvPr>
            <p:ph sz="half" idx="2"/>
          </p:nvPr>
        </p:nvSpPr>
        <p:spPr/>
        <p:txBody>
          <a:bodyPr>
            <a:normAutofit/>
          </a:bodyPr>
          <a:lstStyle/>
          <a:p>
            <a:pPr lvl="1">
              <a:buFont typeface="Arial" panose="020B0604020202020204" pitchFamily="34" charset="0"/>
              <a:buChar char="•"/>
            </a:pPr>
            <a:r>
              <a:rPr lang="en-US" sz="3600" dirty="0"/>
              <a:t>User Stories</a:t>
            </a:r>
          </a:p>
          <a:p>
            <a:pPr lvl="1">
              <a:buFont typeface="Arial" panose="020B0604020202020204" pitchFamily="34" charset="0"/>
              <a:buChar char="•"/>
            </a:pPr>
            <a:r>
              <a:rPr lang="en-US" sz="3600" dirty="0"/>
              <a:t>Analyzing competitor products</a:t>
            </a:r>
          </a:p>
          <a:p>
            <a:pPr lvl="1">
              <a:buFont typeface="Arial" panose="020B0604020202020204" pitchFamily="34" charset="0"/>
              <a:buChar char="•"/>
            </a:pPr>
            <a:r>
              <a:rPr lang="en-US" sz="3600" dirty="0"/>
              <a:t>Analyzing existing system being replaced</a:t>
            </a:r>
          </a:p>
        </p:txBody>
      </p:sp>
    </p:spTree>
    <p:extLst>
      <p:ext uri="{BB962C8B-B14F-4D97-AF65-F5344CB8AC3E}">
        <p14:creationId xmlns:p14="http://schemas.microsoft.com/office/powerpoint/2010/main" val="204736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 – Why?</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sz="3600" dirty="0"/>
              <a:t>Detect and resolve conflicts </a:t>
            </a:r>
          </a:p>
          <a:p>
            <a:pPr lvl="1">
              <a:buFont typeface="Arial" panose="020B0604020202020204" pitchFamily="34" charset="0"/>
              <a:buChar char="•"/>
            </a:pPr>
            <a:r>
              <a:rPr lang="en-US" sz="3600" dirty="0"/>
              <a:t>Discover the bounds of the software and how it must interact with its organizational and operational environment</a:t>
            </a:r>
          </a:p>
          <a:p>
            <a:pPr lvl="1">
              <a:buFont typeface="Arial" panose="020B0604020202020204" pitchFamily="34" charset="0"/>
              <a:buChar char="•"/>
            </a:pPr>
            <a:r>
              <a:rPr lang="en-US" sz="3600" dirty="0"/>
              <a:t>Elaborate system requirements to derive software requirements</a:t>
            </a:r>
          </a:p>
        </p:txBody>
      </p:sp>
    </p:spTree>
    <p:extLst>
      <p:ext uri="{BB962C8B-B14F-4D97-AF65-F5344CB8AC3E}">
        <p14:creationId xmlns:p14="http://schemas.microsoft.com/office/powerpoint/2010/main" val="118704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 – How?</a:t>
            </a:r>
          </a:p>
        </p:txBody>
      </p:sp>
      <p:sp>
        <p:nvSpPr>
          <p:cNvPr id="3" name="Content Placeholder 2"/>
          <p:cNvSpPr>
            <a:spLocks noGrp="1"/>
          </p:cNvSpPr>
          <p:nvPr>
            <p:ph idx="1"/>
          </p:nvPr>
        </p:nvSpPr>
        <p:spPr/>
        <p:txBody>
          <a:bodyPr>
            <a:normAutofit lnSpcReduction="10000"/>
          </a:bodyPr>
          <a:lstStyle/>
          <a:p>
            <a:pPr marL="4572" lvl="1" indent="0">
              <a:buNone/>
            </a:pPr>
            <a:r>
              <a:rPr lang="en-US" sz="3600" b="1" dirty="0"/>
              <a:t>Classify requirements </a:t>
            </a:r>
          </a:p>
          <a:p>
            <a:pPr marL="4572" lvl="1" indent="0">
              <a:buNone/>
            </a:pPr>
            <a:r>
              <a:rPr lang="en-US" sz="3600" b="1" dirty="0"/>
              <a:t>     to help think about them in an organized way</a:t>
            </a:r>
          </a:p>
          <a:p>
            <a:pPr lvl="1">
              <a:buFont typeface="Arial" panose="020B0604020202020204" pitchFamily="34" charset="0"/>
              <a:buChar char="•"/>
            </a:pPr>
            <a:r>
              <a:rPr lang="en-US" sz="3200" dirty="0"/>
              <a:t>	Functional vs non-functional</a:t>
            </a:r>
          </a:p>
          <a:p>
            <a:pPr lvl="1">
              <a:buFont typeface="Arial" panose="020B0604020202020204" pitchFamily="34" charset="0"/>
              <a:buChar char="•"/>
            </a:pPr>
            <a:r>
              <a:rPr lang="en-US" sz="3200" dirty="0"/>
              <a:t>	Derived from stakeholder or emergent</a:t>
            </a:r>
          </a:p>
          <a:p>
            <a:pPr lvl="1">
              <a:buFont typeface="Arial" panose="020B0604020202020204" pitchFamily="34" charset="0"/>
              <a:buChar char="•"/>
            </a:pPr>
            <a:r>
              <a:rPr lang="en-US" sz="3200" dirty="0"/>
              <a:t>	Product or process</a:t>
            </a:r>
          </a:p>
          <a:p>
            <a:pPr lvl="1">
              <a:buFont typeface="Arial" panose="020B0604020202020204" pitchFamily="34" charset="0"/>
              <a:buChar char="•"/>
            </a:pPr>
            <a:r>
              <a:rPr lang="en-US" sz="3200" dirty="0"/>
              <a:t>	Priority</a:t>
            </a:r>
          </a:p>
          <a:p>
            <a:pPr lvl="1">
              <a:buFont typeface="Arial" panose="020B0604020202020204" pitchFamily="34" charset="0"/>
              <a:buChar char="•"/>
            </a:pPr>
            <a:r>
              <a:rPr lang="en-US" sz="3200" dirty="0"/>
              <a:t>	Scope</a:t>
            </a:r>
          </a:p>
          <a:p>
            <a:pPr lvl="1">
              <a:buFont typeface="Arial" panose="020B0604020202020204" pitchFamily="34" charset="0"/>
              <a:buChar char="•"/>
            </a:pPr>
            <a:r>
              <a:rPr lang="en-US" sz="3200" dirty="0"/>
              <a:t>	Volatility/stability</a:t>
            </a:r>
          </a:p>
        </p:txBody>
      </p:sp>
    </p:spTree>
    <p:extLst>
      <p:ext uri="{BB962C8B-B14F-4D97-AF65-F5344CB8AC3E}">
        <p14:creationId xmlns:p14="http://schemas.microsoft.com/office/powerpoint/2010/main" val="1657421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Analysis – How?</a:t>
            </a:r>
          </a:p>
        </p:txBody>
      </p:sp>
      <p:sp>
        <p:nvSpPr>
          <p:cNvPr id="3" name="Content Placeholder 2"/>
          <p:cNvSpPr>
            <a:spLocks noGrp="1"/>
          </p:cNvSpPr>
          <p:nvPr>
            <p:ph idx="1"/>
          </p:nvPr>
        </p:nvSpPr>
        <p:spPr/>
        <p:txBody>
          <a:bodyPr>
            <a:normAutofit/>
          </a:bodyPr>
          <a:lstStyle/>
          <a:p>
            <a:pPr marL="4572" lvl="1" indent="0">
              <a:buNone/>
            </a:pPr>
            <a:r>
              <a:rPr lang="en-US" sz="3600" b="1" dirty="0"/>
              <a:t>Organize requirements </a:t>
            </a:r>
          </a:p>
          <a:p>
            <a:pPr marL="4572" lvl="1" indent="0">
              <a:buNone/>
            </a:pPr>
            <a:r>
              <a:rPr lang="en-US" sz="3600" b="1" dirty="0"/>
              <a:t>     to help track them and look for interactions</a:t>
            </a:r>
          </a:p>
          <a:p>
            <a:pPr lvl="1">
              <a:buFont typeface="Arial" panose="020B0604020202020204" pitchFamily="34" charset="0"/>
              <a:buChar char="•"/>
            </a:pPr>
            <a:r>
              <a:rPr lang="en-US" sz="3200" dirty="0"/>
              <a:t>By Business Process? Features? Subsystems?</a:t>
            </a:r>
          </a:p>
          <a:p>
            <a:pPr lvl="1">
              <a:buFont typeface="Arial" panose="020B0604020202020204" pitchFamily="34" charset="0"/>
              <a:buChar char="•"/>
            </a:pPr>
            <a:r>
              <a:rPr lang="en-US" sz="3200" dirty="0"/>
              <a:t>Leave room in your identifiers for additions and changes</a:t>
            </a:r>
          </a:p>
          <a:p>
            <a:pPr lvl="1">
              <a:buFont typeface="Arial" panose="020B0604020202020204" pitchFamily="34" charset="0"/>
              <a:buChar char="•"/>
            </a:pPr>
            <a:endParaRPr lang="en-US" sz="3200" dirty="0"/>
          </a:p>
          <a:p>
            <a:pPr marL="4572" lvl="1" indent="0">
              <a:buNone/>
            </a:pPr>
            <a:r>
              <a:rPr lang="en-US" sz="3600" b="1" dirty="0"/>
              <a:t>Conceptual modeling to understand the problem</a:t>
            </a:r>
          </a:p>
          <a:p>
            <a:pPr lvl="1">
              <a:buFont typeface="Arial" panose="020B0604020202020204" pitchFamily="34" charset="0"/>
              <a:buChar char="•"/>
            </a:pPr>
            <a:r>
              <a:rPr lang="en-US" sz="3200" dirty="0"/>
              <a:t>Use Case diagrams, data models, others </a:t>
            </a:r>
            <a:r>
              <a:rPr lang="en-US" sz="3200"/>
              <a:t>as deemed useful </a:t>
            </a:r>
            <a:endParaRPr lang="en-US" sz="3200" dirty="0"/>
          </a:p>
          <a:p>
            <a:pPr marL="4572" lvl="1" indent="0">
              <a:buNone/>
            </a:pPr>
            <a:endParaRPr lang="en-US" sz="3600" b="1" dirty="0"/>
          </a:p>
          <a:p>
            <a:pPr lvl="1">
              <a:buFont typeface="Arial" panose="020B0604020202020204" pitchFamily="34" charset="0"/>
              <a:buChar char="•"/>
            </a:pPr>
            <a:endParaRPr lang="en-US" sz="3200" b="1" dirty="0"/>
          </a:p>
        </p:txBody>
      </p:sp>
    </p:spTree>
    <p:extLst>
      <p:ext uri="{BB962C8B-B14F-4D97-AF65-F5344CB8AC3E}">
        <p14:creationId xmlns:p14="http://schemas.microsoft.com/office/powerpoint/2010/main" val="3667640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6653" y="407286"/>
            <a:ext cx="7432430" cy="6069804"/>
          </a:xfrm>
          <a:prstGeom prst="rect">
            <a:avLst/>
          </a:prstGeom>
        </p:spPr>
      </p:pic>
      <p:sp>
        <p:nvSpPr>
          <p:cNvPr id="2" name="Title 1"/>
          <p:cNvSpPr>
            <a:spLocks noGrp="1"/>
          </p:cNvSpPr>
          <p:nvPr>
            <p:ph type="title"/>
          </p:nvPr>
        </p:nvSpPr>
        <p:spPr/>
        <p:txBody>
          <a:bodyPr/>
          <a:lstStyle/>
          <a:p>
            <a:r>
              <a:rPr lang="en-US" dirty="0"/>
              <a:t>Use Case Diagram</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3600" dirty="0"/>
              <a:t>Actors</a:t>
            </a:r>
          </a:p>
          <a:p>
            <a:pPr lvl="1">
              <a:buFont typeface="Arial" panose="020B0604020202020204" pitchFamily="34" charset="0"/>
              <a:buChar char="•"/>
            </a:pPr>
            <a:r>
              <a:rPr lang="en-US" sz="3600" dirty="0"/>
              <a:t>Use cases </a:t>
            </a:r>
            <a:br>
              <a:rPr lang="en-US" sz="3600" dirty="0"/>
            </a:br>
            <a:r>
              <a:rPr lang="en-US" sz="3600" dirty="0"/>
              <a:t>(functions)</a:t>
            </a:r>
          </a:p>
          <a:p>
            <a:pPr lvl="1">
              <a:buFont typeface="Arial" panose="020B0604020202020204" pitchFamily="34" charset="0"/>
              <a:buChar char="•"/>
            </a:pPr>
            <a:r>
              <a:rPr lang="en-US" sz="3600" dirty="0"/>
              <a:t>Included functions </a:t>
            </a:r>
            <a:br>
              <a:rPr lang="en-US" sz="3600" dirty="0"/>
            </a:br>
            <a:r>
              <a:rPr lang="en-US" sz="3600" dirty="0"/>
              <a:t>(required)</a:t>
            </a:r>
          </a:p>
          <a:p>
            <a:pPr lvl="1">
              <a:buFont typeface="Arial" panose="020B0604020202020204" pitchFamily="34" charset="0"/>
              <a:buChar char="•"/>
            </a:pPr>
            <a:r>
              <a:rPr lang="en-US" sz="3600" dirty="0"/>
              <a:t>Extended functions </a:t>
            </a:r>
            <a:br>
              <a:rPr lang="en-US" sz="3600" dirty="0"/>
            </a:br>
            <a:r>
              <a:rPr lang="en-US" sz="3600" dirty="0"/>
              <a:t>(optional)</a:t>
            </a:r>
          </a:p>
          <a:p>
            <a:endParaRPr lang="en-US" dirty="0"/>
          </a:p>
          <a:p>
            <a:endParaRPr lang="en-US" dirty="0"/>
          </a:p>
        </p:txBody>
      </p:sp>
    </p:spTree>
    <p:extLst>
      <p:ext uri="{BB962C8B-B14F-4D97-AF65-F5344CB8AC3E}">
        <p14:creationId xmlns:p14="http://schemas.microsoft.com/office/powerpoint/2010/main" val="2295812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1658198"/>
          </a:xfrm>
        </p:spPr>
        <p:txBody>
          <a:bodyPr/>
          <a:lstStyle/>
          <a:p>
            <a:r>
              <a:rPr lang="en-US" dirty="0"/>
              <a:t>What is the SDLC? </a:t>
            </a:r>
            <a:br>
              <a:rPr lang="en-US" dirty="0"/>
            </a:br>
            <a:r>
              <a:rPr lang="en-US" dirty="0"/>
              <a:t>Where does Requirements Analysis fit?</a:t>
            </a:r>
          </a:p>
        </p:txBody>
      </p:sp>
      <p:sp>
        <p:nvSpPr>
          <p:cNvPr id="4" name="Freeform: Shape 3"/>
          <p:cNvSpPr/>
          <p:nvPr/>
        </p:nvSpPr>
        <p:spPr>
          <a:xfrm>
            <a:off x="3000261" y="2359905"/>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sp>
        <p:nvSpPr>
          <p:cNvPr id="5" name="Freeform: Shape 4"/>
          <p:cNvSpPr/>
          <p:nvPr/>
        </p:nvSpPr>
        <p:spPr>
          <a:xfrm>
            <a:off x="5514862" y="23308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6" name="Freeform: Shape 5"/>
          <p:cNvSpPr/>
          <p:nvPr/>
        </p:nvSpPr>
        <p:spPr>
          <a:xfrm>
            <a:off x="8029462" y="23308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
        <p:nvSpPr>
          <p:cNvPr id="7" name="Freeform: Shape 6"/>
          <p:cNvSpPr/>
          <p:nvPr/>
        </p:nvSpPr>
        <p:spPr>
          <a:xfrm>
            <a:off x="757226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Implementation</a:t>
            </a:r>
          </a:p>
        </p:txBody>
      </p:sp>
      <p:sp>
        <p:nvSpPr>
          <p:cNvPr id="8" name="Freeform: Shape 7"/>
          <p:cNvSpPr/>
          <p:nvPr/>
        </p:nvSpPr>
        <p:spPr>
          <a:xfrm>
            <a:off x="505766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Testing</a:t>
            </a:r>
          </a:p>
        </p:txBody>
      </p:sp>
      <p:sp>
        <p:nvSpPr>
          <p:cNvPr id="9" name="Freeform: Shape 8"/>
          <p:cNvSpPr/>
          <p:nvPr/>
        </p:nvSpPr>
        <p:spPr>
          <a:xfrm>
            <a:off x="254306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Release</a:t>
            </a:r>
          </a:p>
        </p:txBody>
      </p:sp>
      <p:sp>
        <p:nvSpPr>
          <p:cNvPr id="10" name="Freeform: Shape 9"/>
          <p:cNvSpPr/>
          <p:nvPr/>
        </p:nvSpPr>
        <p:spPr>
          <a:xfrm>
            <a:off x="3578062" y="50740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Maintenance</a:t>
            </a:r>
          </a:p>
        </p:txBody>
      </p:sp>
      <p:sp>
        <p:nvSpPr>
          <p:cNvPr id="11" name="Freeform: Shape 10"/>
          <p:cNvSpPr/>
          <p:nvPr/>
        </p:nvSpPr>
        <p:spPr>
          <a:xfrm>
            <a:off x="6200662" y="5074080"/>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cxnSp>
        <p:nvCxnSpPr>
          <p:cNvPr id="13" name="Connector: Elbow 12"/>
          <p:cNvCxnSpPr>
            <a:stCxn id="5" idx="1"/>
            <a:endCxn id="6" idx="3"/>
          </p:cNvCxnSpPr>
          <p:nvPr/>
        </p:nvCxnSpPr>
        <p:spPr>
          <a:xfrm>
            <a:off x="7115062" y="2673780"/>
            <a:ext cx="914400" cy="12700"/>
          </a:xfrm>
          <a:prstGeom prst="bentConnector3">
            <a:avLst>
              <a:gd name="adj1" fmla="val 50000"/>
            </a:avLst>
          </a:prstGeom>
          <a:noFill/>
          <a:ln w="54720">
            <a:solidFill>
              <a:srgbClr val="FFFF00"/>
            </a:solidFill>
            <a:prstDash val="solid"/>
            <a:tailEnd type="arrow"/>
          </a:ln>
        </p:spPr>
      </p:cxnSp>
      <p:cxnSp>
        <p:nvCxnSpPr>
          <p:cNvPr id="14" name="Connector: Elbow 13"/>
          <p:cNvCxnSpPr>
            <a:stCxn id="6" idx="1"/>
            <a:endCxn id="7" idx="1"/>
          </p:cNvCxnSpPr>
          <p:nvPr/>
        </p:nvCxnSpPr>
        <p:spPr>
          <a:xfrm flipH="1">
            <a:off x="9172462" y="2673780"/>
            <a:ext cx="457200" cy="1371599"/>
          </a:xfrm>
          <a:prstGeom prst="bentConnector3">
            <a:avLst>
              <a:gd name="adj1" fmla="val -50000"/>
            </a:avLst>
          </a:prstGeom>
          <a:noFill/>
          <a:ln w="54720">
            <a:solidFill>
              <a:srgbClr val="FFFF00"/>
            </a:solidFill>
            <a:prstDash val="solid"/>
            <a:tailEnd type="arrow"/>
          </a:ln>
        </p:spPr>
      </p:cxnSp>
      <p:cxnSp>
        <p:nvCxnSpPr>
          <p:cNvPr id="15" name="Connector: Elbow 14"/>
          <p:cNvCxnSpPr>
            <a:stCxn id="8" idx="3"/>
            <a:endCxn id="9" idx="1"/>
          </p:cNvCxnSpPr>
          <p:nvPr/>
        </p:nvCxnSpPr>
        <p:spPr>
          <a:xfrm rot="10800000">
            <a:off x="4143262" y="4045379"/>
            <a:ext cx="914400" cy="12700"/>
          </a:xfrm>
          <a:prstGeom prst="bentConnector3">
            <a:avLst>
              <a:gd name="adj1" fmla="val 50000"/>
            </a:avLst>
          </a:prstGeom>
          <a:noFill/>
          <a:ln w="54720">
            <a:solidFill>
              <a:srgbClr val="FFFF00"/>
            </a:solidFill>
            <a:prstDash val="solid"/>
            <a:tailEnd type="arrow"/>
          </a:ln>
        </p:spPr>
      </p:cxnSp>
      <p:cxnSp>
        <p:nvCxnSpPr>
          <p:cNvPr id="16" name="Connector: Elbow 15"/>
          <p:cNvCxnSpPr>
            <a:stCxn id="7" idx="3"/>
            <a:endCxn id="8" idx="1"/>
          </p:cNvCxnSpPr>
          <p:nvPr/>
        </p:nvCxnSpPr>
        <p:spPr>
          <a:xfrm rot="10800000">
            <a:off x="6657862" y="4045379"/>
            <a:ext cx="914400" cy="12700"/>
          </a:xfrm>
          <a:prstGeom prst="bentConnector3">
            <a:avLst>
              <a:gd name="adj1" fmla="val 50000"/>
            </a:avLst>
          </a:prstGeom>
          <a:noFill/>
          <a:ln w="54720">
            <a:solidFill>
              <a:srgbClr val="FFFF00"/>
            </a:solidFill>
            <a:prstDash val="solid"/>
            <a:tailEnd type="arrow"/>
          </a:ln>
        </p:spPr>
      </p:cxnSp>
      <p:cxnSp>
        <p:nvCxnSpPr>
          <p:cNvPr id="17" name="Connector: Elbow 16"/>
          <p:cNvCxnSpPr>
            <a:stCxn id="9" idx="3"/>
            <a:endCxn id="10" idx="3"/>
          </p:cNvCxnSpPr>
          <p:nvPr/>
        </p:nvCxnSpPr>
        <p:spPr>
          <a:xfrm rot="10800000" flipH="1" flipV="1">
            <a:off x="2543062" y="4045378"/>
            <a:ext cx="1035000" cy="1371601"/>
          </a:xfrm>
          <a:prstGeom prst="bentConnector3">
            <a:avLst>
              <a:gd name="adj1" fmla="val -22087"/>
            </a:avLst>
          </a:prstGeom>
          <a:noFill/>
          <a:ln w="54720">
            <a:solidFill>
              <a:srgbClr val="FFFF00"/>
            </a:solidFill>
            <a:prstDash val="solid"/>
            <a:tailEnd type="arrow"/>
          </a:ln>
        </p:spPr>
      </p:cxnSp>
      <p:cxnSp>
        <p:nvCxnSpPr>
          <p:cNvPr id="18" name="Connector: Elbow 17"/>
          <p:cNvCxnSpPr>
            <a:endCxn id="11" idx="3"/>
          </p:cNvCxnSpPr>
          <p:nvPr/>
        </p:nvCxnSpPr>
        <p:spPr>
          <a:xfrm>
            <a:off x="5178262" y="5416799"/>
            <a:ext cx="1022400" cy="0"/>
          </a:xfrm>
          <a:prstGeom prst="bentConnector3">
            <a:avLst/>
          </a:prstGeom>
          <a:noFill/>
          <a:ln w="54720">
            <a:solidFill>
              <a:schemeClr val="accent1"/>
            </a:solidFill>
            <a:prstDash val="solid"/>
            <a:tailEnd type="arrow"/>
          </a:ln>
        </p:spPr>
      </p:cxnSp>
      <p:cxnSp>
        <p:nvCxnSpPr>
          <p:cNvPr id="19" name="Connector: Curved 18"/>
          <p:cNvCxnSpPr>
            <a:stCxn id="8" idx="0"/>
            <a:endCxn id="7" idx="0"/>
          </p:cNvCxnSpPr>
          <p:nvPr/>
        </p:nvCxnSpPr>
        <p:spPr>
          <a:xfrm rot="5400000" flipH="1" flipV="1">
            <a:off x="7115062" y="2445179"/>
            <a:ext cx="12700" cy="2514600"/>
          </a:xfrm>
          <a:prstGeom prst="curvedConnector3">
            <a:avLst>
              <a:gd name="adj1" fmla="val 2942850"/>
            </a:avLst>
          </a:prstGeom>
          <a:noFill/>
          <a:ln w="36720">
            <a:solidFill>
              <a:schemeClr val="accent1"/>
            </a:solidFill>
            <a:prstDash val="solid"/>
            <a:tailEnd type="arrow"/>
          </a:ln>
        </p:spPr>
      </p:cxnSp>
      <p:cxnSp>
        <p:nvCxnSpPr>
          <p:cNvPr id="20" name="Connector: Elbow 19"/>
          <p:cNvCxnSpPr>
            <a:cxnSpLocks/>
            <a:endCxn id="5" idx="3"/>
          </p:cNvCxnSpPr>
          <p:nvPr/>
        </p:nvCxnSpPr>
        <p:spPr>
          <a:xfrm>
            <a:off x="4577899" y="2673602"/>
            <a:ext cx="936963" cy="178"/>
          </a:xfrm>
          <a:prstGeom prst="bentConnector3">
            <a:avLst>
              <a:gd name="adj1" fmla="val 50000"/>
            </a:avLst>
          </a:prstGeom>
          <a:noFill/>
          <a:ln w="54720">
            <a:solidFill>
              <a:schemeClr val="accent1"/>
            </a:solidFill>
            <a:prstDash val="solid"/>
            <a:tailEnd type="arrow"/>
          </a:ln>
        </p:spPr>
      </p:cxnSp>
      <p:cxnSp>
        <p:nvCxnSpPr>
          <p:cNvPr id="21" name="Connector: Elbow 20"/>
          <p:cNvCxnSpPr>
            <a:cxnSpLocks/>
            <a:endCxn id="6" idx="3"/>
          </p:cNvCxnSpPr>
          <p:nvPr/>
        </p:nvCxnSpPr>
        <p:spPr>
          <a:xfrm>
            <a:off x="7115060" y="2673602"/>
            <a:ext cx="914402" cy="178"/>
          </a:xfrm>
          <a:prstGeom prst="bentConnector3">
            <a:avLst>
              <a:gd name="adj1" fmla="val 50000"/>
            </a:avLst>
          </a:prstGeom>
          <a:noFill/>
          <a:ln w="54720">
            <a:solidFill>
              <a:schemeClr val="accent1"/>
            </a:solidFill>
            <a:prstDash val="solid"/>
            <a:tailEnd type="arrow"/>
          </a:ln>
        </p:spPr>
      </p:cxnSp>
      <p:cxnSp>
        <p:nvCxnSpPr>
          <p:cNvPr id="22" name="Connector: Elbow 21"/>
          <p:cNvCxnSpPr/>
          <p:nvPr/>
        </p:nvCxnSpPr>
        <p:spPr>
          <a:xfrm flipH="1">
            <a:off x="9172460" y="2673602"/>
            <a:ext cx="457200" cy="1371599"/>
          </a:xfrm>
          <a:prstGeom prst="bentConnector3">
            <a:avLst>
              <a:gd name="adj1" fmla="val -50000"/>
            </a:avLst>
          </a:prstGeom>
          <a:noFill/>
          <a:ln w="54720">
            <a:solidFill>
              <a:schemeClr val="accent1"/>
            </a:solidFill>
            <a:prstDash val="solid"/>
            <a:tailEnd type="arrow"/>
          </a:ln>
        </p:spPr>
      </p:cxnSp>
      <p:cxnSp>
        <p:nvCxnSpPr>
          <p:cNvPr id="23" name="Connector: Elbow 22"/>
          <p:cNvCxnSpPr>
            <a:cxnSpLocks/>
            <a:stCxn id="8" idx="3"/>
          </p:cNvCxnSpPr>
          <p:nvPr/>
        </p:nvCxnSpPr>
        <p:spPr>
          <a:xfrm rot="10800000">
            <a:off x="4143260" y="4045201"/>
            <a:ext cx="914402" cy="178"/>
          </a:xfrm>
          <a:prstGeom prst="bentConnector3">
            <a:avLst>
              <a:gd name="adj1" fmla="val 50000"/>
            </a:avLst>
          </a:prstGeom>
          <a:noFill/>
          <a:ln w="54720">
            <a:solidFill>
              <a:schemeClr val="accent1"/>
            </a:solidFill>
            <a:prstDash val="solid"/>
            <a:tailEnd type="arrow"/>
          </a:ln>
        </p:spPr>
      </p:cxnSp>
      <p:cxnSp>
        <p:nvCxnSpPr>
          <p:cNvPr id="24" name="Connector: Elbow 23"/>
          <p:cNvCxnSpPr>
            <a:cxnSpLocks/>
            <a:stCxn id="7" idx="3"/>
          </p:cNvCxnSpPr>
          <p:nvPr/>
        </p:nvCxnSpPr>
        <p:spPr>
          <a:xfrm rot="10800000">
            <a:off x="6657860" y="4045201"/>
            <a:ext cx="914402" cy="178"/>
          </a:xfrm>
          <a:prstGeom prst="bentConnector3">
            <a:avLst>
              <a:gd name="adj1" fmla="val 50000"/>
            </a:avLst>
          </a:prstGeom>
          <a:noFill/>
          <a:ln w="54720">
            <a:solidFill>
              <a:schemeClr val="accent1"/>
            </a:solidFill>
            <a:prstDash val="solid"/>
            <a:tailEnd type="arrow"/>
          </a:ln>
        </p:spPr>
      </p:cxnSp>
      <p:cxnSp>
        <p:nvCxnSpPr>
          <p:cNvPr id="25" name="Connector: Elbow 24"/>
          <p:cNvCxnSpPr/>
          <p:nvPr/>
        </p:nvCxnSpPr>
        <p:spPr>
          <a:xfrm rot="10800000" flipH="1" flipV="1">
            <a:off x="2543060" y="4045200"/>
            <a:ext cx="1035000" cy="1371601"/>
          </a:xfrm>
          <a:prstGeom prst="bentConnector3">
            <a:avLst>
              <a:gd name="adj1" fmla="val -22087"/>
            </a:avLst>
          </a:prstGeom>
          <a:noFill/>
          <a:ln w="54720">
            <a:solidFill>
              <a:schemeClr val="accent1"/>
            </a:solidFill>
            <a:prstDash val="solid"/>
            <a:tailEnd type="arrow"/>
          </a:ln>
        </p:spPr>
      </p:cxnSp>
      <p:sp>
        <p:nvSpPr>
          <p:cNvPr id="34" name="Freeform: Shape 33"/>
          <p:cNvSpPr/>
          <p:nvPr/>
        </p:nvSpPr>
        <p:spPr>
          <a:xfrm>
            <a:off x="3000261" y="2353553"/>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sp>
        <p:nvSpPr>
          <p:cNvPr id="35" name="Freeform: Shape 34"/>
          <p:cNvSpPr/>
          <p:nvPr/>
        </p:nvSpPr>
        <p:spPr>
          <a:xfrm>
            <a:off x="551486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36" name="Freeform: Shape 35"/>
          <p:cNvSpPr/>
          <p:nvPr/>
        </p:nvSpPr>
        <p:spPr>
          <a:xfrm>
            <a:off x="802946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
        <p:nvSpPr>
          <p:cNvPr id="41" name="Freeform: Shape 40"/>
          <p:cNvSpPr/>
          <p:nvPr/>
        </p:nvSpPr>
        <p:spPr>
          <a:xfrm>
            <a:off x="757861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Implementation</a:t>
            </a:r>
          </a:p>
        </p:txBody>
      </p:sp>
      <p:sp>
        <p:nvSpPr>
          <p:cNvPr id="42" name="Freeform: Shape 41"/>
          <p:cNvSpPr/>
          <p:nvPr/>
        </p:nvSpPr>
        <p:spPr>
          <a:xfrm>
            <a:off x="5064012" y="370247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Testing</a:t>
            </a:r>
          </a:p>
        </p:txBody>
      </p:sp>
      <p:sp>
        <p:nvSpPr>
          <p:cNvPr id="43" name="Freeform: Shape 42"/>
          <p:cNvSpPr/>
          <p:nvPr/>
        </p:nvSpPr>
        <p:spPr>
          <a:xfrm>
            <a:off x="3006611" y="2353553"/>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Problem</a:t>
            </a:r>
          </a:p>
        </p:txBody>
      </p:sp>
      <p:sp>
        <p:nvSpPr>
          <p:cNvPr id="44" name="Freeform: Shape 43"/>
          <p:cNvSpPr/>
          <p:nvPr/>
        </p:nvSpPr>
        <p:spPr>
          <a:xfrm>
            <a:off x="552121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45" name="Freeform: Shape 44"/>
          <p:cNvSpPr/>
          <p:nvPr/>
        </p:nvSpPr>
        <p:spPr>
          <a:xfrm>
            <a:off x="8035812" y="232452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
        <p:nvSpPr>
          <p:cNvPr id="48" name="Freeform: Shape 47"/>
          <p:cNvSpPr/>
          <p:nvPr/>
        </p:nvSpPr>
        <p:spPr>
          <a:xfrm>
            <a:off x="2543062" y="369612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Release</a:t>
            </a:r>
          </a:p>
        </p:txBody>
      </p:sp>
      <p:sp>
        <p:nvSpPr>
          <p:cNvPr id="49" name="Freeform: Shape 48"/>
          <p:cNvSpPr/>
          <p:nvPr/>
        </p:nvSpPr>
        <p:spPr>
          <a:xfrm>
            <a:off x="7578612" y="369612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Implementation</a:t>
            </a:r>
          </a:p>
        </p:txBody>
      </p:sp>
      <p:sp>
        <p:nvSpPr>
          <p:cNvPr id="50" name="Freeform: Shape 49"/>
          <p:cNvSpPr/>
          <p:nvPr/>
        </p:nvSpPr>
        <p:spPr>
          <a:xfrm>
            <a:off x="5064012" y="3696129"/>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Testing</a:t>
            </a:r>
          </a:p>
        </p:txBody>
      </p:sp>
      <p:sp>
        <p:nvSpPr>
          <p:cNvPr id="51" name="Freeform: Shape 50"/>
          <p:cNvSpPr/>
          <p:nvPr/>
        </p:nvSpPr>
        <p:spPr>
          <a:xfrm>
            <a:off x="3006611" y="2347203"/>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Problem</a:t>
            </a:r>
          </a:p>
        </p:txBody>
      </p:sp>
      <p:sp>
        <p:nvSpPr>
          <p:cNvPr id="52" name="Freeform: Shape 51"/>
          <p:cNvSpPr/>
          <p:nvPr/>
        </p:nvSpPr>
        <p:spPr>
          <a:xfrm>
            <a:off x="5521212" y="231817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Requirements</a:t>
            </a:r>
          </a:p>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a:ln>
                  <a:noFill/>
                </a:ln>
                <a:solidFill>
                  <a:srgbClr val="000000"/>
                </a:solidFill>
                <a:latin typeface="Arial" pitchFamily="34"/>
                <a:ea typeface="AR PL KaitiM GB" pitchFamily="2"/>
                <a:cs typeface="DejaVu Sans" pitchFamily="2"/>
              </a:rPr>
              <a:t>Analysis</a:t>
            </a:r>
          </a:p>
        </p:txBody>
      </p:sp>
      <p:sp>
        <p:nvSpPr>
          <p:cNvPr id="53" name="Freeform: Shape 52"/>
          <p:cNvSpPr/>
          <p:nvPr/>
        </p:nvSpPr>
        <p:spPr>
          <a:xfrm>
            <a:off x="8035812" y="2318178"/>
            <a:ext cx="1600200" cy="68579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9CCFF"/>
          </a:solidFill>
          <a:ln w="0">
            <a:solidFill>
              <a:srgbClr val="000000"/>
            </a:solidFill>
            <a:prstDash val="solid"/>
          </a:ln>
        </p:spPr>
        <p:txBody>
          <a:bodyPr vert="horz" wrap="none" lIns="90000" tIns="45000" rIns="90000" bIns="45000" anchor="ctr" anchorCtr="0" compatLnSpc="1">
            <a:noAutofit/>
          </a:bodyPr>
          <a:lstStyle/>
          <a:p>
            <a:pPr marL="0" marR="0" lvl="0" indent="0" algn="ctr"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0" i="0" u="none" strike="noStrike" baseline="0" dirty="0">
                <a:ln>
                  <a:noFill/>
                </a:ln>
                <a:solidFill>
                  <a:srgbClr val="000000"/>
                </a:solidFill>
                <a:latin typeface="Arial" pitchFamily="34"/>
                <a:ea typeface="AR PL KaitiM GB" pitchFamily="2"/>
                <a:cs typeface="DejaVu Sans" pitchFamily="2"/>
              </a:rPr>
              <a:t>Design</a:t>
            </a:r>
          </a:p>
        </p:txBody>
      </p:sp>
    </p:spTree>
    <p:extLst>
      <p:ext uri="{BB962C8B-B14F-4D97-AF65-F5344CB8AC3E}">
        <p14:creationId xmlns:p14="http://schemas.microsoft.com/office/powerpoint/2010/main" val="203196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34" grpId="0" animBg="1"/>
      <p:bldP spid="35" grpId="0" animBg="1"/>
      <p:bldP spid="36" grpId="0" animBg="1"/>
      <p:bldP spid="41" grpId="0" animBg="1"/>
      <p:bldP spid="42" grpId="0" animBg="1"/>
      <p:bldP spid="43" grpId="0" animBg="1"/>
      <p:bldP spid="44" grpId="0" animBg="1"/>
      <p:bldP spid="45" grpId="0" animBg="1"/>
      <p:bldP spid="48" grpId="0" animBg="1"/>
      <p:bldP spid="49" grpId="0" animBg="1"/>
      <p:bldP spid="50" grpId="0" animBg="1"/>
      <p:bldP spid="51" grpId="0" animBg="1"/>
      <p:bldP spid="52" grpId="0" animBg="1"/>
      <p:bldP spid="5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Validation</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sz="3200" b="1" dirty="0">
                <a:solidFill>
                  <a:schemeClr val="accent6">
                    <a:lumMod val="75000"/>
                  </a:schemeClr>
                </a:solidFill>
              </a:rPr>
              <a:t>Clear?</a:t>
            </a:r>
            <a:r>
              <a:rPr lang="en-US" sz="3200" dirty="0">
                <a:solidFill>
                  <a:schemeClr val="accent6">
                    <a:lumMod val="75000"/>
                  </a:schemeClr>
                </a:solidFill>
              </a:rPr>
              <a:t> </a:t>
            </a:r>
            <a:r>
              <a:rPr lang="en-US" sz="3200" dirty="0"/>
              <a:t>–unambiguous; one possible meaning to all readers</a:t>
            </a:r>
          </a:p>
          <a:p>
            <a:pPr lvl="1">
              <a:buFont typeface="Arial" panose="020B0604020202020204" pitchFamily="34" charset="0"/>
              <a:buChar char="•"/>
            </a:pPr>
            <a:r>
              <a:rPr lang="en-US" sz="3200" b="1" dirty="0">
                <a:solidFill>
                  <a:schemeClr val="accent6">
                    <a:lumMod val="75000"/>
                  </a:schemeClr>
                </a:solidFill>
              </a:rPr>
              <a:t>Correct? </a:t>
            </a:r>
            <a:r>
              <a:rPr lang="en-US" sz="3200" dirty="0"/>
              <a:t>– accurately states a user or external need </a:t>
            </a:r>
          </a:p>
          <a:p>
            <a:pPr lvl="1">
              <a:buFont typeface="Arial" panose="020B0604020202020204" pitchFamily="34" charset="0"/>
              <a:buChar char="•"/>
            </a:pPr>
            <a:r>
              <a:rPr lang="en-US" sz="3200" b="1" dirty="0">
                <a:solidFill>
                  <a:schemeClr val="accent6">
                    <a:lumMod val="75000"/>
                  </a:schemeClr>
                </a:solidFill>
              </a:rPr>
              <a:t>Consistent? </a:t>
            </a:r>
            <a:r>
              <a:rPr lang="en-US" sz="3200" dirty="0"/>
              <a:t>– no conflicts or contradictions</a:t>
            </a:r>
          </a:p>
          <a:p>
            <a:pPr lvl="1">
              <a:buFont typeface="Arial" panose="020B0604020202020204" pitchFamily="34" charset="0"/>
              <a:buChar char="•"/>
            </a:pPr>
            <a:r>
              <a:rPr lang="en-US" sz="3200" b="1" dirty="0">
                <a:solidFill>
                  <a:schemeClr val="accent6">
                    <a:lumMod val="75000"/>
                  </a:schemeClr>
                </a:solidFill>
              </a:rPr>
              <a:t>Complete? </a:t>
            </a:r>
            <a:r>
              <a:rPr lang="en-US" sz="3200" dirty="0"/>
              <a:t>– nothing missing</a:t>
            </a:r>
          </a:p>
          <a:p>
            <a:pPr lvl="1">
              <a:buFont typeface="Arial" panose="020B0604020202020204" pitchFamily="34" charset="0"/>
              <a:buChar char="•"/>
            </a:pPr>
            <a:r>
              <a:rPr lang="en-US" sz="3200" b="1" dirty="0">
                <a:solidFill>
                  <a:schemeClr val="accent6">
                    <a:lumMod val="75000"/>
                  </a:schemeClr>
                </a:solidFill>
              </a:rPr>
              <a:t>Feasible? </a:t>
            </a:r>
            <a:r>
              <a:rPr lang="en-US" sz="3200" dirty="0"/>
              <a:t>– can be implemented within resource constraints</a:t>
            </a:r>
          </a:p>
          <a:p>
            <a:pPr lvl="1">
              <a:buFont typeface="Arial" panose="020B0604020202020204" pitchFamily="34" charset="0"/>
              <a:buChar char="•"/>
            </a:pPr>
            <a:r>
              <a:rPr lang="en-US" sz="3200" b="1" dirty="0">
                <a:solidFill>
                  <a:schemeClr val="accent6">
                    <a:lumMod val="75000"/>
                  </a:schemeClr>
                </a:solidFill>
              </a:rPr>
              <a:t>Verifiable? </a:t>
            </a:r>
            <a:r>
              <a:rPr lang="en-US" sz="3200" dirty="0"/>
              <a:t>– we can tell if the requirement has been achieved</a:t>
            </a:r>
            <a:endParaRPr lang="en-US" dirty="0"/>
          </a:p>
          <a:p>
            <a:endParaRPr lang="en-US" dirty="0"/>
          </a:p>
          <a:p>
            <a:endParaRPr lang="en-US" dirty="0"/>
          </a:p>
        </p:txBody>
      </p:sp>
    </p:spTree>
    <p:extLst>
      <p:ext uri="{BB962C8B-B14F-4D97-AF65-F5344CB8AC3E}">
        <p14:creationId xmlns:p14="http://schemas.microsoft.com/office/powerpoint/2010/main" val="766369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Validation</a:t>
            </a:r>
          </a:p>
        </p:txBody>
      </p:sp>
      <p:sp>
        <p:nvSpPr>
          <p:cNvPr id="3" name="Content Placeholder 2"/>
          <p:cNvSpPr>
            <a:spLocks noGrp="1"/>
          </p:cNvSpPr>
          <p:nvPr>
            <p:ph idx="1"/>
          </p:nvPr>
        </p:nvSpPr>
        <p:spPr/>
        <p:txBody>
          <a:bodyPr>
            <a:normAutofit fontScale="92500"/>
          </a:bodyPr>
          <a:lstStyle/>
          <a:p>
            <a:pPr lvl="1">
              <a:buFont typeface="Arial" panose="020B0604020202020204" pitchFamily="34" charset="0"/>
              <a:buChar char="•"/>
            </a:pPr>
            <a:r>
              <a:rPr lang="en-US" sz="3200" dirty="0">
                <a:solidFill>
                  <a:schemeClr val="tx1"/>
                </a:solidFill>
              </a:rPr>
              <a:t>Requirements reviews </a:t>
            </a:r>
          </a:p>
          <a:p>
            <a:pPr marL="4572" lvl="1" indent="0">
              <a:buNone/>
            </a:pPr>
            <a:r>
              <a:rPr lang="en-US" sz="3200" dirty="0">
                <a:solidFill>
                  <a:schemeClr val="tx1"/>
                </a:solidFill>
              </a:rPr>
              <a:t>	Include a customer representative</a:t>
            </a:r>
          </a:p>
          <a:p>
            <a:pPr lvl="1">
              <a:buFont typeface="Arial" panose="020B0604020202020204" pitchFamily="34" charset="0"/>
              <a:buChar char="•"/>
            </a:pPr>
            <a:r>
              <a:rPr lang="en-US" sz="3200" dirty="0">
                <a:solidFill>
                  <a:schemeClr val="tx1"/>
                </a:solidFill>
              </a:rPr>
              <a:t>Prototyping</a:t>
            </a:r>
          </a:p>
          <a:p>
            <a:pPr marL="4572" lvl="1" indent="0">
              <a:buNone/>
            </a:pPr>
            <a:r>
              <a:rPr lang="en-US" sz="3200" dirty="0">
                <a:solidFill>
                  <a:schemeClr val="tx1"/>
                </a:solidFill>
              </a:rPr>
              <a:t>	Espec. for dynamic behaviors, user interfaces, critical features</a:t>
            </a:r>
          </a:p>
          <a:p>
            <a:pPr marL="4572" lvl="1" indent="0">
              <a:buNone/>
            </a:pPr>
            <a:r>
              <a:rPr lang="en-US" sz="3200" dirty="0">
                <a:solidFill>
                  <a:schemeClr val="tx1"/>
                </a:solidFill>
              </a:rPr>
              <a:t>	Use low-quality prototypes to keep focus on topic</a:t>
            </a:r>
          </a:p>
          <a:p>
            <a:pPr lvl="1">
              <a:buFont typeface="Arial" panose="020B0604020202020204" pitchFamily="34" charset="0"/>
              <a:buChar char="•"/>
            </a:pPr>
            <a:r>
              <a:rPr lang="en-US" sz="3200" dirty="0">
                <a:solidFill>
                  <a:schemeClr val="tx1"/>
                </a:solidFill>
              </a:rPr>
              <a:t>Model Validation</a:t>
            </a:r>
          </a:p>
          <a:p>
            <a:pPr lvl="1">
              <a:buFont typeface="Arial" panose="020B0604020202020204" pitchFamily="34" charset="0"/>
              <a:buChar char="•"/>
            </a:pPr>
            <a:r>
              <a:rPr lang="en-US" sz="3200" dirty="0">
                <a:solidFill>
                  <a:schemeClr val="tx1"/>
                </a:solidFill>
              </a:rPr>
              <a:t>Acceptance Tests</a:t>
            </a:r>
          </a:p>
          <a:p>
            <a:pPr marL="4572" lvl="1" indent="0">
              <a:buNone/>
            </a:pPr>
            <a:r>
              <a:rPr lang="en-US" sz="3200" dirty="0">
                <a:solidFill>
                  <a:schemeClr val="tx1"/>
                </a:solidFill>
              </a:rPr>
              <a:t>	Identifying and designing acceptance tests</a:t>
            </a:r>
          </a:p>
          <a:p>
            <a:pPr lvl="1">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006440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p>
        </p:txBody>
      </p:sp>
      <p:sp>
        <p:nvSpPr>
          <p:cNvPr id="3" name="Content Placeholder 2"/>
          <p:cNvSpPr>
            <a:spLocks noGrp="1"/>
          </p:cNvSpPr>
          <p:nvPr>
            <p:ph idx="1"/>
          </p:nvPr>
        </p:nvSpPr>
        <p:spPr/>
        <p:txBody>
          <a:bodyPr>
            <a:normAutofit fontScale="92500" lnSpcReduction="10000"/>
          </a:bodyPr>
          <a:lstStyle/>
          <a:p>
            <a:pPr marL="0" indent="0">
              <a:buNone/>
            </a:pPr>
            <a:r>
              <a:rPr lang="en-US" sz="3900" b="1" dirty="0"/>
              <a:t>What to manage:</a:t>
            </a:r>
          </a:p>
          <a:p>
            <a:pPr lvl="1">
              <a:buFont typeface="Arial" panose="020B0604020202020204" pitchFamily="34" charset="0"/>
              <a:buChar char="•"/>
            </a:pPr>
            <a:r>
              <a:rPr lang="en-US" sz="3500" dirty="0"/>
              <a:t>Documentation</a:t>
            </a:r>
          </a:p>
          <a:p>
            <a:pPr lvl="1">
              <a:buFont typeface="Arial" panose="020B0604020202020204" pitchFamily="34" charset="0"/>
              <a:buChar char="•"/>
            </a:pPr>
            <a:r>
              <a:rPr lang="en-US" sz="3500" dirty="0"/>
              <a:t>Tracing - connecting up requirements, design, code, testing</a:t>
            </a:r>
          </a:p>
          <a:p>
            <a:pPr lvl="1">
              <a:buFont typeface="Arial" panose="020B0604020202020204" pitchFamily="34" charset="0"/>
              <a:buChar char="•"/>
            </a:pPr>
            <a:r>
              <a:rPr lang="en-US" sz="3500" dirty="0"/>
              <a:t>Change Management</a:t>
            </a:r>
          </a:p>
          <a:p>
            <a:pPr marL="0" indent="0">
              <a:buNone/>
            </a:pPr>
            <a:endParaRPr lang="en-US" dirty="0"/>
          </a:p>
          <a:p>
            <a:pPr marL="0" indent="0">
              <a:buNone/>
            </a:pPr>
            <a:r>
              <a:rPr lang="en-US" sz="3900" b="1" dirty="0"/>
              <a:t>How to manage:</a:t>
            </a:r>
          </a:p>
          <a:p>
            <a:pPr lvl="1">
              <a:buFont typeface="Arial" panose="020B0604020202020204" pitchFamily="34" charset="0"/>
              <a:buChar char="•"/>
            </a:pPr>
            <a:r>
              <a:rPr lang="en-US" sz="3500" dirty="0"/>
              <a:t>Specialized tools</a:t>
            </a:r>
          </a:p>
          <a:p>
            <a:pPr lvl="1">
              <a:buFont typeface="Arial" panose="020B0604020202020204" pitchFamily="34" charset="0"/>
              <a:buChar char="•"/>
            </a:pPr>
            <a:r>
              <a:rPr lang="en-US" sz="3500" dirty="0"/>
              <a:t>Simpler, cheaper, but less satisfactory: spreadsheets</a:t>
            </a:r>
          </a:p>
          <a:p>
            <a:pPr marL="0" indent="0">
              <a:buNone/>
            </a:pPr>
            <a:endParaRPr lang="en-US" dirty="0"/>
          </a:p>
        </p:txBody>
      </p:sp>
    </p:spTree>
    <p:extLst>
      <p:ext uri="{BB962C8B-B14F-4D97-AF65-F5344CB8AC3E}">
        <p14:creationId xmlns:p14="http://schemas.microsoft.com/office/powerpoint/2010/main" val="240575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software requirement?</a:t>
            </a:r>
          </a:p>
        </p:txBody>
      </p:sp>
      <p:sp>
        <p:nvSpPr>
          <p:cNvPr id="3" name="Content Placeholder 2"/>
          <p:cNvSpPr>
            <a:spLocks noGrp="1"/>
          </p:cNvSpPr>
          <p:nvPr>
            <p:ph idx="1"/>
          </p:nvPr>
        </p:nvSpPr>
        <p:spPr/>
        <p:txBody>
          <a:bodyPr>
            <a:normAutofit/>
          </a:bodyPr>
          <a:lstStyle/>
          <a:p>
            <a:r>
              <a:rPr lang="en-US" sz="3600" dirty="0"/>
              <a:t>A </a:t>
            </a:r>
            <a:r>
              <a:rPr lang="en-US" sz="3600" b="1" dirty="0">
                <a:solidFill>
                  <a:schemeClr val="accent1">
                    <a:lumMod val="75000"/>
                  </a:schemeClr>
                </a:solidFill>
              </a:rPr>
              <a:t>requirement</a:t>
            </a:r>
            <a:r>
              <a:rPr lang="en-US" sz="3600" dirty="0"/>
              <a:t> is a property that </a:t>
            </a:r>
            <a:br>
              <a:rPr lang="en-US" sz="3600" dirty="0"/>
            </a:br>
            <a:r>
              <a:rPr lang="en-US" sz="3600" dirty="0"/>
              <a:t>     </a:t>
            </a:r>
            <a:r>
              <a:rPr lang="en-US" sz="3600" b="1" dirty="0">
                <a:solidFill>
                  <a:schemeClr val="accent1">
                    <a:lumMod val="75000"/>
                  </a:schemeClr>
                </a:solidFill>
              </a:rPr>
              <a:t>must be exhibited </a:t>
            </a:r>
            <a:r>
              <a:rPr lang="en-US" sz="3600" dirty="0"/>
              <a:t>by the software system in question </a:t>
            </a:r>
            <a:br>
              <a:rPr lang="en-US" sz="3600" dirty="0"/>
            </a:br>
            <a:r>
              <a:rPr lang="en-US" sz="3600" dirty="0"/>
              <a:t>          in order to </a:t>
            </a:r>
            <a:r>
              <a:rPr lang="en-US" sz="3600" b="1" dirty="0">
                <a:solidFill>
                  <a:schemeClr val="accent1">
                    <a:lumMod val="75000"/>
                  </a:schemeClr>
                </a:solidFill>
              </a:rPr>
              <a:t>solve some problem </a:t>
            </a:r>
            <a:r>
              <a:rPr lang="en-US" sz="3600" dirty="0"/>
              <a:t>in the real world.</a:t>
            </a:r>
          </a:p>
          <a:p>
            <a:endParaRPr lang="en-US" sz="3600" dirty="0"/>
          </a:p>
          <a:p>
            <a:r>
              <a:rPr lang="en-US" sz="3600" dirty="0"/>
              <a:t>Each requirement must be </a:t>
            </a:r>
            <a:r>
              <a:rPr lang="en-US" sz="3600" b="1" dirty="0">
                <a:solidFill>
                  <a:schemeClr val="accent1">
                    <a:lumMod val="75000"/>
                  </a:schemeClr>
                </a:solidFill>
              </a:rPr>
              <a:t>verifiable</a:t>
            </a:r>
            <a:r>
              <a:rPr lang="en-US" sz="3600" dirty="0"/>
              <a:t> </a:t>
            </a:r>
            <a:br>
              <a:rPr lang="en-US" sz="3600" dirty="0"/>
            </a:br>
            <a:r>
              <a:rPr lang="en-US" sz="3600" dirty="0"/>
              <a:t>      within </a:t>
            </a:r>
            <a:r>
              <a:rPr lang="en-US" sz="3600" b="1" dirty="0">
                <a:solidFill>
                  <a:schemeClr val="accent1">
                    <a:lumMod val="75000"/>
                  </a:schemeClr>
                </a:solidFill>
              </a:rPr>
              <a:t>available resource constraints</a:t>
            </a:r>
            <a:r>
              <a:rPr lang="en-US" sz="3600" dirty="0"/>
              <a:t>.</a:t>
            </a:r>
          </a:p>
        </p:txBody>
      </p:sp>
    </p:spTree>
    <p:extLst>
      <p:ext uri="{BB962C8B-B14F-4D97-AF65-F5344CB8AC3E}">
        <p14:creationId xmlns:p14="http://schemas.microsoft.com/office/powerpoint/2010/main" val="3540337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Components</a:t>
            </a:r>
          </a:p>
        </p:txBody>
      </p:sp>
      <p:sp>
        <p:nvSpPr>
          <p:cNvPr id="3" name="Content Placeholder 2"/>
          <p:cNvSpPr>
            <a:spLocks noGrp="1"/>
          </p:cNvSpPr>
          <p:nvPr>
            <p:ph idx="1"/>
          </p:nvPr>
        </p:nvSpPr>
        <p:spPr/>
        <p:txBody>
          <a:bodyPr>
            <a:normAutofit fontScale="62500" lnSpcReduction="20000"/>
          </a:bodyPr>
          <a:lstStyle/>
          <a:p>
            <a:r>
              <a:rPr lang="en-US" dirty="0"/>
              <a:t>Each use case should contain the following elements:</a:t>
            </a:r>
          </a:p>
          <a:p>
            <a:pPr marL="461772" lvl="1" indent="-457200">
              <a:buFont typeface="+mj-lt"/>
              <a:buAutoNum type="arabicPeriod"/>
            </a:pPr>
            <a:r>
              <a:rPr lang="en-US" b="1" dirty="0"/>
              <a:t>Title</a:t>
            </a:r>
            <a:r>
              <a:rPr lang="en-US" dirty="0"/>
              <a:t> (active verb phrase, states main goal)</a:t>
            </a:r>
          </a:p>
          <a:p>
            <a:pPr marL="461772" lvl="1" indent="-457200">
              <a:buFont typeface="+mj-lt"/>
              <a:buAutoNum type="arabicPeriod"/>
            </a:pPr>
            <a:r>
              <a:rPr lang="en-US" b="1" dirty="0"/>
              <a:t>Description</a:t>
            </a:r>
            <a:r>
              <a:rPr lang="en-US" dirty="0"/>
              <a:t> (This may be several paragraphs. Context is important. You are describing the use case in some detail, and since many of the use cases will involve users changing parameters on data visualizations, you should be exceedingly clear about this type of thing.)</a:t>
            </a:r>
          </a:p>
          <a:p>
            <a:pPr marL="461772" lvl="1" indent="-457200">
              <a:buFont typeface="+mj-lt"/>
              <a:buAutoNum type="arabicPeriod"/>
            </a:pPr>
            <a:r>
              <a:rPr lang="en-US" b="1" dirty="0"/>
              <a:t>Triggers</a:t>
            </a:r>
            <a:r>
              <a:rPr lang="en-US" dirty="0"/>
              <a:t> (What prompts the use case to start?)</a:t>
            </a:r>
          </a:p>
          <a:p>
            <a:pPr marL="461772" lvl="1" indent="-457200">
              <a:buFont typeface="+mj-lt"/>
              <a:buAutoNum type="arabicPeriod"/>
            </a:pPr>
            <a:r>
              <a:rPr lang="en-US" b="1" dirty="0"/>
              <a:t>Actors</a:t>
            </a:r>
            <a:r>
              <a:rPr lang="en-US" dirty="0"/>
              <a:t> (Who is involved?)</a:t>
            </a:r>
          </a:p>
          <a:p>
            <a:pPr marL="461772" lvl="1" indent="-457200">
              <a:buFont typeface="+mj-lt"/>
              <a:buAutoNum type="arabicPeriod"/>
            </a:pPr>
            <a:r>
              <a:rPr lang="en-US" b="1" dirty="0"/>
              <a:t>Preconditions</a:t>
            </a:r>
            <a:r>
              <a:rPr lang="en-US" dirty="0"/>
              <a:t> (This includes things like “data loaded”. Or, project is flagged as “of interest”; etc.)</a:t>
            </a:r>
          </a:p>
          <a:p>
            <a:pPr marL="461772" lvl="1" indent="-457200">
              <a:buFont typeface="+mj-lt"/>
              <a:buAutoNum type="arabicPeriod"/>
            </a:pPr>
            <a:r>
              <a:rPr lang="en-US" b="1" dirty="0"/>
              <a:t>Main Success Scenario</a:t>
            </a:r>
            <a:r>
              <a:rPr lang="en-US" dirty="0"/>
              <a:t> (Goals) (What does it look like when the user’s work is successful in the system?)</a:t>
            </a:r>
          </a:p>
          <a:p>
            <a:pPr marL="461772" lvl="1" indent="-457200">
              <a:buFont typeface="+mj-lt"/>
              <a:buAutoNum type="arabicPeriod"/>
            </a:pPr>
            <a:r>
              <a:rPr lang="en-US" b="1" dirty="0"/>
              <a:t>Alternate Success Scenarios</a:t>
            </a:r>
            <a:r>
              <a:rPr lang="en-US" dirty="0"/>
              <a:t> (For a data analysis and “data playing” focused project like this one, there could be several different success scenarios for each use case. “Sees visualization” is </a:t>
            </a:r>
            <a:r>
              <a:rPr lang="en-US" b="1" dirty="0"/>
              <a:t>not</a:t>
            </a:r>
            <a:r>
              <a:rPr lang="en-US" dirty="0"/>
              <a:t> a success scenario. “Compares four different projects on “indicator X” and saves “project trackers” for each one could be a success scenario.)</a:t>
            </a:r>
          </a:p>
          <a:p>
            <a:pPr marL="461772" lvl="1" indent="-457200">
              <a:buFont typeface="+mj-lt"/>
              <a:buAutoNum type="arabicPeriod"/>
            </a:pPr>
            <a:r>
              <a:rPr lang="en-US" b="1" dirty="0"/>
              <a:t>Failed End Condition</a:t>
            </a:r>
            <a:r>
              <a:rPr lang="en-US" dirty="0"/>
              <a:t> (“crashes” is not a failed end condition. “User is unable to discern the difference between two projects because they are similar on the available indicators” might be).</a:t>
            </a:r>
          </a:p>
          <a:p>
            <a:pPr marL="461772" lvl="1" indent="-457200">
              <a:buFont typeface="+mj-lt"/>
              <a:buAutoNum type="arabicPeriod"/>
            </a:pPr>
            <a:r>
              <a:rPr lang="en-US" b="1" dirty="0"/>
              <a:t>Extensions</a:t>
            </a:r>
            <a:endParaRPr lang="en-US" dirty="0"/>
          </a:p>
          <a:p>
            <a:pPr marL="461772" lvl="1" indent="-457200">
              <a:buFont typeface="+mj-lt"/>
              <a:buAutoNum type="arabicPeriod"/>
            </a:pPr>
            <a:r>
              <a:rPr lang="en-US" b="1" dirty="0"/>
              <a:t>Steps of Execution</a:t>
            </a:r>
            <a:r>
              <a:rPr lang="en-US" dirty="0"/>
              <a:t> (Requirements)</a:t>
            </a:r>
          </a:p>
          <a:p>
            <a:pPr marL="461772" lvl="1" indent="-457200">
              <a:buFont typeface="+mj-lt"/>
              <a:buAutoNum type="arabicPeriod"/>
            </a:pPr>
            <a:r>
              <a:rPr lang="en-US" dirty="0"/>
              <a:t>A </a:t>
            </a:r>
            <a:r>
              <a:rPr lang="en-US" b="1" dirty="0"/>
              <a:t>use case diagram</a:t>
            </a:r>
            <a:r>
              <a:rPr lang="en-US" dirty="0"/>
              <a:t>, following the UML Standard for expressing use cases.</a:t>
            </a:r>
          </a:p>
        </p:txBody>
      </p:sp>
    </p:spTree>
    <p:extLst>
      <p:ext uri="{BB962C8B-B14F-4D97-AF65-F5344CB8AC3E}">
        <p14:creationId xmlns:p14="http://schemas.microsoft.com/office/powerpoint/2010/main" val="1981949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Example</a:t>
            </a:r>
          </a:p>
        </p:txBody>
      </p:sp>
      <p:sp>
        <p:nvSpPr>
          <p:cNvPr id="3" name="Content Placeholder 2"/>
          <p:cNvSpPr>
            <a:spLocks noGrp="1"/>
          </p:cNvSpPr>
          <p:nvPr>
            <p:ph idx="1"/>
          </p:nvPr>
        </p:nvSpPr>
        <p:spPr/>
        <p:txBody>
          <a:bodyPr>
            <a:normAutofit fontScale="62500" lnSpcReduction="20000"/>
          </a:bodyPr>
          <a:lstStyle/>
          <a:p>
            <a:r>
              <a:rPr lang="en-US" dirty="0"/>
              <a:t>Each use case should contain the following elements:</a:t>
            </a:r>
          </a:p>
          <a:p>
            <a:pPr marL="461772" lvl="1" indent="-457200">
              <a:buFont typeface="+mj-lt"/>
              <a:buAutoNum type="arabicPeriod"/>
            </a:pPr>
            <a:r>
              <a:rPr lang="en-US" b="1" dirty="0"/>
              <a:t>Title</a:t>
            </a:r>
            <a:r>
              <a:rPr lang="en-US" dirty="0"/>
              <a:t> (active verb phrase, states main goal)</a:t>
            </a:r>
          </a:p>
          <a:p>
            <a:pPr marL="461772" lvl="1" indent="-457200">
              <a:buFont typeface="+mj-lt"/>
              <a:buAutoNum type="arabicPeriod"/>
            </a:pPr>
            <a:r>
              <a:rPr lang="en-US" b="1" dirty="0"/>
              <a:t>Description</a:t>
            </a:r>
            <a:r>
              <a:rPr lang="en-US" dirty="0"/>
              <a:t> (This may be several paragraphs. Context is important. You are describing the use case in some detail, and since many of the use cases will involve users changing parameters on data visualizations, you should be exceedingly clear about this type of thing.)</a:t>
            </a:r>
          </a:p>
          <a:p>
            <a:pPr marL="461772" lvl="1" indent="-457200">
              <a:buFont typeface="+mj-lt"/>
              <a:buAutoNum type="arabicPeriod"/>
            </a:pPr>
            <a:r>
              <a:rPr lang="en-US" b="1" dirty="0"/>
              <a:t>Triggers</a:t>
            </a:r>
            <a:r>
              <a:rPr lang="en-US" dirty="0"/>
              <a:t> (What prompts the use case to start?)</a:t>
            </a:r>
          </a:p>
          <a:p>
            <a:pPr marL="461772" lvl="1" indent="-457200">
              <a:buFont typeface="+mj-lt"/>
              <a:buAutoNum type="arabicPeriod"/>
            </a:pPr>
            <a:r>
              <a:rPr lang="en-US" b="1" dirty="0"/>
              <a:t>Actors</a:t>
            </a:r>
            <a:r>
              <a:rPr lang="en-US" dirty="0"/>
              <a:t> (Who is involved?)</a:t>
            </a:r>
          </a:p>
          <a:p>
            <a:pPr marL="461772" lvl="1" indent="-457200">
              <a:buFont typeface="+mj-lt"/>
              <a:buAutoNum type="arabicPeriod"/>
            </a:pPr>
            <a:r>
              <a:rPr lang="en-US" b="1" dirty="0"/>
              <a:t>Preconditions</a:t>
            </a:r>
            <a:r>
              <a:rPr lang="en-US" dirty="0"/>
              <a:t> (This includes things like “data loaded”. Or, project is flagged as “of interest”; etc.)</a:t>
            </a:r>
          </a:p>
          <a:p>
            <a:pPr marL="461772" lvl="1" indent="-457200">
              <a:buFont typeface="+mj-lt"/>
              <a:buAutoNum type="arabicPeriod"/>
            </a:pPr>
            <a:r>
              <a:rPr lang="en-US" b="1" dirty="0"/>
              <a:t>Main Success Scenario</a:t>
            </a:r>
            <a:r>
              <a:rPr lang="en-US" dirty="0"/>
              <a:t> (Goals) (What does it look like when the user’s work is successful in the system?)</a:t>
            </a:r>
          </a:p>
          <a:p>
            <a:pPr marL="461772" lvl="1" indent="-457200">
              <a:buFont typeface="+mj-lt"/>
              <a:buAutoNum type="arabicPeriod"/>
            </a:pPr>
            <a:r>
              <a:rPr lang="en-US" b="1" dirty="0">
                <a:solidFill>
                  <a:srgbClr val="FF0000"/>
                </a:solidFill>
              </a:rPr>
              <a:t>Alternate Success Scenarios</a:t>
            </a:r>
            <a:r>
              <a:rPr lang="en-US" dirty="0">
                <a:solidFill>
                  <a:srgbClr val="FF0000"/>
                </a:solidFill>
              </a:rPr>
              <a:t> (For a data analysis and “data playing” focused project like this one, there could be several different success scenarios for each use case. “Sees visualization” is </a:t>
            </a:r>
            <a:r>
              <a:rPr lang="en-US" b="1" dirty="0">
                <a:solidFill>
                  <a:srgbClr val="FF0000"/>
                </a:solidFill>
              </a:rPr>
              <a:t>not</a:t>
            </a:r>
            <a:r>
              <a:rPr lang="en-US" dirty="0">
                <a:solidFill>
                  <a:srgbClr val="FF0000"/>
                </a:solidFill>
              </a:rPr>
              <a:t> a success scenario. “Compares four different projects on “indicator X” and saves “project trackers” for each one could be a success scenario.)</a:t>
            </a:r>
          </a:p>
          <a:p>
            <a:pPr marL="461772" lvl="1" indent="-457200">
              <a:buFont typeface="+mj-lt"/>
              <a:buAutoNum type="arabicPeriod"/>
            </a:pPr>
            <a:r>
              <a:rPr lang="en-US" b="1" dirty="0"/>
              <a:t>Failed End Condition</a:t>
            </a:r>
            <a:r>
              <a:rPr lang="en-US" dirty="0"/>
              <a:t> (“crashes” is not a failed end condition. “User is unable to discern the difference between two projects because they are similar on the available indicators” might be).</a:t>
            </a:r>
          </a:p>
          <a:p>
            <a:pPr marL="461772" lvl="1" indent="-457200">
              <a:buFont typeface="+mj-lt"/>
              <a:buAutoNum type="arabicPeriod"/>
            </a:pPr>
            <a:r>
              <a:rPr lang="en-US" b="1" dirty="0"/>
              <a:t>Extensions</a:t>
            </a:r>
            <a:endParaRPr lang="en-US" dirty="0"/>
          </a:p>
          <a:p>
            <a:pPr marL="461772" lvl="1" indent="-457200">
              <a:buFont typeface="+mj-lt"/>
              <a:buAutoNum type="arabicPeriod"/>
            </a:pPr>
            <a:r>
              <a:rPr lang="en-US" b="1" dirty="0">
                <a:solidFill>
                  <a:srgbClr val="00B050"/>
                </a:solidFill>
              </a:rPr>
              <a:t>Steps of Execution</a:t>
            </a:r>
            <a:r>
              <a:rPr lang="en-US" dirty="0">
                <a:solidFill>
                  <a:srgbClr val="00B050"/>
                </a:solidFill>
              </a:rPr>
              <a:t> (Requirements) (Functional and Technical)</a:t>
            </a:r>
          </a:p>
          <a:p>
            <a:pPr marL="461772" lvl="1" indent="-457200">
              <a:buFont typeface="+mj-lt"/>
              <a:buAutoNum type="arabicPeriod"/>
            </a:pPr>
            <a:r>
              <a:rPr lang="en-US" dirty="0">
                <a:solidFill>
                  <a:srgbClr val="FF0000"/>
                </a:solidFill>
              </a:rPr>
              <a:t>A </a:t>
            </a:r>
            <a:r>
              <a:rPr lang="en-US" b="1" dirty="0">
                <a:solidFill>
                  <a:srgbClr val="FF0000"/>
                </a:solidFill>
              </a:rPr>
              <a:t>use case diagram</a:t>
            </a:r>
            <a:r>
              <a:rPr lang="en-US" dirty="0">
                <a:solidFill>
                  <a:srgbClr val="FF0000"/>
                </a:solidFill>
              </a:rPr>
              <a:t>, following the UML Standard for expressing use cases.</a:t>
            </a:r>
          </a:p>
          <a:p>
            <a:endParaRPr lang="en-US" dirty="0"/>
          </a:p>
        </p:txBody>
      </p:sp>
      <p:sp>
        <p:nvSpPr>
          <p:cNvPr id="4" name="Rectangle 3"/>
          <p:cNvSpPr/>
          <p:nvPr/>
        </p:nvSpPr>
        <p:spPr>
          <a:xfrm>
            <a:off x="513668" y="6142949"/>
            <a:ext cx="11059886" cy="369332"/>
          </a:xfrm>
          <a:prstGeom prst="rect">
            <a:avLst/>
          </a:prstGeom>
        </p:spPr>
        <p:txBody>
          <a:bodyPr wrap="square">
            <a:spAutoFit/>
          </a:bodyPr>
          <a:lstStyle/>
          <a:p>
            <a:r>
              <a:rPr lang="en-US" dirty="0">
                <a:hlinkClick r:id="rId2"/>
              </a:rPr>
              <a:t>https://github.com/OCDX/OCDX-Engine/blob/master/use-cases/Contribute-to-Existing-Dataset.md</a:t>
            </a:r>
            <a:r>
              <a:rPr lang="en-US" dirty="0"/>
              <a:t> </a:t>
            </a:r>
          </a:p>
        </p:txBody>
      </p:sp>
    </p:spTree>
    <p:extLst>
      <p:ext uri="{BB962C8B-B14F-4D97-AF65-F5344CB8AC3E}">
        <p14:creationId xmlns:p14="http://schemas.microsoft.com/office/powerpoint/2010/main" val="1200815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385" y="0"/>
            <a:ext cx="4846211"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540" y="119921"/>
            <a:ext cx="4846211" cy="6858000"/>
          </a:xfrm>
          <a:prstGeom prst="rect">
            <a:avLst/>
          </a:prstGeom>
        </p:spPr>
      </p:pic>
    </p:spTree>
    <p:extLst>
      <p:ext uri="{BB962C8B-B14F-4D97-AF65-F5344CB8AC3E}">
        <p14:creationId xmlns:p14="http://schemas.microsoft.com/office/powerpoint/2010/main" val="47731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requirements may be…</a:t>
            </a:r>
          </a:p>
        </p:txBody>
      </p:sp>
      <p:sp>
        <p:nvSpPr>
          <p:cNvPr id="3" name="Content Placeholder 2"/>
          <p:cNvSpPr>
            <a:spLocks noGrp="1"/>
          </p:cNvSpPr>
          <p:nvPr>
            <p:ph sz="half" idx="1"/>
          </p:nvPr>
        </p:nvSpPr>
        <p:spPr/>
        <p:txBody>
          <a:bodyPr>
            <a:normAutofit lnSpcReduction="10000"/>
          </a:bodyPr>
          <a:lstStyle/>
          <a:p>
            <a:pPr algn="ctr"/>
            <a:r>
              <a:rPr lang="en-US" sz="3600" b="1" dirty="0"/>
              <a:t>Functional </a:t>
            </a:r>
          </a:p>
          <a:p>
            <a:pPr lvl="1">
              <a:buFont typeface="Arial" panose="020B0604020202020204" pitchFamily="34" charset="0"/>
              <a:buChar char="•"/>
            </a:pPr>
            <a:r>
              <a:rPr lang="en-US" sz="2400" dirty="0"/>
              <a:t>Capabilities, features, or functions the software will execute</a:t>
            </a:r>
          </a:p>
          <a:p>
            <a:pPr lvl="1">
              <a:buFont typeface="Arial" panose="020B0604020202020204" pitchFamily="34" charset="0"/>
              <a:buChar char="•"/>
            </a:pPr>
            <a:r>
              <a:rPr lang="en-US" sz="2400" dirty="0"/>
              <a:t>Finite test steps can be written for it</a:t>
            </a:r>
          </a:p>
          <a:p>
            <a:pPr marL="4572" lvl="1" indent="0">
              <a:buNone/>
            </a:pPr>
            <a:endParaRPr lang="en-US" sz="2400" dirty="0"/>
          </a:p>
          <a:p>
            <a:pPr lvl="1">
              <a:buFont typeface="Arial" panose="020B0604020202020204" pitchFamily="34" charset="0"/>
              <a:buChar char="•"/>
            </a:pPr>
            <a:r>
              <a:rPr lang="en-US" sz="2400" dirty="0"/>
              <a:t>A description of a </a:t>
            </a:r>
            <a:r>
              <a:rPr lang="en-US" sz="2400" b="1" dirty="0">
                <a:solidFill>
                  <a:schemeClr val="accent1">
                    <a:lumMod val="75000"/>
                  </a:schemeClr>
                </a:solidFill>
              </a:rPr>
              <a:t>behavior</a:t>
            </a:r>
            <a:r>
              <a:rPr lang="en-US" sz="2400" dirty="0"/>
              <a:t> that a system will exhibit under specific conditions. [</a:t>
            </a:r>
            <a:r>
              <a:rPr lang="en-US" sz="2400" dirty="0" err="1"/>
              <a:t>Wiegers</a:t>
            </a:r>
            <a:r>
              <a:rPr lang="en-US" sz="2400" dirty="0"/>
              <a:t>]</a:t>
            </a:r>
          </a:p>
        </p:txBody>
      </p:sp>
      <p:sp>
        <p:nvSpPr>
          <p:cNvPr id="4" name="Content Placeholder 3"/>
          <p:cNvSpPr>
            <a:spLocks noGrp="1"/>
          </p:cNvSpPr>
          <p:nvPr>
            <p:ph sz="half" idx="2"/>
          </p:nvPr>
        </p:nvSpPr>
        <p:spPr/>
        <p:txBody>
          <a:bodyPr>
            <a:normAutofit lnSpcReduction="10000"/>
          </a:bodyPr>
          <a:lstStyle/>
          <a:p>
            <a:pPr algn="ctr"/>
            <a:r>
              <a:rPr lang="en-US" sz="3600" b="1" dirty="0"/>
              <a:t>Non-functional</a:t>
            </a:r>
          </a:p>
          <a:p>
            <a:pPr lvl="1">
              <a:buFont typeface="Arial" panose="020B0604020202020204" pitchFamily="34" charset="0"/>
              <a:buChar char="•"/>
            </a:pPr>
            <a:r>
              <a:rPr lang="en-US" sz="2400" dirty="0"/>
              <a:t>Constraints on the solution</a:t>
            </a:r>
          </a:p>
          <a:p>
            <a:pPr lvl="1">
              <a:buFont typeface="Arial" panose="020B0604020202020204" pitchFamily="34" charset="0"/>
              <a:buChar char="•"/>
            </a:pPr>
            <a:r>
              <a:rPr lang="en-US" sz="2400" dirty="0"/>
              <a:t>Quality attributes</a:t>
            </a:r>
          </a:p>
          <a:p>
            <a:pPr marL="480060" lvl="3" indent="0">
              <a:buNone/>
            </a:pPr>
            <a:r>
              <a:rPr lang="en-US" sz="2000" dirty="0"/>
              <a:t>Performance		Security</a:t>
            </a:r>
          </a:p>
          <a:p>
            <a:pPr marL="480060" lvl="3" indent="0">
              <a:buNone/>
            </a:pPr>
            <a:r>
              <a:rPr lang="en-US" sz="2000" dirty="0"/>
              <a:t>Maintainability	Interoperability</a:t>
            </a:r>
          </a:p>
          <a:p>
            <a:pPr marL="480060" lvl="3" indent="0">
              <a:buNone/>
            </a:pPr>
            <a:r>
              <a:rPr lang="en-US" sz="2000" dirty="0"/>
              <a:t>Reliability		</a:t>
            </a:r>
            <a:r>
              <a:rPr lang="en-US" sz="2000" dirty="0" err="1"/>
              <a:t>Etc</a:t>
            </a:r>
            <a:r>
              <a:rPr lang="en-US" sz="2000" dirty="0"/>
              <a:t>…</a:t>
            </a:r>
          </a:p>
          <a:p>
            <a:pPr marL="480060" lvl="3" indent="0">
              <a:buNone/>
            </a:pPr>
            <a:endParaRPr lang="en-US" sz="2000" dirty="0"/>
          </a:p>
          <a:p>
            <a:pPr lvl="1">
              <a:buFont typeface="Arial" panose="020B0604020202020204" pitchFamily="34" charset="0"/>
              <a:buChar char="•"/>
            </a:pPr>
            <a:r>
              <a:rPr lang="en-US" sz="2400" dirty="0"/>
              <a:t>A description of a </a:t>
            </a:r>
            <a:r>
              <a:rPr lang="en-US" sz="2400" b="1" dirty="0">
                <a:solidFill>
                  <a:schemeClr val="accent1">
                    <a:lumMod val="75000"/>
                  </a:schemeClr>
                </a:solidFill>
              </a:rPr>
              <a:t>property or characteristic</a:t>
            </a:r>
            <a:r>
              <a:rPr lang="en-US" sz="2400" dirty="0"/>
              <a:t> that a system must exhibit or a </a:t>
            </a:r>
            <a:r>
              <a:rPr lang="en-US" sz="2400" b="1" dirty="0">
                <a:solidFill>
                  <a:schemeClr val="accent1">
                    <a:lumMod val="75000"/>
                  </a:schemeClr>
                </a:solidFill>
              </a:rPr>
              <a:t>constraint</a:t>
            </a:r>
            <a:r>
              <a:rPr lang="en-US" sz="2400" dirty="0"/>
              <a:t> that it must respect. [</a:t>
            </a:r>
            <a:r>
              <a:rPr lang="en-US" sz="2400" dirty="0" err="1"/>
              <a:t>Wiegers</a:t>
            </a:r>
            <a:r>
              <a:rPr lang="en-US" sz="2400" dirty="0"/>
              <a:t>]</a:t>
            </a:r>
          </a:p>
          <a:p>
            <a:pPr algn="ctr"/>
            <a:endParaRPr lang="en-US" sz="3600" b="1" dirty="0"/>
          </a:p>
        </p:txBody>
      </p:sp>
    </p:spTree>
    <p:extLst>
      <p:ext uri="{BB962C8B-B14F-4D97-AF65-F5344CB8AC3E}">
        <p14:creationId xmlns:p14="http://schemas.microsoft.com/office/powerpoint/2010/main" val="3406242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noAutofit/>
          </a:bodyPr>
          <a:lstStyle/>
          <a:p>
            <a:r>
              <a:rPr lang="en-US" sz="2800" dirty="0"/>
              <a:t>A system is an interacting combination of elements to accomplish a defined objective. These include </a:t>
            </a:r>
            <a:r>
              <a:rPr lang="en-US" sz="2800" b="1" dirty="0">
                <a:solidFill>
                  <a:schemeClr val="accent1">
                    <a:lumMod val="75000"/>
                  </a:schemeClr>
                </a:solidFill>
              </a:rPr>
              <a:t>hardware</a:t>
            </a:r>
            <a:r>
              <a:rPr lang="en-US" sz="2800" dirty="0"/>
              <a:t>, software, firmware, people, information, techniques, facilities, services, and other </a:t>
            </a:r>
            <a:r>
              <a:rPr lang="en-US" sz="2800" b="1" dirty="0">
                <a:solidFill>
                  <a:schemeClr val="accent1">
                    <a:lumMod val="75000"/>
                  </a:schemeClr>
                </a:solidFill>
              </a:rPr>
              <a:t>support elements</a:t>
            </a:r>
            <a:r>
              <a:rPr lang="en-US" sz="2800" dirty="0"/>
              <a:t>.</a:t>
            </a:r>
          </a:p>
          <a:p>
            <a:r>
              <a:rPr lang="en-US" sz="2800" b="1" dirty="0">
                <a:solidFill>
                  <a:schemeClr val="accent1">
                    <a:lumMod val="75000"/>
                  </a:schemeClr>
                </a:solidFill>
              </a:rPr>
              <a:t>System requirements </a:t>
            </a:r>
            <a:r>
              <a:rPr lang="en-US" sz="2800" dirty="0"/>
              <a:t>are requirements for the </a:t>
            </a:r>
            <a:r>
              <a:rPr lang="en-US" sz="2800" b="1" dirty="0">
                <a:solidFill>
                  <a:schemeClr val="accent1">
                    <a:lumMod val="75000"/>
                  </a:schemeClr>
                </a:solidFill>
              </a:rPr>
              <a:t>system as a whole</a:t>
            </a:r>
            <a:r>
              <a:rPr lang="en-US" sz="2800" dirty="0"/>
              <a:t>.</a:t>
            </a:r>
          </a:p>
          <a:p>
            <a:r>
              <a:rPr lang="en-US" sz="2800" b="1" i="1" dirty="0">
                <a:solidFill>
                  <a:schemeClr val="accent6">
                    <a:lumMod val="75000"/>
                  </a:schemeClr>
                </a:solidFill>
              </a:rPr>
              <a:t>Software requirements </a:t>
            </a:r>
            <a:r>
              <a:rPr lang="en-US" sz="2800" b="1" dirty="0">
                <a:solidFill>
                  <a:schemeClr val="accent1">
                    <a:lumMod val="75000"/>
                  </a:schemeClr>
                </a:solidFill>
              </a:rPr>
              <a:t>are derived from </a:t>
            </a:r>
            <a:r>
              <a:rPr lang="en-US" sz="2800" dirty="0"/>
              <a:t>system requirements. [SWEBOK 1.6]</a:t>
            </a:r>
          </a:p>
          <a:p>
            <a:endParaRPr lang="en-US" sz="2800" dirty="0"/>
          </a:p>
          <a:p>
            <a:r>
              <a:rPr lang="en-US" sz="2800" dirty="0"/>
              <a:t>A system requirements is a </a:t>
            </a:r>
            <a:r>
              <a:rPr lang="en-US" sz="2800" b="1" dirty="0">
                <a:solidFill>
                  <a:schemeClr val="accent1">
                    <a:lumMod val="75000"/>
                  </a:schemeClr>
                </a:solidFill>
              </a:rPr>
              <a:t>top-level requirement </a:t>
            </a:r>
            <a:r>
              <a:rPr lang="en-US" sz="2800" dirty="0"/>
              <a:t>for a product that contains multiple subsystems, which could be all software or software </a:t>
            </a:r>
            <a:r>
              <a:rPr lang="en-US" sz="2800" b="1" dirty="0">
                <a:solidFill>
                  <a:schemeClr val="accent1">
                    <a:lumMod val="75000"/>
                  </a:schemeClr>
                </a:solidFill>
              </a:rPr>
              <a:t>and hardware</a:t>
            </a:r>
            <a:r>
              <a:rPr lang="en-US" sz="2800" dirty="0"/>
              <a:t>. [</a:t>
            </a:r>
            <a:r>
              <a:rPr lang="en-US" sz="2800" dirty="0" err="1"/>
              <a:t>Wiegers</a:t>
            </a:r>
            <a:r>
              <a:rPr lang="en-US" sz="2800" dirty="0"/>
              <a:t>]</a:t>
            </a:r>
          </a:p>
        </p:txBody>
      </p:sp>
    </p:spTree>
    <p:extLst>
      <p:ext uri="{BB962C8B-B14F-4D97-AF65-F5344CB8AC3E}">
        <p14:creationId xmlns:p14="http://schemas.microsoft.com/office/powerpoint/2010/main" val="2789080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noAutofit/>
          </a:bodyPr>
          <a:lstStyle/>
          <a:p>
            <a:pPr marL="457200" lvl="1" indent="-457200">
              <a:lnSpc>
                <a:spcPct val="100000"/>
              </a:lnSpc>
              <a:spcBef>
                <a:spcPts val="799"/>
              </a:spcBef>
              <a:buClr>
                <a:schemeClr val="accent1"/>
              </a:buClr>
              <a:buSzPct val="100000"/>
              <a:buFont typeface="Wingdings" panose="05000000000000000000" pitchFamily="2" charset="2"/>
              <a:buChar char="Ø"/>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dirty="0">
                <a:solidFill>
                  <a:schemeClr val="tx1"/>
                </a:solidFill>
                <a:latin typeface="Calibri Light" panose="020F0302020204030204" pitchFamily="34" charset="0"/>
                <a:cs typeface="Calibri Light" panose="020F0302020204030204" pitchFamily="34" charset="0"/>
              </a:rPr>
              <a:t>Pre-requisites that often define the operating environment</a:t>
            </a:r>
          </a:p>
          <a:p>
            <a:pPr marL="457200" lvl="1" indent="-457200">
              <a:lnSpc>
                <a:spcPct val="100000"/>
              </a:lnSpc>
              <a:spcBef>
                <a:spcPts val="799"/>
              </a:spcBef>
              <a:buClr>
                <a:schemeClr val="accent1"/>
              </a:buClr>
              <a:buSzPct val="100000"/>
              <a:buFont typeface="Wingdings" panose="05000000000000000000" pitchFamily="2" charset="2"/>
              <a:buChar char="Ø"/>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dirty="0">
                <a:solidFill>
                  <a:schemeClr val="tx1"/>
                </a:solidFill>
                <a:latin typeface="Calibri Light" panose="020F0302020204030204" pitchFamily="34" charset="0"/>
                <a:cs typeface="Calibri Light" panose="020F0302020204030204" pitchFamily="34" charset="0"/>
              </a:rPr>
              <a:t>Architecture</a:t>
            </a:r>
          </a:p>
          <a:p>
            <a:pPr marL="457200" lvl="1" indent="-457200">
              <a:lnSpc>
                <a:spcPct val="100000"/>
              </a:lnSpc>
              <a:spcBef>
                <a:spcPts val="799"/>
              </a:spcBef>
              <a:buClr>
                <a:schemeClr val="accent1"/>
              </a:buClr>
              <a:buSzPct val="100000"/>
              <a:buFont typeface="Wingdings" panose="05000000000000000000" pitchFamily="2" charset="2"/>
              <a:buChar char="Ø"/>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800" dirty="0">
                <a:solidFill>
                  <a:schemeClr val="tx1"/>
                </a:solidFill>
                <a:latin typeface="Calibri Light" panose="020F0302020204030204" pitchFamily="34" charset="0"/>
                <a:cs typeface="Calibri Light" panose="020F0302020204030204" pitchFamily="34" charset="0"/>
              </a:rPr>
              <a:t>Hardware</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Storage</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Memory</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CPU</a:t>
            </a:r>
          </a:p>
          <a:p>
            <a:pPr marL="658368" lvl="2" indent="-457200">
              <a:lnSpc>
                <a:spcPct val="100000"/>
              </a:lnSpc>
              <a:spcBef>
                <a:spcPts val="799"/>
              </a:spcBef>
              <a:buClr>
                <a:schemeClr val="accent1"/>
              </a:buClr>
              <a:buSzPct val="100000"/>
              <a:buFont typeface="Arial" panose="020B0604020202020204" pitchFamily="34" charset="0"/>
              <a:buChar char="•"/>
              <a:tabLst>
                <a:tab pos="571320" algn="l"/>
                <a:tab pos="1485719" algn="l"/>
                <a:tab pos="2400119" algn="l"/>
                <a:tab pos="3314519" algn="l"/>
                <a:tab pos="4228919" algn="l"/>
                <a:tab pos="5143320" algn="l"/>
                <a:tab pos="6057720" algn="l"/>
                <a:tab pos="6972120" algn="l"/>
                <a:tab pos="7886520" algn="l"/>
                <a:tab pos="8800920" algn="l"/>
                <a:tab pos="9715320" algn="l"/>
              </a:tabLst>
            </a:pPr>
            <a:r>
              <a:rPr lang="en-US" sz="2400" dirty="0">
                <a:solidFill>
                  <a:schemeClr val="tx1"/>
                </a:solidFill>
                <a:latin typeface="Calibri Light" panose="020F0302020204030204" pitchFamily="34" charset="0"/>
                <a:cs typeface="Calibri Light" panose="020F0302020204030204" pitchFamily="34" charset="0"/>
              </a:rPr>
              <a:t>Connectivity etc.</a:t>
            </a:r>
          </a:p>
          <a:p>
            <a:pPr marL="0" lvl="1" indent="0">
              <a:lnSpc>
                <a:spcPct val="100000"/>
              </a:lnSpc>
              <a:spcBef>
                <a:spcPts val="799"/>
              </a:spcBef>
              <a:buClr>
                <a:srgbClr val="FAE101"/>
              </a:buClr>
              <a:buSzPct val="100000"/>
              <a:buNone/>
              <a:tabLst>
                <a:tab pos="571320" algn="l"/>
                <a:tab pos="1485719" algn="l"/>
                <a:tab pos="2400119" algn="l"/>
                <a:tab pos="3314519" algn="l"/>
                <a:tab pos="4228919" algn="l"/>
                <a:tab pos="5143320" algn="l"/>
                <a:tab pos="6057720" algn="l"/>
                <a:tab pos="6972120" algn="l"/>
                <a:tab pos="7886520" algn="l"/>
                <a:tab pos="8800920" algn="l"/>
                <a:tab pos="9715320" algn="l"/>
              </a:tabLst>
            </a:pPr>
            <a:endParaRPr lang="en-US" sz="2800" i="0" dirty="0">
              <a:solidFill>
                <a:schemeClr val="tx1"/>
              </a:solidFill>
              <a:latin typeface="Times New Roman" pitchFamily="18"/>
            </a:endParaRPr>
          </a:p>
        </p:txBody>
      </p:sp>
    </p:spTree>
    <p:extLst>
      <p:ext uri="{BB962C8B-B14F-4D97-AF65-F5344CB8AC3E}">
        <p14:creationId xmlns:p14="http://schemas.microsoft.com/office/powerpoint/2010/main" val="1827736568"/>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Metropolitan">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0941A018-FB9B-4401-A32C-7E0452686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Metropolitan</Template>
  <TotalTime>7988</TotalTime>
  <Words>1343</Words>
  <Application>Microsoft Macintosh PowerPoint</Application>
  <PresentationFormat>Widescreen</PresentationFormat>
  <Paragraphs>204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Metropolitan</vt:lpstr>
      <vt:lpstr>CS 4320 / 7320
Software Engineering</vt:lpstr>
      <vt:lpstr>What is the SDLC?  Where does Requirements Analysis fit?</vt:lpstr>
      <vt:lpstr>What is a software requirement?</vt:lpstr>
      <vt:lpstr>Use Case Components</vt:lpstr>
      <vt:lpstr>Use Case Example</vt:lpstr>
      <vt:lpstr>PowerPoint Presentation</vt:lpstr>
      <vt:lpstr>Product requirements may be…</vt:lpstr>
      <vt:lpstr>System Requirements</vt:lpstr>
      <vt:lpstr>System Requirements</vt:lpstr>
      <vt:lpstr>User Requirements</vt:lpstr>
      <vt:lpstr>Example: User Requirements       to Functional Requirements</vt:lpstr>
      <vt:lpstr>A few practical properties…</vt:lpstr>
      <vt:lpstr>Requirements Process</vt:lpstr>
      <vt:lpstr>Requirements Elicitation Sources</vt:lpstr>
      <vt:lpstr>Requirements Elicitation Techniques</vt:lpstr>
      <vt:lpstr>Requirements Analysis – Why?</vt:lpstr>
      <vt:lpstr>Requirements Analysis – How?</vt:lpstr>
      <vt:lpstr>Requirements Analysis – How?</vt:lpstr>
      <vt:lpstr>Use Case Diagram</vt:lpstr>
      <vt:lpstr>Requirements Validation</vt:lpstr>
      <vt:lpstr>Requirements Validation</vt:lpstr>
      <vt:lpstr>Requirements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4320 / 7320
Software Engineering</dc:title>
  <dc:creator>Sue Brownawell</dc:creator>
  <cp:lastModifiedBy>Goggins, Sean Patrick</cp:lastModifiedBy>
  <cp:revision>117</cp:revision>
  <dcterms:created xsi:type="dcterms:W3CDTF">2017-01-23T16:27:17Z</dcterms:created>
  <dcterms:modified xsi:type="dcterms:W3CDTF">2023-02-27T23:17:54Z</dcterms:modified>
</cp:coreProperties>
</file>