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2" r:id="rId1"/>
  </p:sldMasterIdLst>
  <p:notesMasterIdLst>
    <p:notesMasterId r:id="rId18"/>
  </p:notesMasterIdLst>
  <p:sldIdLst>
    <p:sldId id="256" r:id="rId2"/>
    <p:sldId id="297" r:id="rId3"/>
    <p:sldId id="326" r:id="rId4"/>
    <p:sldId id="338" r:id="rId5"/>
    <p:sldId id="339" r:id="rId6"/>
    <p:sldId id="327" r:id="rId7"/>
    <p:sldId id="329" r:id="rId8"/>
    <p:sldId id="328" r:id="rId9"/>
    <p:sldId id="330" r:id="rId10"/>
    <p:sldId id="331" r:id="rId11"/>
    <p:sldId id="333" r:id="rId12"/>
    <p:sldId id="334" r:id="rId13"/>
    <p:sldId id="335" r:id="rId14"/>
    <p:sldId id="336" r:id="rId15"/>
    <p:sldId id="337" r:id="rId16"/>
    <p:sldId id="32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3333" autoAdjust="0"/>
  </p:normalViewPr>
  <p:slideViewPr>
    <p:cSldViewPr snapToGrid="0">
      <p:cViewPr varScale="1">
        <p:scale>
          <a:sx n="92" d="100"/>
          <a:sy n="92" d="100"/>
        </p:scale>
        <p:origin x="17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down 3 things about the design of this classroom that you would change. </a:t>
            </a:r>
          </a:p>
          <a:p>
            <a:endParaRPr lang="en-US" dirty="0"/>
          </a:p>
          <a:p>
            <a:r>
              <a:rPr lang="en-US" dirty="0"/>
              <a:t>Design an application for ranking developer awesomeness.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B06A79-4738-4E4C-8EC1-DD3F771E3F00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D2D-0E1C-4DC2-907B-1F6222328E7D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17F-67B5-44C7-A554-3C30ECA22E15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F2F-0318-4BBF-AD83-883F507C0A84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BB3-2C16-4666-88A1-186C9E07EC4C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84-A61E-4D47-9DD4-D692A65FBAF6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1C12-24D1-4F96-96CA-676EE4F47537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701C-3994-4AD1-A731-0212F8685844}" type="datetime1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431B-1A29-41E7-AB68-E16E573EE7A4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CFD8-DE16-441D-B3A3-702F47E2F933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9B09BF2-4E86-4808-93F0-51A0F8172BC9}" type="datetime1">
              <a:rPr lang="en-US" smtClean="0"/>
              <a:t>2/27/23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48E3300-153A-4A92-923B-4A6609505536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/>
              <a:t>Design </a:t>
            </a:r>
            <a:r>
              <a:rPr lang="en-US" sz="6600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6"/>
            </a:pPr>
            <a:r>
              <a:rPr lang="en-US" sz="3600" b="1" dirty="0"/>
              <a:t>Sufficiency, Completeness, and Primitiveness</a:t>
            </a:r>
            <a:br>
              <a:rPr lang="en-US" sz="3600" dirty="0"/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All important </a:t>
            </a:r>
            <a:r>
              <a:rPr lang="en-US" sz="3600" dirty="0"/>
              <a:t>abstraction characteristics</a:t>
            </a:r>
            <a:br>
              <a:rPr lang="en-US" sz="3600" dirty="0"/>
            </a:br>
            <a:r>
              <a:rPr lang="en-US" sz="3600" dirty="0"/>
              <a:t>		but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nothing more</a:t>
            </a:r>
            <a:br>
              <a:rPr lang="en-US" sz="3600" dirty="0"/>
            </a:br>
            <a:r>
              <a:rPr lang="en-US" sz="3600" dirty="0"/>
              <a:t>Design based on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patterns</a:t>
            </a:r>
            <a:r>
              <a:rPr lang="en-US" sz="3600" dirty="0"/>
              <a:t> that are easy to implement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6"/>
            </a:pPr>
            <a:r>
              <a:rPr lang="en-US" sz="3600" b="1" dirty="0"/>
              <a:t>Separation of Concerns</a:t>
            </a:r>
            <a:br>
              <a:rPr lang="en-US" sz="3600" b="1" dirty="0"/>
            </a:br>
            <a:r>
              <a:rPr lang="en-US" sz="3600" dirty="0"/>
              <a:t>Architectural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specific to a group </a:t>
            </a:r>
            <a:r>
              <a:rPr lang="en-US" sz="3600" dirty="0"/>
              <a:t>of stakeholders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b="1" i="1" dirty="0"/>
              <a:t>Important issues that cut across the whole system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600" b="1" dirty="0"/>
              <a:t>Concurrency</a:t>
            </a:r>
            <a:br>
              <a:rPr lang="en-US" sz="3600" b="1" dirty="0"/>
            </a:br>
            <a:r>
              <a:rPr lang="en-US" sz="3600" dirty="0"/>
              <a:t>Think about order, sequence of actions</a:t>
            </a:r>
            <a:br>
              <a:rPr lang="en-US" sz="3600" dirty="0"/>
            </a:br>
            <a:r>
              <a:rPr lang="en-US" sz="3600" dirty="0"/>
              <a:t>Concerns: efficiency, atomicity, </a:t>
            </a:r>
            <a:br>
              <a:rPr lang="en-US" sz="3600" dirty="0"/>
            </a:br>
            <a:r>
              <a:rPr lang="en-US" sz="3600" dirty="0"/>
              <a:t>		synchronization, scheduling.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sz="3600" b="1" dirty="0"/>
              <a:t>Control and Handling of Events</a:t>
            </a:r>
            <a:br>
              <a:rPr lang="en-US" sz="3600" b="1" dirty="0"/>
            </a:br>
            <a:r>
              <a:rPr lang="en-US" sz="3600" dirty="0"/>
              <a:t>Organize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data and control flow</a:t>
            </a:r>
            <a:br>
              <a:rPr lang="en-US" sz="3600" dirty="0"/>
            </a:br>
            <a:r>
              <a:rPr lang="en-US" sz="3600" dirty="0"/>
              <a:t>Handle reactive and temporal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sz="3600" b="1" dirty="0"/>
              <a:t>Data Persistence</a:t>
            </a:r>
            <a:br>
              <a:rPr lang="en-US" sz="3600" dirty="0"/>
            </a:br>
            <a:r>
              <a:rPr lang="en-US" sz="3600" dirty="0"/>
              <a:t>How to handle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long-lived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0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en-US" sz="3600" b="1" dirty="0"/>
              <a:t>Distribution of Components</a:t>
            </a:r>
            <a:br>
              <a:rPr lang="en-US" sz="3600" b="1" dirty="0"/>
            </a:br>
            <a:r>
              <a:rPr lang="en-US" sz="3600" dirty="0"/>
              <a:t>How to distribute software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across hardware</a:t>
            </a:r>
            <a:br>
              <a:rPr lang="en-US" sz="3600" dirty="0"/>
            </a:br>
            <a:r>
              <a:rPr lang="en-US" sz="3600" dirty="0"/>
              <a:t>		(computer and network)</a:t>
            </a:r>
            <a:br>
              <a:rPr lang="en-US" sz="3600" dirty="0"/>
            </a:br>
            <a:r>
              <a:rPr lang="en-US" sz="3600" dirty="0"/>
              <a:t>How components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communicate</a:t>
            </a:r>
            <a:br>
              <a:rPr lang="en-US" sz="3600" dirty="0"/>
            </a:br>
            <a:r>
              <a:rPr lang="en-US" sz="3600" dirty="0"/>
              <a:t>How middleware deals with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heterogeneous software</a:t>
            </a:r>
            <a:br>
              <a:rPr lang="en-US" sz="3600" b="1" dirty="0"/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5"/>
            </a:pPr>
            <a:r>
              <a:rPr lang="en-US" sz="3600" b="1" dirty="0"/>
              <a:t>Error and Exception Handling and Fault Tolerance</a:t>
            </a:r>
            <a:br>
              <a:rPr lang="en-US" sz="3600" b="1" dirty="0"/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Prevent, tolerate, and process </a:t>
            </a:r>
            <a:r>
              <a:rPr lang="en-US" sz="3600" dirty="0"/>
              <a:t>errors</a:t>
            </a:r>
            <a:br>
              <a:rPr lang="en-US" sz="3600" dirty="0"/>
            </a:br>
            <a:r>
              <a:rPr lang="en-US" sz="3600" dirty="0"/>
              <a:t>Deal with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exceptional</a:t>
            </a:r>
            <a:r>
              <a:rPr lang="en-US" sz="3600" dirty="0"/>
              <a:t> conditions</a:t>
            </a:r>
            <a:endParaRPr lang="en-US" sz="3600" b="1" dirty="0"/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5"/>
            </a:pPr>
            <a:r>
              <a:rPr lang="en-US" sz="3600" b="1" dirty="0">
                <a:solidFill>
                  <a:schemeClr val="tx1"/>
                </a:solidFill>
              </a:rPr>
              <a:t>Interaction and Presentation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Structure and organize user interaction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How to present information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7"/>
            </a:pPr>
            <a:r>
              <a:rPr lang="en-US" sz="3600" b="1" dirty="0"/>
              <a:t>Security</a:t>
            </a:r>
            <a:br>
              <a:rPr lang="en-US" sz="3600" b="1" dirty="0"/>
            </a:br>
            <a:r>
              <a:rPr lang="en-US" sz="3600" dirty="0"/>
              <a:t>Prevent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unauthorized</a:t>
            </a:r>
            <a:r>
              <a:rPr lang="en-US" sz="3600" dirty="0"/>
              <a:t> disclosure, creation, change, deletion of information</a:t>
            </a:r>
            <a:br>
              <a:rPr lang="en-US" sz="3600" dirty="0"/>
            </a:br>
            <a:r>
              <a:rPr lang="en-US" sz="3600" dirty="0"/>
              <a:t>Avoid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denial of access </a:t>
            </a:r>
            <a:r>
              <a:rPr lang="en-US" sz="3600" dirty="0"/>
              <a:t>to authorized users</a:t>
            </a:r>
            <a:br>
              <a:rPr lang="en-US" sz="3600" dirty="0"/>
            </a:br>
            <a:r>
              <a:rPr lang="en-US" sz="3600" dirty="0"/>
              <a:t>How to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respond to attacks</a:t>
            </a:r>
            <a:br>
              <a:rPr lang="en-US" sz="3600" dirty="0"/>
            </a:b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Access control </a:t>
            </a:r>
            <a:r>
              <a:rPr lang="en-US" sz="3600" i="1" dirty="0"/>
              <a:t>and proper use of 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cryptography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01216"/>
              </p:ext>
            </p:extLst>
          </p:nvPr>
        </p:nvGraphicFramePr>
        <p:xfrm>
          <a:off x="676275" y="1959430"/>
          <a:ext cx="10753725" cy="393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3725">
                  <a:extLst>
                    <a:ext uri="{9D8B030D-6E8A-4147-A177-3AD203B41FA5}">
                      <a16:colId xmlns:a16="http://schemas.microsoft.com/office/drawing/2014/main" val="3458583241"/>
                    </a:ext>
                  </a:extLst>
                </a:gridCol>
              </a:tblGrid>
              <a:tr h="2385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P. Bourque and R. E. Fairley, Eds., SWEBOK v3.0: Guide to the Software Engineering Body of Knowledge, IEEE, 2014. 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47476"/>
                  </a:ext>
                </a:extLst>
              </a:tr>
              <a:tr h="1551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81198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9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is the SDLC? </a:t>
            </a:r>
            <a:br>
              <a:rPr lang="en-US" dirty="0"/>
            </a:br>
            <a:r>
              <a:rPr lang="en-US" dirty="0"/>
              <a:t>Where does Design fit?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/>
          <a:lstStyle/>
          <a:p>
            <a:fld id="{AD73F49F-F0A9-4014-B853-32F09BF24F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Two-step 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Architectural design </a:t>
            </a:r>
            <a:r>
              <a:rPr lang="en-US" sz="2800" dirty="0"/>
              <a:t>describes how software is organized into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Detailed design </a:t>
            </a:r>
            <a:r>
              <a:rPr lang="en-US" sz="2800" dirty="0"/>
              <a:t>describes the desired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behavior</a:t>
            </a:r>
            <a:r>
              <a:rPr lang="en-US" sz="2800" dirty="0"/>
              <a:t> of these components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89088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High level physical systems involved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Connections between systems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Identify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High level (Entity) descriptions of data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Show the data structure (conceptual) at the entity level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Illustrate critical data flows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Integrate business or user process practices into the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Show the </a:t>
            </a:r>
            <a:r>
              <a:rPr lang="en-US" dirty="0" err="1"/>
              <a:t>touchpoints</a:t>
            </a:r>
            <a:r>
              <a:rPr lang="en-US" dirty="0"/>
              <a:t> between process and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Software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Software components 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Connections between components 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Key Software Subsystems (i.e., messaging hubs, databases, software components)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Some of these components may also show up in the 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Software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Connections between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Describe behavior down to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Possibly stub methods 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Could include writing test cases for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6032" lvl="1" indent="0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Key notions </a:t>
            </a:r>
          </a:p>
          <a:p>
            <a:pPr marL="256032" lvl="1" indent="0">
              <a:buNone/>
            </a:pPr>
            <a:r>
              <a:rPr lang="en-US" sz="3600" dirty="0"/>
              <a:t>	that are the basis for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many different </a:t>
            </a:r>
          </a:p>
          <a:p>
            <a:pPr marL="256032" lvl="1" indent="0">
              <a:buNone/>
            </a:pPr>
            <a:r>
              <a:rPr lang="en-US" sz="3600" dirty="0"/>
              <a:t>		software design approaches and concepts.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9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Abstraction</a:t>
            </a:r>
          </a:p>
          <a:p>
            <a:pPr marL="0" indent="0">
              <a:buNone/>
            </a:pPr>
            <a:r>
              <a:rPr lang="en-US" sz="3600" dirty="0"/>
              <a:t>	By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Parameterization</a:t>
            </a:r>
          </a:p>
          <a:p>
            <a:pPr marL="0" indent="0">
              <a:buNone/>
            </a:pPr>
            <a:r>
              <a:rPr lang="en-US" sz="3600" dirty="0"/>
              <a:t>	By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Specification</a:t>
            </a:r>
          </a:p>
          <a:p>
            <a:pPr marL="0" indent="0">
              <a:buNone/>
            </a:pPr>
            <a:r>
              <a:rPr lang="en-US" sz="3200" i="1" dirty="0"/>
              <a:t>		Procedural Abstraction</a:t>
            </a:r>
          </a:p>
          <a:p>
            <a:pPr marL="0" indent="0">
              <a:buNone/>
            </a:pPr>
            <a:r>
              <a:rPr lang="en-US" sz="3200" i="1" dirty="0"/>
              <a:t>		Data Abstraction</a:t>
            </a:r>
          </a:p>
          <a:p>
            <a:pPr marL="0" indent="0">
              <a:buNone/>
            </a:pPr>
            <a:r>
              <a:rPr lang="en-US" sz="3200" i="1" dirty="0"/>
              <a:t>		Control (Iteration) Abstraction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2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sz="3600" b="1" dirty="0"/>
              <a:t>Coupling and Cohesion</a:t>
            </a:r>
            <a:br>
              <a:rPr lang="en-US" sz="3600" dirty="0"/>
            </a:br>
            <a:r>
              <a:rPr lang="en-US" sz="3600" i="1" dirty="0"/>
              <a:t>Aiming for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Appropriate Coupling </a:t>
            </a:r>
            <a:r>
              <a:rPr lang="en-US" sz="3600" i="1" dirty="0"/>
              <a:t>and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High Cohesion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sz="3600" b="1" dirty="0"/>
              <a:t>Decomposition and Modularization</a:t>
            </a:r>
            <a:br>
              <a:rPr lang="en-US" sz="3600" dirty="0"/>
            </a:br>
            <a:r>
              <a:rPr lang="en-US" sz="3600" i="1" dirty="0"/>
              <a:t>Separate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functionalities</a:t>
            </a:r>
            <a:r>
              <a:rPr lang="en-US" sz="3600" i="1" dirty="0"/>
              <a:t> and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responsibilities</a:t>
            </a:r>
            <a:br>
              <a:rPr lang="en-US" sz="3600" i="1" dirty="0"/>
            </a:br>
            <a:r>
              <a:rPr lang="en-US" sz="3600" i="1" dirty="0"/>
              <a:t>Well defined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interfaces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3766185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en-US" sz="3600" b="1" dirty="0"/>
              <a:t>Encapsulation and Information Hiding</a:t>
            </a:r>
            <a:br>
              <a:rPr lang="en-US" sz="3600" b="1" dirty="0"/>
            </a:br>
            <a:r>
              <a:rPr lang="en-US" sz="3600" dirty="0"/>
              <a:t>Packaging implementation details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together</a:t>
            </a:r>
            <a:br>
              <a:rPr lang="en-US" sz="3600" dirty="0"/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Restricting direct access </a:t>
            </a:r>
            <a:r>
              <a:rPr lang="en-US" sz="3600" dirty="0"/>
              <a:t>to a component’s details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en-US" sz="3600" b="1" dirty="0"/>
              <a:t>Separation of Interface and Implementation</a:t>
            </a:r>
            <a:br>
              <a:rPr lang="en-US" sz="3600" b="1" dirty="0"/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3600" dirty="0"/>
              <a:t>separate from implementation details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214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5304</TotalTime>
  <Words>580</Words>
  <Application>Microsoft Macintosh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Metropolitan</vt:lpstr>
      <vt:lpstr>CS 4320 / 7320
Software Engineering</vt:lpstr>
      <vt:lpstr>What is the SDLC?  Where does Design fit?</vt:lpstr>
      <vt:lpstr>Software Design Process</vt:lpstr>
      <vt:lpstr>Architectural Design</vt:lpstr>
      <vt:lpstr>Detailed Design</vt:lpstr>
      <vt:lpstr>Software Design Principles</vt:lpstr>
      <vt:lpstr>Software Design Principles</vt:lpstr>
      <vt:lpstr>Software Design Principles</vt:lpstr>
      <vt:lpstr>Software Design Principles</vt:lpstr>
      <vt:lpstr>Software Design Principles</vt:lpstr>
      <vt:lpstr>Key Issues in Software Design</vt:lpstr>
      <vt:lpstr>Key Issues in Software Design</vt:lpstr>
      <vt:lpstr>Key Issues in Software Design</vt:lpstr>
      <vt:lpstr>Key Issues in Software Design</vt:lpstr>
      <vt:lpstr>Key Issues in Software Design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127</cp:revision>
  <dcterms:created xsi:type="dcterms:W3CDTF">2017-01-23T16:27:17Z</dcterms:created>
  <dcterms:modified xsi:type="dcterms:W3CDTF">2023-02-27T23:18:51Z</dcterms:modified>
</cp:coreProperties>
</file>