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14"/>
  </p:notesMasterIdLst>
  <p:sldIdLst>
    <p:sldId id="256" r:id="rId2"/>
    <p:sldId id="326" r:id="rId3"/>
    <p:sldId id="329" r:id="rId4"/>
    <p:sldId id="330" r:id="rId5"/>
    <p:sldId id="338" r:id="rId6"/>
    <p:sldId id="339" r:id="rId7"/>
    <p:sldId id="333" r:id="rId8"/>
    <p:sldId id="331" r:id="rId9"/>
    <p:sldId id="332" r:id="rId10"/>
    <p:sldId id="334" r:id="rId11"/>
    <p:sldId id="336" r:id="rId12"/>
    <p:sldId id="33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82004" autoAdjust="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intro/accessibility.php" TargetMode="External"/><Relationship Id="rId2" Type="http://schemas.openxmlformats.org/officeDocument/2006/relationships/hyperlink" Target="https://www.usability.gov/what-and-why/user-interface-design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17.aspx" TargetMode="External"/><Relationship Id="rId2" Type="http://schemas.openxmlformats.org/officeDocument/2006/relationships/hyperlink" Target="https://msdn.microsoft.com/en-us/library/ff650706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iki.c2.com/?DesignPatternsBoo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316403" cy="1645920"/>
          </a:xfrm>
        </p:spPr>
        <p:txBody>
          <a:bodyPr>
            <a:normAutofit fontScale="85000" lnSpcReduction="10000"/>
          </a:bodyPr>
          <a:lstStyle/>
          <a:p>
            <a:r>
              <a:rPr lang="en-US" sz="6600"/>
              <a:t>Design</a:t>
            </a:r>
            <a:r>
              <a:rPr lang="en-US" sz="6600" dirty="0"/>
              <a:t>: </a:t>
            </a:r>
            <a:br>
              <a:rPr lang="en-US" sz="6600" dirty="0"/>
            </a:br>
            <a:r>
              <a:rPr lang="en-US" sz="6600" dirty="0"/>
              <a:t>	Structure &amp; Architecture, UI Design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64018"/>
            <a:ext cx="10840430" cy="40664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b="1" dirty="0"/>
              <a:t>Framework:</a:t>
            </a:r>
            <a:br>
              <a:rPr lang="en-US" sz="3600" b="1" dirty="0"/>
            </a:br>
            <a:r>
              <a:rPr lang="en-US" sz="3600" dirty="0"/>
              <a:t>A software system providing some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generic functionality </a:t>
            </a:r>
            <a:r>
              <a:rPr lang="en-US" sz="3600" dirty="0"/>
              <a:t>to 	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facilitate development </a:t>
            </a:r>
            <a:r>
              <a:rPr lang="en-US" sz="3600" dirty="0"/>
              <a:t>of software solutions.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Examples: Sprint MVC (java), </a:t>
            </a:r>
            <a:r>
              <a:rPr lang="en-US" sz="3600" dirty="0" err="1"/>
              <a:t>.Net</a:t>
            </a:r>
            <a:r>
              <a:rPr lang="en-US" sz="3600" dirty="0"/>
              <a:t> Framework (Microsoft), 	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Django (python), </a:t>
            </a:r>
            <a:r>
              <a:rPr lang="en-US" sz="3600" dirty="0"/>
              <a:t>Bootstrap (html, </a:t>
            </a:r>
            <a:r>
              <a:rPr lang="en-US" sz="3600" dirty="0" err="1"/>
              <a:t>css</a:t>
            </a:r>
            <a:r>
              <a:rPr lang="en-US" sz="3600" dirty="0"/>
              <a:t>, </a:t>
            </a:r>
            <a:r>
              <a:rPr lang="en-US" sz="3600" dirty="0" err="1"/>
              <a:t>js</a:t>
            </a:r>
            <a:r>
              <a:rPr lang="en-US" sz="3600" dirty="0"/>
              <a:t>),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i="1" dirty="0"/>
              <a:t>many, many, more….</a:t>
            </a:r>
            <a:br>
              <a:rPr lang="en-US" sz="3600" dirty="0"/>
            </a:b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General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5" y="2248421"/>
            <a:ext cx="10441217" cy="380164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900" b="1" dirty="0"/>
              <a:t>First, </a:t>
            </a:r>
            <a:r>
              <a:rPr lang="en-US" sz="3900" b="1" dirty="0">
                <a:solidFill>
                  <a:schemeClr val="accent1">
                    <a:lumMod val="75000"/>
                  </a:schemeClr>
                </a:solidFill>
              </a:rPr>
              <a:t>know your users</a:t>
            </a:r>
            <a:r>
              <a:rPr lang="en-US" sz="3900" b="1" dirty="0"/>
              <a:t>. Then consider…</a:t>
            </a:r>
          </a:p>
          <a:p>
            <a:pPr marL="256032" lvl="1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500" b="1" dirty="0"/>
              <a:t>Learnability</a:t>
            </a:r>
            <a:br>
              <a:rPr lang="en-US" sz="3500" b="1" dirty="0"/>
            </a:br>
            <a:r>
              <a:rPr lang="en-US" sz="3500" b="1" dirty="0"/>
              <a:t>   User familiarity</a:t>
            </a:r>
            <a:br>
              <a:rPr lang="en-US" sz="3500" b="1" dirty="0"/>
            </a:br>
            <a:r>
              <a:rPr lang="en-US" sz="3500" b="1" dirty="0"/>
              <a:t>       Consistency</a:t>
            </a:r>
            <a:br>
              <a:rPr lang="en-US" sz="3500" b="1" dirty="0"/>
            </a:br>
            <a:r>
              <a:rPr lang="en-US" sz="3500" b="1" dirty="0"/>
              <a:t>            Minimal surprise</a:t>
            </a:r>
            <a:br>
              <a:rPr lang="en-US" sz="3500" b="1" dirty="0"/>
            </a:br>
            <a:r>
              <a:rPr lang="en-US" sz="3500" b="1" dirty="0"/>
              <a:t>               Recoverability (from errors)</a:t>
            </a:r>
            <a:br>
              <a:rPr lang="en-US" sz="3500" b="1" dirty="0"/>
            </a:br>
            <a:r>
              <a:rPr lang="en-US" sz="3500" b="1" dirty="0"/>
              <a:t>                  User guidance (feedback)</a:t>
            </a:r>
            <a:br>
              <a:rPr lang="en-US" sz="3500" b="1" dirty="0"/>
            </a:br>
            <a:r>
              <a:rPr lang="en-US" sz="3500" b="1" dirty="0"/>
              <a:t>                     User diversity (accessibility)</a:t>
            </a:r>
          </a:p>
        </p:txBody>
      </p:sp>
    </p:spTree>
    <p:extLst>
      <p:ext uri="{BB962C8B-B14F-4D97-AF65-F5344CB8AC3E}">
        <p14:creationId xmlns:p14="http://schemas.microsoft.com/office/powerpoint/2010/main" val="370040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505" y="2011323"/>
            <a:ext cx="10441217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https://www.usability.gov/what-and-why/user-interface-design.html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https://www.w3.org/WAI/intro/accessibility.php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7" y="2043260"/>
            <a:ext cx="2971428" cy="406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97" y="3496807"/>
            <a:ext cx="2937765" cy="7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Architectural Design: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378318"/>
            <a:ext cx="10840430" cy="365599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4000" dirty="0"/>
              <a:t>A problem-solving,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creative</a:t>
            </a:r>
            <a:r>
              <a:rPr lang="en-US" sz="4000" dirty="0"/>
              <a:t> process </a:t>
            </a:r>
            <a:br>
              <a:rPr lang="en-US" sz="4000" dirty="0"/>
            </a:br>
            <a:r>
              <a:rPr lang="en-US" sz="4000" dirty="0"/>
              <a:t>with decisions involving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trade-offs</a:t>
            </a:r>
            <a:r>
              <a:rPr lang="en-US" sz="4000" dirty="0"/>
              <a:t>, </a:t>
            </a:r>
            <a:br>
              <a:rPr lang="en-US" sz="4000" dirty="0"/>
            </a:br>
            <a:r>
              <a:rPr lang="en-US" sz="4000" dirty="0"/>
              <a:t>often on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quality </a:t>
            </a:r>
            <a:r>
              <a:rPr lang="en-US" sz="4000" dirty="0"/>
              <a:t>attributes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211264"/>
            <a:ext cx="10840430" cy="382304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General structures: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layers</a:t>
            </a:r>
            <a:r>
              <a:rPr lang="en-US" sz="3600" dirty="0"/>
              <a:t>, pipes, filters</a:t>
            </a:r>
            <a:br>
              <a:rPr lang="en-US" sz="3600" dirty="0"/>
            </a:br>
            <a:r>
              <a:rPr lang="en-US" sz="3600" dirty="0"/>
              <a:t>Distributed systems: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client-server, 3-tiered</a:t>
            </a:r>
            <a:r>
              <a:rPr lang="en-US" sz="3600" dirty="0"/>
              <a:t>, broker</a:t>
            </a:r>
            <a:br>
              <a:rPr lang="en-US" sz="3600" dirty="0"/>
            </a:br>
            <a:r>
              <a:rPr lang="en-US" sz="3600" dirty="0"/>
              <a:t>Interactive systems: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Model-View-Controller, 				</a:t>
            </a:r>
            <a:r>
              <a:rPr lang="en-US" sz="3600" dirty="0"/>
              <a:t>Presentation-Abstraction-Control</a:t>
            </a:r>
            <a:br>
              <a:rPr lang="en-US" sz="3600" dirty="0"/>
            </a:br>
            <a:r>
              <a:rPr lang="en-US" sz="3600" dirty="0"/>
              <a:t>Others…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9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497014"/>
            <a:ext cx="10840430" cy="353729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What do you know about architecture styles for a typical web application?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5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Layered 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pic>
        <p:nvPicPr>
          <p:cNvPr id="3074" name="Picture 2" descr="ms954601.guidenetapp_03(en-us,MSDN.1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24" y="539098"/>
            <a:ext cx="6559062" cy="595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485" y="6049107"/>
            <a:ext cx="658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https://msdn.microsoft.com/en-us/library/ms954601.aspx</a:t>
            </a:r>
          </a:p>
        </p:txBody>
      </p:sp>
    </p:spTree>
    <p:extLst>
      <p:ext uri="{BB962C8B-B14F-4D97-AF65-F5344CB8AC3E}">
        <p14:creationId xmlns:p14="http://schemas.microsoft.com/office/powerpoint/2010/main" val="145606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2"/>
            <a:ext cx="10772775" cy="2888757"/>
          </a:xfrm>
        </p:spPr>
        <p:txBody>
          <a:bodyPr>
            <a:normAutofit/>
          </a:bodyPr>
          <a:lstStyle/>
          <a:p>
            <a:r>
              <a:rPr lang="en-US" dirty="0"/>
              <a:t>Distributed</a:t>
            </a:r>
            <a:br>
              <a:rPr lang="en-US" dirty="0"/>
            </a:br>
            <a:r>
              <a:rPr lang="en-US" dirty="0"/>
              <a:t>Deployment</a:t>
            </a:r>
            <a:br>
              <a:rPr lang="en-US" dirty="0"/>
            </a:br>
            <a:r>
              <a:rPr lang="en-US" dirty="0"/>
              <a:t>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485" y="6049107"/>
            <a:ext cx="658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https://msdn.microsoft.com/en-us/library/ee658120.aspx</a:t>
            </a:r>
          </a:p>
        </p:txBody>
      </p:sp>
      <p:pic>
        <p:nvPicPr>
          <p:cNvPr id="5122" name="Picture 2" descr="Ee658120.774cd41f-05f7-4659-9a81-547a7ba66650(en-us,PandP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12" y="1028178"/>
            <a:ext cx="37814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e658120.2ffd0eaf-83f1-42e8-a2fd-0e6e81266ee9(en-us,PandP.1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987" y="2526104"/>
            <a:ext cx="4743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e658120.0dcbd491-f321-408e-9f94-b0561bf46478(en-us,PandP.10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87" y="4229221"/>
            <a:ext cx="50863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8878" y="3189620"/>
            <a:ext cx="2315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Client-Server</a:t>
            </a:r>
          </a:p>
          <a:p>
            <a:r>
              <a:rPr lang="en-US" sz="3200" dirty="0"/>
              <a:t>3-tier</a:t>
            </a:r>
          </a:p>
          <a:p>
            <a:r>
              <a:rPr lang="en-US" sz="3200" dirty="0"/>
              <a:t>4-tier</a:t>
            </a:r>
          </a:p>
        </p:txBody>
      </p:sp>
    </p:spTree>
    <p:extLst>
      <p:ext uri="{BB962C8B-B14F-4D97-AF65-F5344CB8AC3E}">
        <p14:creationId xmlns:p14="http://schemas.microsoft.com/office/powerpoint/2010/main" val="221479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Architectural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6656" y="2351942"/>
            <a:ext cx="6555017" cy="3425923"/>
          </a:xfrm>
        </p:spPr>
        <p:txBody>
          <a:bodyPr/>
          <a:lstStyle/>
          <a:p>
            <a:r>
              <a:rPr lang="en-US" b="1" dirty="0"/>
              <a:t>Microsoft Application Architecture Guide, 2nd Edition </a:t>
            </a:r>
            <a:r>
              <a:rPr lang="en-US" dirty="0"/>
              <a:t>by Microsoft Patterns &amp; Practices Team</a:t>
            </a:r>
          </a:p>
          <a:p>
            <a:r>
              <a:rPr lang="en-US" dirty="0"/>
              <a:t>ISBN-13: 978-0735627109 ISBN-10: 073562710X</a:t>
            </a:r>
          </a:p>
          <a:p>
            <a:r>
              <a:rPr lang="en-US" dirty="0"/>
              <a:t>Publisher: Microsoft Press (November 22, 2009)</a:t>
            </a:r>
          </a:p>
          <a:p>
            <a:r>
              <a:rPr lang="en-US" dirty="0"/>
              <a:t>Online Book: </a:t>
            </a:r>
            <a:r>
              <a:rPr lang="en-US" dirty="0">
                <a:hlinkClick r:id="rId2"/>
              </a:rPr>
              <a:t>https://msdn.microsoft.com/en-us/library/ff650706.aspx</a:t>
            </a:r>
            <a:endParaRPr lang="en-US" dirty="0"/>
          </a:p>
          <a:p>
            <a:r>
              <a:rPr lang="en-US" dirty="0">
                <a:hlinkClick r:id="rId3"/>
              </a:rPr>
              <a:t>Chapter 3: Architectural Patterns and Styles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90" y="1745271"/>
            <a:ext cx="3459451" cy="42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5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 </a:t>
            </a:r>
            <a:r>
              <a:rPr lang="en-US" i="1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343150"/>
            <a:ext cx="10840430" cy="369116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Common solutions to a common problem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3600" dirty="0"/>
              <a:t>Object-oriented design patterns</a:t>
            </a:r>
            <a:br>
              <a:rPr lang="en-US" sz="3600" dirty="0"/>
            </a:br>
            <a:r>
              <a:rPr lang="en-US" sz="3600" dirty="0"/>
              <a:t>	Creational: builder, factory, prototype, singleton</a:t>
            </a:r>
            <a:br>
              <a:rPr lang="en-US" sz="3600" dirty="0"/>
            </a:br>
            <a:r>
              <a:rPr lang="en-US" sz="3600" dirty="0"/>
              <a:t>	Structural: adapter, bridge, composite, façade, proxy</a:t>
            </a:r>
            <a:br>
              <a:rPr lang="en-US" sz="3600" dirty="0"/>
            </a:br>
            <a:r>
              <a:rPr lang="en-US" sz="3600" dirty="0"/>
              <a:t>	Behavioral: command, interpreter, iterator, observer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6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Software Structure and Architecture:</a:t>
            </a:r>
            <a:br>
              <a:rPr lang="en-US" dirty="0"/>
            </a:br>
            <a:r>
              <a:rPr lang="en-US" dirty="0"/>
              <a:t>	 </a:t>
            </a:r>
            <a:r>
              <a:rPr lang="en-US" i="1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198076"/>
            <a:ext cx="10840430" cy="383623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b="1" dirty="0"/>
              <a:t>Design Patterns: </a:t>
            </a:r>
            <a:r>
              <a:rPr lang="en-US" dirty="0"/>
              <a:t>Elements of Reusable Object-Oriented </a:t>
            </a:r>
            <a:br>
              <a:rPr lang="en-US" dirty="0"/>
            </a:br>
            <a:r>
              <a:rPr lang="en-US" dirty="0"/>
              <a:t>Software by </a:t>
            </a:r>
            <a:r>
              <a:rPr lang="en-US" dirty="0" err="1"/>
              <a:t>ErichGamma</a:t>
            </a:r>
            <a:r>
              <a:rPr lang="en-US" dirty="0"/>
              <a:t>, </a:t>
            </a:r>
            <a:r>
              <a:rPr lang="en-US" dirty="0" err="1"/>
              <a:t>RichardHelm</a:t>
            </a:r>
            <a:r>
              <a:rPr lang="en-US" dirty="0"/>
              <a:t>, </a:t>
            </a:r>
            <a:r>
              <a:rPr lang="en-US" dirty="0" err="1"/>
              <a:t>RalphJohnson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JohnVlissides</a:t>
            </a:r>
            <a:r>
              <a:rPr lang="en-US" dirty="0"/>
              <a:t> (the </a:t>
            </a:r>
            <a:r>
              <a:rPr lang="en-US" dirty="0" err="1"/>
              <a:t>GangOfFour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ISBN 978-0201633610, ISBN 0-201-63361-2</a:t>
            </a:r>
            <a:br>
              <a:rPr lang="en-US" dirty="0"/>
            </a:br>
            <a:r>
              <a:rPr lang="en-US" dirty="0"/>
              <a:t>Publisher: </a:t>
            </a:r>
            <a:r>
              <a:rPr lang="en-US" dirty="0" err="1"/>
              <a:t>AddisonWesley</a:t>
            </a:r>
            <a:r>
              <a:rPr lang="en-US" dirty="0"/>
              <a:t> Professional (November 10, 1994)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2800" b="1" dirty="0">
                <a:hlinkClick r:id="rId2"/>
              </a:rPr>
              <a:t>http://wiki.c2.com/?DesignPatternsBook</a:t>
            </a:r>
            <a:r>
              <a:rPr lang="en-US" sz="2800" b="1" dirty="0"/>
              <a:t> </a:t>
            </a:r>
            <a:br>
              <a:rPr lang="en-US" sz="3600" b="1" dirty="0"/>
            </a:b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409" y="2391923"/>
            <a:ext cx="3560885" cy="35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285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5221</TotalTime>
  <Words>484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Metropolitan</vt:lpstr>
      <vt:lpstr>CS 4320 / 7320
Software Engineering</vt:lpstr>
      <vt:lpstr>Software Structure and Architecture:  Architectural Design:</vt:lpstr>
      <vt:lpstr>Software Structure and Architecture:  Architectural Styles</vt:lpstr>
      <vt:lpstr>Software Structure and Architecture:  Architectural Styles</vt:lpstr>
      <vt:lpstr>Typical Layered  Design</vt:lpstr>
      <vt:lpstr>Distributed Deployment Patterns</vt:lpstr>
      <vt:lpstr>Software Structure and Architecture:  Architectural Styles</vt:lpstr>
      <vt:lpstr>Software Structure and Architecture:   Design Patterns</vt:lpstr>
      <vt:lpstr>Software Structure and Architecture:   Design Patterns</vt:lpstr>
      <vt:lpstr>Software Structure and Architecture:  Frameworks</vt:lpstr>
      <vt:lpstr>User Interface Design:  General Principles</vt:lpstr>
      <vt:lpstr>User Interface Design: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130</cp:revision>
  <cp:lastPrinted>2022-09-22T18:41:18Z</cp:lastPrinted>
  <dcterms:created xsi:type="dcterms:W3CDTF">2017-01-23T16:27:17Z</dcterms:created>
  <dcterms:modified xsi:type="dcterms:W3CDTF">2023-02-27T23:18:36Z</dcterms:modified>
</cp:coreProperties>
</file>