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11"/>
  </p:notesMasterIdLst>
  <p:sldIdLst>
    <p:sldId id="256" r:id="rId2"/>
    <p:sldId id="335" r:id="rId3"/>
    <p:sldId id="259" r:id="rId4"/>
    <p:sldId id="260" r:id="rId5"/>
    <p:sldId id="262" r:id="rId6"/>
    <p:sldId id="329" r:id="rId7"/>
    <p:sldId id="330"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0748" autoAdjust="0"/>
  </p:normalViewPr>
  <p:slideViewPr>
    <p:cSldViewPr snapToGrid="0">
      <p:cViewPr varScale="1">
        <p:scale>
          <a:sx n="88" d="100"/>
          <a:sy n="88" d="100"/>
        </p:scale>
        <p:origin x="187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1/17/23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95A623-34A5-AD4D-A20C-B1C51EA49BC1}" type="slidenum">
              <a:rPr lang="en-US" smtClean="0"/>
              <a:t>2</a:t>
            </a:fld>
            <a:endParaRPr lang="en-US"/>
          </a:p>
        </p:txBody>
      </p:sp>
    </p:spTree>
    <p:extLst>
      <p:ext uri="{BB962C8B-B14F-4D97-AF65-F5344CB8AC3E}">
        <p14:creationId xmlns:p14="http://schemas.microsoft.com/office/powerpoint/2010/main" val="11807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45B3-1B8A-4D40-BAC3-FE83E078D3FF}" type="slidenum">
              <a:rPr lang="en-US" smtClean="0"/>
              <a:t>7</a:t>
            </a:fld>
            <a:endParaRPr lang="en-US"/>
          </a:p>
        </p:txBody>
      </p:sp>
    </p:spTree>
    <p:extLst>
      <p:ext uri="{BB962C8B-B14F-4D97-AF65-F5344CB8AC3E}">
        <p14:creationId xmlns:p14="http://schemas.microsoft.com/office/powerpoint/2010/main" val="321662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1/17/23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6" name="PlaceHolder 2"/>
          <p:cNvSpPr>
            <a:spLocks noGrp="1"/>
          </p:cNvSpPr>
          <p:nvPr>
            <p:ph type="subTitle"/>
          </p:nvPr>
        </p:nvSpPr>
        <p:spPr>
          <a:xfrm>
            <a:off x="609600" y="1600200"/>
            <a:ext cx="10972800" cy="4071240"/>
          </a:xfrm>
          <a:prstGeom prst="rect">
            <a:avLst/>
          </a:prstGeom>
        </p:spPr>
        <p:txBody>
          <a:bodyPr lIns="0" tIns="0" rIns="0" bIns="0" anchor="ctr"/>
          <a:lstStyle/>
          <a:p>
            <a:pPr algn="ctr"/>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370784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10" name="PlaceHolder 2"/>
          <p:cNvSpPr>
            <a:spLocks noGrp="1"/>
          </p:cNvSpPr>
          <p:nvPr>
            <p:ph type="body"/>
          </p:nvPr>
        </p:nvSpPr>
        <p:spPr>
          <a:xfrm>
            <a:off x="60960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
        <p:nvSpPr>
          <p:cNvPr id="11" name="PlaceHolder 3"/>
          <p:cNvSpPr>
            <a:spLocks noGrp="1"/>
          </p:cNvSpPr>
          <p:nvPr>
            <p:ph type="body"/>
          </p:nvPr>
        </p:nvSpPr>
        <p:spPr>
          <a:xfrm>
            <a:off x="623232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78318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8" name="PlaceHolder 2"/>
          <p:cNvSpPr>
            <a:spLocks noGrp="1"/>
          </p:cNvSpPr>
          <p:nvPr>
            <p:ph type="body"/>
          </p:nvPr>
        </p:nvSpPr>
        <p:spPr>
          <a:xfrm>
            <a:off x="609600" y="1600200"/>
            <a:ext cx="109728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162255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1/17/23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1/17/23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1/17/23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USoftwareEngineerin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mailto:gogginss@missouri.edu"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mputationalmystic/sengfs19/README.md"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2C28BA19-9C4C-7A2F-6A5B-B09A30BBE23F}"/>
              </a:ext>
            </a:extLst>
          </p:cNvPr>
          <p:cNvSpPr txBox="1"/>
          <p:nvPr/>
        </p:nvSpPr>
        <p:spPr>
          <a:xfrm>
            <a:off x="3181800" y="3246120"/>
            <a:ext cx="7772400" cy="1470240"/>
          </a:xfrm>
          <a:prstGeom prst="rect">
            <a:avLst/>
          </a:prstGeom>
          <a:noFill/>
          <a:ln>
            <a:noFill/>
          </a:ln>
        </p:spPr>
        <p:txBody>
          <a:bodyPr lIns="90000" tIns="46800" rIns="90000" bIns="46800" anchor="ctr"/>
          <a:lstStyle/>
          <a:p>
            <a:pPr algn="ctr"/>
            <a:r>
              <a:rPr lang="en-US" sz="4000" spc="-1" dirty="0">
                <a:solidFill>
                  <a:schemeClr val="accent1">
                    <a:lumMod val="20000"/>
                    <a:lumOff val="80000"/>
                  </a:schemeClr>
                </a:solidFill>
                <a:uFill>
                  <a:solidFill>
                    <a:srgbClr val="FFFFFF"/>
                  </a:solidFill>
                </a:uFill>
                <a:latin typeface="Arial"/>
              </a:rPr>
              <a:t>CS 4320 / 7320
Software Engineering</a:t>
            </a:r>
            <a:endParaRPr lang="en-US" sz="4400" spc="-1" dirty="0">
              <a:solidFill>
                <a:schemeClr val="accent1">
                  <a:lumMod val="20000"/>
                  <a:lumOff val="80000"/>
                </a:schemeClr>
              </a:solidFill>
              <a:uFill>
                <a:solidFill>
                  <a:srgbClr val="FFFFFF"/>
                </a:solidFill>
              </a:uFill>
              <a:latin typeface="Arial"/>
            </a:endParaRPr>
          </a:p>
        </p:txBody>
      </p:sp>
      <p:sp>
        <p:nvSpPr>
          <p:cNvPr id="5" name="TextShape 2">
            <a:extLst>
              <a:ext uri="{FF2B5EF4-FFF2-40B4-BE49-F238E27FC236}">
                <a16:creationId xmlns:a16="http://schemas.microsoft.com/office/drawing/2014/main" id="{F308E8DD-DDF6-F45D-5E35-CC2498A01E62}"/>
              </a:ext>
            </a:extLst>
          </p:cNvPr>
          <p:cNvSpPr txBox="1"/>
          <p:nvPr/>
        </p:nvSpPr>
        <p:spPr>
          <a:xfrm>
            <a:off x="3888120" y="5350320"/>
            <a:ext cx="6400800" cy="1752840"/>
          </a:xfrm>
          <a:prstGeom prst="rect">
            <a:avLst/>
          </a:prstGeom>
          <a:noFill/>
          <a:ln>
            <a:noFill/>
          </a:ln>
        </p:spPr>
        <p:txBody>
          <a:bodyPr lIns="90000" tIns="46800" rIns="90000" bIns="46800"/>
          <a:lstStyle/>
          <a:p>
            <a:pPr algn="ctr"/>
            <a:r>
              <a:rPr lang="en-US" sz="3200" spc="-1">
                <a:solidFill>
                  <a:schemeClr val="accent1">
                    <a:lumMod val="20000"/>
                    <a:lumOff val="80000"/>
                  </a:schemeClr>
                </a:solidFill>
                <a:uFill>
                  <a:solidFill>
                    <a:srgbClr val="FFFFFF"/>
                  </a:solidFill>
                </a:uFill>
                <a:latin typeface="Arial"/>
              </a:rPr>
              <a:t>Course Introduction / Policies / Overview</a:t>
            </a:r>
          </a:p>
        </p:txBody>
      </p:sp>
      <p:sp>
        <p:nvSpPr>
          <p:cNvPr id="6" name="TextBox 5">
            <a:extLst>
              <a:ext uri="{FF2B5EF4-FFF2-40B4-BE49-F238E27FC236}">
                <a16:creationId xmlns:a16="http://schemas.microsoft.com/office/drawing/2014/main" id="{07BE1751-09C6-80A2-8F9B-2BCC77EC4EEF}"/>
              </a:ext>
            </a:extLst>
          </p:cNvPr>
          <p:cNvSpPr txBox="1"/>
          <p:nvPr/>
        </p:nvSpPr>
        <p:spPr>
          <a:xfrm>
            <a:off x="789258" y="788670"/>
            <a:ext cx="5520037" cy="1754326"/>
          </a:xfrm>
          <a:prstGeom prst="rect">
            <a:avLst/>
          </a:prstGeom>
          <a:noFill/>
        </p:spPr>
        <p:txBody>
          <a:bodyPr wrap="none" rtlCol="0">
            <a:spAutoFit/>
          </a:bodyPr>
          <a:lstStyle/>
          <a:p>
            <a:r>
              <a:rPr lang="en-US" sz="3600" dirty="0">
                <a:solidFill>
                  <a:schemeClr val="bg2"/>
                </a:solidFill>
              </a:rPr>
              <a:t>Sean P. Goggins</a:t>
            </a:r>
          </a:p>
          <a:p>
            <a:r>
              <a:rPr lang="en-US" sz="3600" dirty="0">
                <a:solidFill>
                  <a:schemeClr val="bg2"/>
                </a:solidFill>
              </a:rPr>
              <a:t>Professor, Computer Science</a:t>
            </a:r>
          </a:p>
          <a:p>
            <a:r>
              <a:rPr lang="en-US" sz="3600" dirty="0">
                <a:solidFill>
                  <a:schemeClr val="bg2"/>
                </a:solidFill>
              </a:rPr>
              <a:t>University of Missouri</a:t>
            </a:r>
          </a:p>
        </p:txBody>
      </p:sp>
    </p:spTree>
    <p:extLst>
      <p:ext uri="{BB962C8B-B14F-4D97-AF65-F5344CB8AC3E}">
        <p14:creationId xmlns:p14="http://schemas.microsoft.com/office/powerpoint/2010/main" val="245265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96E0-D738-BB45-9A48-D37FC219CC7E}"/>
              </a:ext>
            </a:extLst>
          </p:cNvPr>
          <p:cNvSpPr>
            <a:spLocks noGrp="1"/>
          </p:cNvSpPr>
          <p:nvPr>
            <p:ph type="title"/>
          </p:nvPr>
        </p:nvSpPr>
        <p:spPr/>
        <p:txBody>
          <a:bodyPr/>
          <a:lstStyle/>
          <a:p>
            <a:r>
              <a:rPr lang="en-US" dirty="0">
                <a:solidFill>
                  <a:srgbClr val="0070C0"/>
                </a:solidFill>
              </a:rPr>
              <a:t>Where to find course information: </a:t>
            </a:r>
          </a:p>
        </p:txBody>
      </p:sp>
      <p:sp>
        <p:nvSpPr>
          <p:cNvPr id="3" name="Subtitle 2">
            <a:extLst>
              <a:ext uri="{FF2B5EF4-FFF2-40B4-BE49-F238E27FC236}">
                <a16:creationId xmlns:a16="http://schemas.microsoft.com/office/drawing/2014/main" id="{EBB1F40D-0CB4-C047-9591-9EE3D20BE70B}"/>
              </a:ext>
            </a:extLst>
          </p:cNvPr>
          <p:cNvSpPr>
            <a:spLocks noGrp="1"/>
          </p:cNvSpPr>
          <p:nvPr>
            <p:ph type="subTitle"/>
          </p:nvPr>
        </p:nvSpPr>
        <p:spPr>
          <a:xfrm>
            <a:off x="804809" y="1273996"/>
            <a:ext cx="10972800" cy="2726684"/>
          </a:xfrm>
        </p:spPr>
        <p:txBody>
          <a:bodyPr>
            <a:normAutofit/>
          </a:bodyPr>
          <a:lstStyle/>
          <a:p>
            <a:r>
              <a:rPr lang="en-US" sz="2400" dirty="0">
                <a:solidFill>
                  <a:srgbClr val="0070C0"/>
                </a:solidFill>
              </a:rPr>
              <a:t>1. Canvas: Grades, Assignment Submission, Group Identification</a:t>
            </a:r>
          </a:p>
          <a:p>
            <a:r>
              <a:rPr lang="en-US" sz="2400" dirty="0">
                <a:solidFill>
                  <a:srgbClr val="0070C0"/>
                </a:solidFill>
              </a:rPr>
              <a:t>2. GitHub: Course Materials </a:t>
            </a:r>
            <a:r>
              <a:rPr lang="en-US" sz="2400" dirty="0">
                <a:solidFill>
                  <a:srgbClr val="0070C0"/>
                </a:solidFill>
                <a:hlinkClick r:id="rId3">
                  <a:extLst>
                    <a:ext uri="{A12FA001-AC4F-418D-AE19-62706E023703}">
                      <ahyp:hlinkClr xmlns:ahyp="http://schemas.microsoft.com/office/drawing/2018/hyperlinkcolor" val="tx"/>
                    </a:ext>
                  </a:extLst>
                </a:hlinkClick>
              </a:rPr>
              <a:t>https://github.com/MUSoftwareEngineering</a:t>
            </a:r>
            <a:r>
              <a:rPr lang="en-US" sz="2400" dirty="0">
                <a:solidFill>
                  <a:srgbClr val="0070C0"/>
                </a:solidFill>
              </a:rPr>
              <a:t> </a:t>
            </a:r>
          </a:p>
          <a:p>
            <a:r>
              <a:rPr lang="en-US" sz="2400" dirty="0">
                <a:solidFill>
                  <a:srgbClr val="0070C0"/>
                </a:solidFill>
              </a:rPr>
              <a:t>3. Discord: https://</a:t>
            </a:r>
            <a:r>
              <a:rPr lang="en-US" sz="2400" dirty="0" err="1">
                <a:solidFill>
                  <a:srgbClr val="0070C0"/>
                </a:solidFill>
              </a:rPr>
              <a:t>discord.gg</a:t>
            </a:r>
            <a:r>
              <a:rPr lang="en-US" sz="2400" dirty="0">
                <a:solidFill>
                  <a:srgbClr val="0070C0"/>
                </a:solidFill>
              </a:rPr>
              <a:t>/eNnFc7n8</a:t>
            </a:r>
            <a:endParaRPr lang="en-US" dirty="0">
              <a:solidFill>
                <a:srgbClr val="0070C0"/>
              </a:solidFill>
            </a:endParaRPr>
          </a:p>
        </p:txBody>
      </p:sp>
    </p:spTree>
    <p:extLst>
      <p:ext uri="{BB962C8B-B14F-4D97-AF65-F5344CB8AC3E}">
        <p14:creationId xmlns:p14="http://schemas.microsoft.com/office/powerpoint/2010/main" val="348110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6"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0070C0"/>
                </a:solidFill>
                <a:uFill>
                  <a:solidFill>
                    <a:srgbClr val="FFFFFF"/>
                  </a:solidFill>
                </a:uFill>
                <a:latin typeface="Arial"/>
              </a:rPr>
              <a:t>Instructors</a:t>
            </a:r>
          </a:p>
        </p:txBody>
      </p:sp>
      <p:sp>
        <p:nvSpPr>
          <p:cNvPr id="47" name="TextShape 2"/>
          <p:cNvSpPr txBox="1"/>
          <p:nvPr/>
        </p:nvSpPr>
        <p:spPr>
          <a:xfrm>
            <a:off x="1248229" y="1600200"/>
            <a:ext cx="4748771" cy="4866480"/>
          </a:xfrm>
          <a:prstGeom prst="rect">
            <a:avLst/>
          </a:prstGeom>
          <a:noFill/>
          <a:ln>
            <a:noFill/>
          </a:ln>
        </p:spPr>
        <p:txBody>
          <a:bodyPr lIns="90000" tIns="46800" rIns="90000" bIns="46800"/>
          <a:lstStyle/>
          <a:p>
            <a:r>
              <a:rPr lang="en-US" sz="3600" spc="-1" dirty="0">
                <a:solidFill>
                  <a:srgbClr val="0070C0"/>
                </a:solidFill>
                <a:uFill>
                  <a:solidFill>
                    <a:srgbClr val="FFFFFF"/>
                  </a:solidFill>
                </a:uFill>
                <a:latin typeface="Arial"/>
              </a:rPr>
              <a:t>Professor</a:t>
            </a:r>
            <a:endParaRPr lang="en-US" sz="2800" spc="-1" dirty="0">
              <a:solidFill>
                <a:srgbClr val="0070C0"/>
              </a:solidFill>
              <a:uFill>
                <a:solidFill>
                  <a:srgbClr val="FFFFFF"/>
                </a:solidFill>
              </a:uFill>
              <a:latin typeface="Arial"/>
            </a:endParaRPr>
          </a:p>
          <a:p>
            <a:r>
              <a:rPr lang="en-US" sz="2800" spc="-1" dirty="0">
                <a:solidFill>
                  <a:srgbClr val="0070C0"/>
                </a:solidFill>
                <a:uFill>
                  <a:solidFill>
                    <a:srgbClr val="FFFFFF"/>
                  </a:solidFill>
                </a:uFill>
                <a:latin typeface="Arial"/>
              </a:rPr>
              <a:t>Dr. Sean Goggins</a:t>
            </a:r>
          </a:p>
          <a:p>
            <a:r>
              <a:rPr lang="en-US" sz="2800" spc="-1" dirty="0">
                <a:solidFill>
                  <a:srgbClr val="0070C0"/>
                </a:solidFill>
                <a:uFill>
                  <a:solidFill>
                    <a:srgbClr val="FFFFFF"/>
                  </a:solidFill>
                </a:uFill>
                <a:latin typeface="Arial"/>
                <a:hlinkClick r:id="rId2">
                  <a:extLst>
                    <a:ext uri="{A12FA001-AC4F-418D-AE19-62706E023703}">
                      <ahyp:hlinkClr xmlns:ahyp="http://schemas.microsoft.com/office/drawing/2018/hyperlinkcolor" val="tx"/>
                    </a:ext>
                  </a:extLst>
                </a:hlinkClick>
              </a:rPr>
              <a:t>gogginss@missouri.edu</a:t>
            </a:r>
            <a:endParaRPr lang="en-US" sz="2800" spc="-1" dirty="0">
              <a:solidFill>
                <a:srgbClr val="0070C0"/>
              </a:solidFill>
              <a:uFill>
                <a:solidFill>
                  <a:srgbClr val="FFFFFF"/>
                </a:solidFill>
              </a:uFill>
              <a:latin typeface="Arial"/>
            </a:endParaRPr>
          </a:p>
          <a:p>
            <a:endParaRPr lang="en-US" sz="2800" spc="-1" dirty="0">
              <a:solidFill>
                <a:srgbClr val="0070C0"/>
              </a:solidFill>
              <a:uFill>
                <a:solidFill>
                  <a:srgbClr val="FFFFFF"/>
                </a:solidFill>
              </a:uFill>
              <a:latin typeface="Arial"/>
            </a:endParaRPr>
          </a:p>
        </p:txBody>
      </p:sp>
      <p:sp>
        <p:nvSpPr>
          <p:cNvPr id="48" name="TextShape 3"/>
          <p:cNvSpPr txBox="1"/>
          <p:nvPr/>
        </p:nvSpPr>
        <p:spPr>
          <a:xfrm>
            <a:off x="6794642" y="1415111"/>
            <a:ext cx="4343400" cy="4526280"/>
          </a:xfrm>
          <a:prstGeom prst="rect">
            <a:avLst/>
          </a:prstGeom>
          <a:noFill/>
          <a:ln>
            <a:noFill/>
          </a:ln>
        </p:spPr>
        <p:txBody>
          <a:bodyPr lIns="90000" tIns="46800" rIns="90000" bIns="46800"/>
          <a:lstStyle/>
          <a:p>
            <a:r>
              <a:rPr lang="en-US" sz="3600" spc="-1" dirty="0">
                <a:solidFill>
                  <a:srgbClr val="0070C0"/>
                </a:solidFill>
                <a:uFill>
                  <a:solidFill>
                    <a:srgbClr val="FFFFFF"/>
                  </a:solidFill>
                </a:uFill>
                <a:latin typeface="Arial"/>
              </a:rPr>
              <a:t>Teaching Assistants</a:t>
            </a:r>
            <a:endParaRPr lang="en-US" sz="3200" spc="-1" dirty="0">
              <a:solidFill>
                <a:srgbClr val="0070C0"/>
              </a:solidFill>
              <a:uFill>
                <a:solidFill>
                  <a:srgbClr val="FFFFFF"/>
                </a:solidFill>
              </a:uFill>
              <a:latin typeface="Arial"/>
            </a:endParaRPr>
          </a:p>
          <a:p>
            <a:pPr marL="799920" lvl="1" indent="-342720">
              <a:buClr>
                <a:srgbClr val="FAE101"/>
              </a:buClr>
              <a:buFont typeface="Arial"/>
              <a:buChar char="•"/>
            </a:pPr>
            <a:r>
              <a:rPr lang="en-US" sz="3200" spc="-1" dirty="0">
                <a:solidFill>
                  <a:srgbClr val="0070C0"/>
                </a:solidFill>
                <a:uFill>
                  <a:solidFill>
                    <a:srgbClr val="FFFFFF"/>
                  </a:solidFill>
                </a:uFill>
                <a:latin typeface="Arial"/>
              </a:rPr>
              <a:t>Rakib</a:t>
            </a:r>
          </a:p>
          <a:p>
            <a:pPr marL="799920" lvl="1" indent="-342720">
              <a:buClr>
                <a:srgbClr val="FAE101"/>
              </a:buClr>
              <a:buFont typeface="Arial"/>
              <a:buChar char="•"/>
            </a:pPr>
            <a:r>
              <a:rPr lang="en-US" sz="3200" spc="-1" dirty="0">
                <a:solidFill>
                  <a:srgbClr val="0070C0"/>
                </a:solidFill>
                <a:uFill>
                  <a:solidFill>
                    <a:srgbClr val="FFFFFF"/>
                  </a:solidFill>
                </a:uFill>
                <a:latin typeface="Arial"/>
              </a:rPr>
              <a:t>John</a:t>
            </a:r>
          </a:p>
          <a:p>
            <a:pPr marL="799920" lvl="1" indent="-342720">
              <a:buClr>
                <a:srgbClr val="FAE101"/>
              </a:buClr>
              <a:buFont typeface="Arial"/>
              <a:buChar char="•"/>
            </a:pPr>
            <a:r>
              <a:rPr lang="en-US" sz="3200" spc="-1" dirty="0">
                <a:solidFill>
                  <a:srgbClr val="0070C0"/>
                </a:solidFill>
                <a:uFill>
                  <a:solidFill>
                    <a:srgbClr val="FFFFFF"/>
                  </a:solidFill>
                </a:uFill>
                <a:latin typeface="Arial"/>
              </a:rPr>
              <a:t>Kava</a:t>
            </a:r>
          </a:p>
          <a:p>
            <a:pPr lvl="1">
              <a:buClr>
                <a:srgbClr val="FAE101"/>
              </a:buClr>
            </a:pPr>
            <a:endParaRPr lang="en-US" sz="3200" spc="-1" dirty="0">
              <a:solidFill>
                <a:srgbClr val="0070C0"/>
              </a:solidFill>
              <a:uFill>
                <a:solidFill>
                  <a:srgbClr val="FFFFFF"/>
                </a:solidFill>
              </a:uFill>
              <a:latin typeface="Arial"/>
            </a:endParaRPr>
          </a:p>
        </p:txBody>
      </p:sp>
    </p:spTree>
    <p:extLst>
      <p:ext uri="{BB962C8B-B14F-4D97-AF65-F5344CB8AC3E}">
        <p14:creationId xmlns:p14="http://schemas.microsoft.com/office/powerpoint/2010/main" val="282662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9"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Departmental Learning Objectives</a:t>
            </a:r>
          </a:p>
        </p:txBody>
      </p:sp>
      <p:sp>
        <p:nvSpPr>
          <p:cNvPr id="50" name="TextShape 2"/>
          <p:cNvSpPr txBox="1"/>
          <p:nvPr/>
        </p:nvSpPr>
        <p:spPr>
          <a:xfrm>
            <a:off x="195209" y="1728720"/>
            <a:ext cx="11722813" cy="4526280"/>
          </a:xfrm>
          <a:prstGeom prst="rect">
            <a:avLst/>
          </a:prstGeom>
          <a:noFill/>
          <a:ln>
            <a:noFill/>
          </a:ln>
        </p:spPr>
        <p:txBody>
          <a:bodyPr lIns="90000" tIns="46800" rIns="90000" bIns="46800"/>
          <a:lstStyle/>
          <a:p>
            <a:pPr marL="514350" indent="-514350">
              <a:buFont typeface="+mj-lt"/>
              <a:buAutoNum type="arabicPeriod"/>
            </a:pPr>
            <a:r>
              <a:rPr lang="en-US" i="1" dirty="0">
                <a:solidFill>
                  <a:srgbClr val="0070C0"/>
                </a:solidFill>
              </a:rPr>
              <a:t>Students will write technical documents (proposals, designs, documentation, executive summaries and project reports) to convey complex technical concepts to a variety of audiences.</a:t>
            </a:r>
            <a:endParaRPr lang="en-US" dirty="0">
              <a:solidFill>
                <a:srgbClr val="0070C0"/>
              </a:solidFill>
            </a:endParaRPr>
          </a:p>
          <a:p>
            <a:pPr marL="514350" indent="-514350">
              <a:buFont typeface="+mj-lt"/>
              <a:buAutoNum type="arabicPeriod"/>
            </a:pPr>
            <a:r>
              <a:rPr lang="en-US" i="1" dirty="0">
                <a:solidFill>
                  <a:srgbClr val="0070C0"/>
                </a:solidFill>
              </a:rPr>
              <a:t>Students will be able to analyze, interpret and describe the process of software engineering with respect to both large and small information systems, software systems, software development life cycles</a:t>
            </a:r>
            <a:endParaRPr lang="en-US" dirty="0">
              <a:solidFill>
                <a:srgbClr val="0070C0"/>
              </a:solidFill>
            </a:endParaRPr>
          </a:p>
          <a:p>
            <a:pPr marL="514350" indent="-514350">
              <a:buFont typeface="+mj-lt"/>
              <a:buAutoNum type="arabicPeriod"/>
            </a:pPr>
            <a:r>
              <a:rPr lang="en-US" i="1" dirty="0">
                <a:solidFill>
                  <a:srgbClr val="0070C0"/>
                </a:solidFill>
              </a:rPr>
              <a:t>Students will be </a:t>
            </a:r>
            <a:r>
              <a:rPr lang="en-US" b="1" i="1" dirty="0">
                <a:solidFill>
                  <a:srgbClr val="0070C0"/>
                </a:solidFill>
              </a:rPr>
              <a:t>introduced to the preparation of a detailed problem definition </a:t>
            </a:r>
            <a:r>
              <a:rPr lang="en-US" i="1" dirty="0">
                <a:solidFill>
                  <a:srgbClr val="0070C0"/>
                </a:solidFill>
              </a:rPr>
              <a:t>incorporating needs analysis, market assessment, and scope and feasibility analysis for a desirable solution.</a:t>
            </a:r>
            <a:endParaRPr lang="en-US" dirty="0">
              <a:solidFill>
                <a:srgbClr val="0070C0"/>
              </a:solidFill>
            </a:endParaRPr>
          </a:p>
          <a:p>
            <a:pPr marL="514350" indent="-514350">
              <a:buFont typeface="+mj-lt"/>
              <a:buAutoNum type="arabicPeriod"/>
            </a:pPr>
            <a:r>
              <a:rPr lang="en-US" b="1" i="1" dirty="0">
                <a:solidFill>
                  <a:srgbClr val="0070C0"/>
                </a:solidFill>
              </a:rPr>
              <a:t>Students will be encouraged to use a variety of tools in order to complete a project, managing the development, creating the design, and developing a solution.</a:t>
            </a:r>
            <a:endParaRPr lang="en-US" b="1" dirty="0">
              <a:solidFill>
                <a:srgbClr val="0070C0"/>
              </a:solidFill>
            </a:endParaRPr>
          </a:p>
          <a:p>
            <a:pPr marL="514350" indent="-514350">
              <a:buFont typeface="+mj-lt"/>
              <a:buAutoNum type="arabicPeriod"/>
            </a:pPr>
            <a:r>
              <a:rPr lang="en-US" i="1" dirty="0">
                <a:solidFill>
                  <a:srgbClr val="0070C0"/>
                </a:solidFill>
              </a:rPr>
              <a:t>Students will demonstrate the ability to function effectively on a team.</a:t>
            </a:r>
            <a:endParaRPr lang="en-US" dirty="0">
              <a:solidFill>
                <a:srgbClr val="0070C0"/>
              </a:solidFill>
            </a:endParaRPr>
          </a:p>
          <a:p>
            <a:pPr marL="514350" indent="-514350">
              <a:buFont typeface="+mj-lt"/>
              <a:buAutoNum type="arabicPeriod"/>
            </a:pPr>
            <a:r>
              <a:rPr lang="en-US" b="1" i="1" dirty="0">
                <a:solidFill>
                  <a:srgbClr val="0070C0"/>
                </a:solidFill>
              </a:rPr>
              <a:t>Students will work with a team of peers to analyze problems associated with a software solution, identify and define the requirements documents and models needed to determine possible solutions for the problem, and determine software and user-interface design.</a:t>
            </a:r>
            <a:endParaRPr lang="en-US" b="1" dirty="0">
              <a:solidFill>
                <a:srgbClr val="0070C0"/>
              </a:solidFill>
            </a:endParaRPr>
          </a:p>
          <a:p>
            <a:pPr marL="514350" indent="-514350">
              <a:buFont typeface="+mj-lt"/>
              <a:buAutoNum type="arabicPeriod"/>
            </a:pPr>
            <a:r>
              <a:rPr lang="en-US" i="1" dirty="0">
                <a:solidFill>
                  <a:srgbClr val="0070C0"/>
                </a:solidFill>
              </a:rPr>
              <a:t>Students will refine presentation skills to prepare for the capstone sequence resulting in professional presentations.</a:t>
            </a:r>
            <a:endParaRPr lang="en-US" dirty="0">
              <a:solidFill>
                <a:srgbClr val="0070C0"/>
              </a:solidFill>
            </a:endParaRPr>
          </a:p>
          <a:p>
            <a:pPr marL="514350" indent="-514350">
              <a:buFont typeface="+mj-lt"/>
              <a:buAutoNum type="arabicPeriod"/>
            </a:pPr>
            <a:r>
              <a:rPr lang="en-US" i="1" dirty="0">
                <a:solidFill>
                  <a:srgbClr val="0070C0"/>
                </a:solidFill>
              </a:rPr>
              <a:t>Students will be familiar with object oriented analysis and design issues using Unified Modeling Language (UML).</a:t>
            </a:r>
            <a:endParaRPr lang="en-US" dirty="0">
              <a:solidFill>
                <a:srgbClr val="0070C0"/>
              </a:solidFill>
            </a:endParaRPr>
          </a:p>
          <a:p>
            <a:pPr marL="514350" indent="-514350">
              <a:buFont typeface="+mj-lt"/>
              <a:buAutoNum type="arabicPeriod"/>
            </a:pPr>
            <a:r>
              <a:rPr lang="en-US" i="1" dirty="0">
                <a:solidFill>
                  <a:srgbClr val="0070C0"/>
                </a:solidFill>
              </a:rPr>
              <a:t>Students will learn of ethical and professional issues related to software engineering</a:t>
            </a:r>
            <a:endParaRPr lang="en-US" dirty="0">
              <a:solidFill>
                <a:srgbClr val="0070C0"/>
              </a:solidFill>
            </a:endParaRPr>
          </a:p>
          <a:p>
            <a:pPr marL="514350" indent="-514350">
              <a:buClr>
                <a:srgbClr val="FAE101"/>
              </a:buClr>
              <a:buFont typeface="+mj-lt"/>
              <a:buAutoNum type="arabicPeriod"/>
            </a:pPr>
            <a:endParaRPr lang="en-US" sz="2000" spc="-1" dirty="0">
              <a:solidFill>
                <a:srgbClr val="0070C0"/>
              </a:solidFill>
              <a:uFill>
                <a:solidFill>
                  <a:srgbClr val="FFFFFF"/>
                </a:solidFill>
              </a:uFill>
              <a:latin typeface="Arial"/>
            </a:endParaRPr>
          </a:p>
        </p:txBody>
      </p:sp>
    </p:spTree>
    <p:extLst>
      <p:ext uri="{BB962C8B-B14F-4D97-AF65-F5344CB8AC3E}">
        <p14:creationId xmlns:p14="http://schemas.microsoft.com/office/powerpoint/2010/main" val="405275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Meeting Schedule</a:t>
            </a:r>
          </a:p>
        </p:txBody>
      </p:sp>
      <p:sp>
        <p:nvSpPr>
          <p:cNvPr id="54" name="TextShape 2"/>
          <p:cNvSpPr txBox="1"/>
          <p:nvPr/>
        </p:nvSpPr>
        <p:spPr>
          <a:xfrm>
            <a:off x="327062" y="1417680"/>
            <a:ext cx="4748372" cy="2147453"/>
          </a:xfrm>
          <a:prstGeom prst="rect">
            <a:avLst/>
          </a:prstGeom>
          <a:noFill/>
          <a:ln>
            <a:noFill/>
          </a:ln>
        </p:spPr>
        <p:txBody>
          <a:bodyPr lIns="90000" tIns="46800" rIns="90000" bIns="46800"/>
          <a:lstStyle/>
          <a:p>
            <a:r>
              <a:rPr lang="en-US" sz="3200" spc="-1" dirty="0">
                <a:solidFill>
                  <a:srgbClr val="0070C0"/>
                </a:solidFill>
                <a:uFill>
                  <a:solidFill>
                    <a:srgbClr val="FFFFFF"/>
                  </a:solidFill>
                </a:uFill>
                <a:latin typeface="Arial"/>
              </a:rPr>
              <a:t>Class Meeting Time :</a:t>
            </a:r>
          </a:p>
          <a:p>
            <a:pPr marL="342720" indent="-342720">
              <a:buClr>
                <a:srgbClr val="FAE101"/>
              </a:buClr>
              <a:buFont typeface="Arial"/>
              <a:buChar char="•"/>
            </a:pPr>
            <a:r>
              <a:rPr lang="en-US" sz="3200" spc="-1" dirty="0">
                <a:solidFill>
                  <a:srgbClr val="0070C0"/>
                </a:solidFill>
                <a:uFill>
                  <a:solidFill>
                    <a:srgbClr val="FFFFFF"/>
                  </a:solidFill>
                </a:uFill>
                <a:latin typeface="Arial"/>
              </a:rPr>
              <a:t>As posted in </a:t>
            </a:r>
            <a:r>
              <a:rPr lang="en-US" sz="3200" spc="-1" dirty="0" err="1">
                <a:solidFill>
                  <a:srgbClr val="0070C0"/>
                </a:solidFill>
                <a:uFill>
                  <a:solidFill>
                    <a:srgbClr val="FFFFFF"/>
                  </a:solidFill>
                </a:uFill>
                <a:latin typeface="Arial"/>
              </a:rPr>
              <a:t>MyZou</a:t>
            </a:r>
            <a:endParaRPr lang="en-US" sz="3200" spc="-1" dirty="0">
              <a:solidFill>
                <a:srgbClr val="0070C0"/>
              </a:solidFill>
              <a:uFill>
                <a:solidFill>
                  <a:srgbClr val="FFFFFF"/>
                </a:solidFill>
              </a:uFill>
              <a:latin typeface="Arial"/>
            </a:endParaRPr>
          </a:p>
          <a:p>
            <a:pPr>
              <a:buClr>
                <a:srgbClr val="FAE101"/>
              </a:buClr>
            </a:pPr>
            <a:endParaRPr lang="en-US" sz="3200" spc="-1" dirty="0">
              <a:solidFill>
                <a:srgbClr val="0070C0"/>
              </a:solidFill>
              <a:uFill>
                <a:solidFill>
                  <a:srgbClr val="FFFFFF"/>
                </a:solidFill>
              </a:uFill>
              <a:latin typeface="Arial"/>
            </a:endParaRPr>
          </a:p>
          <a:p>
            <a:endParaRPr lang="en-US" sz="3200" spc="-1" dirty="0">
              <a:solidFill>
                <a:srgbClr val="0070C0"/>
              </a:solidFill>
              <a:uFill>
                <a:solidFill>
                  <a:srgbClr val="FFFFFF"/>
                </a:solidFill>
              </a:uFill>
              <a:latin typeface="Arial"/>
            </a:endParaRPr>
          </a:p>
        </p:txBody>
      </p:sp>
      <p:pic>
        <p:nvPicPr>
          <p:cNvPr id="1026" name="Picture 2" descr="Image result for software engineering team">
            <a:extLst>
              <a:ext uri="{FF2B5EF4-FFF2-40B4-BE49-F238E27FC236}">
                <a16:creationId xmlns:a16="http://schemas.microsoft.com/office/drawing/2014/main" id="{D64D3647-6556-1142-A9F0-ADC7A8C66AB9}"/>
              </a:ext>
            </a:extLst>
          </p:cNvPr>
          <p:cNvPicPr>
            <a:picLocks noChangeAspect="1" noChangeArrowheads="1"/>
          </p:cNvPicPr>
          <p:nvPr/>
        </p:nvPicPr>
        <p:blipFill>
          <a:blip r:embed="rId2" cstate="hqprint">
            <a:extLst>
              <a:ext uri="{28A0092B-C50C-407E-A947-70E740481C1C}">
                <a14:useLocalDpi xmlns:a14="http://schemas.microsoft.com/office/drawing/2010/main"/>
              </a:ext>
            </a:extLst>
          </a:blip>
          <a:srcRect/>
          <a:stretch>
            <a:fillRect/>
          </a:stretch>
        </p:blipFill>
        <p:spPr bwMode="auto">
          <a:xfrm>
            <a:off x="7215883" y="3963256"/>
            <a:ext cx="3822700" cy="2546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065F94-BDEF-C442-B1EF-82B22B45F2CE}"/>
              </a:ext>
            </a:extLst>
          </p:cNvPr>
          <p:cNvSpPr txBox="1"/>
          <p:nvPr/>
        </p:nvSpPr>
        <p:spPr>
          <a:xfrm>
            <a:off x="5994972" y="1982913"/>
            <a:ext cx="6197028" cy="2062103"/>
          </a:xfrm>
          <a:prstGeom prst="rect">
            <a:avLst/>
          </a:prstGeom>
          <a:noFill/>
        </p:spPr>
        <p:txBody>
          <a:bodyPr wrap="square" rtlCol="0">
            <a:spAutoFit/>
          </a:bodyPr>
          <a:lstStyle/>
          <a:p>
            <a:r>
              <a:rPr lang="en-US" sz="2800" spc="-1" dirty="0">
                <a:solidFill>
                  <a:srgbClr val="0070C0"/>
                </a:solidFill>
                <a:uFill>
                  <a:solidFill>
                    <a:srgbClr val="FFFFFF"/>
                  </a:solidFill>
                </a:uFill>
                <a:latin typeface="Arial"/>
              </a:rPr>
              <a:t>Class Meeting Expectations :</a:t>
            </a:r>
          </a:p>
          <a:p>
            <a:pPr marL="514350" indent="-514350">
              <a:buAutoNum type="arabicPeriod"/>
            </a:pPr>
            <a:r>
              <a:rPr lang="en-US" spc="-1" dirty="0">
                <a:solidFill>
                  <a:srgbClr val="0070C0"/>
                </a:solidFill>
                <a:uFill>
                  <a:solidFill>
                    <a:srgbClr val="FFFFFF"/>
                  </a:solidFill>
                </a:uFill>
                <a:latin typeface="Arial"/>
              </a:rPr>
              <a:t>Participation, which requires attendance </a:t>
            </a:r>
          </a:p>
          <a:p>
            <a:pPr marL="514350" indent="-514350">
              <a:buAutoNum type="arabicPeriod"/>
            </a:pPr>
            <a:r>
              <a:rPr lang="en-US" spc="-1" dirty="0">
                <a:solidFill>
                  <a:srgbClr val="0070C0"/>
                </a:solidFill>
                <a:uFill>
                  <a:solidFill>
                    <a:srgbClr val="FFFFFF"/>
                  </a:solidFill>
                </a:uFill>
                <a:latin typeface="Arial"/>
              </a:rPr>
              <a:t>Team activities</a:t>
            </a:r>
          </a:p>
          <a:p>
            <a:pPr marL="514350" indent="-514350">
              <a:buAutoNum type="arabicPeriod"/>
            </a:pPr>
            <a:r>
              <a:rPr lang="en-US" spc="-1" dirty="0">
                <a:solidFill>
                  <a:srgbClr val="0070C0"/>
                </a:solidFill>
                <a:uFill>
                  <a:solidFill>
                    <a:srgbClr val="FFFFFF"/>
                  </a:solidFill>
                </a:uFill>
                <a:latin typeface="Arial"/>
              </a:rPr>
              <a:t>Brief presentations (I will call on students by name from the roster)</a:t>
            </a:r>
            <a:r>
              <a:rPr lang="en-US" sz="2800" spc="-1" dirty="0">
                <a:solidFill>
                  <a:srgbClr val="0070C0"/>
                </a:solidFill>
                <a:uFill>
                  <a:solidFill>
                    <a:srgbClr val="FFFFFF"/>
                  </a:solidFill>
                </a:uFill>
                <a:latin typeface="Arial"/>
              </a:rPr>
              <a:t> </a:t>
            </a:r>
          </a:p>
          <a:p>
            <a:endParaRPr lang="en-US" dirty="0">
              <a:solidFill>
                <a:srgbClr val="0070C0"/>
              </a:solidFill>
            </a:endParaRPr>
          </a:p>
        </p:txBody>
      </p:sp>
    </p:spTree>
    <p:extLst>
      <p:ext uri="{BB962C8B-B14F-4D97-AF65-F5344CB8AC3E}">
        <p14:creationId xmlns:p14="http://schemas.microsoft.com/office/powerpoint/2010/main" val="37525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A065-C981-5B4E-A354-891AD322917F}"/>
              </a:ext>
            </a:extLst>
          </p:cNvPr>
          <p:cNvSpPr>
            <a:spLocks noGrp="1"/>
          </p:cNvSpPr>
          <p:nvPr>
            <p:ph type="title"/>
          </p:nvPr>
        </p:nvSpPr>
        <p:spPr/>
        <p:txBody>
          <a:bodyPr/>
          <a:lstStyle/>
          <a:p>
            <a:r>
              <a:rPr lang="en-US" dirty="0"/>
              <a:t>Eight Areas of Coverage</a:t>
            </a:r>
          </a:p>
        </p:txBody>
      </p:sp>
      <p:sp>
        <p:nvSpPr>
          <p:cNvPr id="5" name="Rectangle 4">
            <a:extLst>
              <a:ext uri="{FF2B5EF4-FFF2-40B4-BE49-F238E27FC236}">
                <a16:creationId xmlns:a16="http://schemas.microsoft.com/office/drawing/2014/main" id="{D396D3C3-A159-334E-A6EE-3E82DB93EA47}"/>
              </a:ext>
            </a:extLst>
          </p:cNvPr>
          <p:cNvSpPr/>
          <p:nvPr/>
        </p:nvSpPr>
        <p:spPr>
          <a:xfrm>
            <a:off x="453390" y="1901041"/>
            <a:ext cx="6096000" cy="3970318"/>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1. Systems Theory and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2. Ethics in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3. The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Requirements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Design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Implementation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Testing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Release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Operations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Maintenance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4. Flavors of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Waterfall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Agile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Open Source x</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56AC9E8-EDA5-DF47-A11E-86BBC883B56A}"/>
              </a:ext>
            </a:extLst>
          </p:cNvPr>
          <p:cNvSpPr/>
          <p:nvPr/>
        </p:nvSpPr>
        <p:spPr>
          <a:xfrm>
            <a:off x="6096000" y="1901041"/>
            <a:ext cx="6096000" cy="4124206"/>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5. Computing Disciplines Needed to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Computer Human Interaction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Database Management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Algorithms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Computing Languages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6. Types of Technological Systems for Which We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Real Time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Safety Critical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Service Oriented Architectures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Web Systems and Frameworks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Mobile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Data Scientific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296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CAA1-1913-134F-A4E0-1D9CF231BDBB}"/>
              </a:ext>
            </a:extLst>
          </p:cNvPr>
          <p:cNvSpPr>
            <a:spLocks noGrp="1"/>
          </p:cNvSpPr>
          <p:nvPr>
            <p:ph type="title"/>
          </p:nvPr>
        </p:nvSpPr>
        <p:spPr/>
        <p:txBody>
          <a:bodyPr/>
          <a:lstStyle/>
          <a:p>
            <a:r>
              <a:rPr lang="en-US" dirty="0"/>
              <a:t>Eight Areas of Coverage (Page Two)</a:t>
            </a:r>
          </a:p>
        </p:txBody>
      </p:sp>
      <p:sp>
        <p:nvSpPr>
          <p:cNvPr id="6" name="Rectangle 5">
            <a:extLst>
              <a:ext uri="{FF2B5EF4-FFF2-40B4-BE49-F238E27FC236}">
                <a16:creationId xmlns:a16="http://schemas.microsoft.com/office/drawing/2014/main" id="{C2342E80-1D9B-5447-BD4D-78B2E663A461}"/>
              </a:ext>
            </a:extLst>
          </p:cNvPr>
          <p:cNvSpPr/>
          <p:nvPr/>
        </p:nvSpPr>
        <p:spPr>
          <a:xfrm>
            <a:off x="3048000" y="1795493"/>
            <a:ext cx="6096000" cy="4524315"/>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7. Essential Orthogonal Disciplines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Documentation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Version Control and Configuration Management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Request Tracking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Architecture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Commercial Off the Shelf (COTS)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Security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8. The Social System of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Collaboration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Coordination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Group Work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Science of Team Science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Conflict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Communication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Metrics and Measurement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Community Building x</a:t>
            </a:r>
            <a:endParaRPr lang="en-US" dirty="0"/>
          </a:p>
        </p:txBody>
      </p:sp>
    </p:spTree>
    <p:extLst>
      <p:ext uri="{BB962C8B-B14F-4D97-AF65-F5344CB8AC3E}">
        <p14:creationId xmlns:p14="http://schemas.microsoft.com/office/powerpoint/2010/main" val="80029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1"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Grad-Student </a:t>
            </a:r>
            <a:r>
              <a:rPr lang="en-US" sz="4400" spc="-1" dirty="0" err="1">
                <a:solidFill>
                  <a:srgbClr val="0070C0"/>
                </a:solidFill>
                <a:uFill>
                  <a:solidFill>
                    <a:srgbClr val="FFFFFF"/>
                  </a:solidFill>
                </a:uFill>
                <a:latin typeface="Arial"/>
              </a:rPr>
              <a:t>Homeworks</a:t>
            </a:r>
            <a:endParaRPr lang="en-US" sz="4400" spc="-1" dirty="0">
              <a:solidFill>
                <a:srgbClr val="0070C0"/>
              </a:solidFill>
              <a:uFill>
                <a:solidFill>
                  <a:srgbClr val="FFFFFF"/>
                </a:solidFill>
              </a:uFill>
              <a:latin typeface="Arial"/>
            </a:endParaRPr>
          </a:p>
        </p:txBody>
      </p:sp>
      <p:sp>
        <p:nvSpPr>
          <p:cNvPr id="62" name="TextShape 2"/>
          <p:cNvSpPr txBox="1"/>
          <p:nvPr/>
        </p:nvSpPr>
        <p:spPr>
          <a:xfrm>
            <a:off x="1981200" y="1600200"/>
            <a:ext cx="8229600" cy="4526280"/>
          </a:xfrm>
          <a:prstGeom prst="rect">
            <a:avLst/>
          </a:prstGeom>
          <a:noFill/>
          <a:ln>
            <a:noFill/>
          </a:ln>
        </p:spPr>
        <p:txBody>
          <a:bodyPr lIns="90000" tIns="46800" rIns="90000" bIns="46800"/>
          <a:lstStyle/>
          <a:p>
            <a:pPr marL="342720" indent="-342720">
              <a:buClr>
                <a:srgbClr val="FAE101"/>
              </a:buClr>
              <a:buSzPct val="45000"/>
              <a:buFont typeface="Wingdings" charset="2"/>
              <a:buChar char=""/>
            </a:pPr>
            <a:r>
              <a:rPr lang="en-US" sz="3200" spc="-1" dirty="0">
                <a:solidFill>
                  <a:srgbClr val="0070C0"/>
                </a:solidFill>
                <a:uFill>
                  <a:solidFill>
                    <a:srgbClr val="FFFFFF"/>
                  </a:solidFill>
                </a:uFill>
                <a:latin typeface="Arial"/>
              </a:rPr>
              <a:t>There will be various additional homework for graduate students:</a:t>
            </a:r>
          </a:p>
          <a:p>
            <a:pPr marL="742680" lvl="1" indent="-285480">
              <a:buClr>
                <a:srgbClr val="FAE101"/>
              </a:buClr>
              <a:buSzPct val="45000"/>
              <a:buFont typeface="Wingdings" charset="2"/>
              <a:buChar char=""/>
            </a:pPr>
            <a:r>
              <a:rPr lang="en-US" sz="2800" spc="-1" dirty="0">
                <a:solidFill>
                  <a:srgbClr val="0070C0"/>
                </a:solidFill>
                <a:uFill>
                  <a:solidFill>
                    <a:srgbClr val="FFFFFF"/>
                  </a:solidFill>
                </a:uFill>
                <a:latin typeface="Arial"/>
              </a:rPr>
              <a:t>Literature reading and critique and review writing</a:t>
            </a:r>
          </a:p>
          <a:p>
            <a:pPr marL="742680" lvl="1" indent="-285480">
              <a:buClr>
                <a:srgbClr val="FAE101"/>
              </a:buClr>
              <a:buSzPct val="45000"/>
              <a:buFont typeface="Wingdings" charset="2"/>
              <a:buChar char=""/>
            </a:pPr>
            <a:r>
              <a:rPr lang="en-US" sz="2800" spc="-1" dirty="0">
                <a:solidFill>
                  <a:srgbClr val="0070C0"/>
                </a:solidFill>
                <a:uFill>
                  <a:solidFill>
                    <a:srgbClr val="FFFFFF"/>
                  </a:solidFill>
                </a:uFill>
                <a:latin typeface="Arial"/>
              </a:rPr>
              <a:t>Software engineering related exercises in support of your group project</a:t>
            </a:r>
          </a:p>
        </p:txBody>
      </p:sp>
    </p:spTree>
    <p:extLst>
      <p:ext uri="{BB962C8B-B14F-4D97-AF65-F5344CB8AC3E}">
        <p14:creationId xmlns:p14="http://schemas.microsoft.com/office/powerpoint/2010/main" val="251604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0070C0"/>
                </a:solidFill>
                <a:uFill>
                  <a:solidFill>
                    <a:srgbClr val="FFFFFF"/>
                  </a:solidFill>
                </a:uFill>
                <a:latin typeface="Arial"/>
              </a:rPr>
              <a:t>See Syllabus for:</a:t>
            </a:r>
          </a:p>
        </p:txBody>
      </p:sp>
      <p:sp>
        <p:nvSpPr>
          <p:cNvPr id="64" name="TextShape 2"/>
          <p:cNvSpPr txBox="1"/>
          <p:nvPr/>
        </p:nvSpPr>
        <p:spPr>
          <a:xfrm>
            <a:off x="1981200" y="1188720"/>
            <a:ext cx="8229600" cy="4526280"/>
          </a:xfrm>
          <a:prstGeom prst="rect">
            <a:avLst/>
          </a:prstGeom>
          <a:noFill/>
          <a:ln>
            <a:noFill/>
          </a:ln>
        </p:spPr>
        <p:txBody>
          <a:bodyPr lIns="90000" tIns="46800" rIns="90000" bIns="46800"/>
          <a:lstStyle/>
          <a:p>
            <a:pPr marL="342720" indent="-342720">
              <a:buClr>
                <a:srgbClr val="FAE101"/>
              </a:buClr>
              <a:buFont typeface="Arial"/>
              <a:buChar char="•"/>
            </a:pPr>
            <a:r>
              <a:rPr lang="en-US" sz="3200" spc="-1" dirty="0">
                <a:solidFill>
                  <a:srgbClr val="0070C0"/>
                </a:solidFill>
                <a:uFill>
                  <a:solidFill>
                    <a:srgbClr val="FFFFFF"/>
                  </a:solidFill>
                </a:uFill>
                <a:latin typeface="Arial"/>
              </a:rPr>
              <a:t>General Course Policies</a:t>
            </a:r>
          </a:p>
          <a:p>
            <a:pPr marL="342720" indent="-342720">
              <a:buClr>
                <a:srgbClr val="FAE101"/>
              </a:buClr>
              <a:buFont typeface="Arial"/>
              <a:buChar char="•"/>
            </a:pPr>
            <a:r>
              <a:rPr lang="en-US" sz="3200" spc="-1" dirty="0">
                <a:solidFill>
                  <a:srgbClr val="0070C0"/>
                </a:solidFill>
                <a:uFill>
                  <a:solidFill>
                    <a:srgbClr val="FFFFFF"/>
                  </a:solidFill>
                </a:uFill>
                <a:latin typeface="Arial"/>
              </a:rPr>
              <a:t>ADA Notice</a:t>
            </a:r>
          </a:p>
          <a:p>
            <a:pPr marL="342720" indent="-342720">
              <a:buClr>
                <a:srgbClr val="FAE101"/>
              </a:buClr>
              <a:buFont typeface="Arial"/>
              <a:buChar char="•"/>
            </a:pPr>
            <a:r>
              <a:rPr lang="en-US" sz="3200" spc="-1" dirty="0">
                <a:solidFill>
                  <a:srgbClr val="0070C0"/>
                </a:solidFill>
                <a:uFill>
                  <a:solidFill>
                    <a:srgbClr val="FFFFFF"/>
                  </a:solidFill>
                </a:uFill>
                <a:latin typeface="Arial"/>
              </a:rPr>
              <a:t>Academic Dishonesty</a:t>
            </a:r>
          </a:p>
          <a:p>
            <a:pPr marL="342720" indent="-342720">
              <a:buClr>
                <a:srgbClr val="FAE101"/>
              </a:buClr>
              <a:buFont typeface="Arial"/>
              <a:buChar char="•"/>
            </a:pPr>
            <a:r>
              <a:rPr lang="en-US" sz="3200" spc="-1" dirty="0">
                <a:solidFill>
                  <a:srgbClr val="0070C0"/>
                </a:solidFill>
                <a:uFill>
                  <a:solidFill>
                    <a:srgbClr val="FFFFFF"/>
                  </a:solidFill>
                </a:uFill>
                <a:latin typeface="Arial"/>
              </a:rPr>
              <a:t>Intellectual Pluralism</a:t>
            </a:r>
          </a:p>
          <a:p>
            <a:pPr marL="342720" indent="-342720">
              <a:buClr>
                <a:srgbClr val="FAE101"/>
              </a:buClr>
              <a:buFont typeface="Arial"/>
              <a:buChar char="•"/>
            </a:pPr>
            <a:r>
              <a:rPr lang="en-US" sz="3200" spc="-1" dirty="0">
                <a:solidFill>
                  <a:srgbClr val="0070C0"/>
                </a:solidFill>
                <a:uFill>
                  <a:solidFill>
                    <a:srgbClr val="FFFFFF"/>
                  </a:solidFill>
                </a:uFill>
                <a:latin typeface="Arial"/>
              </a:rPr>
              <a:t>UM Executive Order No. 38, </a:t>
            </a:r>
          </a:p>
          <a:p>
            <a:pPr marL="742680" lvl="1" indent="-285480">
              <a:buClr>
                <a:srgbClr val="FAE101"/>
              </a:buClr>
              <a:buFont typeface="Arial"/>
              <a:buChar char="–"/>
            </a:pPr>
            <a:r>
              <a:rPr lang="en-US" sz="2800" spc="-1" dirty="0">
                <a:solidFill>
                  <a:srgbClr val="0070C0"/>
                </a:solidFill>
                <a:uFill>
                  <a:solidFill>
                    <a:srgbClr val="FFFFFF"/>
                  </a:solidFill>
                </a:uFill>
                <a:latin typeface="Arial"/>
              </a:rPr>
              <a:t>Recording Course Activities</a:t>
            </a:r>
          </a:p>
        </p:txBody>
      </p:sp>
      <p:sp>
        <p:nvSpPr>
          <p:cNvPr id="65" name="TextShape 3"/>
          <p:cNvSpPr txBox="1"/>
          <p:nvPr/>
        </p:nvSpPr>
        <p:spPr>
          <a:xfrm>
            <a:off x="345989" y="4498560"/>
            <a:ext cx="11442357" cy="2221560"/>
          </a:xfrm>
          <a:prstGeom prst="rect">
            <a:avLst/>
          </a:prstGeom>
          <a:noFill/>
          <a:ln>
            <a:noFill/>
          </a:ln>
        </p:spPr>
        <p:txBody>
          <a:bodyPr lIns="90000" tIns="45000" rIns="90000" bIns="45000"/>
          <a:lstStyle/>
          <a:p>
            <a:r>
              <a:rPr lang="en-US" dirty="0">
                <a:solidFill>
                  <a:srgbClr val="0070C0"/>
                </a:solidFill>
              </a:rPr>
              <a:t>University of Missouri System Executive Order No. 38 lays out principles regarding the sanctity of classroom discussions at the university. The policy is described fully in Section 200.015 of the Collected Rules and Regulations. </a:t>
            </a:r>
            <a:r>
              <a:rPr lang="en-US" b="1" dirty="0">
                <a:solidFill>
                  <a:srgbClr val="0070C0"/>
                </a:solidFill>
              </a:rPr>
              <a:t>In this class, students are not allowed to make audio or video recordings of course activity unless specifically granted permission by Dr. Goggins</a:t>
            </a:r>
            <a:r>
              <a:rPr lang="en-US" dirty="0">
                <a:solidFill>
                  <a:srgbClr val="0070C0"/>
                </a:solidFill>
              </a:rPr>
              <a:t>. However, the redistribution of audio or video recordings of statements or comments from the course to individuals who are not students in the course is prohibited without the express permission of the faculty member and of any students who are recorded. Students found to have violated this policy are subject to discipline in accordance with provisions of Section 200.020 of the Collected Rules and Regulations of the University of Missouri pertaining to student conduct matters.</a:t>
            </a:r>
          </a:p>
        </p:txBody>
      </p:sp>
      <p:sp>
        <p:nvSpPr>
          <p:cNvPr id="5" name="TextBox 4">
            <a:extLst>
              <a:ext uri="{FF2B5EF4-FFF2-40B4-BE49-F238E27FC236}">
                <a16:creationId xmlns:a16="http://schemas.microsoft.com/office/drawing/2014/main" id="{26488C23-A149-2C4B-A071-BAFC6753A56C}"/>
              </a:ext>
            </a:extLst>
          </p:cNvPr>
          <p:cNvSpPr txBox="1"/>
          <p:nvPr/>
        </p:nvSpPr>
        <p:spPr>
          <a:xfrm>
            <a:off x="2637322" y="183600"/>
            <a:ext cx="7074052" cy="369332"/>
          </a:xfrm>
          <a:prstGeom prst="rect">
            <a:avLst/>
          </a:prstGeom>
          <a:noFill/>
        </p:spPr>
        <p:txBody>
          <a:bodyPr wrap="none" rtlCol="0">
            <a:spAutoFit/>
          </a:bodyPr>
          <a:lstStyle/>
          <a:p>
            <a:r>
              <a:rPr lang="en-US" dirty="0">
                <a:solidFill>
                  <a:srgbClr val="C00000"/>
                </a:solidFill>
              </a:rPr>
              <a:t>Syllabus</a:t>
            </a:r>
            <a:r>
              <a:rPr lang="en-US" dirty="0">
                <a:solidFill>
                  <a:schemeClr val="accent4">
                    <a:lumMod val="40000"/>
                    <a:lumOff val="60000"/>
                  </a:schemeClr>
                </a:solidFill>
              </a:rPr>
              <a:t>: </a:t>
            </a:r>
            <a:r>
              <a:rPr lang="en-US" dirty="0">
                <a:solidFill>
                  <a:schemeClr val="accent4">
                    <a:lumMod val="40000"/>
                    <a:lumOff val="60000"/>
                  </a:schemeClr>
                </a:solidFill>
                <a:hlinkClick r:id="rId2"/>
              </a:rPr>
              <a:t>https://github.com/computationalmystic/sengfs19/README.md</a:t>
            </a:r>
            <a:r>
              <a:rPr lang="en-US" dirty="0">
                <a:solidFill>
                  <a:schemeClr val="accent4">
                    <a:lumMod val="40000"/>
                    <a:lumOff val="60000"/>
                  </a:schemeClr>
                </a:solidFill>
              </a:rPr>
              <a:t> </a:t>
            </a:r>
          </a:p>
        </p:txBody>
      </p:sp>
    </p:spTree>
    <p:extLst>
      <p:ext uri="{BB962C8B-B14F-4D97-AF65-F5344CB8AC3E}">
        <p14:creationId xmlns:p14="http://schemas.microsoft.com/office/powerpoint/2010/main" val="151412571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679</TotalTime>
  <Words>727</Words>
  <Application>Microsoft Macintosh PowerPoint</Application>
  <PresentationFormat>Widescreen</PresentationFormat>
  <Paragraphs>93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Metropolitan</vt:lpstr>
      <vt:lpstr>PowerPoint Presentation</vt:lpstr>
      <vt:lpstr>Where to find course information: </vt:lpstr>
      <vt:lpstr>PowerPoint Presentation</vt:lpstr>
      <vt:lpstr>PowerPoint Presentation</vt:lpstr>
      <vt:lpstr>PowerPoint Presentation</vt:lpstr>
      <vt:lpstr>Eight Areas of Coverage</vt:lpstr>
      <vt:lpstr>Eight Areas of Coverage (Page Two)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Sean Goggins, Duke of Kensingtonshirestone</cp:lastModifiedBy>
  <cp:revision>29</cp:revision>
  <cp:lastPrinted>2021-02-02T14:31:37Z</cp:lastPrinted>
  <dcterms:created xsi:type="dcterms:W3CDTF">2017-01-23T16:27:17Z</dcterms:created>
  <dcterms:modified xsi:type="dcterms:W3CDTF">2023-01-17T19:56:16Z</dcterms:modified>
</cp:coreProperties>
</file>