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37"/>
  </p:notes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  <p:sldId id="259" r:id="rId9"/>
    <p:sldId id="264" r:id="rId10"/>
    <p:sldId id="265" r:id="rId11"/>
    <p:sldId id="266" r:id="rId12"/>
    <p:sldId id="268" r:id="rId13"/>
    <p:sldId id="272" r:id="rId14"/>
    <p:sldId id="273" r:id="rId15"/>
    <p:sldId id="274" r:id="rId16"/>
    <p:sldId id="267" r:id="rId17"/>
    <p:sldId id="276" r:id="rId18"/>
    <p:sldId id="277" r:id="rId19"/>
    <p:sldId id="286" r:id="rId20"/>
    <p:sldId id="287" r:id="rId21"/>
    <p:sldId id="288" r:id="rId22"/>
    <p:sldId id="270" r:id="rId23"/>
    <p:sldId id="284" r:id="rId24"/>
    <p:sldId id="283" r:id="rId25"/>
    <p:sldId id="285" r:id="rId26"/>
    <p:sldId id="278" r:id="rId27"/>
    <p:sldId id="279" r:id="rId28"/>
    <p:sldId id="280" r:id="rId29"/>
    <p:sldId id="281" r:id="rId30"/>
    <p:sldId id="271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82004" autoAdjust="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2CDF-8358-214F-899B-ACED700ACE47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A623-34A5-AD4D-A20C-B1C51EA4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3/7/23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listair.cockburn.us/get/246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CS 4320 / 7320
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1316403" cy="1645920"/>
          </a:xfrm>
        </p:spPr>
        <p:txBody>
          <a:bodyPr>
            <a:normAutofit fontScale="92500" lnSpcReduction="10000"/>
          </a:bodyPr>
          <a:lstStyle/>
          <a:p>
            <a:r>
              <a:rPr lang="en-US" sz="6600" dirty="0"/>
              <a:t>Week 3 – Design: </a:t>
            </a:r>
            <a:br>
              <a:rPr lang="en-US" sz="6600" dirty="0"/>
            </a:br>
            <a:r>
              <a:rPr lang="en-US" sz="6600" dirty="0"/>
              <a:t>	UML and Data Models</a:t>
            </a:r>
          </a:p>
        </p:txBody>
      </p:sp>
    </p:spTree>
    <p:extLst>
      <p:ext uri="{BB962C8B-B14F-4D97-AF65-F5344CB8AC3E}">
        <p14:creationId xmlns:p14="http://schemas.microsoft.com/office/powerpoint/2010/main" val="13478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Relationships: </a:t>
            </a:r>
            <a:r>
              <a:rPr lang="en-US" sz="3200" dirty="0"/>
              <a:t>associations between entities</a:t>
            </a:r>
          </a:p>
          <a:p>
            <a:pPr lvl="2"/>
            <a:r>
              <a:rPr lang="en-US" sz="2800" dirty="0"/>
              <a:t>In logical and physical models, requires foreign keys</a:t>
            </a:r>
          </a:p>
          <a:p>
            <a:r>
              <a:rPr lang="en-US" sz="3200" b="1" dirty="0"/>
              <a:t>Cardinality constraints </a:t>
            </a:r>
          </a:p>
          <a:p>
            <a:pPr lvl="2"/>
            <a:r>
              <a:rPr lang="en-US" sz="2800" dirty="0"/>
              <a:t>zero or more; one or more; one and only one; zero or one</a:t>
            </a:r>
          </a:p>
        </p:txBody>
      </p:sp>
    </p:spTree>
    <p:extLst>
      <p:ext uri="{BB962C8B-B14F-4D97-AF65-F5344CB8AC3E}">
        <p14:creationId xmlns:p14="http://schemas.microsoft.com/office/powerpoint/2010/main" val="204988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ERD: Chen vs. Crow’s Foot</a:t>
            </a:r>
          </a:p>
        </p:txBody>
      </p:sp>
      <p:pic>
        <p:nvPicPr>
          <p:cNvPr id="9" name="Shape 9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17176" y="4973107"/>
            <a:ext cx="4226242" cy="1053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9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35154" y="4973107"/>
            <a:ext cx="4215564" cy="1053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98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399320" y="1985147"/>
            <a:ext cx="3944098" cy="2731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99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71696" y="1935216"/>
            <a:ext cx="4722135" cy="112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00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714716" y="3349050"/>
            <a:ext cx="2846573" cy="1435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7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48034"/>
          </a:xfrm>
        </p:spPr>
        <p:txBody>
          <a:bodyPr>
            <a:noAutofit/>
          </a:bodyPr>
          <a:lstStyle/>
          <a:p>
            <a:r>
              <a:rPr lang="en-US" sz="3200" b="1" dirty="0"/>
              <a:t>What</a:t>
            </a:r>
          </a:p>
          <a:p>
            <a:pPr lvl="1"/>
            <a:r>
              <a:rPr lang="en-US" sz="3200" dirty="0"/>
              <a:t>Representing the components of a system as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objects</a:t>
            </a:r>
            <a:r>
              <a:rPr lang="en-US" sz="3200" dirty="0"/>
              <a:t>, which have a strong correlation to real-world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pPr lvl="1"/>
            <a:r>
              <a:rPr lang="en-US" sz="3200" dirty="0"/>
              <a:t>Modeling the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attributes and actions </a:t>
            </a:r>
            <a:r>
              <a:rPr lang="en-US" sz="3200" dirty="0"/>
              <a:t>of these entities</a:t>
            </a:r>
          </a:p>
          <a:p>
            <a:pPr lvl="1"/>
            <a:r>
              <a:rPr lang="en-US" sz="3200" dirty="0"/>
              <a:t>Modeling their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inter-relationships and associations</a:t>
            </a:r>
          </a:p>
          <a:p>
            <a:r>
              <a:rPr lang="en-US" sz="3200" b="1" dirty="0"/>
              <a:t>Why</a:t>
            </a:r>
          </a:p>
          <a:p>
            <a:pPr lvl="1"/>
            <a:r>
              <a:rPr lang="en-US" sz="3200" dirty="0"/>
              <a:t>Clear approach to capturing the real-world needs in the model</a:t>
            </a:r>
          </a:p>
          <a:p>
            <a:pPr lvl="1"/>
            <a:r>
              <a:rPr lang="en-US" sz="3200" dirty="0"/>
              <a:t>Straight-forward conversion from model to components</a:t>
            </a:r>
          </a:p>
        </p:txBody>
      </p:sp>
    </p:spTree>
    <p:extLst>
      <p:ext uri="{BB962C8B-B14F-4D97-AF65-F5344CB8AC3E}">
        <p14:creationId xmlns:p14="http://schemas.microsoft.com/office/powerpoint/2010/main" val="4067492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</a:t>
            </a:r>
            <a:br>
              <a:rPr lang="en-US" dirty="0"/>
            </a:br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731"/>
            <a:ext cx="10753725" cy="4174125"/>
          </a:xfrm>
        </p:spPr>
        <p:txBody>
          <a:bodyPr>
            <a:noAutofit/>
          </a:bodyPr>
          <a:lstStyle/>
          <a:p>
            <a:r>
              <a:rPr lang="en-US" sz="3200" dirty="0"/>
              <a:t>Some entity that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models a real-world concept </a:t>
            </a:r>
            <a:r>
              <a:rPr lang="en-US" sz="3200" dirty="0"/>
              <a:t>that is either: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Entity</a:t>
            </a:r>
          </a:p>
          <a:p>
            <a:r>
              <a:rPr lang="en-US" sz="3200" dirty="0"/>
              <a:t>Objects are defined by 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Class definition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Attributes / Fields / Members /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Actions / Methods</a:t>
            </a:r>
          </a:p>
          <a:p>
            <a:r>
              <a:rPr lang="en-US" sz="3200" dirty="0"/>
              <a:t>An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instantiated</a:t>
            </a:r>
            <a:r>
              <a:rPr lang="en-US" sz="3200" dirty="0"/>
              <a:t> Class is an Object</a:t>
            </a:r>
          </a:p>
          <a:p>
            <a:r>
              <a:rPr lang="en-US" sz="2800" i="1" dirty="0"/>
              <a:t>The class is the blueprint!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404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731"/>
            <a:ext cx="10753725" cy="4174125"/>
          </a:xfrm>
        </p:spPr>
        <p:txBody>
          <a:bodyPr>
            <a:noAutofit/>
          </a:bodyPr>
          <a:lstStyle/>
          <a:p>
            <a:r>
              <a:rPr lang="en-US" sz="4000" dirty="0"/>
              <a:t>Other topics in OOD: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/>
              <a:t>Encapsulation (information hiding)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/>
              <a:t>Abstraction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/>
              <a:t>Inheritance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75393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96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65730" y="243116"/>
            <a:ext cx="8560011" cy="6440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86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0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45210" y="183931"/>
            <a:ext cx="8752675" cy="6567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271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Diagram: </a:t>
            </a:r>
            <a:r>
              <a:rPr lang="en-US" dirty="0" err="1"/>
              <a:t>HasA</a:t>
            </a:r>
            <a:endParaRPr lang="en-US" dirty="0"/>
          </a:p>
        </p:txBody>
      </p:sp>
      <p:pic>
        <p:nvPicPr>
          <p:cNvPr id="3" name="Shape 108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15897" y="2238948"/>
            <a:ext cx="7257600" cy="4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508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Diagram: Inheritance</a:t>
            </a:r>
          </a:p>
        </p:txBody>
      </p:sp>
      <p:pic>
        <p:nvPicPr>
          <p:cNvPr id="3" name="Shap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28011" y="1864885"/>
            <a:ext cx="7322818" cy="4357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3264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Activity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Used to describe procedural logic and work flow</a:t>
            </a:r>
          </a:p>
          <a:p>
            <a:r>
              <a:rPr lang="en-US" sz="3600" dirty="0"/>
              <a:t>Similar to a flowchart</a:t>
            </a:r>
          </a:p>
          <a:p>
            <a:r>
              <a:rPr lang="en-US" sz="3600" dirty="0"/>
              <a:t>Sometimes used to describe a Use Case</a:t>
            </a:r>
          </a:p>
          <a:p>
            <a:pPr lvl="2"/>
            <a:r>
              <a:rPr lang="en-US" sz="3200" dirty="0"/>
              <a:t>Shows the procedures needed for each Use Case</a:t>
            </a:r>
          </a:p>
          <a:p>
            <a:r>
              <a:rPr lang="en-US" sz="3600" dirty="0"/>
              <a:t>Supports parallel behavior</a:t>
            </a:r>
          </a:p>
        </p:txBody>
      </p:sp>
    </p:spTree>
    <p:extLst>
      <p:ext uri="{BB962C8B-B14F-4D97-AF65-F5344CB8AC3E}">
        <p14:creationId xmlns:p14="http://schemas.microsoft.com/office/powerpoint/2010/main" val="403332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UML and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Requirements:</a:t>
            </a:r>
          </a:p>
          <a:p>
            <a:pPr lvl="1"/>
            <a:r>
              <a:rPr lang="en-US" sz="3200" dirty="0"/>
              <a:t>Use Cases and Use Case Diagrams</a:t>
            </a:r>
          </a:p>
          <a:p>
            <a:pPr lvl="1"/>
            <a:endParaRPr lang="en-US" sz="3200" dirty="0"/>
          </a:p>
          <a:p>
            <a:pPr marL="4572" lvl="1" indent="0">
              <a:buNone/>
            </a:pPr>
            <a:r>
              <a:rPr lang="en-US" sz="3200" dirty="0"/>
              <a:t>Design:</a:t>
            </a:r>
          </a:p>
          <a:p>
            <a:pPr lvl="1"/>
            <a:r>
              <a:rPr lang="en-US" sz="3200" dirty="0"/>
              <a:t>Entity-Relationship Modeling Diagrams</a:t>
            </a:r>
          </a:p>
          <a:p>
            <a:pPr lvl="1"/>
            <a:r>
              <a:rPr lang="en-US" sz="3200" dirty="0"/>
              <a:t>Class Diagrams</a:t>
            </a:r>
          </a:p>
          <a:p>
            <a:pPr lvl="1"/>
            <a:r>
              <a:rPr lang="en-US" sz="3200" dirty="0"/>
              <a:t>Activity Diagrams</a:t>
            </a:r>
          </a:p>
          <a:p>
            <a:pPr lvl="1"/>
            <a:r>
              <a:rPr lang="en-US" sz="3200" dirty="0"/>
              <a:t>Sequence Diagrams</a:t>
            </a:r>
          </a:p>
          <a:p>
            <a:pPr lvl="1"/>
            <a:r>
              <a:rPr lang="en-US" sz="3200" dirty="0"/>
              <a:t>State Machines</a:t>
            </a:r>
          </a:p>
        </p:txBody>
      </p:sp>
    </p:spTree>
    <p:extLst>
      <p:ext uri="{BB962C8B-B14F-4D97-AF65-F5344CB8AC3E}">
        <p14:creationId xmlns:p14="http://schemas.microsoft.com/office/powerpoint/2010/main" val="1445473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Activity Diagrams: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Action</a:t>
            </a:r>
          </a:p>
          <a:p>
            <a:pPr lvl="2"/>
            <a:r>
              <a:rPr lang="en-US" sz="2800" dirty="0"/>
              <a:t>Initial function to describe</a:t>
            </a:r>
          </a:p>
          <a:p>
            <a:r>
              <a:rPr lang="en-US" sz="2800" dirty="0"/>
              <a:t>Fork / Join</a:t>
            </a:r>
          </a:p>
          <a:p>
            <a:pPr lvl="2"/>
            <a:r>
              <a:rPr lang="en-US" sz="2800" dirty="0"/>
              <a:t>Parallel processes not needed to run in order</a:t>
            </a:r>
          </a:p>
          <a:p>
            <a:r>
              <a:rPr lang="en-US" sz="2800" dirty="0"/>
              <a:t>Decision / Merge</a:t>
            </a:r>
          </a:p>
          <a:p>
            <a:pPr lvl="2"/>
            <a:r>
              <a:rPr lang="en-US" sz="2800" dirty="0"/>
              <a:t>Conditional statements</a:t>
            </a:r>
          </a:p>
          <a:p>
            <a:pPr lvl="2"/>
            <a:r>
              <a:rPr lang="en-US" sz="2800" dirty="0"/>
              <a:t>If-then-else statements</a:t>
            </a:r>
          </a:p>
          <a:p>
            <a:r>
              <a:rPr lang="en-US" sz="2800" dirty="0"/>
              <a:t>Flow / Edges</a:t>
            </a:r>
          </a:p>
        </p:txBody>
      </p:sp>
    </p:spTree>
    <p:extLst>
      <p:ext uri="{BB962C8B-B14F-4D97-AF65-F5344CB8AC3E}">
        <p14:creationId xmlns:p14="http://schemas.microsoft.com/office/powerpoint/2010/main" val="390026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499532"/>
            <a:ext cx="4716690" cy="2294467"/>
          </a:xfrm>
        </p:spPr>
        <p:txBody>
          <a:bodyPr>
            <a:normAutofit/>
          </a:bodyPr>
          <a:lstStyle/>
          <a:p>
            <a:r>
              <a:rPr lang="en-US" dirty="0"/>
              <a:t>UML </a:t>
            </a:r>
            <a:br>
              <a:rPr lang="en-US" dirty="0"/>
            </a:br>
            <a:r>
              <a:rPr lang="en-US" dirty="0"/>
              <a:t>Activity 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339114" y="286882"/>
            <a:ext cx="4152220" cy="6444118"/>
            <a:chOff x="1944" y="892"/>
            <a:chExt cx="1867" cy="3097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" y="892"/>
              <a:ext cx="1867" cy="3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944" y="892"/>
              <a:ext cx="1867" cy="3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587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Interactive Design</a:t>
            </a:r>
          </a:p>
          <a:p>
            <a:pPr lvl="1"/>
            <a:r>
              <a:rPr lang="en-US" sz="3600" dirty="0"/>
              <a:t>Passes messages between participants (objects)</a:t>
            </a:r>
          </a:p>
          <a:p>
            <a:pPr lvl="1"/>
            <a:r>
              <a:rPr lang="en-US" sz="3600" dirty="0"/>
              <a:t>Shows the process of a single scenario</a:t>
            </a:r>
          </a:p>
          <a:p>
            <a:pPr lvl="1"/>
            <a:r>
              <a:rPr lang="en-US" sz="3600" dirty="0"/>
              <a:t>Shows how long each participant is active</a:t>
            </a:r>
          </a:p>
          <a:p>
            <a:pPr lvl="1"/>
            <a:r>
              <a:rPr lang="en-US" sz="3600" dirty="0"/>
              <a:t>Shows what each participant contributes to the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43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Diagram: Symbols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</a:t>
            </a:r>
          </a:p>
          <a:p>
            <a:r>
              <a:rPr lang="en-US" sz="2800" dirty="0"/>
              <a:t>Timeline</a:t>
            </a:r>
          </a:p>
          <a:p>
            <a:pPr lvl="2"/>
            <a:r>
              <a:rPr lang="en-US" sz="2400" dirty="0"/>
              <a:t>How long each object is active</a:t>
            </a:r>
          </a:p>
          <a:p>
            <a:r>
              <a:rPr lang="en-US" sz="2800" dirty="0"/>
              <a:t>Active Object</a:t>
            </a:r>
          </a:p>
          <a:p>
            <a:r>
              <a:rPr lang="en-US" sz="2800" dirty="0"/>
              <a:t>Method Call</a:t>
            </a:r>
          </a:p>
          <a:p>
            <a:pPr lvl="2"/>
            <a:r>
              <a:rPr lang="en-US" sz="2400" dirty="0"/>
              <a:t>Reaching the next object with a call</a:t>
            </a:r>
          </a:p>
          <a:p>
            <a:r>
              <a:rPr lang="en-US" sz="2800" dirty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49944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Diagrams: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034143" y="1919514"/>
            <a:ext cx="9739086" cy="4303486"/>
            <a:chOff x="336" y="1392"/>
            <a:chExt cx="5130" cy="196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392"/>
              <a:ext cx="5130" cy="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336" y="1392"/>
              <a:ext cx="5130" cy="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9759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Diagram: </a:t>
            </a:r>
            <a:br>
              <a:rPr lang="en-US" dirty="0"/>
            </a:br>
            <a:r>
              <a:rPr lang="en-US" dirty="0"/>
              <a:t>Advanced Symbols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6656" y="2157731"/>
            <a:ext cx="10753725" cy="3920126"/>
          </a:xfrm>
        </p:spPr>
        <p:txBody>
          <a:bodyPr>
            <a:normAutofit/>
          </a:bodyPr>
          <a:lstStyle/>
          <a:p>
            <a:r>
              <a:rPr lang="en-US" sz="3200" dirty="0"/>
              <a:t>Creating and Deleting Objects</a:t>
            </a:r>
          </a:p>
          <a:p>
            <a:pPr lvl="2"/>
            <a:r>
              <a:rPr lang="en-US" sz="3200" dirty="0"/>
              <a:t>Objects only last while as an active object</a:t>
            </a:r>
          </a:p>
          <a:p>
            <a:r>
              <a:rPr lang="en-US" sz="3200" dirty="0"/>
              <a:t>Loops, Conditional Statements</a:t>
            </a:r>
          </a:p>
          <a:p>
            <a:pPr lvl="2"/>
            <a:r>
              <a:rPr lang="en-US" sz="3200" dirty="0"/>
              <a:t>if – then statements</a:t>
            </a:r>
          </a:p>
          <a:p>
            <a:r>
              <a:rPr lang="en-US" sz="3200" dirty="0"/>
              <a:t>Synchronous and Asynchronous Calls</a:t>
            </a:r>
          </a:p>
          <a:p>
            <a:pPr lvl="2"/>
            <a:r>
              <a:rPr lang="en-US" sz="3200" dirty="0"/>
              <a:t>Sending several messages in parallel</a:t>
            </a:r>
          </a:p>
          <a:p>
            <a:r>
              <a:rPr lang="en-US" sz="3200" dirty="0"/>
              <a:t>Common Operators for Interaction Frames</a:t>
            </a:r>
          </a:p>
        </p:txBody>
      </p:sp>
    </p:spTree>
    <p:extLst>
      <p:ext uri="{BB962C8B-B14F-4D97-AF65-F5344CB8AC3E}">
        <p14:creationId xmlns:p14="http://schemas.microsoft.com/office/powerpoint/2010/main" val="3674696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2"/>
            <a:ext cx="3475719" cy="2385181"/>
          </a:xfrm>
        </p:spPr>
        <p:txBody>
          <a:bodyPr>
            <a:normAutofit/>
          </a:bodyPr>
          <a:lstStyle/>
          <a:p>
            <a:r>
              <a:rPr lang="en-US" dirty="0"/>
              <a:t>UML </a:t>
            </a:r>
            <a:br>
              <a:rPr lang="en-US" dirty="0"/>
            </a:br>
            <a:r>
              <a:rPr lang="en-US" dirty="0"/>
              <a:t>Sequence 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  <p:pic>
        <p:nvPicPr>
          <p:cNvPr id="6" name="Shape 145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36044" y="851624"/>
            <a:ext cx="8065076" cy="5469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8579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499533"/>
            <a:ext cx="4535262" cy="2748038"/>
          </a:xfrm>
        </p:spPr>
        <p:txBody>
          <a:bodyPr>
            <a:normAutofit fontScale="90000"/>
          </a:bodyPr>
          <a:lstStyle/>
          <a:p>
            <a:r>
              <a:rPr lang="en-US" dirty="0"/>
              <a:t>UML </a:t>
            </a:r>
            <a:br>
              <a:rPr lang="en-US" dirty="0"/>
            </a:br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Diagram: </a:t>
            </a:r>
            <a:br>
              <a:rPr lang="en-US" dirty="0"/>
            </a:br>
            <a:r>
              <a:rPr lang="en-US" dirty="0"/>
              <a:t>Loops</a:t>
            </a:r>
          </a:p>
        </p:txBody>
      </p:sp>
      <p:pic>
        <p:nvPicPr>
          <p:cNvPr id="4" name="Shape 15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85177" y="550871"/>
            <a:ext cx="6502022" cy="620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59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4782005" cy="2976638"/>
          </a:xfrm>
        </p:spPr>
        <p:txBody>
          <a:bodyPr>
            <a:normAutofit/>
          </a:bodyPr>
          <a:lstStyle/>
          <a:p>
            <a:r>
              <a:rPr lang="en-US" dirty="0"/>
              <a:t>UML </a:t>
            </a:r>
            <a:br>
              <a:rPr lang="en-US" dirty="0"/>
            </a:br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Diagram: </a:t>
            </a:r>
            <a:br>
              <a:rPr lang="en-US" dirty="0"/>
            </a:br>
            <a:r>
              <a:rPr lang="en-US" dirty="0"/>
              <a:t>Threads</a:t>
            </a:r>
          </a:p>
        </p:txBody>
      </p:sp>
      <p:pic>
        <p:nvPicPr>
          <p:cNvPr id="3" name="Shap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640943" y="302527"/>
            <a:ext cx="7032171" cy="6347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375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499532"/>
            <a:ext cx="5108576" cy="3092753"/>
          </a:xfrm>
        </p:spPr>
        <p:txBody>
          <a:bodyPr>
            <a:normAutofit/>
          </a:bodyPr>
          <a:lstStyle/>
          <a:p>
            <a:r>
              <a:rPr lang="en-US" dirty="0"/>
              <a:t>UML</a:t>
            </a:r>
            <a:br>
              <a:rPr lang="en-US" dirty="0"/>
            </a:br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Diagram:</a:t>
            </a:r>
            <a:br>
              <a:rPr lang="en-US" dirty="0"/>
            </a:br>
            <a:r>
              <a:rPr lang="en-US" dirty="0"/>
              <a:t>Loop/Interaction</a:t>
            </a:r>
          </a:p>
        </p:txBody>
      </p:sp>
      <p:pic>
        <p:nvPicPr>
          <p:cNvPr id="3" name="Shape 169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182503" y="539447"/>
            <a:ext cx="6848773" cy="6021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03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371" y="19767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Gives 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top down perspective </a:t>
            </a:r>
            <a:r>
              <a:rPr lang="en-US" sz="3200" dirty="0"/>
              <a:t>of the system</a:t>
            </a:r>
          </a:p>
          <a:p>
            <a:r>
              <a:rPr lang="en-US" sz="3200" dirty="0"/>
              <a:t>Shows and describes the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functional requirements </a:t>
            </a:r>
            <a:r>
              <a:rPr lang="en-US" sz="3200" dirty="0"/>
              <a:t>of the system</a:t>
            </a:r>
          </a:p>
          <a:p>
            <a:pPr lvl="1"/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Does not </a:t>
            </a:r>
            <a:r>
              <a:rPr lang="en-US" sz="3200" dirty="0"/>
              <a:t>show the steps to each function or the code</a:t>
            </a:r>
          </a:p>
          <a:p>
            <a:pPr lvl="1"/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Does not </a:t>
            </a:r>
            <a:r>
              <a:rPr lang="en-US" sz="3200" dirty="0"/>
              <a:t>give an order to the system</a:t>
            </a:r>
          </a:p>
          <a:p>
            <a:r>
              <a:rPr lang="en-US" sz="3200" dirty="0"/>
              <a:t>Describes the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typical interactions </a:t>
            </a:r>
            <a:r>
              <a:rPr lang="en-US" sz="3200" dirty="0"/>
              <a:t>between the actors and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12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Another way to describe the behavior of a system</a:t>
            </a:r>
          </a:p>
          <a:p>
            <a:r>
              <a:rPr lang="en-US" sz="3600" dirty="0"/>
              <a:t>Similar style to the Activity Diagrams</a:t>
            </a:r>
          </a:p>
          <a:p>
            <a:pPr lvl="2"/>
            <a:r>
              <a:rPr lang="en-US" sz="3200" dirty="0"/>
              <a:t>Closest diagram that represents the code</a:t>
            </a:r>
          </a:p>
          <a:p>
            <a:r>
              <a:rPr lang="en-US" sz="3600" dirty="0"/>
              <a:t>In Object-oriented approaches, the state machine diagram shows the lifetime behavior of a single object</a:t>
            </a:r>
          </a:p>
          <a:p>
            <a:r>
              <a:rPr lang="en-US" sz="3600" dirty="0"/>
              <a:t>State Machines are good at describing the behavior across several use cases.</a:t>
            </a:r>
          </a:p>
        </p:txBody>
      </p:sp>
    </p:spTree>
    <p:extLst>
      <p:ext uri="{BB962C8B-B14F-4D97-AF65-F5344CB8AC3E}">
        <p14:creationId xmlns:p14="http://schemas.microsoft.com/office/powerpoint/2010/main" val="3043188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State Machines: Description/Tables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88028"/>
            <a:ext cx="10753725" cy="4198257"/>
          </a:xfrm>
        </p:spPr>
        <p:txBody>
          <a:bodyPr>
            <a:noAutofit/>
          </a:bodyPr>
          <a:lstStyle/>
          <a:p>
            <a:r>
              <a:rPr lang="en-US" sz="3600" dirty="0"/>
              <a:t>State Machines model the change of states and the events that cause them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373890"/>
            <a:ext cx="8633278" cy="280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029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State Machines: Basic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88028"/>
            <a:ext cx="10753725" cy="4198257"/>
          </a:xfrm>
        </p:spPr>
        <p:txBody>
          <a:bodyPr>
            <a:noAutofit/>
          </a:bodyPr>
          <a:lstStyle/>
          <a:p>
            <a:r>
              <a:rPr lang="en-US" sz="3600" dirty="0"/>
              <a:t>Initial State – Starting Position</a:t>
            </a:r>
          </a:p>
          <a:p>
            <a:r>
              <a:rPr lang="en-US" sz="3600" dirty="0"/>
              <a:t>Final State – Ending Position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Do Behavior</a:t>
            </a:r>
          </a:p>
          <a:p>
            <a:endParaRPr lang="en-US" sz="3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85" y="1895473"/>
            <a:ext cx="4789488" cy="207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169" y="4682979"/>
            <a:ext cx="4905829" cy="161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873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State Machines: Basic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948544"/>
            <a:ext cx="10753725" cy="4437742"/>
          </a:xfrm>
        </p:spPr>
        <p:txBody>
          <a:bodyPr>
            <a:noAutofit/>
          </a:bodyPr>
          <a:lstStyle/>
          <a:p>
            <a:r>
              <a:rPr lang="en-US" sz="2800" dirty="0"/>
              <a:t>Event / Transition</a:t>
            </a:r>
          </a:p>
          <a:p>
            <a:pPr lvl="2"/>
            <a:r>
              <a:rPr lang="en-US" sz="2800" dirty="0"/>
              <a:t>Transitions from one state to another</a:t>
            </a:r>
          </a:p>
          <a:p>
            <a:pPr lvl="2"/>
            <a:r>
              <a:rPr lang="en-US" sz="2800" dirty="0"/>
              <a:t>Trigger-signature – trigger to change the state</a:t>
            </a:r>
          </a:p>
          <a:p>
            <a:pPr lvl="2"/>
            <a:r>
              <a:rPr lang="en-US" sz="2800" dirty="0"/>
              <a:t>[guard] – Boolean Condition for transition to occur</a:t>
            </a:r>
          </a:p>
          <a:p>
            <a:pPr lvl="2"/>
            <a:r>
              <a:rPr lang="en-US" sz="2800" dirty="0"/>
              <a:t>Activity – Event that happens during transition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" y="4336142"/>
            <a:ext cx="9413910" cy="220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891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State Machines: Advanced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832429"/>
            <a:ext cx="10753725" cy="4553857"/>
          </a:xfrm>
        </p:spPr>
        <p:txBody>
          <a:bodyPr>
            <a:noAutofit/>
          </a:bodyPr>
          <a:lstStyle/>
          <a:p>
            <a:r>
              <a:rPr lang="en-US" sz="2800" dirty="0"/>
              <a:t>State Internal Behavior</a:t>
            </a:r>
          </a:p>
          <a:p>
            <a:pPr lvl="1"/>
            <a:r>
              <a:rPr lang="en-US" sz="2800" dirty="0"/>
              <a:t>Internal Behavior</a:t>
            </a:r>
          </a:p>
          <a:p>
            <a:pPr lvl="2"/>
            <a:r>
              <a:rPr lang="en-US" sz="2400" dirty="0"/>
              <a:t>Entry Behavior / Exit Behavior</a:t>
            </a:r>
          </a:p>
          <a:p>
            <a:pPr lvl="2"/>
            <a:r>
              <a:rPr lang="en-US" sz="2400" dirty="0"/>
              <a:t>Internal Events / Do Behaviors</a:t>
            </a:r>
          </a:p>
          <a:p>
            <a:pPr lvl="1"/>
            <a:r>
              <a:rPr lang="en-US" sz="2800" dirty="0"/>
              <a:t>Internal Transitions</a:t>
            </a:r>
          </a:p>
          <a:p>
            <a:pPr lvl="2"/>
            <a:r>
              <a:rPr lang="en-US" sz="2400" dirty="0"/>
              <a:t>Transition Label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98" y="3598862"/>
            <a:ext cx="79533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3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State Machines: Advanced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832429"/>
            <a:ext cx="10753725" cy="4553857"/>
          </a:xfrm>
        </p:spPr>
        <p:txBody>
          <a:bodyPr>
            <a:noAutofit/>
          </a:bodyPr>
          <a:lstStyle/>
          <a:p>
            <a:r>
              <a:rPr lang="en-US" sz="3200" dirty="0"/>
              <a:t>Concurrent States</a:t>
            </a:r>
          </a:p>
          <a:p>
            <a:pPr lvl="2"/>
            <a:r>
              <a:rPr lang="en-US" sz="3200" dirty="0"/>
              <a:t>Fork / Join</a:t>
            </a:r>
          </a:p>
          <a:p>
            <a:pPr lvl="2"/>
            <a:r>
              <a:rPr lang="en-US" sz="3200" dirty="0"/>
              <a:t>Concurrent Boundary</a:t>
            </a:r>
          </a:p>
          <a:p>
            <a:r>
              <a:rPr lang="en-US" sz="3200" dirty="0"/>
              <a:t>Choice </a:t>
            </a:r>
            <a:r>
              <a:rPr lang="en-US" sz="3200" dirty="0" err="1"/>
              <a:t>Pseudostates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(Boolean decisions)</a:t>
            </a:r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96" y="1900465"/>
            <a:ext cx="70675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1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 : Basic Symbols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371" y="19767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Actors –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key players </a:t>
            </a:r>
            <a:r>
              <a:rPr lang="en-US" sz="3200" dirty="0"/>
              <a:t>to the system</a:t>
            </a:r>
          </a:p>
          <a:p>
            <a:r>
              <a:rPr lang="en-US" sz="3200" dirty="0"/>
              <a:t>Use Cases –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key functions </a:t>
            </a:r>
            <a:r>
              <a:rPr lang="en-US" sz="3200" dirty="0"/>
              <a:t>to the system</a:t>
            </a:r>
          </a:p>
          <a:p>
            <a:r>
              <a:rPr lang="en-US" sz="3200" dirty="0"/>
              <a:t>Included Functions –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sz="3200" dirty="0"/>
              <a:t> functions</a:t>
            </a:r>
          </a:p>
          <a:p>
            <a:r>
              <a:rPr lang="en-US" sz="3200" dirty="0"/>
              <a:t>Extended Functions –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optional</a:t>
            </a:r>
            <a:r>
              <a:rPr lang="en-US" sz="3200" dirty="0"/>
              <a:t> functions</a:t>
            </a:r>
          </a:p>
          <a:p>
            <a:r>
              <a:rPr lang="en-US" sz="3200" dirty="0"/>
              <a:t>Use Case Descriptions</a:t>
            </a:r>
          </a:p>
          <a:p>
            <a:pPr lvl="2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Overall description </a:t>
            </a:r>
            <a:r>
              <a:rPr lang="en-US" sz="3200" dirty="0"/>
              <a:t>of the system</a:t>
            </a:r>
          </a:p>
          <a:p>
            <a:pPr lvl="2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Possible situations </a:t>
            </a:r>
            <a:r>
              <a:rPr lang="en-US" sz="3200" dirty="0"/>
              <a:t>of the system </a:t>
            </a:r>
          </a:p>
        </p:txBody>
      </p:sp>
    </p:spTree>
    <p:extLst>
      <p:ext uri="{BB962C8B-B14F-4D97-AF65-F5344CB8AC3E}">
        <p14:creationId xmlns:p14="http://schemas.microsoft.com/office/powerpoint/2010/main" val="108731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jor elements of UML use case diagram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86" y="799585"/>
            <a:ext cx="6841308" cy="558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371" y="19767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2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Descriptions: Typical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196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Title (active verb phrase, states main goal)</a:t>
            </a:r>
          </a:p>
          <a:p>
            <a:r>
              <a:rPr lang="en-US" sz="3000" dirty="0"/>
              <a:t>Description</a:t>
            </a:r>
          </a:p>
          <a:p>
            <a:r>
              <a:rPr lang="en-US" sz="3000" dirty="0"/>
              <a:t>Triggers</a:t>
            </a:r>
          </a:p>
          <a:p>
            <a:r>
              <a:rPr lang="en-US" sz="3000" dirty="0"/>
              <a:t>Actors</a:t>
            </a:r>
          </a:p>
          <a:p>
            <a:r>
              <a:rPr lang="en-US" sz="3000" dirty="0"/>
              <a:t>Preconditions</a:t>
            </a:r>
          </a:p>
          <a:p>
            <a:r>
              <a:rPr lang="en-US" sz="3000" dirty="0"/>
              <a:t>Main Success Scenario (Goals)</a:t>
            </a:r>
          </a:p>
          <a:p>
            <a:r>
              <a:rPr lang="en-US" sz="3000" dirty="0"/>
              <a:t>Failed End Condition</a:t>
            </a:r>
          </a:p>
          <a:p>
            <a:r>
              <a:rPr lang="en-US" sz="3000" dirty="0"/>
              <a:t>Extensions</a:t>
            </a:r>
          </a:p>
          <a:p>
            <a:r>
              <a:rPr lang="en-US" sz="3000" dirty="0"/>
              <a:t>Steps of Execution (Requirements)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2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601463" cy="4419600"/>
          </a:xfrm>
        </p:spPr>
        <p:txBody>
          <a:bodyPr>
            <a:normAutofit/>
          </a:bodyPr>
          <a:lstStyle/>
          <a:p>
            <a:r>
              <a:rPr lang="en-US" sz="2000" dirty="0"/>
              <a:t>Writing Effective use Cases by Alistair Cockburn</a:t>
            </a:r>
            <a:br>
              <a:rPr lang="en-US" sz="2000" dirty="0"/>
            </a:br>
            <a:r>
              <a:rPr lang="en-US" sz="2000" dirty="0"/>
              <a:t>ISBN-13: 978-0201702255</a:t>
            </a:r>
            <a:br>
              <a:rPr lang="en-US" sz="2000" dirty="0"/>
            </a:br>
            <a:r>
              <a:rPr lang="en-US" sz="2000" dirty="0"/>
              <a:t>ISBN-10: 0201702258</a:t>
            </a:r>
            <a:br>
              <a:rPr lang="en-US" sz="2000" dirty="0"/>
            </a:br>
            <a:r>
              <a:rPr lang="en-US" sz="2000" dirty="0"/>
              <a:t>Publisher: Addison-Wesley Professional; (October 15, 2000)</a:t>
            </a:r>
          </a:p>
          <a:p>
            <a:endParaRPr lang="en-US" dirty="0"/>
          </a:p>
          <a:p>
            <a:r>
              <a:rPr lang="en-US" sz="2000" dirty="0"/>
              <a:t>From the pre-publication draft online: </a:t>
            </a:r>
            <a:r>
              <a:rPr lang="en-US" sz="2000" dirty="0">
                <a:hlinkClick r:id="rId2"/>
              </a:rPr>
              <a:t>http://alistair.cockburn.us/get/2465</a:t>
            </a:r>
            <a:r>
              <a:rPr lang="en-US" sz="20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60" y="171449"/>
            <a:ext cx="6639560" cy="660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are the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data entities </a:t>
            </a:r>
            <a:r>
              <a:rPr lang="en-US" sz="3200" dirty="0"/>
              <a:t>of the system?</a:t>
            </a:r>
          </a:p>
          <a:p>
            <a:r>
              <a:rPr lang="en-US" sz="3200" dirty="0"/>
              <a:t>What are the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attributes</a:t>
            </a:r>
            <a:r>
              <a:rPr lang="en-US" sz="3200" dirty="0"/>
              <a:t> of each entity?</a:t>
            </a:r>
          </a:p>
          <a:p>
            <a:r>
              <a:rPr lang="en-US" sz="3200" dirty="0"/>
              <a:t>What are the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constraints on the attributes </a:t>
            </a:r>
            <a:r>
              <a:rPr lang="en-US" sz="3200" dirty="0"/>
              <a:t>of the entities?</a:t>
            </a:r>
          </a:p>
          <a:p>
            <a:r>
              <a:rPr lang="en-US" sz="3200" dirty="0"/>
              <a:t>What can be used to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uniquely identify </a:t>
            </a:r>
            <a:r>
              <a:rPr lang="en-US" sz="3200" dirty="0"/>
              <a:t>entities in the system?</a:t>
            </a:r>
          </a:p>
          <a:p>
            <a:r>
              <a:rPr lang="en-US" sz="3200" dirty="0"/>
              <a:t>How are the different entities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related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088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Entity: </a:t>
            </a:r>
            <a:r>
              <a:rPr lang="en-US" sz="3200" dirty="0"/>
              <a:t>a person, place, or thing about which we want to collect and store multiple instances of data</a:t>
            </a:r>
          </a:p>
          <a:p>
            <a:r>
              <a:rPr lang="en-US" sz="3200" b="1" dirty="0"/>
              <a:t>Attribute: </a:t>
            </a:r>
            <a:r>
              <a:rPr lang="en-US" sz="3200" dirty="0"/>
              <a:t>data that describes the entity</a:t>
            </a:r>
          </a:p>
          <a:p>
            <a:r>
              <a:rPr lang="en-US" sz="3200" b="1" dirty="0"/>
              <a:t>Constraints: </a:t>
            </a:r>
            <a:r>
              <a:rPr lang="en-US" sz="3200" dirty="0"/>
              <a:t>specific rules like not null, unique, check constraints (value &lt; 10), default values</a:t>
            </a:r>
          </a:p>
          <a:p>
            <a:r>
              <a:rPr lang="en-US" sz="3200" b="1" dirty="0"/>
              <a:t>Unique identifiers: </a:t>
            </a:r>
            <a:r>
              <a:rPr lang="en-US" sz="3200" dirty="0"/>
              <a:t>primary or surrogate key (be careful!)</a:t>
            </a:r>
          </a:p>
        </p:txBody>
      </p:sp>
    </p:spTree>
    <p:extLst>
      <p:ext uri="{BB962C8B-B14F-4D97-AF65-F5344CB8AC3E}">
        <p14:creationId xmlns:p14="http://schemas.microsoft.com/office/powerpoint/2010/main" val="382733085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5249</TotalTime>
  <Words>883</Words>
  <Application>Microsoft Macintosh PowerPoint</Application>
  <PresentationFormat>Widescreen</PresentationFormat>
  <Paragraphs>159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Metropolitan</vt:lpstr>
      <vt:lpstr>CS 4320 / 7320
Software Engineering</vt:lpstr>
      <vt:lpstr>Design: UML and Data Models</vt:lpstr>
      <vt:lpstr>Use Case Diagrams</vt:lpstr>
      <vt:lpstr>Use Case Diagrams : Basic Symbols</vt:lpstr>
      <vt:lpstr>Use Case Diagrams</vt:lpstr>
      <vt:lpstr>Use Case Descriptions: Typical Elements</vt:lpstr>
      <vt:lpstr>Use Case Example</vt:lpstr>
      <vt:lpstr>Data Modeling</vt:lpstr>
      <vt:lpstr>Data Modeling</vt:lpstr>
      <vt:lpstr>Data Modeling</vt:lpstr>
      <vt:lpstr>ERD: Chen vs. Crow’s Foot</vt:lpstr>
      <vt:lpstr>Object Oriented Design</vt:lpstr>
      <vt:lpstr>Object Oriented Design What is an Object?</vt:lpstr>
      <vt:lpstr>Object Oriented Design</vt:lpstr>
      <vt:lpstr>PowerPoint Presentation</vt:lpstr>
      <vt:lpstr>PowerPoint Presentation</vt:lpstr>
      <vt:lpstr>UML Class Diagram: HasA</vt:lpstr>
      <vt:lpstr>UML Class Diagram: Inheritance</vt:lpstr>
      <vt:lpstr>UML Activity Diagrams</vt:lpstr>
      <vt:lpstr>UML Activity Diagrams: Symbols</vt:lpstr>
      <vt:lpstr>UML  Activity  Diagram</vt:lpstr>
      <vt:lpstr>UML Sequence Diagram</vt:lpstr>
      <vt:lpstr>UML Sequence Diagram: Symbols</vt:lpstr>
      <vt:lpstr>UML Sequence Diagrams:</vt:lpstr>
      <vt:lpstr>UML Sequence Diagram:  Advanced Symbols</vt:lpstr>
      <vt:lpstr>UML  Sequence  Diagrams</vt:lpstr>
      <vt:lpstr>UML  Sequence Diagram:  Loops</vt:lpstr>
      <vt:lpstr>UML  Sequence Diagram:  Threads</vt:lpstr>
      <vt:lpstr>UML Sequence Diagram: Loop/Interaction</vt:lpstr>
      <vt:lpstr>UML State Machines</vt:lpstr>
      <vt:lpstr>UML State Machines: Description/Tables</vt:lpstr>
      <vt:lpstr>UML State Machines: Basic Symbols</vt:lpstr>
      <vt:lpstr>UML State Machines: Basic Symbols</vt:lpstr>
      <vt:lpstr>UML State Machines: Advanced Symbols</vt:lpstr>
      <vt:lpstr>UML State Machines: Advanced Symbols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4320 / 7320
Software Engineering</dc:title>
  <dc:creator>Sue Brownawell</dc:creator>
  <cp:lastModifiedBy>Sean Goggins, Duke of Kensingtonshirestone</cp:lastModifiedBy>
  <cp:revision>147</cp:revision>
  <dcterms:created xsi:type="dcterms:W3CDTF">2017-01-23T16:27:17Z</dcterms:created>
  <dcterms:modified xsi:type="dcterms:W3CDTF">2023-03-07T20:42:42Z</dcterms:modified>
</cp:coreProperties>
</file>