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7"/>
  </p:notesMasterIdLst>
  <p:handoutMasterIdLst>
    <p:handoutMasterId r:id="rId28"/>
  </p:handoutMasterIdLst>
  <p:sldIdLst>
    <p:sldId id="258" r:id="rId2"/>
    <p:sldId id="302" r:id="rId3"/>
    <p:sldId id="305" r:id="rId4"/>
    <p:sldId id="306" r:id="rId5"/>
    <p:sldId id="307" r:id="rId6"/>
    <p:sldId id="309" r:id="rId7"/>
    <p:sldId id="312" r:id="rId8"/>
    <p:sldId id="319" r:id="rId9"/>
    <p:sldId id="347" r:id="rId10"/>
    <p:sldId id="317" r:id="rId11"/>
    <p:sldId id="351" r:id="rId12"/>
    <p:sldId id="324" r:id="rId13"/>
    <p:sldId id="355" r:id="rId14"/>
    <p:sldId id="318" r:id="rId15"/>
    <p:sldId id="330" r:id="rId16"/>
    <p:sldId id="361" r:id="rId17"/>
    <p:sldId id="326" r:id="rId18"/>
    <p:sldId id="346" r:id="rId19"/>
    <p:sldId id="349" r:id="rId20"/>
    <p:sldId id="357" r:id="rId21"/>
    <p:sldId id="360" r:id="rId22"/>
    <p:sldId id="354" r:id="rId23"/>
    <p:sldId id="356" r:id="rId24"/>
    <p:sldId id="359" r:id="rId25"/>
    <p:sldId id="34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00"/>
    <a:srgbClr val="F7F9F9"/>
    <a:srgbClr val="CEC9B5"/>
    <a:srgbClr val="69685B"/>
    <a:srgbClr val="FE12ED"/>
    <a:srgbClr val="66A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BF468-8D20-6F4E-B33B-6D363DDBFDE9}" v="2365" dt="2022-12-02T03:29:33.898"/>
    <p1510:client id="{4A4B50DD-AC9F-4F4C-9BDF-9F25D6E487D8}" v="5849" dt="2022-12-02T23:11:25.552"/>
  </p1510:revLst>
</p1510:revInfo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737"/>
  </p:normalViewPr>
  <p:slideViewPr>
    <p:cSldViewPr snapToGrid="0">
      <p:cViewPr varScale="1">
        <p:scale>
          <a:sx n="104" d="100"/>
          <a:sy n="104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OneDrive\&#26700;&#38754;\CPI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OneDrive\&#26700;&#38754;\CPI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OneDrive\&#26700;&#38754;\CPI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OneDrive\&#26700;&#38754;\CPI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OneDrive\&#26700;&#38754;\CPI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OneDrive\&#26700;&#38754;\CPI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OneDrive\&#26700;&#38754;\CPI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OneDrive\&#26700;&#38754;\CPI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L1 I-Cache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429.mcf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Lit>
              <c:formatCode>General</c:formatCode>
              <c:ptCount val="4"/>
              <c:pt idx="0">
                <c:v>2</c:v>
              </c:pt>
              <c:pt idx="1">
                <c:v>32</c:v>
              </c:pt>
              <c:pt idx="2">
                <c:v>64</c:v>
              </c:pt>
              <c:pt idx="3">
                <c:v>128</c:v>
              </c:pt>
            </c:numLit>
          </c:xVal>
          <c:yVal>
            <c:numRef>
              <c:f>(Sheet1!$K$10,Sheet1!$K$12,Sheet1!$K$14,Sheet1!$K$16)</c:f>
              <c:numCache>
                <c:formatCode>General</c:formatCode>
                <c:ptCount val="4"/>
                <c:pt idx="0">
                  <c:v>1.9859195280000002</c:v>
                </c:pt>
                <c:pt idx="1">
                  <c:v>1.7779501720000002</c:v>
                </c:pt>
                <c:pt idx="2">
                  <c:v>1.77793288</c:v>
                </c:pt>
                <c:pt idx="3">
                  <c:v>1.7779321320000001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CFF-4555-ABCC-0BC7B308BF3A}"/>
            </c:ext>
          </c:extLst>
        </c:ser>
        <c:ser>
          <c:idx val="1"/>
          <c:order val="1"/>
          <c:tx>
            <c:v>401.bzip2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Lit>
              <c:formatCode>General</c:formatCode>
              <c:ptCount val="4"/>
              <c:pt idx="0">
                <c:v>2</c:v>
              </c:pt>
              <c:pt idx="1">
                <c:v>32</c:v>
              </c:pt>
              <c:pt idx="2">
                <c:v>64</c:v>
              </c:pt>
              <c:pt idx="3">
                <c:v>128</c:v>
              </c:pt>
            </c:numLit>
          </c:xVal>
          <c:yVal>
            <c:numRef>
              <c:f>(Sheet1!$K$11,Sheet1!$K$13,Sheet1!$K$15,Sheet1!$K$17)</c:f>
              <c:numCache>
                <c:formatCode>General</c:formatCode>
                <c:ptCount val="4"/>
                <c:pt idx="0">
                  <c:v>1.3853200800000001</c:v>
                </c:pt>
                <c:pt idx="1">
                  <c:v>1.322667544</c:v>
                </c:pt>
                <c:pt idx="2">
                  <c:v>1.322666044</c:v>
                </c:pt>
                <c:pt idx="3">
                  <c:v>1.3226632999999999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CFF-4555-ABCC-0BC7B308B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684655"/>
        <c:axId val="89689231"/>
      </c:scatterChart>
      <c:valAx>
        <c:axId val="89684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689231"/>
        <c:crosses val="autoZero"/>
        <c:crossBetween val="midCat"/>
      </c:valAx>
      <c:valAx>
        <c:axId val="89689231"/>
        <c:scaling>
          <c:orientation val="minMax"/>
          <c:min val="1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6846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L1 D-Cache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429.mcf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Lit>
              <c:formatCode>General</c:formatCode>
              <c:ptCount val="4"/>
              <c:pt idx="0">
                <c:v>2</c:v>
              </c:pt>
              <c:pt idx="1">
                <c:v>32</c:v>
              </c:pt>
              <c:pt idx="2">
                <c:v>64</c:v>
              </c:pt>
              <c:pt idx="3">
                <c:v>128</c:v>
              </c:pt>
            </c:numLit>
          </c:xVal>
          <c:yVal>
            <c:numRef>
              <c:f>(Sheet1!$K$2,Sheet1!$K$4,Sheet1!$K$6,Sheet1!$K$8)</c:f>
              <c:numCache>
                <c:formatCode>General</c:formatCode>
                <c:ptCount val="4"/>
                <c:pt idx="0">
                  <c:v>2.017851844</c:v>
                </c:pt>
                <c:pt idx="1">
                  <c:v>1.8455684919999999</c:v>
                </c:pt>
                <c:pt idx="2">
                  <c:v>1.816057496</c:v>
                </c:pt>
                <c:pt idx="3">
                  <c:v>1.7779321320000001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F4E-4209-8054-1EDF18CC37CA}"/>
            </c:ext>
          </c:extLst>
        </c:ser>
        <c:ser>
          <c:idx val="1"/>
          <c:order val="1"/>
          <c:tx>
            <c:v>401.bzip2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Lit>
              <c:formatCode>General</c:formatCode>
              <c:ptCount val="4"/>
              <c:pt idx="0">
                <c:v>2</c:v>
              </c:pt>
              <c:pt idx="1">
                <c:v>32</c:v>
              </c:pt>
              <c:pt idx="2">
                <c:v>64</c:v>
              </c:pt>
              <c:pt idx="3">
                <c:v>128</c:v>
              </c:pt>
            </c:numLit>
          </c:xVal>
          <c:yVal>
            <c:numRef>
              <c:f>(Sheet1!$K$3,Sheet1!$K$5,Sheet1!$K$7,Sheet1!$K$9)</c:f>
              <c:numCache>
                <c:formatCode>General</c:formatCode>
                <c:ptCount val="4"/>
                <c:pt idx="0">
                  <c:v>1.3889605199999999</c:v>
                </c:pt>
                <c:pt idx="1">
                  <c:v>1.333389744</c:v>
                </c:pt>
                <c:pt idx="2">
                  <c:v>1.3280886839999999</c:v>
                </c:pt>
                <c:pt idx="3">
                  <c:v>1.3226632999999999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F4E-4209-8054-1EDF18CC37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684655"/>
        <c:axId val="89689231"/>
      </c:scatterChart>
      <c:valAx>
        <c:axId val="89684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689231"/>
        <c:crosses val="autoZero"/>
        <c:crossBetween val="midCat"/>
      </c:valAx>
      <c:valAx>
        <c:axId val="89689231"/>
        <c:scaling>
          <c:orientation val="minMax"/>
          <c:min val="1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6846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L2 Cache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429.mcf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Lit>
              <c:formatCode>General</c:formatCode>
              <c:ptCount val="3"/>
              <c:pt idx="0">
                <c:v>1</c:v>
              </c:pt>
              <c:pt idx="1">
                <c:v>2</c:v>
              </c:pt>
              <c:pt idx="2">
                <c:v>4</c:v>
              </c:pt>
            </c:numLit>
          </c:xVal>
          <c:yVal>
            <c:numRef>
              <c:f>(Sheet1!$K$18,Sheet1!$K$20,Sheet1!$K$22)</c:f>
              <c:numCache>
                <c:formatCode>General</c:formatCode>
                <c:ptCount val="3"/>
                <c:pt idx="0">
                  <c:v>1.7779321320000001</c:v>
                </c:pt>
                <c:pt idx="1">
                  <c:v>1.6889742320000001</c:v>
                </c:pt>
                <c:pt idx="2">
                  <c:v>1.5635347319999999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865-4FE8-BFBC-2DEE54181068}"/>
            </c:ext>
          </c:extLst>
        </c:ser>
        <c:ser>
          <c:idx val="1"/>
          <c:order val="1"/>
          <c:tx>
            <c:v>401.bzip2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Lit>
              <c:formatCode>General</c:formatCode>
              <c:ptCount val="3"/>
              <c:pt idx="0">
                <c:v>1</c:v>
              </c:pt>
              <c:pt idx="1">
                <c:v>2</c:v>
              </c:pt>
              <c:pt idx="2">
                <c:v>4</c:v>
              </c:pt>
            </c:numLit>
          </c:xVal>
          <c:yVal>
            <c:numRef>
              <c:f>(Sheet1!$K$19,Sheet1!$K$21,Sheet1!$K$23)</c:f>
              <c:numCache>
                <c:formatCode>General</c:formatCode>
                <c:ptCount val="3"/>
                <c:pt idx="0">
                  <c:v>1.3226632999999999</c:v>
                </c:pt>
                <c:pt idx="1">
                  <c:v>1.2893976</c:v>
                </c:pt>
                <c:pt idx="2">
                  <c:v>1.2656309000000001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865-4FE8-BFBC-2DEE541810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684655"/>
        <c:axId val="89689231"/>
      </c:scatterChart>
      <c:valAx>
        <c:axId val="89684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689231"/>
        <c:crosses val="autoZero"/>
        <c:crossBetween val="midCat"/>
      </c:valAx>
      <c:valAx>
        <c:axId val="89689231"/>
        <c:scaling>
          <c:orientation val="minMax"/>
          <c:min val="1.10000000000000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6846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Cacheline</a:t>
            </a:r>
            <a:r>
              <a:rPr lang="en-US" baseline="0"/>
              <a:t> Size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429.mcf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0D-48B6-9BE0-B81127053B12}"/>
              </c:ext>
            </c:extLst>
          </c:dPt>
          <c:xVal>
            <c:numLit>
              <c:formatCode>General</c:formatCode>
              <c:ptCount val="5"/>
              <c:pt idx="0">
                <c:v>8</c:v>
              </c:pt>
              <c:pt idx="1">
                <c:v>64</c:v>
              </c:pt>
              <c:pt idx="2">
                <c:v>128</c:v>
              </c:pt>
              <c:pt idx="3">
                <c:v>256</c:v>
              </c:pt>
              <c:pt idx="4">
                <c:v>512</c:v>
              </c:pt>
            </c:numLit>
          </c:xVal>
          <c:yVal>
            <c:numRef>
              <c:f>(Sheet1!$K$24,Sheet1!$K$26,Sheet1!$K$28,Sheet1!$K$30,Sheet1!$K$32)</c:f>
              <c:numCache>
                <c:formatCode>General</c:formatCode>
                <c:ptCount val="5"/>
                <c:pt idx="0">
                  <c:v>2.8678144400000001</c:v>
                </c:pt>
                <c:pt idx="1">
                  <c:v>1.7779321320000001</c:v>
                </c:pt>
                <c:pt idx="2">
                  <c:v>1.548584304</c:v>
                </c:pt>
                <c:pt idx="3">
                  <c:v>1.4784441959999999</c:v>
                </c:pt>
                <c:pt idx="4">
                  <c:v>1.4868878839999999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50D-48B6-9BE0-B81127053B12}"/>
            </c:ext>
          </c:extLst>
        </c:ser>
        <c:ser>
          <c:idx val="1"/>
          <c:order val="1"/>
          <c:tx>
            <c:v>401.bzip2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Lit>
              <c:formatCode>General</c:formatCode>
              <c:ptCount val="5"/>
              <c:pt idx="0">
                <c:v>8</c:v>
              </c:pt>
              <c:pt idx="1">
                <c:v>64</c:v>
              </c:pt>
              <c:pt idx="2">
                <c:v>128</c:v>
              </c:pt>
              <c:pt idx="3">
                <c:v>256</c:v>
              </c:pt>
              <c:pt idx="4">
                <c:v>512</c:v>
              </c:pt>
            </c:numLit>
          </c:xVal>
          <c:yVal>
            <c:numRef>
              <c:f>(Sheet1!$K$25,Sheet1!$K$27,Sheet1!$K$29,Sheet1!$K$31,Sheet1!$K$33)</c:f>
              <c:numCache>
                <c:formatCode>General</c:formatCode>
                <c:ptCount val="5"/>
                <c:pt idx="0">
                  <c:v>2.1619572959999998</c:v>
                </c:pt>
                <c:pt idx="1">
                  <c:v>1.3226632999999999</c:v>
                </c:pt>
                <c:pt idx="2">
                  <c:v>1.2023216320000001</c:v>
                </c:pt>
                <c:pt idx="3">
                  <c:v>1.1425388320000001</c:v>
                </c:pt>
                <c:pt idx="4">
                  <c:v>1.113282348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50D-48B6-9BE0-B81127053B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09583"/>
        <c:axId val="29706255"/>
      </c:scatterChart>
      <c:valAx>
        <c:axId val="29709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06255"/>
        <c:crosses val="autoZero"/>
        <c:crossBetween val="midCat"/>
      </c:valAx>
      <c:valAx>
        <c:axId val="29706255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095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L1 I-Cache Associativity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429.mcf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Lit>
              <c:formatCode>General</c:formatCode>
              <c:ptCount val="4"/>
              <c:pt idx="0">
                <c:v>1</c:v>
              </c:pt>
              <c:pt idx="1">
                <c:v>16</c:v>
              </c:pt>
              <c:pt idx="2">
                <c:v>32</c:v>
              </c:pt>
              <c:pt idx="3">
                <c:v>64</c:v>
              </c:pt>
            </c:numLit>
          </c:xVal>
          <c:yVal>
            <c:numRef>
              <c:f>(Sheet1!$K$42,Sheet1!$K$44,Sheet1!$K$46,Sheet1!$K$48)</c:f>
              <c:numCache>
                <c:formatCode>General</c:formatCode>
                <c:ptCount val="4"/>
                <c:pt idx="0">
                  <c:v>1.777933064</c:v>
                </c:pt>
                <c:pt idx="1">
                  <c:v>1.77793142</c:v>
                </c:pt>
                <c:pt idx="2">
                  <c:v>1.77793142</c:v>
                </c:pt>
                <c:pt idx="3">
                  <c:v>1.77793142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D8E-4941-B92E-D232E24F8C23}"/>
            </c:ext>
          </c:extLst>
        </c:ser>
        <c:ser>
          <c:idx val="1"/>
          <c:order val="1"/>
          <c:tx>
            <c:v>401.bzip2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Lit>
              <c:formatCode>General</c:formatCode>
              <c:ptCount val="4"/>
              <c:pt idx="0">
                <c:v>1</c:v>
              </c:pt>
              <c:pt idx="1">
                <c:v>16</c:v>
              </c:pt>
              <c:pt idx="2">
                <c:v>32</c:v>
              </c:pt>
              <c:pt idx="3">
                <c:v>64</c:v>
              </c:pt>
            </c:numLit>
          </c:xVal>
          <c:yVal>
            <c:numRef>
              <c:f>(Sheet1!$K$43,Sheet1!$K$45,Sheet1!$K$47,Sheet1!$K$49)</c:f>
              <c:numCache>
                <c:formatCode>General</c:formatCode>
                <c:ptCount val="4"/>
                <c:pt idx="0">
                  <c:v>1.322664872</c:v>
                </c:pt>
                <c:pt idx="1">
                  <c:v>1.3226624</c:v>
                </c:pt>
                <c:pt idx="2">
                  <c:v>1.3226624</c:v>
                </c:pt>
                <c:pt idx="3">
                  <c:v>1.3226624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D8E-4941-B92E-D232E24F8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684655"/>
        <c:axId val="89689231"/>
      </c:scatterChart>
      <c:valAx>
        <c:axId val="89684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689231"/>
        <c:crosses val="autoZero"/>
        <c:crossBetween val="midCat"/>
      </c:valAx>
      <c:valAx>
        <c:axId val="89689231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6846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L1 D-Cache Associativity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429.mcf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Lit>
              <c:formatCode>General</c:formatCode>
              <c:ptCount val="4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</c:numLit>
          </c:xVal>
          <c:yVal>
            <c:numRef>
              <c:f>(Sheet1!$K$34,Sheet1!$K$36,Sheet1!$K$38,Sheet1!$K$40)</c:f>
              <c:numCache>
                <c:formatCode>General</c:formatCode>
                <c:ptCount val="4"/>
                <c:pt idx="0">
                  <c:v>1.795276096</c:v>
                </c:pt>
                <c:pt idx="1">
                  <c:v>1.7779321320000001</c:v>
                </c:pt>
                <c:pt idx="2">
                  <c:v>1.7658677680000001</c:v>
                </c:pt>
                <c:pt idx="3">
                  <c:v>1.75798762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68C-481E-A629-379C76B6A701}"/>
            </c:ext>
          </c:extLst>
        </c:ser>
        <c:ser>
          <c:idx val="1"/>
          <c:order val="1"/>
          <c:tx>
            <c:v>401.bzip2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Lit>
              <c:formatCode>General</c:formatCode>
              <c:ptCount val="4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</c:numLit>
          </c:xVal>
          <c:yVal>
            <c:numRef>
              <c:f>(Sheet1!$K$35,Sheet1!$K$37,Sheet1!$K$39,Sheet1!$K$41)</c:f>
              <c:numCache>
                <c:formatCode>General</c:formatCode>
                <c:ptCount val="4"/>
                <c:pt idx="0">
                  <c:v>1.327637476</c:v>
                </c:pt>
                <c:pt idx="1">
                  <c:v>1.3226632999999999</c:v>
                </c:pt>
                <c:pt idx="2">
                  <c:v>1.321413232</c:v>
                </c:pt>
                <c:pt idx="3">
                  <c:v>1.320601484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68C-481E-A629-379C76B6A7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684655"/>
        <c:axId val="89689231"/>
      </c:scatterChart>
      <c:valAx>
        <c:axId val="89684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689231"/>
        <c:crosses val="autoZero"/>
        <c:crossBetween val="midCat"/>
      </c:valAx>
      <c:valAx>
        <c:axId val="89689231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6846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L2 Cache Associativity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429.mcf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Lit>
              <c:formatCode>General</c:formatCode>
              <c:ptCount val="5"/>
              <c:pt idx="0">
                <c:v>1</c:v>
              </c:pt>
              <c:pt idx="1">
                <c:v>1024</c:v>
              </c:pt>
              <c:pt idx="2">
                <c:v>4096</c:v>
              </c:pt>
              <c:pt idx="3">
                <c:v>8192</c:v>
              </c:pt>
              <c:pt idx="4">
                <c:v>16384</c:v>
              </c:pt>
            </c:numLit>
          </c:xVal>
          <c:yVal>
            <c:numRef>
              <c:f>(Sheet1!$K$16,Sheet1!$K$50,Sheet1!$K$52,Sheet1!$K$54,Sheet1!$K$56)</c:f>
              <c:numCache>
                <c:formatCode>General</c:formatCode>
                <c:ptCount val="5"/>
                <c:pt idx="0">
                  <c:v>1.7779321320000001</c:v>
                </c:pt>
                <c:pt idx="1">
                  <c:v>1.756910932</c:v>
                </c:pt>
                <c:pt idx="2">
                  <c:v>1.7569354320000001</c:v>
                </c:pt>
                <c:pt idx="3">
                  <c:v>1.756950032</c:v>
                </c:pt>
                <c:pt idx="4">
                  <c:v>1.756941632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E62-439F-A919-DB7DD7B00039}"/>
            </c:ext>
          </c:extLst>
        </c:ser>
        <c:ser>
          <c:idx val="1"/>
          <c:order val="1"/>
          <c:tx>
            <c:v>401.bzip2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Lit>
              <c:formatCode>General</c:formatCode>
              <c:ptCount val="5"/>
              <c:pt idx="0">
                <c:v>1</c:v>
              </c:pt>
              <c:pt idx="1">
                <c:v>1024</c:v>
              </c:pt>
              <c:pt idx="2">
                <c:v>4096</c:v>
              </c:pt>
              <c:pt idx="3">
                <c:v>8192</c:v>
              </c:pt>
              <c:pt idx="4">
                <c:v>16384</c:v>
              </c:pt>
            </c:numLit>
          </c:xVal>
          <c:yVal>
            <c:numRef>
              <c:f>(Sheet1!$K$9,Sheet1!$K$51,Sheet1!$K$53,Sheet1!$K$55,Sheet1!$K$57)</c:f>
              <c:numCache>
                <c:formatCode>General</c:formatCode>
                <c:ptCount val="5"/>
                <c:pt idx="0">
                  <c:v>1.3226632999999999</c:v>
                </c:pt>
                <c:pt idx="1">
                  <c:v>1.3226624</c:v>
                </c:pt>
                <c:pt idx="2">
                  <c:v>1.3087168</c:v>
                </c:pt>
                <c:pt idx="3">
                  <c:v>1.3086644000000001</c:v>
                </c:pt>
                <c:pt idx="4">
                  <c:v>1.3086499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E62-439F-A919-DB7DD7B000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684655"/>
        <c:axId val="89689231"/>
      </c:scatterChart>
      <c:valAx>
        <c:axId val="89684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689231"/>
        <c:crosses val="autoZero"/>
        <c:crossBetween val="midCat"/>
      </c:valAx>
      <c:valAx>
        <c:axId val="89689231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6846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CPI v.s. Cost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422064119489976E-2"/>
          <c:y val="0.17025248560395442"/>
          <c:w val="0.86177859889760944"/>
          <c:h val="0.67425215019018825"/>
        </c:manualLayout>
      </c:layout>
      <c:scatterChart>
        <c:scatterStyle val="smoothMarker"/>
        <c:varyColors val="0"/>
        <c:ser>
          <c:idx val="1"/>
          <c:order val="0"/>
          <c:tx>
            <c:v>401.bzip2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Sheet2!$K$2:$K$34</c:f>
              <c:numCache>
                <c:formatCode>General</c:formatCode>
                <c:ptCount val="33"/>
                <c:pt idx="0">
                  <c:v>1.0763630399999999</c:v>
                </c:pt>
                <c:pt idx="1">
                  <c:v>1.112456656</c:v>
                </c:pt>
                <c:pt idx="2">
                  <c:v>1.113282348</c:v>
                </c:pt>
                <c:pt idx="3">
                  <c:v>1.1192826</c:v>
                </c:pt>
                <c:pt idx="4">
                  <c:v>1.1287382319999999</c:v>
                </c:pt>
                <c:pt idx="5">
                  <c:v>1.1425388320000001</c:v>
                </c:pt>
                <c:pt idx="6">
                  <c:v>1.2023216320000001</c:v>
                </c:pt>
                <c:pt idx="7">
                  <c:v>1.2656309000000001</c:v>
                </c:pt>
                <c:pt idx="8">
                  <c:v>1.2893976</c:v>
                </c:pt>
                <c:pt idx="9">
                  <c:v>1.3086499</c:v>
                </c:pt>
                <c:pt idx="10">
                  <c:v>1.3086644000000001</c:v>
                </c:pt>
                <c:pt idx="11">
                  <c:v>1.3087168</c:v>
                </c:pt>
                <c:pt idx="12">
                  <c:v>1.320601484</c:v>
                </c:pt>
                <c:pt idx="13">
                  <c:v>1.321413232</c:v>
                </c:pt>
                <c:pt idx="14">
                  <c:v>1.3226624</c:v>
                </c:pt>
                <c:pt idx="15">
                  <c:v>1.3226624</c:v>
                </c:pt>
                <c:pt idx="16">
                  <c:v>1.3226624</c:v>
                </c:pt>
                <c:pt idx="17">
                  <c:v>1.3226624</c:v>
                </c:pt>
                <c:pt idx="18">
                  <c:v>1.3226632999999999</c:v>
                </c:pt>
                <c:pt idx="19">
                  <c:v>1.3226632999999999</c:v>
                </c:pt>
                <c:pt idx="20">
                  <c:v>1.3226632999999999</c:v>
                </c:pt>
                <c:pt idx="21">
                  <c:v>1.3226632999999999</c:v>
                </c:pt>
                <c:pt idx="22">
                  <c:v>1.3226632999999999</c:v>
                </c:pt>
                <c:pt idx="23">
                  <c:v>1.322664872</c:v>
                </c:pt>
                <c:pt idx="24">
                  <c:v>1.322666044</c:v>
                </c:pt>
                <c:pt idx="25">
                  <c:v>1.322667544</c:v>
                </c:pt>
                <c:pt idx="26">
                  <c:v>1.327637476</c:v>
                </c:pt>
                <c:pt idx="27">
                  <c:v>1.3280886839999999</c:v>
                </c:pt>
                <c:pt idx="28">
                  <c:v>1.333389744</c:v>
                </c:pt>
                <c:pt idx="29">
                  <c:v>1.3853200800000001</c:v>
                </c:pt>
                <c:pt idx="30">
                  <c:v>1.3889605199999999</c:v>
                </c:pt>
                <c:pt idx="31">
                  <c:v>1.614559552</c:v>
                </c:pt>
                <c:pt idx="32">
                  <c:v>2.1619572959999998</c:v>
                </c:pt>
              </c:numCache>
            </c:numRef>
          </c:xVal>
          <c:yVal>
            <c:numRef>
              <c:f>Sheet2!$L$2:$L$34</c:f>
              <c:numCache>
                <c:formatCode>General</c:formatCode>
                <c:ptCount val="33"/>
                <c:pt idx="0">
                  <c:v>260.8</c:v>
                </c:pt>
                <c:pt idx="1">
                  <c:v>130.63999999999999</c:v>
                </c:pt>
                <c:pt idx="2">
                  <c:v>13.3</c:v>
                </c:pt>
                <c:pt idx="3">
                  <c:v>65.52</c:v>
                </c:pt>
                <c:pt idx="4">
                  <c:v>3.7</c:v>
                </c:pt>
                <c:pt idx="5">
                  <c:v>13.3</c:v>
                </c:pt>
                <c:pt idx="6">
                  <c:v>13.3</c:v>
                </c:pt>
                <c:pt idx="7">
                  <c:v>13.900000000000002</c:v>
                </c:pt>
                <c:pt idx="8">
                  <c:v>13.500000000000002</c:v>
                </c:pt>
                <c:pt idx="9">
                  <c:v>996.28</c:v>
                </c:pt>
                <c:pt idx="10">
                  <c:v>504.76</c:v>
                </c:pt>
                <c:pt idx="11">
                  <c:v>259</c:v>
                </c:pt>
                <c:pt idx="12">
                  <c:v>13.66</c:v>
                </c:pt>
                <c:pt idx="13">
                  <c:v>13.42</c:v>
                </c:pt>
                <c:pt idx="14">
                  <c:v>14.14</c:v>
                </c:pt>
                <c:pt idx="15">
                  <c:v>15.1</c:v>
                </c:pt>
                <c:pt idx="16">
                  <c:v>17.02</c:v>
                </c:pt>
                <c:pt idx="17">
                  <c:v>74.680000000000007</c:v>
                </c:pt>
                <c:pt idx="18">
                  <c:v>13.3</c:v>
                </c:pt>
                <c:pt idx="19">
                  <c:v>13.3</c:v>
                </c:pt>
                <c:pt idx="20">
                  <c:v>13.3</c:v>
                </c:pt>
                <c:pt idx="21">
                  <c:v>13.3</c:v>
                </c:pt>
                <c:pt idx="22">
                  <c:v>13.3</c:v>
                </c:pt>
                <c:pt idx="23">
                  <c:v>13.24</c:v>
                </c:pt>
                <c:pt idx="24">
                  <c:v>10.100000000000001</c:v>
                </c:pt>
                <c:pt idx="25">
                  <c:v>8.5</c:v>
                </c:pt>
                <c:pt idx="26">
                  <c:v>13.24</c:v>
                </c:pt>
                <c:pt idx="27">
                  <c:v>10.100000000000001</c:v>
                </c:pt>
                <c:pt idx="28">
                  <c:v>8.5</c:v>
                </c:pt>
                <c:pt idx="29">
                  <c:v>7</c:v>
                </c:pt>
                <c:pt idx="30">
                  <c:v>7</c:v>
                </c:pt>
                <c:pt idx="31">
                  <c:v>0.58000000000000007</c:v>
                </c:pt>
                <c:pt idx="32">
                  <c:v>13.3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055-430E-9077-7344B4C331D8}"/>
            </c:ext>
          </c:extLst>
        </c:ser>
        <c:ser>
          <c:idx val="0"/>
          <c:order val="1"/>
          <c:tx>
            <c:v>429.mcf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Sheet2!$K$35:$K$67</c:f>
              <c:numCache>
                <c:formatCode>General</c:formatCode>
                <c:ptCount val="33"/>
                <c:pt idx="0">
                  <c:v>1.2518206359999999</c:v>
                </c:pt>
                <c:pt idx="1">
                  <c:v>1.2672235839999999</c:v>
                </c:pt>
                <c:pt idx="2">
                  <c:v>1.309666912</c:v>
                </c:pt>
                <c:pt idx="3">
                  <c:v>1.321059296</c:v>
                </c:pt>
                <c:pt idx="4">
                  <c:v>1.4784441959999999</c:v>
                </c:pt>
                <c:pt idx="5">
                  <c:v>1.4868878839999999</c:v>
                </c:pt>
                <c:pt idx="6">
                  <c:v>1.548584304</c:v>
                </c:pt>
                <c:pt idx="7">
                  <c:v>1.5635347319999999</c:v>
                </c:pt>
                <c:pt idx="8">
                  <c:v>1.6889742320000001</c:v>
                </c:pt>
                <c:pt idx="9">
                  <c:v>1.756910932</c:v>
                </c:pt>
                <c:pt idx="10">
                  <c:v>1.7569354320000001</c:v>
                </c:pt>
                <c:pt idx="11">
                  <c:v>1.756941632</c:v>
                </c:pt>
                <c:pt idx="12">
                  <c:v>1.756950032</c:v>
                </c:pt>
                <c:pt idx="13">
                  <c:v>1.75798762</c:v>
                </c:pt>
                <c:pt idx="14">
                  <c:v>1.7658677680000001</c:v>
                </c:pt>
                <c:pt idx="15">
                  <c:v>1.77793142</c:v>
                </c:pt>
                <c:pt idx="16">
                  <c:v>1.77793142</c:v>
                </c:pt>
                <c:pt idx="17">
                  <c:v>1.77793142</c:v>
                </c:pt>
                <c:pt idx="18">
                  <c:v>1.7779321320000001</c:v>
                </c:pt>
                <c:pt idx="19">
                  <c:v>1.7779321320000001</c:v>
                </c:pt>
                <c:pt idx="20">
                  <c:v>1.7779321320000001</c:v>
                </c:pt>
                <c:pt idx="21">
                  <c:v>1.7779321320000001</c:v>
                </c:pt>
                <c:pt idx="22">
                  <c:v>1.7779321320000001</c:v>
                </c:pt>
                <c:pt idx="23">
                  <c:v>1.77793288</c:v>
                </c:pt>
                <c:pt idx="24">
                  <c:v>1.777933064</c:v>
                </c:pt>
                <c:pt idx="25">
                  <c:v>1.7779501720000002</c:v>
                </c:pt>
                <c:pt idx="26">
                  <c:v>1.795276096</c:v>
                </c:pt>
                <c:pt idx="27">
                  <c:v>1.816057496</c:v>
                </c:pt>
                <c:pt idx="28">
                  <c:v>1.8455684919999999</c:v>
                </c:pt>
                <c:pt idx="29">
                  <c:v>1.9859195280000002</c:v>
                </c:pt>
                <c:pt idx="30">
                  <c:v>2.017851844</c:v>
                </c:pt>
                <c:pt idx="31">
                  <c:v>2.344590996</c:v>
                </c:pt>
                <c:pt idx="32">
                  <c:v>2.8678144400000001</c:v>
                </c:pt>
              </c:numCache>
            </c:numRef>
          </c:xVal>
          <c:yVal>
            <c:numRef>
              <c:f>Sheet2!$L$35:$L$67</c:f>
              <c:numCache>
                <c:formatCode>General</c:formatCode>
                <c:ptCount val="33"/>
                <c:pt idx="0">
                  <c:v>260.8</c:v>
                </c:pt>
                <c:pt idx="1">
                  <c:v>4.3</c:v>
                </c:pt>
                <c:pt idx="2">
                  <c:v>130.63999999999999</c:v>
                </c:pt>
                <c:pt idx="3">
                  <c:v>65.52</c:v>
                </c:pt>
                <c:pt idx="4">
                  <c:v>13.3</c:v>
                </c:pt>
                <c:pt idx="5">
                  <c:v>13.3</c:v>
                </c:pt>
                <c:pt idx="6">
                  <c:v>13.3</c:v>
                </c:pt>
                <c:pt idx="7">
                  <c:v>13.900000000000002</c:v>
                </c:pt>
                <c:pt idx="8">
                  <c:v>13.500000000000002</c:v>
                </c:pt>
                <c:pt idx="9">
                  <c:v>74.680000000000007</c:v>
                </c:pt>
                <c:pt idx="10">
                  <c:v>259</c:v>
                </c:pt>
                <c:pt idx="11">
                  <c:v>996.28</c:v>
                </c:pt>
                <c:pt idx="12">
                  <c:v>504.76</c:v>
                </c:pt>
                <c:pt idx="13">
                  <c:v>13.66</c:v>
                </c:pt>
                <c:pt idx="14">
                  <c:v>13.42</c:v>
                </c:pt>
                <c:pt idx="15">
                  <c:v>14.14</c:v>
                </c:pt>
                <c:pt idx="16">
                  <c:v>15.1</c:v>
                </c:pt>
                <c:pt idx="17">
                  <c:v>17.02</c:v>
                </c:pt>
                <c:pt idx="18">
                  <c:v>13.3</c:v>
                </c:pt>
                <c:pt idx="19">
                  <c:v>13.3</c:v>
                </c:pt>
                <c:pt idx="20">
                  <c:v>13.3</c:v>
                </c:pt>
                <c:pt idx="21">
                  <c:v>13.3</c:v>
                </c:pt>
                <c:pt idx="22">
                  <c:v>13.3</c:v>
                </c:pt>
                <c:pt idx="23">
                  <c:v>10.100000000000001</c:v>
                </c:pt>
                <c:pt idx="24">
                  <c:v>13.24</c:v>
                </c:pt>
                <c:pt idx="25">
                  <c:v>8.5</c:v>
                </c:pt>
                <c:pt idx="26">
                  <c:v>13.24</c:v>
                </c:pt>
                <c:pt idx="27">
                  <c:v>10.100000000000001</c:v>
                </c:pt>
                <c:pt idx="28">
                  <c:v>8.5</c:v>
                </c:pt>
                <c:pt idx="29">
                  <c:v>7</c:v>
                </c:pt>
                <c:pt idx="30">
                  <c:v>7</c:v>
                </c:pt>
                <c:pt idx="31">
                  <c:v>0.58000000000000007</c:v>
                </c:pt>
                <c:pt idx="32">
                  <c:v>13.3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055-430E-9077-7344B4C331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684655"/>
        <c:axId val="89689231"/>
      </c:scatterChart>
      <c:valAx>
        <c:axId val="89684655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689231"/>
        <c:crosses val="autoZero"/>
        <c:crossBetween val="midCat"/>
      </c:valAx>
      <c:valAx>
        <c:axId val="89689231"/>
        <c:scaling>
          <c:orientation val="minMax"/>
          <c:max val="2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6846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9EDB-3FDD-4915-A3CE-62FA29C01A3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42649-1860-4D03-9360-22C2D883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61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499FB-0CC7-453D-9493-CBDCD6D233E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6A24B-926E-40EB-9E1B-5321DC377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9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lnSpc>
        <a:spcPct val="110000"/>
      </a:lnSpc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-11112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6075" indent="-11747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57200" indent="-11112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457200" indent="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A24B-926E-40EB-9E1B-5321DC3775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09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A24B-926E-40EB-9E1B-5321DC3775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1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chemeClr val="accent4">
                <a:lumMod val="63000"/>
                <a:lumOff val="37000"/>
              </a:schemeClr>
            </a:gs>
            <a:gs pos="76000">
              <a:schemeClr val="accent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A1FD6F9-D212-2E42-B64E-F33E6A95F5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673" y="1905001"/>
            <a:ext cx="10375675" cy="2225262"/>
          </a:xfrm>
        </p:spPr>
        <p:txBody>
          <a:bodyPr anchor="ctr"/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99605" y="4620890"/>
            <a:ext cx="10377927" cy="1415772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200" b="0" i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904048" y="1732950"/>
            <a:ext cx="10373553" cy="2672550"/>
            <a:chOff x="914400" y="1732950"/>
            <a:chExt cx="7316788" cy="267255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1489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Main Idea">
    <p:bg>
      <p:bgPr>
        <a:gradFill>
          <a:gsLst>
            <a:gs pos="0">
              <a:schemeClr val="accent4">
                <a:lumMod val="63000"/>
                <a:lumOff val="37000"/>
              </a:schemeClr>
            </a:gs>
            <a:gs pos="76000">
              <a:schemeClr val="accent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A1FD6F9-D212-2E42-B64E-F33E6A95F5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673" y="1905001"/>
            <a:ext cx="10375675" cy="2225262"/>
          </a:xfrm>
        </p:spPr>
        <p:txBody>
          <a:bodyPr anchor="ctr"/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99605" y="4620890"/>
            <a:ext cx="10377927" cy="1415772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100" b="0" i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904048" y="1732950"/>
            <a:ext cx="10373553" cy="2672550"/>
            <a:chOff x="914400" y="1732950"/>
            <a:chExt cx="7316788" cy="2672550"/>
          </a:xfrm>
        </p:grpSpPr>
        <p:cxnSp>
          <p:nvCxnSpPr>
            <p:cNvPr id="11" name="Straight Connector 10"/>
            <p:cNvCxnSpPr>
              <a:cxnSpLocks/>
            </p:cNvCxnSpPr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78507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Main Idea-2">
    <p:bg>
      <p:bgPr>
        <a:gradFill>
          <a:gsLst>
            <a:gs pos="0">
              <a:schemeClr val="accent4">
                <a:lumMod val="63000"/>
                <a:lumOff val="37000"/>
              </a:schemeClr>
            </a:gs>
            <a:gs pos="76000">
              <a:schemeClr val="accent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A1FD6F9-D212-2E42-B64E-F33E6A95F5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673" y="1127050"/>
            <a:ext cx="5192783" cy="3555295"/>
          </a:xfrm>
        </p:spPr>
        <p:txBody>
          <a:bodyPr anchor="ctr"/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99605" y="5024927"/>
            <a:ext cx="5192851" cy="1415772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100" b="0" i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904048" y="1009936"/>
            <a:ext cx="51884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6"/>
          <p:cNvSpPr>
            <a:spLocks/>
          </p:cNvSpPr>
          <p:nvPr userDrawn="1"/>
        </p:nvSpPr>
        <p:spPr bwMode="auto">
          <a:xfrm>
            <a:off x="906298" y="4802043"/>
            <a:ext cx="5161797" cy="103187"/>
          </a:xfrm>
          <a:custGeom>
            <a:avLst/>
            <a:gdLst>
              <a:gd name="T0" fmla="*/ 0 w 4608"/>
              <a:gd name="T1" fmla="*/ 0 h 65"/>
              <a:gd name="T2" fmla="*/ 224 w 4608"/>
              <a:gd name="T3" fmla="*/ 0 h 65"/>
              <a:gd name="T4" fmla="*/ 286 w 4608"/>
              <a:gd name="T5" fmla="*/ 65 h 65"/>
              <a:gd name="T6" fmla="*/ 349 w 4608"/>
              <a:gd name="T7" fmla="*/ 0 h 65"/>
              <a:gd name="T8" fmla="*/ 4608 w 4608"/>
              <a:gd name="T9" fmla="*/ 0 h 65"/>
              <a:gd name="connsiteX0" fmla="*/ 0 w 4977"/>
              <a:gd name="connsiteY0" fmla="*/ 0 h 10000"/>
              <a:gd name="connsiteX1" fmla="*/ 486 w 4977"/>
              <a:gd name="connsiteY1" fmla="*/ 0 h 10000"/>
              <a:gd name="connsiteX2" fmla="*/ 621 w 4977"/>
              <a:gd name="connsiteY2" fmla="*/ 10000 h 10000"/>
              <a:gd name="connsiteX3" fmla="*/ 757 w 4977"/>
              <a:gd name="connsiteY3" fmla="*/ 0 h 10000"/>
              <a:gd name="connsiteX4" fmla="*/ 4977 w 497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" h="10000">
                <a:moveTo>
                  <a:pt x="0" y="0"/>
                </a:moveTo>
                <a:lnTo>
                  <a:pt x="486" y="0"/>
                </a:lnTo>
                <a:lnTo>
                  <a:pt x="621" y="10000"/>
                </a:lnTo>
                <a:cubicBezTo>
                  <a:pt x="666" y="6667"/>
                  <a:pt x="712" y="3333"/>
                  <a:pt x="757" y="0"/>
                </a:cubicBezTo>
                <a:lnTo>
                  <a:pt x="4977" y="0"/>
                </a:lnTo>
              </a:path>
            </a:pathLst>
          </a:custGeom>
          <a:noFill/>
          <a:ln w="9525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76393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Main Idea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508" y="1905001"/>
            <a:ext cx="10366800" cy="2225262"/>
          </a:xfrm>
        </p:spPr>
        <p:txBody>
          <a:bodyPr anchor="ctr"/>
          <a:lstStyle>
            <a:lvl1pPr>
              <a:lnSpc>
                <a:spcPct val="95000"/>
              </a:lnSpc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11441" y="4620890"/>
            <a:ext cx="10369051" cy="1415772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100" i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911508" y="1732950"/>
            <a:ext cx="10369051" cy="2672550"/>
            <a:chOff x="914400" y="1732950"/>
            <a:chExt cx="7316788" cy="267255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399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-1270000" y="2959100"/>
            <a:ext cx="65" cy="3023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8223684" y="2904236"/>
            <a:ext cx="3068713" cy="274675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defRPr lang="en-US" sz="1700" i="0" dirty="0" smtClean="0">
                <a:solidFill>
                  <a:schemeClr val="tx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02208" y="2940813"/>
            <a:ext cx="6117069" cy="2946231"/>
          </a:xfrm>
        </p:spPr>
        <p:txBody>
          <a:bodyPr/>
          <a:lstStyle>
            <a:lvl1pPr marL="0" algn="r" defTabSz="914400" rtl="0" eaLnBrk="1" latinLnBrk="0" hangingPunct="1">
              <a:lnSpc>
                <a:spcPct val="70000"/>
              </a:lnSpc>
              <a:buNone/>
              <a:defRPr lang="en-US" sz="7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640431" y="2769834"/>
            <a:ext cx="0" cy="2881159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9E3085-A0AF-2F49-90EE-52FB15584E6C}"/>
              </a:ext>
            </a:extLst>
          </p:cNvPr>
          <p:cNvCxnSpPr/>
          <p:nvPr userDrawn="1"/>
        </p:nvCxnSpPr>
        <p:spPr>
          <a:xfrm>
            <a:off x="7684952" y="2769834"/>
            <a:ext cx="0" cy="288115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853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 userDrawn="1"/>
        </p:nvSpPr>
        <p:spPr>
          <a:xfrm>
            <a:off x="10886832" y="6589188"/>
            <a:ext cx="390769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‹#›</a:t>
            </a:fld>
            <a:endParaRPr lang="en-US" sz="80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577967"/>
            <a:ext cx="6705600" cy="134332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1"/>
            <a:ext cx="12192000" cy="6908105"/>
            <a:chOff x="0" y="0"/>
            <a:chExt cx="9144000" cy="6908105"/>
          </a:xfrm>
        </p:grpSpPr>
        <p:grpSp>
          <p:nvGrpSpPr>
            <p:cNvPr id="30" name="Group 29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solidFill>
              <a:schemeClr val="bg1">
                <a:lumMod val="95000"/>
              </a:schemeClr>
            </a:solidFill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0" y="0"/>
                <a:ext cx="6858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rgbClr val="F26531"/>
                  </a:solidFill>
                </a:endParaRPr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8458200" y="0"/>
                <a:ext cx="6858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rgbClr val="F2653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0" y="0"/>
                <a:ext cx="8458200" cy="685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rgbClr val="F26531"/>
                  </a:solidFill>
                </a:endParaRPr>
              </a:p>
            </p:txBody>
          </p:sp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>
                <a:off x="0" y="6172200"/>
                <a:ext cx="9144000" cy="685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rgbClr val="F26531"/>
                  </a:solidFill>
                </a:endParaRPr>
              </a:p>
            </p:txBody>
          </p:sp>
        </p:grpSp>
        <p:cxnSp>
          <p:nvCxnSpPr>
            <p:cNvPr id="31" name="Straight Connector 30"/>
            <p:cNvCxnSpPr/>
            <p:nvPr userDrawn="1"/>
          </p:nvCxnSpPr>
          <p:spPr>
            <a:xfrm flipV="1">
              <a:off x="685800" y="0"/>
              <a:ext cx="0" cy="6858001"/>
            </a:xfrm>
            <a:prstGeom prst="line">
              <a:avLst/>
            </a:prstGeom>
            <a:ln w="3175">
              <a:solidFill>
                <a:srgbClr val="FF006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flipV="1">
              <a:off x="8458200" y="0"/>
              <a:ext cx="0" cy="6858001"/>
            </a:xfrm>
            <a:prstGeom prst="line">
              <a:avLst/>
            </a:prstGeom>
            <a:ln w="3175">
              <a:solidFill>
                <a:srgbClr val="FF006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 userDrawn="1"/>
          </p:nvGrpSpPr>
          <p:grpSpPr>
            <a:xfrm>
              <a:off x="5715000" y="0"/>
              <a:ext cx="457200" cy="6908105"/>
              <a:chOff x="2956470" y="50104"/>
              <a:chExt cx="457200" cy="6858001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V="1">
                <a:off x="2956470" y="50104"/>
                <a:ext cx="0" cy="6858001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3413670" y="50104"/>
                <a:ext cx="0" cy="6858001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/>
            <p:nvPr userDrawn="1"/>
          </p:nvCxnSpPr>
          <p:spPr>
            <a:xfrm rot="5400000" flipV="1">
              <a:off x="4572000" y="-3886200"/>
              <a:ext cx="0" cy="9144000"/>
            </a:xfrm>
            <a:prstGeom prst="line">
              <a:avLst/>
            </a:prstGeom>
            <a:ln w="3175">
              <a:solidFill>
                <a:srgbClr val="FF006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 userDrawn="1"/>
          </p:nvGrpSpPr>
          <p:grpSpPr>
            <a:xfrm>
              <a:off x="0" y="1143000"/>
              <a:ext cx="9144000" cy="914400"/>
              <a:chOff x="0" y="1143000"/>
              <a:chExt cx="9144000" cy="914400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rot="5400000" flipV="1">
                <a:off x="4572000" y="-25146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V="1">
                <a:off x="4572000" y="-34290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0" y="2971800"/>
              <a:ext cx="9144000" cy="914400"/>
              <a:chOff x="0" y="1143000"/>
              <a:chExt cx="9144000" cy="9144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rot="5400000" flipV="1">
                <a:off x="4572000" y="-25146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400000" flipV="1">
                <a:off x="4572000" y="-34290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0" y="4800602"/>
              <a:ext cx="9144000" cy="914400"/>
              <a:chOff x="0" y="1143000"/>
              <a:chExt cx="9144000" cy="914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rot="5400000" flipV="1">
                <a:off x="4572000" y="-25146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 flipV="1">
                <a:off x="4572000" y="-34290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2971800" y="0"/>
              <a:ext cx="457200" cy="6908105"/>
              <a:chOff x="2956470" y="50104"/>
              <a:chExt cx="457200" cy="6858001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flipV="1">
                <a:off x="2956470" y="50104"/>
                <a:ext cx="0" cy="6858001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3413670" y="50104"/>
                <a:ext cx="0" cy="6858001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88860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Wordmar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28863"/>
            <a:ext cx="12192000" cy="620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3169"/>
            <a:ext cx="10363200" cy="914402"/>
          </a:xfrm>
        </p:spPr>
        <p:txBody>
          <a:bodyPr anchor="ctr" anchorCtr="0"/>
          <a:lstStyle>
            <a:lvl1pPr>
              <a:defRPr>
                <a:solidFill>
                  <a:schemeClr val="accent1"/>
                </a:solidFill>
                <a:latin typeface="Palatino" pitchFamily="2" charset="77"/>
                <a:ea typeface="Palatino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419"/>
            <a:ext cx="10515600" cy="4362092"/>
          </a:xfrm>
        </p:spPr>
        <p:txBody>
          <a:bodyPr/>
          <a:lstStyle>
            <a:lvl1pPr>
              <a:defRPr>
                <a:latin typeface="Palatino" pitchFamily="2" charset="77"/>
                <a:ea typeface="Palatino" pitchFamily="2" charset="77"/>
              </a:defRPr>
            </a:lvl1pPr>
            <a:lvl2pPr>
              <a:defRPr>
                <a:latin typeface="Palatino" pitchFamily="2" charset="77"/>
                <a:ea typeface="Palatino" pitchFamily="2" charset="77"/>
              </a:defRPr>
            </a:lvl2pPr>
            <a:lvl3pPr>
              <a:defRPr>
                <a:latin typeface="Palatino" pitchFamily="2" charset="77"/>
                <a:ea typeface="Palatino" pitchFamily="2" charset="77"/>
              </a:defRPr>
            </a:lvl3pPr>
            <a:lvl4pPr>
              <a:defRPr>
                <a:latin typeface="Palatino" pitchFamily="2" charset="77"/>
                <a:ea typeface="Palatino" pitchFamily="2" charset="77"/>
              </a:defRPr>
            </a:lvl4pPr>
            <a:lvl5pPr>
              <a:defRPr>
                <a:latin typeface="Palatino" pitchFamily="2" charset="77"/>
                <a:ea typeface="Palatino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  <a:latin typeface="Palatino" pitchFamily="2" charset="77"/>
                <a:ea typeface="Palatino" pitchFamily="2" charset="77"/>
              </a:defRPr>
            </a:lvl1pPr>
          </a:lstStyle>
          <a:p>
            <a:r>
              <a:rPr lang="en-US"/>
              <a:t>Unit Name Here [Go to Insert/Header and Footer in the top toolbar to change the footer text; also to add or remove Slide Number]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alatino" pitchFamily="2" charset="77"/>
                <a:ea typeface="Palatino" pitchFamily="2" charset="77"/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38438"/>
            <a:ext cx="121920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9749A4B1-389F-25C1-6CD0-A7CFD89B12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7" y="6253108"/>
            <a:ext cx="3853486" cy="62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5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or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157507" y="2589836"/>
            <a:ext cx="3633693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section title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2566389"/>
            <a:ext cx="1243107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i="0">
                <a:solidFill>
                  <a:schemeClr val="tx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2157507" y="3504241"/>
            <a:ext cx="3633693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section title</a:t>
            </a:r>
          </a:p>
        </p:txBody>
      </p:sp>
      <p:sp>
        <p:nvSpPr>
          <p:cNvPr id="95" name="Text Placeholder 29"/>
          <p:cNvSpPr>
            <a:spLocks noGrp="1"/>
          </p:cNvSpPr>
          <p:nvPr>
            <p:ph type="body" sz="quarter" idx="30" hasCustomPrompt="1"/>
          </p:nvPr>
        </p:nvSpPr>
        <p:spPr>
          <a:xfrm>
            <a:off x="914400" y="3480794"/>
            <a:ext cx="1243107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i="0">
                <a:solidFill>
                  <a:schemeClr val="tx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2157507" y="4418646"/>
            <a:ext cx="3633693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section title</a:t>
            </a:r>
          </a:p>
        </p:txBody>
      </p:sp>
      <p:sp>
        <p:nvSpPr>
          <p:cNvPr id="97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914400" y="4395199"/>
            <a:ext cx="1243107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i="0">
                <a:solidFill>
                  <a:schemeClr val="tx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7643907" y="2589836"/>
            <a:ext cx="3633693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section title</a:t>
            </a:r>
          </a:p>
        </p:txBody>
      </p:sp>
      <p:sp>
        <p:nvSpPr>
          <p:cNvPr id="99" name="Text Placeholder 29"/>
          <p:cNvSpPr>
            <a:spLocks noGrp="1"/>
          </p:cNvSpPr>
          <p:nvPr>
            <p:ph type="body" sz="quarter" idx="34" hasCustomPrompt="1"/>
          </p:nvPr>
        </p:nvSpPr>
        <p:spPr>
          <a:xfrm>
            <a:off x="6400800" y="2566389"/>
            <a:ext cx="1243107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i="0">
                <a:solidFill>
                  <a:schemeClr val="tx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100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7643907" y="3504241"/>
            <a:ext cx="3633693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section title</a:t>
            </a:r>
          </a:p>
        </p:txBody>
      </p:sp>
      <p:sp>
        <p:nvSpPr>
          <p:cNvPr id="101" name="Text Placeholder 29"/>
          <p:cNvSpPr>
            <a:spLocks noGrp="1"/>
          </p:cNvSpPr>
          <p:nvPr>
            <p:ph type="body" sz="quarter" idx="36" hasCustomPrompt="1"/>
          </p:nvPr>
        </p:nvSpPr>
        <p:spPr>
          <a:xfrm>
            <a:off x="6400800" y="3480794"/>
            <a:ext cx="1243107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i="0">
                <a:solidFill>
                  <a:schemeClr val="tx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102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7643907" y="4418646"/>
            <a:ext cx="3633693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section title</a:t>
            </a:r>
          </a:p>
        </p:txBody>
      </p:sp>
      <p:sp>
        <p:nvSpPr>
          <p:cNvPr id="103" name="Text Placeholder 29"/>
          <p:cNvSpPr>
            <a:spLocks noGrp="1"/>
          </p:cNvSpPr>
          <p:nvPr>
            <p:ph type="body" sz="quarter" idx="38" hasCustomPrompt="1"/>
          </p:nvPr>
        </p:nvSpPr>
        <p:spPr>
          <a:xfrm>
            <a:off x="6400800" y="4395199"/>
            <a:ext cx="1243107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i="0">
                <a:solidFill>
                  <a:schemeClr val="tx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3B5B04-5E17-D640-81C3-D4B82468A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3D31BE0-CD3A-E04E-A7FB-DB5B5BA20F18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0E21A4-2E8D-074F-9AC0-6CC72988CEFE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515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3"/>
          <p:cNvSpPr>
            <a:spLocks noGrp="1"/>
          </p:cNvSpPr>
          <p:nvPr>
            <p:ph sz="quarter" idx="15"/>
          </p:nvPr>
        </p:nvSpPr>
        <p:spPr>
          <a:xfrm>
            <a:off x="914400" y="2073443"/>
            <a:ext cx="4876800" cy="3657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Content Placeholder 13"/>
          <p:cNvSpPr>
            <a:spLocks noGrp="1"/>
          </p:cNvSpPr>
          <p:nvPr>
            <p:ph sz="quarter" idx="16"/>
          </p:nvPr>
        </p:nvSpPr>
        <p:spPr>
          <a:xfrm>
            <a:off x="6400800" y="2073443"/>
            <a:ext cx="4876800" cy="3657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8256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insert source or footer information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7544534-439F-AC4D-8175-3A0054377E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09DF341-20B3-E346-8FF0-76CE642F753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430E6-55F7-9645-B1AD-7A36482991AF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5337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914400" y="2083443"/>
            <a:ext cx="6705600" cy="3619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8229600" y="2083443"/>
            <a:ext cx="3048000" cy="3619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2AC143F5-5835-FF41-B347-AE8DD6C232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8256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insert source or footer information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578496-797C-6A44-9F2A-6548E9769A5E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0963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914400" y="2057400"/>
            <a:ext cx="3048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4572000" y="2057400"/>
            <a:ext cx="67056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B87FA64-9DF7-8D4F-AF09-1AB2C5A5FA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8256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insert source or footer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2948ED-1B22-8845-A0B4-BB068DE3F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5BAACCF-3F9D-8B43-96E7-088709E2432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30C6B5-36C4-2B45-81A5-1AEAF187248E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754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914400" y="2057400"/>
            <a:ext cx="3048000" cy="3657600"/>
          </a:xfrm>
        </p:spPr>
        <p:txBody>
          <a:bodyPr/>
          <a:lstStyle>
            <a:lvl4pPr>
              <a:spcAft>
                <a:spcPts val="600"/>
              </a:spcAft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6"/>
          </p:nvPr>
        </p:nvSpPr>
        <p:spPr>
          <a:xfrm>
            <a:off x="4572000" y="2057400"/>
            <a:ext cx="3048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8229600" y="2057400"/>
            <a:ext cx="3048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E5114E4-6AB8-AA4F-A8E8-C54E55AA61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8256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insert source or footer information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0D43117-3128-D24E-806D-357156928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030A223-6475-C340-ACC1-06799CD611C8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C8E98D-8F15-4247-8D5D-7D5CD99265DE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876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ADF050F-4B96-8F47-9ED5-126B6BB4A7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8256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insert source or footer information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59F6DB-F72B-CD48-A567-A92CD37A8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ACC2408-BEEC-F148-B9BC-F196717E8C0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0E6F19-B158-8F4A-A1E8-F43562F62F56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67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 userDrawn="1">
            <p:ph type="chart" sz="quarter" idx="29" hasCustomPrompt="1"/>
          </p:nvPr>
        </p:nvSpPr>
        <p:spPr>
          <a:xfrm>
            <a:off x="914400" y="2057400"/>
            <a:ext cx="10363200" cy="40005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chart from template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2D528D74-618E-334B-87B7-D7EDA262D7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8256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insert source or footer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7DC360-7098-D941-A67E-D28011BF65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745434D-4ACA-7B4C-A494-98A8512F0FAB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BFCA18-7E9E-E74A-833D-B47F23A04116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30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75D0418A-ADC7-7C49-8916-57C1A6D29F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8256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insert source or footer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90282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668437"/>
            <a:ext cx="10363200" cy="9144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82501"/>
            <a:ext cx="10363200" cy="44019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77729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4" r:id="rId3"/>
    <p:sldLayoutId id="2147483672" r:id="rId4"/>
    <p:sldLayoutId id="2147483673" r:id="rId5"/>
    <p:sldLayoutId id="2147483671" r:id="rId6"/>
    <p:sldLayoutId id="2147483669" r:id="rId7"/>
    <p:sldLayoutId id="2147483660" r:id="rId8"/>
    <p:sldLayoutId id="2147483661" r:id="rId9"/>
    <p:sldLayoutId id="2147483665" r:id="rId10"/>
    <p:sldLayoutId id="2147483666" r:id="rId11"/>
    <p:sldLayoutId id="2147483663" r:id="rId12"/>
    <p:sldLayoutId id="2147483664" r:id="rId13"/>
    <p:sldLayoutId id="2147483675" r:id="rId14"/>
    <p:sldLayoutId id="2147483667" r:id="rId15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2400" b="0" i="1" kern="1200">
          <a:solidFill>
            <a:schemeClr val="accent1"/>
          </a:solidFill>
          <a:latin typeface="Georgia" panose="02040502050405020303" pitchFamily="18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863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75" indent="-17621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500" b="1" kern="1200">
          <a:solidFill>
            <a:schemeClr val="tx1"/>
          </a:solidFill>
          <a:latin typeface="+mj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500" kern="120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500" kern="1200">
          <a:solidFill>
            <a:schemeClr val="tx1"/>
          </a:solidFill>
          <a:latin typeface="+mj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500" kern="12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F26B43"/>
          </p15:clr>
        </p15:guide>
        <p15:guide id="2" pos="7104" userDrawn="1">
          <p15:clr>
            <a:srgbClr val="F26B43"/>
          </p15:clr>
        </p15:guide>
        <p15:guide id="3" orient="horz" pos="3912" userDrawn="1">
          <p15:clr>
            <a:srgbClr val="F26B43"/>
          </p15:clr>
        </p15:guide>
        <p15:guide id="4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5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picture containing text&#10;&#10;Description automatically generated">
            <a:extLst>
              <a:ext uri="{FF2B5EF4-FFF2-40B4-BE49-F238E27FC236}">
                <a16:creationId xmlns:a16="http://schemas.microsoft.com/office/drawing/2014/main" id="{9769064D-42D9-EBC0-2447-08767887F7B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alphaModFix amt="15000"/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2" b="701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Project 2 – Cache</a:t>
            </a:r>
            <a:br>
              <a:rPr lang="en-US" dirty="0">
                <a:latin typeface="Palatino" pitchFamily="2" charset="77"/>
                <a:ea typeface="Palatino" pitchFamily="2" charset="77"/>
              </a:rPr>
            </a:br>
            <a:r>
              <a:rPr lang="en-US" sz="3200" dirty="0">
                <a:latin typeface="Palatino" pitchFamily="2" charset="77"/>
                <a:ea typeface="Palatino" pitchFamily="2" charset="77"/>
              </a:rPr>
              <a:t>CS6304 Computer Architecture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>
                <a:latin typeface="Palatino" pitchFamily="2" charset="77"/>
                <a:ea typeface="Palatino" pitchFamily="2" charset="77"/>
              </a:rPr>
              <a:t>Chih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-An Chang , William Chang, </a:t>
            </a:r>
          </a:p>
          <a:p>
            <a:pPr lvl="1"/>
            <a:r>
              <a:rPr lang="en-US" dirty="0">
                <a:latin typeface="Palatino" pitchFamily="2" charset="77"/>
                <a:ea typeface="Palatino" pitchFamily="2" charset="77"/>
              </a:rPr>
              <a:t>CXC210017, CXC200006</a:t>
            </a:r>
          </a:p>
          <a:p>
            <a:pPr lvl="1"/>
            <a:r>
              <a:rPr lang="en-US" dirty="0">
                <a:latin typeface="Palatino" pitchFamily="2" charset="77"/>
                <a:ea typeface="Palatino" pitchFamily="2" charset="77"/>
              </a:rPr>
              <a:t>Department of Computer Science</a:t>
            </a:r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9F077B5C-BEFE-18A0-EA73-4A57E26CC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26" y="670560"/>
            <a:ext cx="6312008" cy="101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5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Palatino" pitchFamily="2" charset="77"/>
                <a:ea typeface="Palatino" pitchFamily="2" charset="77"/>
              </a:rPr>
              <a:t>Overview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Palatino" pitchFamily="2" charset="77"/>
                <a:ea typeface="Palatino" pitchFamily="2" charset="77"/>
                <a:cs typeface="Fira Sans Medium"/>
                <a:sym typeface="Fira Sans Medium"/>
              </a:rPr>
              <a:t>429.mcf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Palatino" pitchFamily="2" charset="77"/>
                <a:ea typeface="Palatino" pitchFamily="2" charset="77"/>
                <a:cs typeface="Fira Sans Medium"/>
                <a:sym typeface="Fira Sans Medium"/>
              </a:rPr>
              <a:t>401.bzip2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Palatino" pitchFamily="2" charset="77"/>
              <a:ea typeface="Palatino" pitchFamily="2" charset="77"/>
              <a:cs typeface="Fira Sans Medium"/>
              <a:sym typeface="Fira Sans Medium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i="0" dirty="0">
                <a:latin typeface="Palatino" pitchFamily="2" charset="77"/>
                <a:ea typeface="Palatino" pitchFamily="2" charset="77"/>
              </a:rPr>
              <a:t>CPI Result</a:t>
            </a:r>
          </a:p>
        </p:txBody>
      </p:sp>
    </p:spTree>
    <p:extLst>
      <p:ext uri="{BB962C8B-B14F-4D97-AF65-F5344CB8AC3E}">
        <p14:creationId xmlns:p14="http://schemas.microsoft.com/office/powerpoint/2010/main" val="54153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BAFF-8AC8-3E63-9E88-64C66C9A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CPI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2874-7691-82B7-E9B6-9AFCCB9DA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</a:rPr>
              <a:t>Using “</a:t>
            </a:r>
            <a:r>
              <a:rPr lang="en-US" i="0" dirty="0" err="1">
                <a:solidFill>
                  <a:schemeClr val="tx1"/>
                </a:solidFill>
              </a:rPr>
              <a:t>system.cpu.icache.overall_miss_rate</a:t>
            </a:r>
            <a:r>
              <a:rPr lang="en-US" i="0" dirty="0">
                <a:solidFill>
                  <a:schemeClr val="tx1"/>
                </a:solidFill>
              </a:rPr>
              <a:t>::total” × total number of instruction (500,000,000) to get the total miss count is incorrect</a:t>
            </a:r>
            <a:r>
              <a:rPr lang="en-US" b="1" i="0" dirty="0">
                <a:solidFill>
                  <a:schemeClr val="tx1"/>
                </a:solidFill>
              </a:rPr>
              <a:t>. </a:t>
            </a:r>
            <a:r>
              <a:rPr lang="en-US" i="0" dirty="0">
                <a:solidFill>
                  <a:schemeClr val="tx1"/>
                </a:solidFill>
              </a:rPr>
              <a:t>We realized that the total number of instructions for D-Cache and L2 Cache can not be 500,000,000.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</a:rPr>
              <a:t>Find “</a:t>
            </a:r>
            <a:r>
              <a:rPr lang="en-US" i="0" dirty="0" err="1">
                <a:solidFill>
                  <a:schemeClr val="tx1"/>
                </a:solidFill>
              </a:rPr>
              <a:t>system.cpu.icache.overall_misses</a:t>
            </a:r>
            <a:r>
              <a:rPr lang="en-US" i="0" dirty="0">
                <a:solidFill>
                  <a:schemeClr val="tx1"/>
                </a:solidFill>
              </a:rPr>
              <a:t>::total” in “stats.txt”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</a:rPr>
              <a:t>Substitute the parameters into the formula below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BE3591-D021-2537-D3F5-4CA408A5737E}"/>
                  </a:ext>
                </a:extLst>
              </p:cNvPr>
              <p:cNvSpPr txBox="1"/>
              <p:nvPr/>
            </p:nvSpPr>
            <p:spPr>
              <a:xfrm>
                <a:off x="2378934" y="4890045"/>
                <a:ext cx="7742840" cy="7770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CPI</m:t>
                      </m:r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IL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nu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miss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DL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nu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miss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×6+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  <m: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nu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miss</m:t>
                              </m:r>
                            </m:sub>
                          </m:sSub>
                          <m: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×50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num</m:t>
                          </m:r>
                          <m: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instruction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BE3591-D021-2537-D3F5-4CA408A57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934" y="4890045"/>
                <a:ext cx="7742840" cy="7770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7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4441;p38">
            <a:extLst>
              <a:ext uri="{FF2B5EF4-FFF2-40B4-BE49-F238E27FC236}">
                <a16:creationId xmlns:a16="http://schemas.microsoft.com/office/drawing/2014/main" id="{994A9F99-A075-FF3D-EFEE-4B68F2ECB655}"/>
              </a:ext>
            </a:extLst>
          </p:cNvPr>
          <p:cNvSpPr txBox="1"/>
          <p:nvPr/>
        </p:nvSpPr>
        <p:spPr>
          <a:xfrm>
            <a:off x="1072562" y="555619"/>
            <a:ext cx="10046875" cy="52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  <a:cs typeface="Fira Sans Medium"/>
                <a:sym typeface="Fira Sans Medium"/>
              </a:rPr>
              <a:t>CPI for 429.mcf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Palatino" pitchFamily="2" charset="77"/>
              <a:ea typeface="Palatino" pitchFamily="2" charset="77"/>
              <a:cs typeface="Fira Sans Medium"/>
              <a:sym typeface="Fira Sans Medium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C1C79B7-FB8A-E155-4AA5-CA250B54472C}"/>
              </a:ext>
            </a:extLst>
          </p:cNvPr>
          <p:cNvSpPr/>
          <p:nvPr/>
        </p:nvSpPr>
        <p:spPr>
          <a:xfrm>
            <a:off x="5487333" y="1798256"/>
            <a:ext cx="1800242" cy="89446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91440" rIns="91440" bIns="91440" rtlCol="0" anchor="ctr">
            <a:noAutofit/>
          </a:bodyPr>
          <a:lstStyle/>
          <a:p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L1 miss penalty </a:t>
            </a:r>
          </a:p>
          <a:p>
            <a:pPr algn="ctr"/>
            <a:r>
              <a:rPr lang="en-US" sz="2000" b="1">
                <a:effectLst/>
                <a:latin typeface="Palatino" pitchFamily="2" charset="77"/>
                <a:ea typeface="Palatino" pitchFamily="2" charset="77"/>
              </a:rPr>
              <a:t>6</a:t>
            </a:r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 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43F8039-2A52-27D2-7F5D-12D1B5E4A374}"/>
              </a:ext>
            </a:extLst>
          </p:cNvPr>
          <p:cNvSpPr/>
          <p:nvPr/>
        </p:nvSpPr>
        <p:spPr>
          <a:xfrm>
            <a:off x="4069850" y="3007928"/>
            <a:ext cx="3217725" cy="8944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91440" rIns="91440" bIns="91440" rtlCol="0" anchor="ctr">
            <a:noAutofit/>
          </a:bodyPr>
          <a:lstStyle/>
          <a:p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L2 miss penalty</a:t>
            </a:r>
          </a:p>
          <a:p>
            <a:pPr algn="ctr"/>
            <a:r>
              <a:rPr lang="en-US" sz="2800" b="1">
                <a:effectLst/>
                <a:latin typeface="Palatino" pitchFamily="2" charset="77"/>
                <a:ea typeface="Palatino" pitchFamily="2" charset="77"/>
              </a:rPr>
              <a:t>50</a:t>
            </a:r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 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847C01F-8634-4381-E8A9-ABB124E0CA86}"/>
              </a:ext>
            </a:extLst>
          </p:cNvPr>
          <p:cNvSpPr/>
          <p:nvPr/>
        </p:nvSpPr>
        <p:spPr>
          <a:xfrm>
            <a:off x="682680" y="1818723"/>
            <a:ext cx="1534043" cy="89446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91440" rIns="91440" bIns="91440" rtlCol="0" anchor="ctr">
            <a:noAutofit/>
          </a:bodyPr>
          <a:lstStyle/>
          <a:p>
            <a:r>
              <a:rPr lang="en-US" sz="1400" dirty="0">
                <a:effectLst/>
                <a:latin typeface="Palatino" pitchFamily="2" charset="77"/>
                <a:ea typeface="Palatino" pitchFamily="2" charset="77"/>
              </a:rPr>
              <a:t>L1 I-cache </a:t>
            </a:r>
          </a:p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Number </a:t>
            </a:r>
            <a:r>
              <a:rPr lang="en-US" sz="1400" dirty="0">
                <a:effectLst/>
                <a:latin typeface="Palatino" pitchFamily="2" charset="77"/>
                <a:ea typeface="Palatino" pitchFamily="2" charset="77"/>
              </a:rPr>
              <a:t>of miss</a:t>
            </a:r>
          </a:p>
          <a:p>
            <a:pPr algn="ctr"/>
            <a:r>
              <a:rPr lang="en-US" sz="2000" b="1" dirty="0">
                <a:latin typeface="Palatino" pitchFamily="2" charset="77"/>
                <a:ea typeface="Palatino" pitchFamily="2" charset="77"/>
              </a:rPr>
              <a:t>676</a:t>
            </a:r>
            <a:r>
              <a:rPr lang="en-US" sz="1400" dirty="0">
                <a:effectLst/>
                <a:latin typeface="Palatino" pitchFamily="2" charset="77"/>
                <a:ea typeface="Palatino" pitchFamily="2" charset="77"/>
              </a:rPr>
              <a:t> 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B328E41-7CED-64B3-7808-77A6B56C749E}"/>
              </a:ext>
            </a:extLst>
          </p:cNvPr>
          <p:cNvSpPr/>
          <p:nvPr/>
        </p:nvSpPr>
        <p:spPr>
          <a:xfrm>
            <a:off x="2928146" y="1828255"/>
            <a:ext cx="1625899" cy="89446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91440" rIns="91440" bIns="91440" rtlCol="0" anchor="ctr">
            <a:noAutofit/>
          </a:bodyPr>
          <a:lstStyle/>
          <a:p>
            <a:r>
              <a:rPr lang="en-US" sz="1400" dirty="0">
                <a:effectLst/>
                <a:latin typeface="Palatino" pitchFamily="2" charset="77"/>
                <a:ea typeface="Palatino" pitchFamily="2" charset="77"/>
              </a:rPr>
              <a:t>L1 D-cache </a:t>
            </a:r>
          </a:p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Number </a:t>
            </a:r>
            <a:r>
              <a:rPr lang="en-US" sz="1400" dirty="0">
                <a:effectLst/>
                <a:latin typeface="Palatino" pitchFamily="2" charset="77"/>
                <a:ea typeface="Palatino" pitchFamily="2" charset="77"/>
              </a:rPr>
              <a:t>of miss</a:t>
            </a:r>
          </a:p>
          <a:p>
            <a:pPr algn="ctr"/>
            <a:r>
              <a:rPr lang="en-US" sz="2000" b="1" dirty="0">
                <a:effectLst/>
                <a:latin typeface="Palatino" pitchFamily="2" charset="77"/>
                <a:ea typeface="Palatino" pitchFamily="2" charset="77"/>
              </a:rPr>
              <a:t>10225985</a:t>
            </a:r>
            <a:endParaRPr lang="en-US" sz="1400" dirty="0">
              <a:effectLst/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277F734-0752-83B0-FA1B-E2E61499D2C4}"/>
              </a:ext>
            </a:extLst>
          </p:cNvPr>
          <p:cNvSpPr/>
          <p:nvPr/>
        </p:nvSpPr>
        <p:spPr>
          <a:xfrm>
            <a:off x="1037316" y="3007928"/>
            <a:ext cx="2329334" cy="8944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91440" rIns="91440" bIns="91440" rtlCol="0" anchor="ctr">
            <a:noAutofit/>
          </a:bodyPr>
          <a:lstStyle/>
          <a:p>
            <a:r>
              <a:rPr lang="en-US" sz="1400" dirty="0">
                <a:effectLst/>
                <a:latin typeface="Palatino" pitchFamily="2" charset="77"/>
                <a:ea typeface="Palatino" pitchFamily="2" charset="77"/>
              </a:rPr>
              <a:t>L2 cache 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Number </a:t>
            </a:r>
            <a:r>
              <a:rPr lang="en-US" sz="1400" dirty="0">
                <a:effectLst/>
                <a:latin typeface="Palatino" pitchFamily="2" charset="77"/>
                <a:ea typeface="Palatino" pitchFamily="2" charset="77"/>
              </a:rPr>
              <a:t>of miss</a:t>
            </a:r>
          </a:p>
          <a:p>
            <a:pPr algn="ctr"/>
            <a:r>
              <a:rPr lang="en-US" sz="2800" b="1" dirty="0">
                <a:latin typeface="Palatino" pitchFamily="2" charset="77"/>
                <a:ea typeface="Palatino" pitchFamily="2" charset="77"/>
              </a:rPr>
              <a:t>6552122</a:t>
            </a:r>
            <a:endParaRPr lang="en-US" sz="1400" dirty="0">
              <a:effectLst/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7AC0921-332B-BB6E-8169-96F3AB299E78}"/>
              </a:ext>
            </a:extLst>
          </p:cNvPr>
          <p:cNvSpPr/>
          <p:nvPr/>
        </p:nvSpPr>
        <p:spPr>
          <a:xfrm>
            <a:off x="670574" y="4254903"/>
            <a:ext cx="6617001" cy="8944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91440" rIns="91440" bIns="91440" rtlCol="0" anchor="ctr">
            <a:noAutofit/>
          </a:bodyPr>
          <a:lstStyle/>
          <a:p>
            <a:r>
              <a:rPr lang="en-US" sz="1400">
                <a:latin typeface="Palatino" pitchFamily="2" charset="77"/>
                <a:ea typeface="Palatino" pitchFamily="2" charset="77"/>
              </a:rPr>
              <a:t>Total number of Inst</a:t>
            </a:r>
            <a:endParaRPr lang="en-US" sz="1400">
              <a:effectLst/>
              <a:latin typeface="Palatino" pitchFamily="2" charset="77"/>
              <a:ea typeface="Palatino" pitchFamily="2" charset="77"/>
            </a:endParaRPr>
          </a:p>
          <a:p>
            <a:pPr algn="ctr"/>
            <a:r>
              <a:rPr lang="en-US" sz="2800" b="1">
                <a:latin typeface="Palatino" pitchFamily="2" charset="77"/>
                <a:ea typeface="Palatino" pitchFamily="2" charset="77"/>
              </a:rPr>
              <a:t>500,000,000</a:t>
            </a:r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 </a:t>
            </a:r>
          </a:p>
        </p:txBody>
      </p:sp>
      <p:pic>
        <p:nvPicPr>
          <p:cNvPr id="18" name="Graphic 17" descr="Add with solid fill">
            <a:extLst>
              <a:ext uri="{FF2B5EF4-FFF2-40B4-BE49-F238E27FC236}">
                <a16:creationId xmlns:a16="http://schemas.microsoft.com/office/drawing/2014/main" id="{7ACEFB31-91A9-1361-998A-6ECF78BAF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2695" y="2083978"/>
            <a:ext cx="458665" cy="458665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8847203E-5DD9-4D1E-2D6E-725246555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2495" y="3233384"/>
            <a:ext cx="457200" cy="4572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AA50885A-1BEF-C4AE-E7AA-0E88B1A70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13347" y="2024070"/>
            <a:ext cx="457200" cy="457200"/>
          </a:xfrm>
          <a:prstGeom prst="rect">
            <a:avLst/>
          </a:prstGeom>
        </p:spPr>
      </p:pic>
      <p:sp>
        <p:nvSpPr>
          <p:cNvPr id="22" name="Left Bracket 21">
            <a:extLst>
              <a:ext uri="{FF2B5EF4-FFF2-40B4-BE49-F238E27FC236}">
                <a16:creationId xmlns:a16="http://schemas.microsoft.com/office/drawing/2014/main" id="{4D50D123-5438-98B3-93C9-D04E82069711}"/>
              </a:ext>
            </a:extLst>
          </p:cNvPr>
          <p:cNvSpPr/>
          <p:nvPr/>
        </p:nvSpPr>
        <p:spPr>
          <a:xfrm>
            <a:off x="483308" y="1664751"/>
            <a:ext cx="125730" cy="1163634"/>
          </a:xfrm>
          <a:prstGeom prst="leftBracke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ket 22">
            <a:extLst>
              <a:ext uri="{FF2B5EF4-FFF2-40B4-BE49-F238E27FC236}">
                <a16:creationId xmlns:a16="http://schemas.microsoft.com/office/drawing/2014/main" id="{06277B1B-2284-48D2-2164-A8CD953E4B3A}"/>
              </a:ext>
            </a:extLst>
          </p:cNvPr>
          <p:cNvSpPr/>
          <p:nvPr/>
        </p:nvSpPr>
        <p:spPr>
          <a:xfrm>
            <a:off x="4670831" y="1664751"/>
            <a:ext cx="125730" cy="1163634"/>
          </a:xfrm>
          <a:prstGeom prst="rightBracke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Add with solid fill">
            <a:extLst>
              <a:ext uri="{FF2B5EF4-FFF2-40B4-BE49-F238E27FC236}">
                <a16:creationId xmlns:a16="http://schemas.microsoft.com/office/drawing/2014/main" id="{2CC7CCF5-582E-22E2-159C-FF671696C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241" y="3264200"/>
            <a:ext cx="458665" cy="45866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223B0F-5212-6E36-7334-7E3F07F10004}"/>
              </a:ext>
            </a:extLst>
          </p:cNvPr>
          <p:cNvCxnSpPr>
            <a:cxnSpLocks/>
          </p:cNvCxnSpPr>
          <p:nvPr/>
        </p:nvCxnSpPr>
        <p:spPr>
          <a:xfrm>
            <a:off x="260055" y="4158681"/>
            <a:ext cx="7276813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qual 27">
            <a:extLst>
              <a:ext uri="{FF2B5EF4-FFF2-40B4-BE49-F238E27FC236}">
                <a16:creationId xmlns:a16="http://schemas.microsoft.com/office/drawing/2014/main" id="{A89EE3EB-41F2-70AD-A820-AC6225499E3A}"/>
              </a:ext>
            </a:extLst>
          </p:cNvPr>
          <p:cNvSpPr/>
          <p:nvPr/>
        </p:nvSpPr>
        <p:spPr>
          <a:xfrm>
            <a:off x="8628977" y="3929348"/>
            <a:ext cx="633020" cy="435815"/>
          </a:xfrm>
          <a:prstGeom prst="mathEqual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n-US" sz="14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AB5694B-4B33-9A3A-0CED-662195E4C45D}"/>
              </a:ext>
            </a:extLst>
          </p:cNvPr>
          <p:cNvSpPr/>
          <p:nvPr/>
        </p:nvSpPr>
        <p:spPr>
          <a:xfrm>
            <a:off x="9420074" y="3690584"/>
            <a:ext cx="2614549" cy="8944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CPI</a:t>
            </a:r>
            <a:endParaRPr lang="en-US" sz="1400" dirty="0">
              <a:effectLst/>
              <a:latin typeface="Palatino" pitchFamily="2" charset="77"/>
              <a:ea typeface="Palatino" pitchFamily="2" charset="77"/>
            </a:endParaRPr>
          </a:p>
          <a:p>
            <a:pPr algn="ctr"/>
            <a:r>
              <a:rPr lang="en-US" sz="3200" b="1" dirty="0">
                <a:latin typeface="Palatino" pitchFamily="2" charset="77"/>
                <a:ea typeface="Palatino" pitchFamily="2" charset="77"/>
              </a:rPr>
              <a:t>1.777932132</a:t>
            </a:r>
          </a:p>
        </p:txBody>
      </p:sp>
      <p:pic>
        <p:nvPicPr>
          <p:cNvPr id="32" name="Graphic 31" descr="Add with solid fill">
            <a:extLst>
              <a:ext uri="{FF2B5EF4-FFF2-40B4-BE49-F238E27FC236}">
                <a16:creationId xmlns:a16="http://schemas.microsoft.com/office/drawing/2014/main" id="{37A1E98A-661A-4880-D64D-A00233432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7891" y="3929348"/>
            <a:ext cx="458665" cy="45866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436D0EE-94A2-D2FD-BCDB-7D07CCE2D73C}"/>
              </a:ext>
            </a:extLst>
          </p:cNvPr>
          <p:cNvSpPr txBox="1"/>
          <p:nvPr/>
        </p:nvSpPr>
        <p:spPr>
          <a:xfrm>
            <a:off x="8240068" y="3750916"/>
            <a:ext cx="230832" cy="6370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>
                <a:solidFill>
                  <a:schemeClr val="accent1"/>
                </a:solidFill>
                <a:latin typeface="Palatino" pitchFamily="2" charset="77"/>
                <a:ea typeface="Palatino" pitchFamily="2" charset="7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8247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4441;p38">
            <a:extLst>
              <a:ext uri="{FF2B5EF4-FFF2-40B4-BE49-F238E27FC236}">
                <a16:creationId xmlns:a16="http://schemas.microsoft.com/office/drawing/2014/main" id="{994A9F99-A075-FF3D-EFEE-4B68F2ECB655}"/>
              </a:ext>
            </a:extLst>
          </p:cNvPr>
          <p:cNvSpPr txBox="1"/>
          <p:nvPr/>
        </p:nvSpPr>
        <p:spPr>
          <a:xfrm>
            <a:off x="1072562" y="555619"/>
            <a:ext cx="10046875" cy="52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  <a:cs typeface="Fira Sans Medium"/>
                <a:sym typeface="Fira Sans Medium"/>
              </a:rPr>
              <a:t>CPI for 401.bzip2</a:t>
            </a:r>
            <a:endParaRPr sz="3200" dirty="0">
              <a:solidFill>
                <a:schemeClr val="tx1">
                  <a:lumMod val="65000"/>
                  <a:lumOff val="35000"/>
                </a:schemeClr>
              </a:solidFill>
              <a:latin typeface="Palatino" pitchFamily="2" charset="77"/>
              <a:ea typeface="Palatino" pitchFamily="2" charset="77"/>
              <a:cs typeface="Fira Sans Medium"/>
              <a:sym typeface="Fira Sans Medium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C1C79B7-FB8A-E155-4AA5-CA250B54472C}"/>
              </a:ext>
            </a:extLst>
          </p:cNvPr>
          <p:cNvSpPr/>
          <p:nvPr/>
        </p:nvSpPr>
        <p:spPr>
          <a:xfrm>
            <a:off x="5487333" y="1798256"/>
            <a:ext cx="1800242" cy="89446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91440" rIns="91440" bIns="91440" rtlCol="0" anchor="ctr">
            <a:noAutofit/>
          </a:bodyPr>
          <a:lstStyle/>
          <a:p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L1 miss penalty </a:t>
            </a:r>
          </a:p>
          <a:p>
            <a:pPr algn="ctr"/>
            <a:r>
              <a:rPr lang="en-US" sz="2000" b="1">
                <a:effectLst/>
                <a:latin typeface="Palatino" pitchFamily="2" charset="77"/>
                <a:ea typeface="Palatino" pitchFamily="2" charset="77"/>
              </a:rPr>
              <a:t>6</a:t>
            </a:r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 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43F8039-2A52-27D2-7F5D-12D1B5E4A374}"/>
              </a:ext>
            </a:extLst>
          </p:cNvPr>
          <p:cNvSpPr/>
          <p:nvPr/>
        </p:nvSpPr>
        <p:spPr>
          <a:xfrm>
            <a:off x="4069850" y="3007928"/>
            <a:ext cx="3217725" cy="8944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91440" rIns="91440" bIns="91440" rtlCol="0" anchor="ctr">
            <a:noAutofit/>
          </a:bodyPr>
          <a:lstStyle/>
          <a:p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L2 miss penalty</a:t>
            </a:r>
          </a:p>
          <a:p>
            <a:pPr algn="ctr"/>
            <a:r>
              <a:rPr lang="en-US" sz="2800" b="1">
                <a:effectLst/>
                <a:latin typeface="Palatino" pitchFamily="2" charset="77"/>
                <a:ea typeface="Palatino" pitchFamily="2" charset="77"/>
              </a:rPr>
              <a:t>50</a:t>
            </a:r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 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847C01F-8634-4381-E8A9-ABB124E0CA86}"/>
              </a:ext>
            </a:extLst>
          </p:cNvPr>
          <p:cNvSpPr/>
          <p:nvPr/>
        </p:nvSpPr>
        <p:spPr>
          <a:xfrm>
            <a:off x="682680" y="1818723"/>
            <a:ext cx="1534043" cy="89446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91440" rIns="91440" bIns="91440" rtlCol="0" anchor="ctr">
            <a:noAutofit/>
          </a:bodyPr>
          <a:lstStyle/>
          <a:p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L1 I-cache </a:t>
            </a:r>
          </a:p>
          <a:p>
            <a:r>
              <a:rPr lang="en-US" sz="1400">
                <a:latin typeface="Palatino" pitchFamily="2" charset="77"/>
                <a:ea typeface="Palatino" pitchFamily="2" charset="77"/>
              </a:rPr>
              <a:t>Number </a:t>
            </a:r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of miss</a:t>
            </a:r>
          </a:p>
          <a:p>
            <a:pPr algn="ctr"/>
            <a:r>
              <a:rPr lang="en-US" sz="2000" b="1">
                <a:latin typeface="Palatino" pitchFamily="2" charset="77"/>
                <a:ea typeface="Palatino" pitchFamily="2" charset="77"/>
              </a:rPr>
              <a:t>387</a:t>
            </a:r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 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B328E41-7CED-64B3-7808-77A6B56C749E}"/>
              </a:ext>
            </a:extLst>
          </p:cNvPr>
          <p:cNvSpPr/>
          <p:nvPr/>
        </p:nvSpPr>
        <p:spPr>
          <a:xfrm>
            <a:off x="2928146" y="1828255"/>
            <a:ext cx="1625899" cy="89446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91440" rIns="91440" bIns="91440" rtlCol="0" anchor="ctr">
            <a:noAutofit/>
          </a:bodyPr>
          <a:lstStyle/>
          <a:p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L1 D-cache </a:t>
            </a:r>
          </a:p>
          <a:p>
            <a:r>
              <a:rPr lang="en-US" sz="1400">
                <a:latin typeface="Palatino" pitchFamily="2" charset="77"/>
                <a:ea typeface="Palatino" pitchFamily="2" charset="77"/>
              </a:rPr>
              <a:t>Number </a:t>
            </a:r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of miss</a:t>
            </a:r>
          </a:p>
          <a:p>
            <a:pPr algn="ctr"/>
            <a:r>
              <a:rPr lang="en-US" sz="2000" b="1">
                <a:effectLst/>
                <a:latin typeface="Palatino" pitchFamily="2" charset="77"/>
                <a:ea typeface="Palatino" pitchFamily="2" charset="77"/>
              </a:rPr>
              <a:t>4,027,321 </a:t>
            </a:r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 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277F734-0752-83B0-FA1B-E2E61499D2C4}"/>
              </a:ext>
            </a:extLst>
          </p:cNvPr>
          <p:cNvSpPr/>
          <p:nvPr/>
        </p:nvSpPr>
        <p:spPr>
          <a:xfrm>
            <a:off x="1037316" y="3007928"/>
            <a:ext cx="2329334" cy="8944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91440" rIns="91440" bIns="91440" rtlCol="0" anchor="ctr">
            <a:noAutofit/>
          </a:bodyPr>
          <a:lstStyle/>
          <a:p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L2 cache </a:t>
            </a:r>
            <a:r>
              <a:rPr lang="en-US" sz="1400">
                <a:latin typeface="Palatino" pitchFamily="2" charset="77"/>
                <a:ea typeface="Palatino" pitchFamily="2" charset="77"/>
              </a:rPr>
              <a:t>Number </a:t>
            </a:r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of miss</a:t>
            </a:r>
          </a:p>
          <a:p>
            <a:pPr algn="ctr"/>
            <a:r>
              <a:rPr lang="en-US" sz="2800" b="1">
                <a:latin typeface="Palatino" pitchFamily="2" charset="77"/>
                <a:ea typeface="Palatino" pitchFamily="2" charset="77"/>
              </a:rPr>
              <a:t>2,743,240</a:t>
            </a:r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  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7AC0921-332B-BB6E-8169-96F3AB299E78}"/>
              </a:ext>
            </a:extLst>
          </p:cNvPr>
          <p:cNvSpPr/>
          <p:nvPr/>
        </p:nvSpPr>
        <p:spPr>
          <a:xfrm>
            <a:off x="670574" y="4254903"/>
            <a:ext cx="6617001" cy="8944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91440" rIns="91440" bIns="91440" rtlCol="0" anchor="ctr">
            <a:noAutofit/>
          </a:bodyPr>
          <a:lstStyle/>
          <a:p>
            <a:r>
              <a:rPr lang="en-US" sz="1400">
                <a:latin typeface="Palatino" pitchFamily="2" charset="77"/>
                <a:ea typeface="Palatino" pitchFamily="2" charset="77"/>
              </a:rPr>
              <a:t>Total number of Inst</a:t>
            </a:r>
            <a:endParaRPr lang="en-US" sz="1400">
              <a:effectLst/>
              <a:latin typeface="Palatino" pitchFamily="2" charset="77"/>
              <a:ea typeface="Palatino" pitchFamily="2" charset="77"/>
            </a:endParaRPr>
          </a:p>
          <a:p>
            <a:pPr algn="ctr"/>
            <a:r>
              <a:rPr lang="en-US" sz="2800" b="1">
                <a:latin typeface="Palatino" pitchFamily="2" charset="77"/>
                <a:ea typeface="Palatino" pitchFamily="2" charset="77"/>
              </a:rPr>
              <a:t>500,000,000</a:t>
            </a:r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 </a:t>
            </a:r>
          </a:p>
        </p:txBody>
      </p:sp>
      <p:pic>
        <p:nvPicPr>
          <p:cNvPr id="18" name="Graphic 17" descr="Add with solid fill">
            <a:extLst>
              <a:ext uri="{FF2B5EF4-FFF2-40B4-BE49-F238E27FC236}">
                <a16:creationId xmlns:a16="http://schemas.microsoft.com/office/drawing/2014/main" id="{7ACEFB31-91A9-1361-998A-6ECF78BAF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2695" y="2083978"/>
            <a:ext cx="458665" cy="458665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8847203E-5DD9-4D1E-2D6E-725246555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2495" y="3233384"/>
            <a:ext cx="457200" cy="4572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AA50885A-1BEF-C4AE-E7AA-0E88B1A70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13347" y="2024070"/>
            <a:ext cx="457200" cy="457200"/>
          </a:xfrm>
          <a:prstGeom prst="rect">
            <a:avLst/>
          </a:prstGeom>
        </p:spPr>
      </p:pic>
      <p:sp>
        <p:nvSpPr>
          <p:cNvPr id="22" name="Left Bracket 21">
            <a:extLst>
              <a:ext uri="{FF2B5EF4-FFF2-40B4-BE49-F238E27FC236}">
                <a16:creationId xmlns:a16="http://schemas.microsoft.com/office/drawing/2014/main" id="{4D50D123-5438-98B3-93C9-D04E82069711}"/>
              </a:ext>
            </a:extLst>
          </p:cNvPr>
          <p:cNvSpPr/>
          <p:nvPr/>
        </p:nvSpPr>
        <p:spPr>
          <a:xfrm>
            <a:off x="483308" y="1664751"/>
            <a:ext cx="125730" cy="1163634"/>
          </a:xfrm>
          <a:prstGeom prst="leftBracke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ket 22">
            <a:extLst>
              <a:ext uri="{FF2B5EF4-FFF2-40B4-BE49-F238E27FC236}">
                <a16:creationId xmlns:a16="http://schemas.microsoft.com/office/drawing/2014/main" id="{06277B1B-2284-48D2-2164-A8CD953E4B3A}"/>
              </a:ext>
            </a:extLst>
          </p:cNvPr>
          <p:cNvSpPr/>
          <p:nvPr/>
        </p:nvSpPr>
        <p:spPr>
          <a:xfrm>
            <a:off x="4670831" y="1664751"/>
            <a:ext cx="125730" cy="1163634"/>
          </a:xfrm>
          <a:prstGeom prst="rightBracke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Add with solid fill">
            <a:extLst>
              <a:ext uri="{FF2B5EF4-FFF2-40B4-BE49-F238E27FC236}">
                <a16:creationId xmlns:a16="http://schemas.microsoft.com/office/drawing/2014/main" id="{2CC7CCF5-582E-22E2-159C-FF671696C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241" y="3264200"/>
            <a:ext cx="458665" cy="45866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223B0F-5212-6E36-7334-7E3F07F10004}"/>
              </a:ext>
            </a:extLst>
          </p:cNvPr>
          <p:cNvCxnSpPr>
            <a:cxnSpLocks/>
          </p:cNvCxnSpPr>
          <p:nvPr/>
        </p:nvCxnSpPr>
        <p:spPr>
          <a:xfrm>
            <a:off x="260055" y="4158681"/>
            <a:ext cx="7276813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qual 27">
            <a:extLst>
              <a:ext uri="{FF2B5EF4-FFF2-40B4-BE49-F238E27FC236}">
                <a16:creationId xmlns:a16="http://schemas.microsoft.com/office/drawing/2014/main" id="{A89EE3EB-41F2-70AD-A820-AC6225499E3A}"/>
              </a:ext>
            </a:extLst>
          </p:cNvPr>
          <p:cNvSpPr/>
          <p:nvPr/>
        </p:nvSpPr>
        <p:spPr>
          <a:xfrm>
            <a:off x="8628977" y="3929348"/>
            <a:ext cx="633020" cy="435815"/>
          </a:xfrm>
          <a:prstGeom prst="mathEqual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n-US" sz="14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AB5694B-4B33-9A3A-0CED-662195E4C45D}"/>
              </a:ext>
            </a:extLst>
          </p:cNvPr>
          <p:cNvSpPr/>
          <p:nvPr/>
        </p:nvSpPr>
        <p:spPr>
          <a:xfrm>
            <a:off x="9420074" y="3690584"/>
            <a:ext cx="2614549" cy="8944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r>
              <a:rPr lang="en-US" sz="1400">
                <a:latin typeface="Palatino" pitchFamily="2" charset="77"/>
                <a:ea typeface="Palatino" pitchFamily="2" charset="77"/>
              </a:rPr>
              <a:t>CPI</a:t>
            </a:r>
            <a:endParaRPr lang="en-US" sz="1400">
              <a:effectLst/>
              <a:latin typeface="Palatino" pitchFamily="2" charset="77"/>
              <a:ea typeface="Palatino" pitchFamily="2" charset="77"/>
            </a:endParaRPr>
          </a:p>
          <a:p>
            <a:pPr algn="ctr"/>
            <a:r>
              <a:rPr lang="en-US" sz="3200" b="1">
                <a:latin typeface="Palatino" pitchFamily="2" charset="77"/>
                <a:ea typeface="Palatino" pitchFamily="2" charset="77"/>
              </a:rPr>
              <a:t>1.3226633 </a:t>
            </a:r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 </a:t>
            </a:r>
          </a:p>
        </p:txBody>
      </p:sp>
      <p:pic>
        <p:nvPicPr>
          <p:cNvPr id="32" name="Graphic 31" descr="Add with solid fill">
            <a:extLst>
              <a:ext uri="{FF2B5EF4-FFF2-40B4-BE49-F238E27FC236}">
                <a16:creationId xmlns:a16="http://schemas.microsoft.com/office/drawing/2014/main" id="{37A1E98A-661A-4880-D64D-A00233432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7891" y="3929348"/>
            <a:ext cx="458665" cy="45866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436D0EE-94A2-D2FD-BCDB-7D07CCE2D73C}"/>
              </a:ext>
            </a:extLst>
          </p:cNvPr>
          <p:cNvSpPr txBox="1"/>
          <p:nvPr/>
        </p:nvSpPr>
        <p:spPr>
          <a:xfrm>
            <a:off x="8240068" y="3750916"/>
            <a:ext cx="230832" cy="6370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>
                <a:solidFill>
                  <a:schemeClr val="accent1"/>
                </a:solidFill>
                <a:latin typeface="Palatino" pitchFamily="2" charset="77"/>
                <a:ea typeface="Palatino" pitchFamily="2" charset="7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2216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21079" y="2706809"/>
            <a:ext cx="3068713" cy="27467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Palatino" pitchFamily="2" charset="77"/>
                <a:ea typeface="Palatino" pitchFamily="2" charset="77"/>
              </a:rPr>
              <a:t>Overview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Palatino" pitchFamily="2" charset="77"/>
                <a:ea typeface="Palatino" pitchFamily="2" charset="77"/>
                <a:cs typeface="Fira Sans Medium"/>
                <a:sym typeface="Fira Sans Medium"/>
              </a:rPr>
              <a:t>How Do We Get </a:t>
            </a:r>
            <a:r>
              <a:rPr lang="en-US" altLang="zh-TW" sz="1200" dirty="0">
                <a:latin typeface="Palatino" pitchFamily="2" charset="77"/>
                <a:ea typeface="Palatino" pitchFamily="2" charset="77"/>
                <a:cs typeface="Fira Sans Medium"/>
                <a:sym typeface="Fira Sans Medium"/>
              </a:rPr>
              <a:t>Lowest</a:t>
            </a:r>
            <a:r>
              <a:rPr lang="en-US" sz="1200" dirty="0">
                <a:latin typeface="Palatino" pitchFamily="2" charset="77"/>
                <a:ea typeface="Palatino" pitchFamily="2" charset="77"/>
                <a:cs typeface="Fira Sans Medium"/>
                <a:sym typeface="Fira Sans Medium"/>
              </a:rPr>
              <a:t> Configuration?</a:t>
            </a:r>
            <a:endParaRPr lang="en-US" sz="1200" b="1" dirty="0">
              <a:latin typeface="Palatino" pitchFamily="2" charset="77"/>
              <a:ea typeface="Palatin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100" dirty="0">
                <a:latin typeface="Palatino" pitchFamily="2" charset="77"/>
                <a:ea typeface="Palatino" pitchFamily="2" charset="77"/>
                <a:cs typeface="Fira Sans Medium"/>
                <a:sym typeface="Fira Sans Medium"/>
              </a:rPr>
              <a:t>Lowest CPI Configuration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Palatino" pitchFamily="2" charset="77"/>
              <a:ea typeface="Palatino" pitchFamily="2" charset="77"/>
              <a:cs typeface="Fira Sans Medium"/>
              <a:sym typeface="Fira Sans Medium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Palatino" pitchFamily="2" charset="77"/>
              <a:ea typeface="Palatino" pitchFamily="2" charset="77"/>
              <a:cs typeface="Fira Sans Medium"/>
              <a:sym typeface="Fira Sans Medium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600" i="0" dirty="0">
                <a:latin typeface="Palatino" pitchFamily="2" charset="77"/>
                <a:ea typeface="Palatino" pitchFamily="2" charset="77"/>
              </a:rPr>
              <a:t>Optimize CPI Result</a:t>
            </a:r>
          </a:p>
          <a:p>
            <a:endParaRPr lang="en-US" sz="3600" i="0" dirty="0"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36139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B6F0-A48B-D465-C628-C2C51DCB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9845"/>
            <a:ext cx="10363200" cy="914402"/>
          </a:xfrm>
        </p:spPr>
        <p:txBody>
          <a:bodyPr/>
          <a:lstStyle/>
          <a:p>
            <a:r>
              <a:rPr lang="en-US" sz="3200" dirty="0">
                <a:latin typeface="Palatino" pitchFamily="2" charset="77"/>
                <a:ea typeface="Palatino" pitchFamily="2" charset="77"/>
              </a:rPr>
              <a:t>How Do We Get Lowest CPI Configuration?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A4AE2-7768-C039-C19D-C72072359383}"/>
              </a:ext>
            </a:extLst>
          </p:cNvPr>
          <p:cNvSpPr txBox="1"/>
          <p:nvPr/>
        </p:nvSpPr>
        <p:spPr>
          <a:xfrm>
            <a:off x="1405073" y="1677714"/>
            <a:ext cx="9381853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50320" indent="-380990">
              <a:buSzPts val="1600"/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Palatino" pitchFamily="2" charset="77"/>
                <a:ea typeface="Palatino" pitchFamily="2" charset="77"/>
              </a:rPr>
              <a:t>We changed each parameter one at a time, and select the lowest CPI setting</a:t>
            </a:r>
          </a:p>
          <a:p>
            <a:pPr marL="550320" indent="-380990">
              <a:buSzPts val="1600"/>
              <a:buFont typeface="Arial" panose="020B0604020202020204" pitchFamily="34" charset="0"/>
              <a:buChar char="•"/>
            </a:pPr>
            <a:r>
              <a:rPr lang="en-US" altLang="zh-TW" dirty="0">
                <a:latin typeface="Palatino" pitchFamily="2" charset="77"/>
                <a:ea typeface="Palatino" pitchFamily="2" charset="77"/>
              </a:rPr>
              <a:t>Except for </a:t>
            </a:r>
            <a:r>
              <a:rPr lang="en-US" altLang="zh-TW" dirty="0" err="1">
                <a:latin typeface="Palatino" pitchFamily="2" charset="77"/>
                <a:ea typeface="Palatino" pitchFamily="2" charset="77"/>
              </a:rPr>
              <a:t>Cacheline</a:t>
            </a:r>
            <a:r>
              <a:rPr lang="en-US" altLang="zh-TW" dirty="0">
                <a:latin typeface="Palatino" pitchFamily="2" charset="77"/>
                <a:ea typeface="Palatino" pitchFamily="2" charset="77"/>
              </a:rPr>
              <a:t> size and associativity, the rest of the parameters match the trend that the bigger the size the lower the CPI.</a:t>
            </a:r>
            <a:endParaRPr lang="en-US" altLang="zh-TW" sz="1800" dirty="0">
              <a:latin typeface="Palatino" pitchFamily="2" charset="77"/>
              <a:ea typeface="Palatino" pitchFamily="2" charset="77"/>
            </a:endParaRPr>
          </a:p>
          <a:p>
            <a:pPr marL="550320" indent="-380990">
              <a:buSzPts val="1600"/>
              <a:buFont typeface="Arial" panose="020B0604020202020204" pitchFamily="34" charset="0"/>
              <a:buChar char="•"/>
            </a:pPr>
            <a:endParaRPr lang="en-US" sz="1800" dirty="0">
              <a:latin typeface="Palatino" pitchFamily="2" charset="77"/>
              <a:ea typeface="Palatino" pitchFamily="2" charset="77"/>
            </a:endParaRPr>
          </a:p>
          <a:p>
            <a:pPr marL="550320" indent="-380990">
              <a:buSzPts val="1600"/>
              <a:buFont typeface="Arial" panose="020B0604020202020204" pitchFamily="34" charset="0"/>
              <a:buChar char="•"/>
            </a:pPr>
            <a:endParaRPr lang="en-US" sz="1800" dirty="0">
              <a:latin typeface="Palatino" pitchFamily="2" charset="77"/>
              <a:ea typeface="Palatino" pitchFamily="2" charset="77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93B373E-B8B7-F255-58DC-2365A69288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363935"/>
              </p:ext>
            </p:extLst>
          </p:nvPr>
        </p:nvGraphicFramePr>
        <p:xfrm>
          <a:off x="203701" y="2853115"/>
          <a:ext cx="3938972" cy="2327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A3FEAED-0767-4722-9AD8-EC8F83A18A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029446"/>
              </p:ext>
            </p:extLst>
          </p:nvPr>
        </p:nvGraphicFramePr>
        <p:xfrm>
          <a:off x="3977300" y="2853114"/>
          <a:ext cx="3938972" cy="2327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AE55158-EF6F-48EA-9FBC-FCD2775CD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6181457"/>
              </p:ext>
            </p:extLst>
          </p:nvPr>
        </p:nvGraphicFramePr>
        <p:xfrm>
          <a:off x="8049329" y="2853114"/>
          <a:ext cx="3938969" cy="2322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3022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B6F0-A48B-D465-C628-C2C51DCB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9845"/>
            <a:ext cx="10363200" cy="914402"/>
          </a:xfrm>
        </p:spPr>
        <p:txBody>
          <a:bodyPr/>
          <a:lstStyle/>
          <a:p>
            <a:r>
              <a:rPr lang="en-US" sz="3200" dirty="0">
                <a:latin typeface="Palatino" pitchFamily="2" charset="77"/>
                <a:ea typeface="Palatino" pitchFamily="2" charset="77"/>
              </a:rPr>
              <a:t>How Do We Get Lowest CPI Configuration?</a:t>
            </a:r>
            <a:r>
              <a:rPr lang="zh-TW" altLang="en-US" sz="32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altLang="zh-TW" sz="3200" dirty="0">
                <a:latin typeface="Palatino" pitchFamily="2" charset="77"/>
                <a:ea typeface="Palatino" pitchFamily="2" charset="77"/>
              </a:rPr>
              <a:t>– cont.</a:t>
            </a:r>
            <a:endParaRPr lang="en-US" sz="3200" dirty="0">
              <a:latin typeface="Palatino" pitchFamily="2" charset="77"/>
              <a:ea typeface="Palatino" pitchFamily="2" charset="77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A329F83-5872-310E-37DB-01493C1B2A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8057442"/>
              </p:ext>
            </p:extLst>
          </p:nvPr>
        </p:nvGraphicFramePr>
        <p:xfrm>
          <a:off x="1205958" y="1242607"/>
          <a:ext cx="3938972" cy="2320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1800C612-43AE-60AC-5F6E-2D07FE91E826}"/>
              </a:ext>
            </a:extLst>
          </p:cNvPr>
          <p:cNvSpPr/>
          <p:nvPr/>
        </p:nvSpPr>
        <p:spPr>
          <a:xfrm>
            <a:off x="2765179" y="2331014"/>
            <a:ext cx="1806821" cy="298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4E6A7-2D22-37E8-AE2E-F8B5789DA20A}"/>
              </a:ext>
            </a:extLst>
          </p:cNvPr>
          <p:cNvSpPr txBox="1"/>
          <p:nvPr/>
        </p:nvSpPr>
        <p:spPr>
          <a:xfrm>
            <a:off x="2765179" y="1821153"/>
            <a:ext cx="1838036" cy="3879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FF0000"/>
                </a:solidFill>
              </a:rPr>
              <a:t>CPI increases while increasing the </a:t>
            </a:r>
            <a:r>
              <a:rPr lang="en-US" sz="1100" dirty="0" err="1">
                <a:solidFill>
                  <a:srgbClr val="FF0000"/>
                </a:solidFill>
              </a:rPr>
              <a:t>Cacheline</a:t>
            </a:r>
            <a:r>
              <a:rPr lang="en-US" sz="1100" dirty="0">
                <a:solidFill>
                  <a:srgbClr val="FF0000"/>
                </a:solidFill>
              </a:rPr>
              <a:t> size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8399628-98D9-48F4-BAD2-DB8C514C5B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248619"/>
              </p:ext>
            </p:extLst>
          </p:nvPr>
        </p:nvGraphicFramePr>
        <p:xfrm>
          <a:off x="6241778" y="1242607"/>
          <a:ext cx="3938973" cy="2319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2951A42-6F3E-476D-9829-478C8578C9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046410"/>
              </p:ext>
            </p:extLst>
          </p:nvPr>
        </p:nvGraphicFramePr>
        <p:xfrm>
          <a:off x="1205958" y="3685414"/>
          <a:ext cx="3950090" cy="2319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D70B35D-71A4-4CB8-8B1D-2FD4F52CB7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547654"/>
              </p:ext>
            </p:extLst>
          </p:nvPr>
        </p:nvGraphicFramePr>
        <p:xfrm>
          <a:off x="6241778" y="3685414"/>
          <a:ext cx="3938973" cy="2321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E0A75DE6-5E9E-DFC5-191D-BE5CEBA4465B}"/>
              </a:ext>
            </a:extLst>
          </p:cNvPr>
          <p:cNvSpPr/>
          <p:nvPr/>
        </p:nvSpPr>
        <p:spPr>
          <a:xfrm>
            <a:off x="7721600" y="4154277"/>
            <a:ext cx="1717964" cy="3203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09B82F-137C-04EE-B555-02B18FBD009F}"/>
              </a:ext>
            </a:extLst>
          </p:cNvPr>
          <p:cNvSpPr txBox="1"/>
          <p:nvPr/>
        </p:nvSpPr>
        <p:spPr>
          <a:xfrm>
            <a:off x="9541163" y="4120476"/>
            <a:ext cx="1838036" cy="3879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FF0000"/>
                </a:solidFill>
              </a:rPr>
              <a:t>CPI increases while increasing the L2 associativity</a:t>
            </a:r>
          </a:p>
        </p:txBody>
      </p:sp>
    </p:spTree>
    <p:extLst>
      <p:ext uri="{BB962C8B-B14F-4D97-AF65-F5344CB8AC3E}">
        <p14:creationId xmlns:p14="http://schemas.microsoft.com/office/powerpoint/2010/main" val="195321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4441;p38">
            <a:extLst>
              <a:ext uri="{FF2B5EF4-FFF2-40B4-BE49-F238E27FC236}">
                <a16:creationId xmlns:a16="http://schemas.microsoft.com/office/drawing/2014/main" id="{994A9F99-A075-FF3D-EFEE-4B68F2ECB655}"/>
              </a:ext>
            </a:extLst>
          </p:cNvPr>
          <p:cNvSpPr txBox="1"/>
          <p:nvPr/>
        </p:nvSpPr>
        <p:spPr>
          <a:xfrm>
            <a:off x="827314" y="555619"/>
            <a:ext cx="10395857" cy="52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>
                <a:solidFill>
                  <a:schemeClr val="accent1"/>
                </a:solidFill>
                <a:latin typeface="Palatino" pitchFamily="2" charset="77"/>
                <a:ea typeface="Palatino" pitchFamily="2" charset="77"/>
                <a:cs typeface="Fira Sans Medium"/>
                <a:sym typeface="Fira Sans Medium"/>
              </a:rPr>
              <a:t>Lowest CPI Configuration</a:t>
            </a:r>
            <a:endParaRPr lang="en-US" sz="3200" dirty="0">
              <a:solidFill>
                <a:schemeClr val="accent1"/>
              </a:solidFill>
              <a:latin typeface="Palatino" pitchFamily="2" charset="77"/>
              <a:ea typeface="Palatino" pitchFamily="2" charset="77"/>
              <a:cs typeface="Fira Sans Medium"/>
              <a:sym typeface="Fira Sans Medium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0C9A1F-EC9C-6544-71B6-788779BFF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247769"/>
              </p:ext>
            </p:extLst>
          </p:nvPr>
        </p:nvGraphicFramePr>
        <p:xfrm>
          <a:off x="781567" y="1417389"/>
          <a:ext cx="10628870" cy="2862918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062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887">
                  <a:extLst>
                    <a:ext uri="{9D8B030D-6E8A-4147-A177-3AD203B41FA5}">
                      <a16:colId xmlns:a16="http://schemas.microsoft.com/office/drawing/2014/main" val="2497122716"/>
                    </a:ext>
                  </a:extLst>
                </a:gridCol>
                <a:gridCol w="1062887">
                  <a:extLst>
                    <a:ext uri="{9D8B030D-6E8A-4147-A177-3AD203B41FA5}">
                      <a16:colId xmlns:a16="http://schemas.microsoft.com/office/drawing/2014/main" val="1692352047"/>
                    </a:ext>
                  </a:extLst>
                </a:gridCol>
                <a:gridCol w="1062887">
                  <a:extLst>
                    <a:ext uri="{9D8B030D-6E8A-4147-A177-3AD203B41FA5}">
                      <a16:colId xmlns:a16="http://schemas.microsoft.com/office/drawing/2014/main" val="3728013183"/>
                    </a:ext>
                  </a:extLst>
                </a:gridCol>
                <a:gridCol w="1062887">
                  <a:extLst>
                    <a:ext uri="{9D8B030D-6E8A-4147-A177-3AD203B41FA5}">
                      <a16:colId xmlns:a16="http://schemas.microsoft.com/office/drawing/2014/main" val="1996636606"/>
                    </a:ext>
                  </a:extLst>
                </a:gridCol>
                <a:gridCol w="1062887">
                  <a:extLst>
                    <a:ext uri="{9D8B030D-6E8A-4147-A177-3AD203B41FA5}">
                      <a16:colId xmlns:a16="http://schemas.microsoft.com/office/drawing/2014/main" val="438493213"/>
                    </a:ext>
                  </a:extLst>
                </a:gridCol>
                <a:gridCol w="1062887">
                  <a:extLst>
                    <a:ext uri="{9D8B030D-6E8A-4147-A177-3AD203B41FA5}">
                      <a16:colId xmlns:a16="http://schemas.microsoft.com/office/drawing/2014/main" val="2500953232"/>
                    </a:ext>
                  </a:extLst>
                </a:gridCol>
                <a:gridCol w="1062887">
                  <a:extLst>
                    <a:ext uri="{9D8B030D-6E8A-4147-A177-3AD203B41FA5}">
                      <a16:colId xmlns:a16="http://schemas.microsoft.com/office/drawing/2014/main" val="3049068930"/>
                    </a:ext>
                  </a:extLst>
                </a:gridCol>
                <a:gridCol w="1062887">
                  <a:extLst>
                    <a:ext uri="{9D8B030D-6E8A-4147-A177-3AD203B41FA5}">
                      <a16:colId xmlns:a16="http://schemas.microsoft.com/office/drawing/2014/main" val="2842180044"/>
                    </a:ext>
                  </a:extLst>
                </a:gridCol>
              </a:tblGrid>
              <a:tr h="6248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endParaRPr lang="en-US" sz="1200">
                        <a:solidFill>
                          <a:schemeClr val="tx2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marL="97470" marR="194940" marT="194940" marB="194940" anchor="ctr"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100" b="1" i="0" u="none" strike="noStrike" cap="none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L1 I-Cache Size</a:t>
                      </a:r>
                    </a:p>
                  </a:txBody>
                  <a:tcPr marL="97470" marR="97470" marT="48735" marB="48735" anchor="ctr"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100" b="1" i="0" u="none" strike="noStrike" cap="none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L1 D-Cache Size</a:t>
                      </a:r>
                    </a:p>
                  </a:txBody>
                  <a:tcPr marL="97470" marR="97470" marT="48735" marB="48735" anchor="ctr"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L2 Cache</a:t>
                      </a:r>
                    </a:p>
                  </a:txBody>
                  <a:tcPr marL="97470" marR="97470" marT="48735" marB="48735" anchor="ctr"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err="1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Cacheline</a:t>
                      </a:r>
                      <a:r>
                        <a:rPr lang="en-US" sz="1100" b="1" i="0" u="none" strike="noStrike" cap="none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 Size</a:t>
                      </a:r>
                    </a:p>
                  </a:txBody>
                  <a:tcPr marL="97470" marR="97470" marT="48735" marB="48735" anchor="ctr"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L1 I-Cache Associativity</a:t>
                      </a:r>
                    </a:p>
                  </a:txBody>
                  <a:tcPr marL="97470" marR="97470" marT="48735" marB="48735" anchor="ctr"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L1 D-Cache Associativity</a:t>
                      </a:r>
                    </a:p>
                  </a:txBody>
                  <a:tcPr marL="97470" marR="97470" marT="48735" marB="48735" anchor="ctr"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L2 Cache Associativity</a:t>
                      </a:r>
                    </a:p>
                  </a:txBody>
                  <a:tcPr marL="97470" marR="97470" marT="48735" marB="48735" anchor="ctr"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CPI</a:t>
                      </a:r>
                    </a:p>
                  </a:txBody>
                  <a:tcPr marL="97470" marR="97470" marT="48735" marB="48735" anchor="ctr"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Cost</a:t>
                      </a:r>
                    </a:p>
                  </a:txBody>
                  <a:tcPr marL="97470" marR="97470" marT="48735" marB="48735" anchor="ctr"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1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b="1" i="0" u="none" strike="noStrike" cap="none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401.bzip2</a:t>
                      </a:r>
                      <a:endParaRPr lang="en-US" sz="11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  <a:cs typeface="Arial"/>
                        <a:sym typeface="Arial"/>
                      </a:endParaRP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128 KB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128 KB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2000" b="0" i="0" u="none" strike="noStrike" cap="none" baseline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 MB</a:t>
                      </a:r>
                      <a:endParaRPr lang="en-US" sz="2000" b="0" i="0" u="none" strike="noStrike" cap="none">
                        <a:solidFill>
                          <a:srgbClr val="636566"/>
                        </a:solidFill>
                        <a:latin typeface="Palatino" pitchFamily="2" charset="77"/>
                        <a:ea typeface="Palatino" pitchFamily="2" charset="77"/>
                        <a:cs typeface="Arial"/>
                        <a:sym typeface="Arial"/>
                      </a:endParaRP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512 KB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16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4096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altLang="zh-TW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1.07636</a:t>
                      </a:r>
                      <a:endParaRPr lang="en-US" sz="2000" b="0" i="0" u="none" strike="noStrike" cap="none" dirty="0">
                        <a:solidFill>
                          <a:srgbClr val="636566"/>
                        </a:solidFill>
                        <a:latin typeface="Palatino" pitchFamily="2" charset="77"/>
                        <a:ea typeface="Palatino" pitchFamily="2" charset="77"/>
                        <a:cs typeface="Arial"/>
                        <a:sym typeface="Arial"/>
                      </a:endParaRP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260.8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0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b="1" i="0" u="none" strike="noStrike" cap="none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429.mcf</a:t>
                      </a:r>
                      <a:endParaRPr kumimoji="0" lang="en-US" sz="1100" b="1" i="0" u="none" strike="noStrike" kern="0" cap="none" spc="0" normalizeH="0" baseline="0">
                        <a:ln>
                          <a:noFill/>
                        </a:ln>
                        <a:solidFill>
                          <a:srgbClr val="FFFF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Palatino" pitchFamily="2" charset="77"/>
                        <a:ea typeface="Palatino" pitchFamily="2" charset="77"/>
                        <a:cs typeface="Arial"/>
                        <a:sym typeface="Arial"/>
                      </a:endParaRP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128 KB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128 KB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4 MB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256 KB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altLang="zh-TW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16</a:t>
                      </a:r>
                      <a:endParaRPr lang="en-US" sz="2000" b="0" i="0" u="none" strike="noStrike" cap="none" dirty="0">
                        <a:solidFill>
                          <a:srgbClr val="636566"/>
                        </a:solidFill>
                        <a:latin typeface="Palatino" pitchFamily="2" charset="77"/>
                        <a:ea typeface="Palatino" pitchFamily="2" charset="77"/>
                        <a:cs typeface="Arial"/>
                        <a:sym typeface="Arial"/>
                      </a:endParaRP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altLang="zh-TW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8</a:t>
                      </a:r>
                      <a:endParaRPr lang="en-US" sz="2000" b="0" i="0" u="none" strike="noStrike" cap="none" dirty="0">
                        <a:solidFill>
                          <a:srgbClr val="636566"/>
                        </a:solidFill>
                        <a:latin typeface="Palatino" pitchFamily="2" charset="77"/>
                        <a:ea typeface="Palatino" pitchFamily="2" charset="77"/>
                        <a:cs typeface="Arial"/>
                        <a:sym typeface="Arial"/>
                      </a:endParaRP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altLang="zh-TW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4096</a:t>
                      </a:r>
                      <a:endParaRPr lang="en-US" sz="2000" b="0" i="0" u="none" strike="noStrike" cap="none" dirty="0">
                        <a:solidFill>
                          <a:srgbClr val="636566"/>
                        </a:solidFill>
                        <a:latin typeface="Palatino" pitchFamily="2" charset="77"/>
                        <a:ea typeface="Palatino" pitchFamily="2" charset="77"/>
                        <a:cs typeface="Arial"/>
                        <a:sym typeface="Arial"/>
                      </a:endParaRP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1.25182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260.8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198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Palatino" pitchFamily="2" charset="77"/>
                <a:ea typeface="Palatino" pitchFamily="2" charset="77"/>
              </a:rPr>
              <a:t>Overview</a:t>
            </a:r>
          </a:p>
          <a:p>
            <a:pPr>
              <a:lnSpc>
                <a:spcPct val="150000"/>
              </a:lnSpc>
            </a:pPr>
            <a:r>
              <a:rPr lang="fr-FR" dirty="0" err="1">
                <a:latin typeface="Palatino" pitchFamily="2" charset="77"/>
                <a:ea typeface="Palatino" pitchFamily="2" charset="77"/>
              </a:rPr>
              <a:t>Cost</a:t>
            </a:r>
            <a:r>
              <a:rPr lang="fr-FR" dirty="0">
                <a:latin typeface="Palatino" pitchFamily="2" charset="77"/>
                <a:ea typeface="Palatino" pitchFamily="2" charset="77"/>
              </a:rPr>
              <a:t> </a:t>
            </a:r>
            <a:r>
              <a:rPr lang="fr-FR" dirty="0" err="1">
                <a:latin typeface="Palatino" pitchFamily="2" charset="77"/>
                <a:ea typeface="Palatino" pitchFamily="2" charset="77"/>
              </a:rPr>
              <a:t>Function</a:t>
            </a:r>
            <a:endParaRPr lang="fr-FR" dirty="0">
              <a:latin typeface="Palatino" pitchFamily="2" charset="77"/>
              <a:ea typeface="Palatino" pitchFamily="2" charset="77"/>
            </a:endParaRPr>
          </a:p>
          <a:p>
            <a:pPr lvl="1">
              <a:lnSpc>
                <a:spcPct val="150000"/>
              </a:lnSpc>
            </a:pPr>
            <a:r>
              <a:rPr lang="fr-FR" dirty="0" err="1">
                <a:latin typeface="Palatino" pitchFamily="2" charset="77"/>
                <a:ea typeface="Palatino" pitchFamily="2" charset="77"/>
              </a:rPr>
              <a:t>Smallest</a:t>
            </a:r>
            <a:r>
              <a:rPr lang="fr-FR" dirty="0">
                <a:latin typeface="Palatino" pitchFamily="2" charset="77"/>
                <a:ea typeface="Palatino" pitchFamily="2" charset="77"/>
              </a:rPr>
              <a:t> </a:t>
            </a:r>
            <a:r>
              <a:rPr lang="fr-FR" dirty="0" err="1">
                <a:latin typeface="Palatino" pitchFamily="2" charset="77"/>
                <a:ea typeface="Palatino" pitchFamily="2" charset="77"/>
              </a:rPr>
              <a:t>Cost</a:t>
            </a:r>
            <a:r>
              <a:rPr lang="fr-FR" dirty="0">
                <a:latin typeface="Palatino" pitchFamily="2" charset="77"/>
                <a:ea typeface="Palatino" pitchFamily="2" charset="77"/>
              </a:rPr>
              <a:t> Configuration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600" i="0">
                <a:latin typeface="Palatino" pitchFamily="2" charset="77"/>
                <a:ea typeface="Palatino" pitchFamily="2" charset="77"/>
              </a:rPr>
              <a:t>Define Cost Function</a:t>
            </a:r>
          </a:p>
          <a:p>
            <a:endParaRPr lang="en-US" sz="3600" i="0"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85570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D149C15-523F-B382-F3D8-D373D4344349}"/>
              </a:ext>
            </a:extLst>
          </p:cNvPr>
          <p:cNvSpPr/>
          <p:nvPr/>
        </p:nvSpPr>
        <p:spPr>
          <a:xfrm>
            <a:off x="524079" y="2945506"/>
            <a:ext cx="11143842" cy="3039657"/>
          </a:xfrm>
          <a:prstGeom prst="roundRect">
            <a:avLst>
              <a:gd name="adj" fmla="val 102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91440" rIns="91440" bIns="228600" rtlCol="0" anchor="t" anchorCtr="0">
            <a:noAutofit/>
          </a:bodyPr>
          <a:lstStyle/>
          <a:p>
            <a:endParaRPr lang="en-US" sz="2400" b="1">
              <a:effectLst/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A851D9C-26F0-50DE-114D-347EFBE069FD}"/>
              </a:ext>
            </a:extLst>
          </p:cNvPr>
          <p:cNvSpPr/>
          <p:nvPr/>
        </p:nvSpPr>
        <p:spPr>
          <a:xfrm>
            <a:off x="718573" y="3143777"/>
            <a:ext cx="1777643" cy="269407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91440" rIns="91440" bIns="91440" rtlCol="0" anchor="ctr">
            <a:noAutofit/>
          </a:bodyPr>
          <a:lstStyle/>
          <a:p>
            <a:pPr algn="ctr"/>
            <a:r>
              <a:rPr lang="en-US" sz="2400" b="1">
                <a:effectLst/>
                <a:latin typeface="Palatino" pitchFamily="2" charset="77"/>
                <a:ea typeface="Palatino" pitchFamily="2" charset="77"/>
              </a:rPr>
              <a:t>Total Cost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E25498-0BA3-C4EE-E781-A7A5FB526A33}"/>
              </a:ext>
            </a:extLst>
          </p:cNvPr>
          <p:cNvSpPr/>
          <p:nvPr/>
        </p:nvSpPr>
        <p:spPr>
          <a:xfrm>
            <a:off x="3530525" y="3143777"/>
            <a:ext cx="7864565" cy="4586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91440" rIns="91440" bIns="91440" rtlCol="0" anchor="ctr">
            <a:noAutofit/>
          </a:bodyPr>
          <a:lstStyle/>
          <a:p>
            <a:pPr algn="ctr"/>
            <a:r>
              <a:rPr lang="en-US" sz="1400" b="1">
                <a:effectLst/>
                <a:latin typeface="Palatino" pitchFamily="2" charset="77"/>
                <a:ea typeface="Palatino" pitchFamily="2" charset="77"/>
              </a:rPr>
              <a:t>L1-Cache Size (KB) </a:t>
            </a:r>
            <a:r>
              <a:rPr lang="en-US" sz="1400" b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</a:t>
            </a:r>
            <a:r>
              <a:rPr lang="en-US" sz="1400" b="1">
                <a:effectLst/>
                <a:latin typeface="Palatino" pitchFamily="2" charset="77"/>
                <a:ea typeface="Palatino" pitchFamily="2" charset="77"/>
              </a:rPr>
              <a:t> L1 unit price</a:t>
            </a:r>
            <a:r>
              <a:rPr lang="en-US" sz="1400" b="1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sz="1400" b="1">
                <a:effectLst/>
                <a:latin typeface="Palatino" pitchFamily="2" charset="77"/>
                <a:ea typeface="Palatino" pitchFamily="2" charset="77"/>
              </a:rPr>
              <a:t>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69B4483-BA09-2141-AF6D-3FB93C170E9B}"/>
              </a:ext>
            </a:extLst>
          </p:cNvPr>
          <p:cNvSpPr/>
          <p:nvPr/>
        </p:nvSpPr>
        <p:spPr>
          <a:xfrm>
            <a:off x="3530525" y="4261481"/>
            <a:ext cx="7864565" cy="4586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91440" rIns="91440" bIns="91440" rtlCol="0" anchor="ctr">
            <a:noAutofit/>
          </a:bodyPr>
          <a:lstStyle/>
          <a:p>
            <a:pPr algn="ctr"/>
            <a:r>
              <a:rPr lang="en-US" sz="1400" b="1">
                <a:effectLst/>
                <a:latin typeface="Palatino" pitchFamily="2" charset="77"/>
                <a:ea typeface="Palatino" pitchFamily="2" charset="77"/>
              </a:rPr>
              <a:t>L2-Cache Size (MB) </a:t>
            </a:r>
            <a:r>
              <a:rPr lang="en-US" sz="1400" b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</a:t>
            </a:r>
            <a:r>
              <a:rPr lang="en-US" sz="1400" b="1">
                <a:effectLst/>
                <a:latin typeface="Palatino" pitchFamily="2" charset="77"/>
                <a:ea typeface="Palatino" pitchFamily="2" charset="77"/>
              </a:rPr>
              <a:t> L2 unit price</a:t>
            </a:r>
            <a:r>
              <a:rPr lang="en-US" sz="1400" b="1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sz="1400" b="1">
                <a:effectLst/>
                <a:latin typeface="Palatino" pitchFamily="2" charset="77"/>
                <a:ea typeface="Palatino" pitchFamily="2" charset="77"/>
              </a:rPr>
              <a:t> </a:t>
            </a:r>
          </a:p>
        </p:txBody>
      </p:sp>
      <p:sp>
        <p:nvSpPr>
          <p:cNvPr id="16" name="Equal 15">
            <a:extLst>
              <a:ext uri="{FF2B5EF4-FFF2-40B4-BE49-F238E27FC236}">
                <a16:creationId xmlns:a16="http://schemas.microsoft.com/office/drawing/2014/main" id="{812FB060-94B7-3BBF-6023-56971207684E}"/>
              </a:ext>
            </a:extLst>
          </p:cNvPr>
          <p:cNvSpPr/>
          <p:nvPr/>
        </p:nvSpPr>
        <p:spPr>
          <a:xfrm>
            <a:off x="2550496" y="4113591"/>
            <a:ext cx="814908" cy="754443"/>
          </a:xfrm>
          <a:prstGeom prst="mathEqual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n-US" sz="14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19" name="Graphic 18" descr="Add with solid fill">
            <a:extLst>
              <a:ext uri="{FF2B5EF4-FFF2-40B4-BE49-F238E27FC236}">
                <a16:creationId xmlns:a16="http://schemas.microsoft.com/office/drawing/2014/main" id="{168FDD25-1798-DACA-32FD-018543547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3475" y="3702629"/>
            <a:ext cx="458665" cy="458665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3CFB86D-D31E-708A-DD68-319EE8B667AF}"/>
              </a:ext>
            </a:extLst>
          </p:cNvPr>
          <p:cNvSpPr/>
          <p:nvPr/>
        </p:nvSpPr>
        <p:spPr>
          <a:xfrm>
            <a:off x="3530525" y="5379186"/>
            <a:ext cx="7864565" cy="4586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91440" rIns="91440" bIns="91440" rtlCol="0" anchor="ctr">
            <a:noAutofit/>
          </a:bodyPr>
          <a:lstStyle/>
          <a:p>
            <a:pPr algn="ctr"/>
            <a:r>
              <a:rPr lang="en-US" sz="1400" b="1">
                <a:latin typeface="Palatino" pitchFamily="2" charset="77"/>
                <a:ea typeface="Palatino" pitchFamily="2" charset="77"/>
              </a:rPr>
              <a:t>Total number of associativity</a:t>
            </a:r>
            <a:r>
              <a:rPr lang="en-US" sz="1400" b="1"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b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</a:t>
            </a:r>
            <a:r>
              <a:rPr lang="en-US" sz="1400" b="1">
                <a:effectLst/>
                <a:latin typeface="Palatino" pitchFamily="2" charset="77"/>
                <a:ea typeface="Palatino" pitchFamily="2" charset="77"/>
              </a:rPr>
              <a:t> Associativity price </a:t>
            </a:r>
          </a:p>
        </p:txBody>
      </p:sp>
      <p:pic>
        <p:nvPicPr>
          <p:cNvPr id="25" name="Graphic 24" descr="Add with solid fill">
            <a:extLst>
              <a:ext uri="{FF2B5EF4-FFF2-40B4-BE49-F238E27FC236}">
                <a16:creationId xmlns:a16="http://schemas.microsoft.com/office/drawing/2014/main" id="{1DA72FD4-90EB-EEF3-BA0F-90CDDA410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3475" y="4820333"/>
            <a:ext cx="458665" cy="458665"/>
          </a:xfrm>
          <a:prstGeom prst="rect">
            <a:avLst/>
          </a:prstGeom>
        </p:spPr>
      </p:pic>
      <p:sp>
        <p:nvSpPr>
          <p:cNvPr id="72" name="Google Shape;4441;p38">
            <a:extLst>
              <a:ext uri="{FF2B5EF4-FFF2-40B4-BE49-F238E27FC236}">
                <a16:creationId xmlns:a16="http://schemas.microsoft.com/office/drawing/2014/main" id="{994A9F99-A075-FF3D-EFEE-4B68F2ECB655}"/>
              </a:ext>
            </a:extLst>
          </p:cNvPr>
          <p:cNvSpPr txBox="1"/>
          <p:nvPr/>
        </p:nvSpPr>
        <p:spPr>
          <a:xfrm>
            <a:off x="1072562" y="419898"/>
            <a:ext cx="10046875" cy="52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Palatino" pitchFamily="2" charset="77"/>
                <a:ea typeface="Palatino" pitchFamily="2" charset="77"/>
                <a:cs typeface="Fira Sans Medium"/>
                <a:sym typeface="Fira Sans Medium"/>
              </a:rPr>
              <a:t>Cost Function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2144C0-156E-DCBC-A6A1-E6B84FE5269D}"/>
              </a:ext>
            </a:extLst>
          </p:cNvPr>
          <p:cNvGrpSpPr/>
          <p:nvPr/>
        </p:nvGrpSpPr>
        <p:grpSpPr>
          <a:xfrm>
            <a:off x="607733" y="1078938"/>
            <a:ext cx="11060188" cy="1774638"/>
            <a:chOff x="563776" y="1078938"/>
            <a:chExt cx="11060188" cy="1774638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67A3B7C1-555C-5020-3148-C9340CBC5AE3}"/>
                </a:ext>
              </a:extLst>
            </p:cNvPr>
            <p:cNvSpPr/>
            <p:nvPr/>
          </p:nvSpPr>
          <p:spPr>
            <a:xfrm>
              <a:off x="563776" y="1078938"/>
              <a:ext cx="11060188" cy="177463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91440" rIns="91440" bIns="228600" rtlCol="0" anchor="t" anchorCtr="0">
              <a:noAutofit/>
            </a:bodyPr>
            <a:lstStyle/>
            <a:p>
              <a:r>
                <a:rPr lang="en-US" sz="2400" b="1">
                  <a:effectLst/>
                  <a:latin typeface="Palatino" pitchFamily="2" charset="77"/>
                  <a:ea typeface="Palatino" pitchFamily="2" charset="77"/>
                </a:rPr>
                <a:t>Unit price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C1C79B7-FB8A-E155-4AA5-CA250B54472C}"/>
                </a:ext>
              </a:extLst>
            </p:cNvPr>
            <p:cNvSpPr/>
            <p:nvPr/>
          </p:nvSpPr>
          <p:spPr>
            <a:xfrm>
              <a:off x="7730836" y="1697132"/>
              <a:ext cx="3730578" cy="89446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228600" rIns="228600" bIns="228600" rtlCol="0" anchor="ctr">
              <a:noAutofit/>
            </a:bodyPr>
            <a:lstStyle/>
            <a:p>
              <a:r>
                <a:rPr lang="en-US" sz="1400">
                  <a:effectLst/>
                  <a:latin typeface="Palatino" pitchFamily="2" charset="77"/>
                  <a:ea typeface="Palatino" pitchFamily="2" charset="77"/>
                </a:rPr>
                <a:t>Associativity price per way</a:t>
              </a:r>
            </a:p>
            <a:p>
              <a:pPr algn="ctr"/>
              <a:r>
                <a:rPr lang="en-US" sz="3200" b="1">
                  <a:latin typeface="Palatino" pitchFamily="2" charset="77"/>
                  <a:ea typeface="Palatino" pitchFamily="2" charset="77"/>
                </a:rPr>
                <a:t>$0.06</a:t>
              </a:r>
              <a:r>
                <a:rPr lang="en-US" sz="1400">
                  <a:effectLst/>
                  <a:latin typeface="Palatino" pitchFamily="2" charset="77"/>
                  <a:ea typeface="Palatino" pitchFamily="2" charset="77"/>
                </a:rPr>
                <a:t> 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B328E41-7CED-64B3-7808-77A6B56C749E}"/>
                </a:ext>
              </a:extLst>
            </p:cNvPr>
            <p:cNvSpPr/>
            <p:nvPr/>
          </p:nvSpPr>
          <p:spPr>
            <a:xfrm>
              <a:off x="4461165" y="1697132"/>
              <a:ext cx="3098103" cy="89446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tIns="228600" rIns="228600" bIns="228600" rtlCol="0" anchor="ctr">
              <a:noAutofit/>
            </a:bodyPr>
            <a:lstStyle/>
            <a:p>
              <a:r>
                <a:rPr lang="en-US" sz="1400">
                  <a:effectLst/>
                  <a:latin typeface="Palatino" pitchFamily="2" charset="77"/>
                  <a:ea typeface="Palatino" pitchFamily="2" charset="77"/>
                </a:rPr>
                <a:t>L2 unit price per MB </a:t>
              </a:r>
            </a:p>
            <a:p>
              <a:pPr algn="ctr"/>
              <a:r>
                <a:rPr lang="en-US" sz="2800" b="1">
                  <a:effectLst/>
                  <a:latin typeface="Palatino" pitchFamily="2" charset="77"/>
                  <a:ea typeface="Palatino" pitchFamily="2" charset="77"/>
                </a:rPr>
                <a:t>$0.2</a:t>
              </a:r>
              <a:endParaRPr lang="en-US" sz="1200">
                <a:effectLst/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847C01F-8634-4381-E8A9-ABB124E0CA86}"/>
                </a:ext>
              </a:extLst>
            </p:cNvPr>
            <p:cNvSpPr/>
            <p:nvPr/>
          </p:nvSpPr>
          <p:spPr>
            <a:xfrm>
              <a:off x="998844" y="1697132"/>
              <a:ext cx="3299771" cy="89446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tIns="228600" rIns="91440" bIns="228600" rtlCol="0" anchor="ctr">
              <a:noAutofit/>
            </a:bodyPr>
            <a:lstStyle/>
            <a:p>
              <a:r>
                <a:rPr lang="en-US" sz="1400">
                  <a:effectLst/>
                  <a:latin typeface="Palatino" pitchFamily="2" charset="77"/>
                  <a:ea typeface="Palatino" pitchFamily="2" charset="77"/>
                </a:rPr>
                <a:t>L1 unit price per KB</a:t>
              </a:r>
            </a:p>
            <a:p>
              <a:pPr algn="ctr"/>
              <a:r>
                <a:rPr lang="en-US" sz="2800">
                  <a:latin typeface="Palatino" pitchFamily="2" charset="77"/>
                  <a:ea typeface="Palatino" pitchFamily="2" charset="77"/>
                </a:rPr>
                <a:t>$0.05</a:t>
              </a:r>
              <a:endParaRPr lang="en-US" sz="2800">
                <a:effectLst/>
                <a:latin typeface="Palatino" pitchFamily="2" charset="77"/>
                <a:ea typeface="Palatino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56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0817"/>
            <a:ext cx="10363200" cy="914402"/>
          </a:xfrm>
        </p:spPr>
        <p:txBody>
          <a:bodyPr/>
          <a:lstStyle/>
          <a:p>
            <a:pPr algn="l"/>
            <a:r>
              <a:rPr lang="en-US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363B9-4220-1C4C-B5C3-250C6613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Cache Introduction </a:t>
            </a:r>
            <a:endParaRPr lang="en-US" i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Gem5 Setup</a:t>
            </a:r>
          </a:p>
          <a:p>
            <a:pPr marL="457200" indent="-457200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CPI Result</a:t>
            </a:r>
          </a:p>
          <a:p>
            <a:pPr marL="457200" indent="-457200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Optimize CPI Result</a:t>
            </a:r>
          </a:p>
          <a:p>
            <a:pPr marL="457200" indent="-457200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Define Cost Function</a:t>
            </a:r>
          </a:p>
        </p:txBody>
      </p:sp>
    </p:spTree>
    <p:extLst>
      <p:ext uri="{BB962C8B-B14F-4D97-AF65-F5344CB8AC3E}">
        <p14:creationId xmlns:p14="http://schemas.microsoft.com/office/powerpoint/2010/main" val="14687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4441;p38">
            <a:extLst>
              <a:ext uri="{FF2B5EF4-FFF2-40B4-BE49-F238E27FC236}">
                <a16:creationId xmlns:a16="http://schemas.microsoft.com/office/drawing/2014/main" id="{994A9F99-A075-FF3D-EFEE-4B68F2ECB655}"/>
              </a:ext>
            </a:extLst>
          </p:cNvPr>
          <p:cNvSpPr txBox="1"/>
          <p:nvPr/>
        </p:nvSpPr>
        <p:spPr>
          <a:xfrm>
            <a:off x="827314" y="555619"/>
            <a:ext cx="10395857" cy="52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>
                <a:solidFill>
                  <a:schemeClr val="accent1"/>
                </a:solidFill>
                <a:latin typeface="Palatino" pitchFamily="2" charset="77"/>
                <a:ea typeface="Palatino" pitchFamily="2" charset="77"/>
                <a:cs typeface="Fira Sans Medium"/>
                <a:sym typeface="Fira Sans Medium"/>
              </a:rPr>
              <a:t>Smallest Cost Configuration</a:t>
            </a:r>
            <a:endParaRPr lang="en-US" sz="3200" dirty="0">
              <a:solidFill>
                <a:schemeClr val="accent1"/>
              </a:solidFill>
              <a:latin typeface="Palatino" pitchFamily="2" charset="77"/>
              <a:ea typeface="Palatino" pitchFamily="2" charset="77"/>
              <a:cs typeface="Fira Sans Medium"/>
              <a:sym typeface="Fira Sans Medium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0C9A1F-EC9C-6544-71B6-788779BFF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371134"/>
              </p:ext>
            </p:extLst>
          </p:nvPr>
        </p:nvGraphicFramePr>
        <p:xfrm>
          <a:off x="781567" y="1417389"/>
          <a:ext cx="10628870" cy="2862918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062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887">
                  <a:extLst>
                    <a:ext uri="{9D8B030D-6E8A-4147-A177-3AD203B41FA5}">
                      <a16:colId xmlns:a16="http://schemas.microsoft.com/office/drawing/2014/main" val="2497122716"/>
                    </a:ext>
                  </a:extLst>
                </a:gridCol>
                <a:gridCol w="1062887">
                  <a:extLst>
                    <a:ext uri="{9D8B030D-6E8A-4147-A177-3AD203B41FA5}">
                      <a16:colId xmlns:a16="http://schemas.microsoft.com/office/drawing/2014/main" val="1692352047"/>
                    </a:ext>
                  </a:extLst>
                </a:gridCol>
                <a:gridCol w="1062887">
                  <a:extLst>
                    <a:ext uri="{9D8B030D-6E8A-4147-A177-3AD203B41FA5}">
                      <a16:colId xmlns:a16="http://schemas.microsoft.com/office/drawing/2014/main" val="3728013183"/>
                    </a:ext>
                  </a:extLst>
                </a:gridCol>
                <a:gridCol w="1062887">
                  <a:extLst>
                    <a:ext uri="{9D8B030D-6E8A-4147-A177-3AD203B41FA5}">
                      <a16:colId xmlns:a16="http://schemas.microsoft.com/office/drawing/2014/main" val="1996636606"/>
                    </a:ext>
                  </a:extLst>
                </a:gridCol>
                <a:gridCol w="1062887">
                  <a:extLst>
                    <a:ext uri="{9D8B030D-6E8A-4147-A177-3AD203B41FA5}">
                      <a16:colId xmlns:a16="http://schemas.microsoft.com/office/drawing/2014/main" val="438493213"/>
                    </a:ext>
                  </a:extLst>
                </a:gridCol>
                <a:gridCol w="1062887">
                  <a:extLst>
                    <a:ext uri="{9D8B030D-6E8A-4147-A177-3AD203B41FA5}">
                      <a16:colId xmlns:a16="http://schemas.microsoft.com/office/drawing/2014/main" val="2500953232"/>
                    </a:ext>
                  </a:extLst>
                </a:gridCol>
                <a:gridCol w="1062887">
                  <a:extLst>
                    <a:ext uri="{9D8B030D-6E8A-4147-A177-3AD203B41FA5}">
                      <a16:colId xmlns:a16="http://schemas.microsoft.com/office/drawing/2014/main" val="3049068930"/>
                    </a:ext>
                  </a:extLst>
                </a:gridCol>
                <a:gridCol w="1062887">
                  <a:extLst>
                    <a:ext uri="{9D8B030D-6E8A-4147-A177-3AD203B41FA5}">
                      <a16:colId xmlns:a16="http://schemas.microsoft.com/office/drawing/2014/main" val="1414481743"/>
                    </a:ext>
                  </a:extLst>
                </a:gridCol>
              </a:tblGrid>
              <a:tr h="6248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endParaRPr lang="en-US" sz="1200">
                        <a:solidFill>
                          <a:schemeClr val="tx2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marL="97470" marR="194940" marT="194940" marB="194940" anchor="ctr"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100" b="1" i="0" u="none" strike="noStrike" cap="none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L1 I-Cache Size</a:t>
                      </a:r>
                    </a:p>
                  </a:txBody>
                  <a:tcPr marL="97470" marR="97470" marT="48735" marB="48735" anchor="ctr"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100" b="1" i="0" u="none" strike="noStrike" cap="none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L1 D-Cache Size</a:t>
                      </a:r>
                    </a:p>
                  </a:txBody>
                  <a:tcPr marL="97470" marR="97470" marT="48735" marB="48735" anchor="ctr"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L2 Cache</a:t>
                      </a:r>
                    </a:p>
                  </a:txBody>
                  <a:tcPr marL="97470" marR="97470" marT="48735" marB="48735" anchor="ctr"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err="1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Cacheline</a:t>
                      </a:r>
                      <a:r>
                        <a:rPr lang="en-US" sz="1100" b="1" i="0" u="none" strike="noStrike" cap="none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 Size</a:t>
                      </a:r>
                    </a:p>
                  </a:txBody>
                  <a:tcPr marL="97470" marR="97470" marT="48735" marB="48735" anchor="ctr"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L1 I-Cache Associativity</a:t>
                      </a:r>
                    </a:p>
                  </a:txBody>
                  <a:tcPr marL="97470" marR="97470" marT="48735" marB="48735" anchor="ctr"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L1 D-Cache Associativity</a:t>
                      </a:r>
                    </a:p>
                  </a:txBody>
                  <a:tcPr marL="97470" marR="97470" marT="48735" marB="48735" anchor="ctr"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L2 Cache Associativity</a:t>
                      </a:r>
                    </a:p>
                  </a:txBody>
                  <a:tcPr marL="97470" marR="97470" marT="48735" marB="48735" anchor="ctr"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CPI</a:t>
                      </a:r>
                    </a:p>
                  </a:txBody>
                  <a:tcPr marL="97470" marR="97470" marT="48735" marB="48735" anchor="ctr"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Cost</a:t>
                      </a:r>
                    </a:p>
                  </a:txBody>
                  <a:tcPr marL="97470" marR="97470" marT="48735" marB="48735" anchor="ctr"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1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b="1" i="0" u="none" strike="noStrike" cap="none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401.bzip2</a:t>
                      </a:r>
                      <a:endParaRPr lang="en-US" sz="11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  <a:cs typeface="Arial"/>
                        <a:sym typeface="Arial"/>
                      </a:endParaRP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2 KB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2 KB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baseline="0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1 MB</a:t>
                      </a:r>
                      <a:endParaRPr lang="en-US" sz="2000" b="0" i="0" u="none" strike="noStrike" cap="none" dirty="0">
                        <a:solidFill>
                          <a:srgbClr val="636566"/>
                        </a:solidFill>
                        <a:latin typeface="Palatino" pitchFamily="2" charset="77"/>
                        <a:ea typeface="Palatino" pitchFamily="2" charset="77"/>
                        <a:cs typeface="Arial"/>
                        <a:sym typeface="Arial"/>
                      </a:endParaRP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altLang="zh-TW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512</a:t>
                      </a: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 KB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1.61455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0.58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0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b="1" i="0" u="none" strike="noStrike" cap="none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429.mcf</a:t>
                      </a:r>
                      <a:endParaRPr kumimoji="0" lang="en-US" sz="1100" b="1" i="0" u="none" strike="noStrike" kern="0" cap="none" spc="0" normalizeH="0" baseline="0">
                        <a:ln>
                          <a:noFill/>
                        </a:ln>
                        <a:solidFill>
                          <a:srgbClr val="FFFF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Palatino" pitchFamily="2" charset="77"/>
                        <a:ea typeface="Palatino" pitchFamily="2" charset="77"/>
                        <a:cs typeface="Arial"/>
                        <a:sym typeface="Arial"/>
                      </a:endParaRP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2 KB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2 KB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1 MB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altLang="zh-TW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512</a:t>
                      </a:r>
                      <a:r>
                        <a:rPr lang="zh-TW" alt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KB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2.34459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0.58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465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Palatino" pitchFamily="2" charset="77"/>
                <a:ea typeface="Palatino" pitchFamily="2" charset="77"/>
              </a:rPr>
              <a:t>Overview</a:t>
            </a:r>
          </a:p>
          <a:p>
            <a:pPr lvl="1">
              <a:lnSpc>
                <a:spcPct val="150000"/>
              </a:lnSpc>
            </a:pPr>
            <a:r>
              <a:rPr lang="fr-FR" sz="1200" dirty="0" err="1">
                <a:latin typeface="Palatino" pitchFamily="2" charset="77"/>
                <a:ea typeface="Palatino" pitchFamily="2" charset="77"/>
              </a:rPr>
              <a:t>Cost</a:t>
            </a:r>
            <a:r>
              <a:rPr lang="fr-FR" sz="1200" dirty="0">
                <a:latin typeface="Palatino" pitchFamily="2" charset="77"/>
                <a:ea typeface="Palatino" pitchFamily="2" charset="77"/>
              </a:rPr>
              <a:t> vs. CPI</a:t>
            </a:r>
          </a:p>
          <a:p>
            <a:pPr lvl="1">
              <a:lnSpc>
                <a:spcPct val="150000"/>
              </a:lnSpc>
            </a:pPr>
            <a:r>
              <a:rPr lang="fr-FR" sz="1200" dirty="0" err="1">
                <a:latin typeface="Palatino" pitchFamily="2" charset="77"/>
                <a:ea typeface="Palatino" pitchFamily="2" charset="77"/>
              </a:rPr>
              <a:t>Analysis</a:t>
            </a:r>
            <a:r>
              <a:rPr lang="fr-FR" sz="1200" dirty="0">
                <a:latin typeface="Palatino" pitchFamily="2" charset="77"/>
                <a:ea typeface="Palatino" pitchFamily="2" charset="77"/>
              </a:rPr>
              <a:t> and Conclusion</a:t>
            </a:r>
          </a:p>
          <a:p>
            <a:pPr lvl="1">
              <a:lnSpc>
                <a:spcPct val="150000"/>
              </a:lnSpc>
            </a:pPr>
            <a:r>
              <a:rPr lang="en-US" altLang="zh-TW" sz="1200" dirty="0">
                <a:latin typeface="Palatino" pitchFamily="2" charset="77"/>
                <a:ea typeface="Palatino" pitchFamily="2" charset="77"/>
              </a:rPr>
              <a:t>Best Cost-Performance Ratio Configuration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i="0" dirty="0">
                <a:latin typeface="Palatino" pitchFamily="2" charset="77"/>
                <a:ea typeface="Palatino" pitchFamily="2" charset="77"/>
              </a:rPr>
              <a:t>Best Cost-Performance Ratio Configuration</a:t>
            </a:r>
          </a:p>
          <a:p>
            <a:endParaRPr lang="en-US" sz="3600" i="0" dirty="0"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46632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F06DF990-B642-4BE8-91DA-E19A38FAD7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854355"/>
              </p:ext>
            </p:extLst>
          </p:nvPr>
        </p:nvGraphicFramePr>
        <p:xfrm>
          <a:off x="3163420" y="2665404"/>
          <a:ext cx="5255559" cy="3171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C2E6E12-5AF3-EF14-D225-27E295C9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CPI vs. Price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F25A05-E17A-B9EA-0EBD-1FC128E44726}"/>
              </a:ext>
            </a:extLst>
          </p:cNvPr>
          <p:cNvSpPr/>
          <p:nvPr/>
        </p:nvSpPr>
        <p:spPr>
          <a:xfrm>
            <a:off x="6201065" y="5084285"/>
            <a:ext cx="212436" cy="2124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579153-C6F9-C7AC-C88D-4788526436BC}"/>
              </a:ext>
            </a:extLst>
          </p:cNvPr>
          <p:cNvSpPr/>
          <p:nvPr/>
        </p:nvSpPr>
        <p:spPr>
          <a:xfrm>
            <a:off x="7772400" y="5093521"/>
            <a:ext cx="212436" cy="2124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A6BB0B-318A-E4B6-3538-C29C746E8ECD}"/>
              </a:ext>
            </a:extLst>
          </p:cNvPr>
          <p:cNvSpPr txBox="1"/>
          <p:nvPr/>
        </p:nvSpPr>
        <p:spPr>
          <a:xfrm>
            <a:off x="8743950" y="4579130"/>
            <a:ext cx="2626014" cy="235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FF0000"/>
                </a:solidFill>
              </a:rPr>
              <a:t>Bad </a:t>
            </a:r>
            <a:r>
              <a:rPr lang="en-US" sz="1400" dirty="0" err="1">
                <a:solidFill>
                  <a:srgbClr val="FF0000"/>
                </a:solidFill>
              </a:rPr>
              <a:t>cacheline</a:t>
            </a:r>
            <a:r>
              <a:rPr lang="en-US" sz="1400" dirty="0">
                <a:solidFill>
                  <a:srgbClr val="FF0000"/>
                </a:solidFill>
              </a:rPr>
              <a:t> size config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D34766-03C9-B6E3-CAA6-12516CE7FF7B}"/>
              </a:ext>
            </a:extLst>
          </p:cNvPr>
          <p:cNvSpPr txBox="1"/>
          <p:nvPr/>
        </p:nvSpPr>
        <p:spPr>
          <a:xfrm>
            <a:off x="8743950" y="4814323"/>
            <a:ext cx="2626014" cy="235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3"/>
                </a:solidFill>
              </a:rPr>
              <a:t>Bad associativity size config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510B71C-FD7E-D329-5A57-B4539ECCC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382" y="1793900"/>
            <a:ext cx="9718964" cy="69774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</a:rPr>
              <a:t>Based on the plotted chart, we can choose the best cost performance ratio configuration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B813EC-95B7-9AE2-7448-3C644F934A22}"/>
              </a:ext>
            </a:extLst>
          </p:cNvPr>
          <p:cNvSpPr txBox="1"/>
          <p:nvPr/>
        </p:nvSpPr>
        <p:spPr>
          <a:xfrm>
            <a:off x="8743950" y="5070764"/>
            <a:ext cx="2626014" cy="235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4"/>
                </a:solidFill>
              </a:rPr>
              <a:t>Best config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1A278F8-FB50-CD21-AEE6-C00C52979064}"/>
              </a:ext>
            </a:extLst>
          </p:cNvPr>
          <p:cNvSpPr/>
          <p:nvPr/>
        </p:nvSpPr>
        <p:spPr>
          <a:xfrm>
            <a:off x="5283200" y="4460830"/>
            <a:ext cx="212436" cy="21243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0653F28-9ECC-E84E-F1B0-DF0C3211ED24}"/>
              </a:ext>
            </a:extLst>
          </p:cNvPr>
          <p:cNvSpPr/>
          <p:nvPr/>
        </p:nvSpPr>
        <p:spPr>
          <a:xfrm>
            <a:off x="4294909" y="4479303"/>
            <a:ext cx="212436" cy="21243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CF25A79-A0F3-965C-80DB-E745659D7DF7}"/>
              </a:ext>
            </a:extLst>
          </p:cNvPr>
          <p:cNvSpPr/>
          <p:nvPr/>
        </p:nvSpPr>
        <p:spPr>
          <a:xfrm>
            <a:off x="4248728" y="3851230"/>
            <a:ext cx="212436" cy="21243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EEC125A-9AF8-1A8A-DAAF-84EADECA944C}"/>
              </a:ext>
            </a:extLst>
          </p:cNvPr>
          <p:cNvSpPr/>
          <p:nvPr/>
        </p:nvSpPr>
        <p:spPr>
          <a:xfrm>
            <a:off x="3842328" y="4534721"/>
            <a:ext cx="212436" cy="21243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6C331CE-7C15-4A94-7C53-4AA4A72CC9E5}"/>
              </a:ext>
            </a:extLst>
          </p:cNvPr>
          <p:cNvSpPr/>
          <p:nvPr/>
        </p:nvSpPr>
        <p:spPr>
          <a:xfrm>
            <a:off x="3833091" y="3832758"/>
            <a:ext cx="212436" cy="21243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0144840-68A2-B15E-4567-16123435A6A2}"/>
              </a:ext>
            </a:extLst>
          </p:cNvPr>
          <p:cNvSpPr/>
          <p:nvPr/>
        </p:nvSpPr>
        <p:spPr>
          <a:xfrm>
            <a:off x="3842327" y="5190503"/>
            <a:ext cx="212436" cy="21243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4A4D4C-292E-D183-9524-3D3F170400EC}"/>
              </a:ext>
            </a:extLst>
          </p:cNvPr>
          <p:cNvSpPr/>
          <p:nvPr/>
        </p:nvSpPr>
        <p:spPr>
          <a:xfrm>
            <a:off x="4165600" y="5181267"/>
            <a:ext cx="212436" cy="21243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775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B07E8-9C5C-0A96-8939-E16C101E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ED94D-1C8C-9027-64E8-E78D16A66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en-US" dirty="0"/>
              <a:t>Associativity does not affect much for both benchmarks. In 429.mcf, an extremely high L2 associativity might even increase overall miss count.</a:t>
            </a:r>
          </a:p>
          <a:p>
            <a:pPr lvl="3"/>
            <a:r>
              <a:rPr lang="en-US" dirty="0"/>
              <a:t>Choosing an appropriate </a:t>
            </a:r>
            <a:r>
              <a:rPr lang="en-US" dirty="0" err="1"/>
              <a:t>Cacheline</a:t>
            </a:r>
            <a:r>
              <a:rPr lang="en-US" dirty="0"/>
              <a:t> Size is important. It can reduce the compulsory misses, but if </a:t>
            </a:r>
            <a:r>
              <a:rPr lang="en-US" dirty="0" err="1"/>
              <a:t>Cacheline</a:t>
            </a:r>
            <a:r>
              <a:rPr lang="en-US" dirty="0"/>
              <a:t> Size is set too big, it starts increasing the overall miss count.</a:t>
            </a:r>
          </a:p>
          <a:p>
            <a:pPr lvl="3"/>
            <a:r>
              <a:rPr lang="en-US" dirty="0"/>
              <a:t>For both L1 and L2 cache size, the rule is the bigger the better. However, increasing the size of L1 I-Cache is not wise because instruction misses in both benchmarks are low even when the L1 I-Cache size is small, and the cost of L1 cache is high.</a:t>
            </a:r>
          </a:p>
          <a:p>
            <a:pPr lvl="3"/>
            <a:r>
              <a:rPr lang="en-US" dirty="0"/>
              <a:t>Besides anomalies like extremely high associativity and inappropriate cache line size, investing more cost will give better performance.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48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4441;p38">
            <a:extLst>
              <a:ext uri="{FF2B5EF4-FFF2-40B4-BE49-F238E27FC236}">
                <a16:creationId xmlns:a16="http://schemas.microsoft.com/office/drawing/2014/main" id="{994A9F99-A075-FF3D-EFEE-4B68F2ECB655}"/>
              </a:ext>
            </a:extLst>
          </p:cNvPr>
          <p:cNvSpPr txBox="1"/>
          <p:nvPr/>
        </p:nvSpPr>
        <p:spPr>
          <a:xfrm>
            <a:off x="827314" y="555619"/>
            <a:ext cx="10395857" cy="52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>
                <a:solidFill>
                  <a:schemeClr val="accent1"/>
                </a:solidFill>
                <a:latin typeface="Palatino" pitchFamily="2" charset="77"/>
                <a:ea typeface="Palatino" pitchFamily="2" charset="77"/>
                <a:cs typeface="Fira Sans Medium"/>
                <a:sym typeface="Fira Sans Medium"/>
              </a:rPr>
              <a:t>Best Cost-Performance Ratio Configuration</a:t>
            </a:r>
            <a:endParaRPr lang="en-US" sz="3200" dirty="0">
              <a:solidFill>
                <a:schemeClr val="accent1"/>
              </a:solidFill>
              <a:latin typeface="Palatino" pitchFamily="2" charset="77"/>
              <a:ea typeface="Palatino" pitchFamily="2" charset="77"/>
              <a:cs typeface="Fira Sans Medium"/>
              <a:sym typeface="Fira Sans Medium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0C9A1F-EC9C-6544-71B6-788779BFF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752399"/>
              </p:ext>
            </p:extLst>
          </p:nvPr>
        </p:nvGraphicFramePr>
        <p:xfrm>
          <a:off x="781567" y="1417389"/>
          <a:ext cx="10628870" cy="2862918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062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887">
                  <a:extLst>
                    <a:ext uri="{9D8B030D-6E8A-4147-A177-3AD203B41FA5}">
                      <a16:colId xmlns:a16="http://schemas.microsoft.com/office/drawing/2014/main" val="2497122716"/>
                    </a:ext>
                  </a:extLst>
                </a:gridCol>
                <a:gridCol w="1062887">
                  <a:extLst>
                    <a:ext uri="{9D8B030D-6E8A-4147-A177-3AD203B41FA5}">
                      <a16:colId xmlns:a16="http://schemas.microsoft.com/office/drawing/2014/main" val="1692352047"/>
                    </a:ext>
                  </a:extLst>
                </a:gridCol>
                <a:gridCol w="1062887">
                  <a:extLst>
                    <a:ext uri="{9D8B030D-6E8A-4147-A177-3AD203B41FA5}">
                      <a16:colId xmlns:a16="http://schemas.microsoft.com/office/drawing/2014/main" val="3728013183"/>
                    </a:ext>
                  </a:extLst>
                </a:gridCol>
                <a:gridCol w="1062887">
                  <a:extLst>
                    <a:ext uri="{9D8B030D-6E8A-4147-A177-3AD203B41FA5}">
                      <a16:colId xmlns:a16="http://schemas.microsoft.com/office/drawing/2014/main" val="1996636606"/>
                    </a:ext>
                  </a:extLst>
                </a:gridCol>
                <a:gridCol w="1062887">
                  <a:extLst>
                    <a:ext uri="{9D8B030D-6E8A-4147-A177-3AD203B41FA5}">
                      <a16:colId xmlns:a16="http://schemas.microsoft.com/office/drawing/2014/main" val="438493213"/>
                    </a:ext>
                  </a:extLst>
                </a:gridCol>
                <a:gridCol w="1062887">
                  <a:extLst>
                    <a:ext uri="{9D8B030D-6E8A-4147-A177-3AD203B41FA5}">
                      <a16:colId xmlns:a16="http://schemas.microsoft.com/office/drawing/2014/main" val="2500953232"/>
                    </a:ext>
                  </a:extLst>
                </a:gridCol>
                <a:gridCol w="1062887">
                  <a:extLst>
                    <a:ext uri="{9D8B030D-6E8A-4147-A177-3AD203B41FA5}">
                      <a16:colId xmlns:a16="http://schemas.microsoft.com/office/drawing/2014/main" val="3049068930"/>
                    </a:ext>
                  </a:extLst>
                </a:gridCol>
                <a:gridCol w="1062887">
                  <a:extLst>
                    <a:ext uri="{9D8B030D-6E8A-4147-A177-3AD203B41FA5}">
                      <a16:colId xmlns:a16="http://schemas.microsoft.com/office/drawing/2014/main" val="2401398963"/>
                    </a:ext>
                  </a:extLst>
                </a:gridCol>
              </a:tblGrid>
              <a:tr h="6248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endParaRPr lang="en-US" sz="1100">
                        <a:solidFill>
                          <a:schemeClr val="tx2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marL="97470" marR="194940" marT="194940" marB="194940" anchor="ctr"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100" b="1" i="0" u="none" strike="noStrike" cap="none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L1 I-Cache Size</a:t>
                      </a:r>
                    </a:p>
                  </a:txBody>
                  <a:tcPr marL="97470" marR="97470" marT="48735" marB="48735" anchor="ctr"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100" b="1" i="0" u="none" strike="noStrike" cap="none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L1 D-Cache Size</a:t>
                      </a:r>
                    </a:p>
                  </a:txBody>
                  <a:tcPr marL="97470" marR="97470" marT="48735" marB="48735" anchor="ctr"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L2 Cache</a:t>
                      </a:r>
                    </a:p>
                  </a:txBody>
                  <a:tcPr marL="97470" marR="97470" marT="48735" marB="48735" anchor="ctr"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err="1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Cacheline</a:t>
                      </a:r>
                      <a:r>
                        <a:rPr lang="en-US" sz="1100" b="1" i="0" u="none" strike="noStrike" cap="none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 Size</a:t>
                      </a:r>
                    </a:p>
                  </a:txBody>
                  <a:tcPr marL="97470" marR="97470" marT="48735" marB="48735" anchor="ctr"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L1 I-Cache Associativity</a:t>
                      </a:r>
                    </a:p>
                  </a:txBody>
                  <a:tcPr marL="97470" marR="97470" marT="48735" marB="48735" anchor="ctr"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L1 D-Cache Associativity</a:t>
                      </a:r>
                    </a:p>
                  </a:txBody>
                  <a:tcPr marL="97470" marR="97470" marT="48735" marB="48735" anchor="ctr"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L2 Cache Associativity</a:t>
                      </a:r>
                    </a:p>
                  </a:txBody>
                  <a:tcPr marL="97470" marR="97470" marT="48735" marB="48735" anchor="ctr"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CPI</a:t>
                      </a:r>
                    </a:p>
                  </a:txBody>
                  <a:tcPr marL="97470" marR="97470" marT="48735" marB="48735" anchor="ctr"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Cost</a:t>
                      </a:r>
                    </a:p>
                  </a:txBody>
                  <a:tcPr marL="97470" marR="97470" marT="48735" marB="48735" anchor="ctr"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1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b="1" i="0" u="none" strike="noStrike" cap="none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401.bzip2</a:t>
                      </a:r>
                      <a:endParaRPr lang="en-US" sz="11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  <a:cs typeface="Arial"/>
                        <a:sym typeface="Arial"/>
                      </a:endParaRP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32 KB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32 KB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baseline="0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1 MB</a:t>
                      </a:r>
                      <a:endParaRPr lang="en-US" sz="2000" b="0" i="0" u="none" strike="noStrike" cap="none" dirty="0">
                        <a:solidFill>
                          <a:srgbClr val="636566"/>
                        </a:solidFill>
                        <a:latin typeface="Palatino" pitchFamily="2" charset="77"/>
                        <a:ea typeface="Palatino" pitchFamily="2" charset="77"/>
                        <a:cs typeface="Arial"/>
                        <a:sym typeface="Arial"/>
                      </a:endParaRP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512 KB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1.12874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3.7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0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b="1" i="0" u="none" strike="noStrike" cap="none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429.mcf</a:t>
                      </a:r>
                      <a:endParaRPr kumimoji="0" lang="en-US" sz="1100" b="1" i="0" u="none" strike="noStrike" kern="0" cap="none" spc="0" normalizeH="0" baseline="0">
                        <a:ln>
                          <a:noFill/>
                        </a:ln>
                        <a:solidFill>
                          <a:srgbClr val="FFFF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Palatino" pitchFamily="2" charset="77"/>
                        <a:ea typeface="Palatino" pitchFamily="2" charset="77"/>
                        <a:cs typeface="Arial"/>
                        <a:sym typeface="Arial"/>
                      </a:endParaRP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32 KB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32 KB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4 MB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altLang="zh-TW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256</a:t>
                      </a:r>
                      <a:r>
                        <a:rPr lang="zh-TW" alt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KB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1.26722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0" i="0" u="none" strike="noStrike" cap="none" dirty="0">
                          <a:solidFill>
                            <a:srgbClr val="636566"/>
                          </a:solidFill>
                          <a:latin typeface="Palatino" pitchFamily="2" charset="77"/>
                          <a:ea typeface="Palatino" pitchFamily="2" charset="77"/>
                          <a:cs typeface="Arial"/>
                          <a:sym typeface="Arial"/>
                        </a:rPr>
                        <a:t>4.3</a:t>
                      </a:r>
                    </a:p>
                  </a:txBody>
                  <a:tcPr marL="97470" marR="97470" marT="48735" marB="4873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782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C79D7337-8D2A-0AA3-97E9-F449881E245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2" b="7012"/>
          <a:stretch>
            <a:fillRect/>
          </a:stretch>
        </p:blipFill>
        <p:spPr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DD296E6-7EC6-759C-7229-FB998D3C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alatino" pitchFamily="2" charset="77"/>
                <a:ea typeface="Palatino" pitchFamily="2" charset="77"/>
              </a:rPr>
              <a:t>Thank you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2F6D7B2-E3AB-F615-BDEE-A6480C116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357427"/>
            <a:ext cx="7772400" cy="184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7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Palatino" pitchFamily="2" charset="77"/>
                <a:ea typeface="Palatino" pitchFamily="2" charset="77"/>
              </a:rPr>
              <a:t>Overview</a:t>
            </a:r>
          </a:p>
          <a:p>
            <a:pPr lvl="1">
              <a:lnSpc>
                <a:spcPct val="150000"/>
              </a:lnSpc>
            </a:pPr>
            <a:r>
              <a:rPr lang="fr-FR" dirty="0" err="1">
                <a:latin typeface="Palatino" pitchFamily="2" charset="77"/>
                <a:ea typeface="Palatino" pitchFamily="2" charset="77"/>
              </a:rPr>
              <a:t>What</a:t>
            </a:r>
            <a:r>
              <a:rPr lang="fr-FR" dirty="0">
                <a:latin typeface="Palatino" pitchFamily="2" charset="77"/>
                <a:ea typeface="Palatino" pitchFamily="2" charset="77"/>
              </a:rPr>
              <a:t> </a:t>
            </a:r>
            <a:r>
              <a:rPr lang="fr-FR" dirty="0" err="1">
                <a:latin typeface="Palatino" pitchFamily="2" charset="77"/>
                <a:ea typeface="Palatino" pitchFamily="2" charset="77"/>
              </a:rPr>
              <a:t>is</a:t>
            </a:r>
            <a:r>
              <a:rPr lang="fr-FR" dirty="0">
                <a:latin typeface="Palatino" pitchFamily="2" charset="77"/>
                <a:ea typeface="Palatino" pitchFamily="2" charset="77"/>
              </a:rPr>
              <a:t> Cache?</a:t>
            </a:r>
          </a:p>
          <a:p>
            <a:pPr lvl="1">
              <a:lnSpc>
                <a:spcPct val="150000"/>
              </a:lnSpc>
            </a:pPr>
            <a:r>
              <a:rPr lang="fr-FR" dirty="0" err="1">
                <a:latin typeface="Palatino" pitchFamily="2" charset="77"/>
                <a:ea typeface="Palatino" pitchFamily="2" charset="77"/>
              </a:rPr>
              <a:t>Why</a:t>
            </a:r>
            <a:r>
              <a:rPr lang="fr-FR" dirty="0">
                <a:latin typeface="Palatino" pitchFamily="2" charset="77"/>
                <a:ea typeface="Palatino" pitchFamily="2" charset="77"/>
              </a:rPr>
              <a:t> </a:t>
            </a:r>
            <a:r>
              <a:rPr lang="fr-FR" dirty="0" err="1">
                <a:latin typeface="Palatino" pitchFamily="2" charset="77"/>
                <a:ea typeface="Palatino" pitchFamily="2" charset="77"/>
              </a:rPr>
              <a:t>it</a:t>
            </a:r>
            <a:r>
              <a:rPr lang="fr-FR" dirty="0">
                <a:latin typeface="Palatino" pitchFamily="2" charset="77"/>
                <a:ea typeface="Palatino" pitchFamily="2" charset="77"/>
              </a:rPr>
              <a:t> </a:t>
            </a:r>
            <a:r>
              <a:rPr lang="fr-FR" dirty="0" err="1">
                <a:latin typeface="Palatino" pitchFamily="2" charset="77"/>
                <a:ea typeface="Palatino" pitchFamily="2" charset="77"/>
              </a:rPr>
              <a:t>is</a:t>
            </a:r>
            <a:r>
              <a:rPr lang="fr-FR" dirty="0">
                <a:latin typeface="Palatino" pitchFamily="2" charset="77"/>
                <a:ea typeface="Palatino" pitchFamily="2" charset="77"/>
              </a:rPr>
              <a:t> important?</a:t>
            </a:r>
            <a:endParaRPr lang="en-US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600" i="0" dirty="0">
                <a:latin typeface="Palatino" pitchFamily="2" charset="77"/>
                <a:ea typeface="Palatino" pitchFamily="2" charset="77"/>
              </a:rPr>
              <a:t>Cache Introduction </a:t>
            </a:r>
          </a:p>
        </p:txBody>
      </p:sp>
    </p:spTree>
    <p:extLst>
      <p:ext uri="{BB962C8B-B14F-4D97-AF65-F5344CB8AC3E}">
        <p14:creationId xmlns:p14="http://schemas.microsoft.com/office/powerpoint/2010/main" val="168824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BBF9-7B96-1FD2-79E8-A94790B4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415" y="1407330"/>
            <a:ext cx="4890499" cy="1040493"/>
          </a:xfrm>
        </p:spPr>
        <p:txBody>
          <a:bodyPr/>
          <a:lstStyle/>
          <a:p>
            <a:pPr algn="l"/>
            <a:r>
              <a:rPr lang="en-US" sz="4000" i="0" dirty="0">
                <a:latin typeface="Palatino" pitchFamily="2" charset="77"/>
                <a:ea typeface="Palatino" pitchFamily="2" charset="77"/>
              </a:rPr>
              <a:t>What </a:t>
            </a:r>
            <a:r>
              <a:rPr lang="en-US" dirty="0"/>
              <a:t>is </a:t>
            </a:r>
            <a:r>
              <a:rPr lang="en-US" sz="4000" i="0" dirty="0">
                <a:latin typeface="Palatino" pitchFamily="2" charset="77"/>
                <a:ea typeface="Palatino" pitchFamily="2" charset="77"/>
              </a:rPr>
              <a:t>Cache?</a:t>
            </a:r>
            <a:endParaRPr lang="en-US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92F5D-EC2F-EC04-1CF8-0DA25828D111}"/>
              </a:ext>
            </a:extLst>
          </p:cNvPr>
          <p:cNvSpPr txBox="1"/>
          <p:nvPr/>
        </p:nvSpPr>
        <p:spPr>
          <a:xfrm>
            <a:off x="1027415" y="2608146"/>
            <a:ext cx="5195964" cy="18020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Cache is memory placed in between the processor and main memory.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latin typeface="Palatino" pitchFamily="2" charset="77"/>
                <a:ea typeface="Palatino" pitchFamily="2" charset="77"/>
              </a:rPr>
              <a:t>Cache is responsible for holding copies of main memory data for faster retrieval by the processor.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3A0F5B1-B0A7-7FA0-A1AA-9A784A4C8B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0" t="13772" r="20699"/>
          <a:stretch/>
        </p:blipFill>
        <p:spPr>
          <a:xfrm>
            <a:off x="6096000" y="1132764"/>
            <a:ext cx="4890499" cy="375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4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1541;p18">
            <a:extLst>
              <a:ext uri="{FF2B5EF4-FFF2-40B4-BE49-F238E27FC236}">
                <a16:creationId xmlns:a16="http://schemas.microsoft.com/office/drawing/2014/main" id="{C803DFDC-4E12-C584-874D-0617CD0826E8}"/>
              </a:ext>
            </a:extLst>
          </p:cNvPr>
          <p:cNvSpPr txBox="1"/>
          <p:nvPr/>
        </p:nvSpPr>
        <p:spPr>
          <a:xfrm>
            <a:off x="544853" y="1428618"/>
            <a:ext cx="5516210" cy="78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accent1"/>
                </a:solidFill>
                <a:latin typeface="Palatino" pitchFamily="2" charset="77"/>
                <a:ea typeface="Palatino" pitchFamily="2" charset="77"/>
                <a:cs typeface="Fira Sans Medium"/>
                <a:sym typeface="Fira Sans Medium"/>
              </a:rPr>
              <a:t>Why it so important?</a:t>
            </a:r>
            <a:endParaRPr sz="4000" b="1" dirty="0">
              <a:solidFill>
                <a:schemeClr val="accent1"/>
              </a:solidFill>
              <a:latin typeface="Palatino" pitchFamily="2" charset="77"/>
              <a:ea typeface="Palatino" pitchFamily="2" charset="77"/>
              <a:cs typeface="Fira Sans Medium"/>
              <a:sym typeface="Fira Sans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3B473-FA16-B35C-6770-446EE485AC95}"/>
              </a:ext>
            </a:extLst>
          </p:cNvPr>
          <p:cNvSpPr txBox="1"/>
          <p:nvPr/>
        </p:nvSpPr>
        <p:spPr>
          <a:xfrm>
            <a:off x="704976" y="2317322"/>
            <a:ext cx="5195964" cy="2466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The processor-memory performance gap and results in a computer that can process data much faster than it can retrieve data from memory.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latin typeface="Palatino" pitchFamily="2" charset="77"/>
                <a:ea typeface="Palatino" pitchFamily="2" charset="77"/>
              </a:rPr>
              <a:t>Cache memory stores data for faster access times to help bridge the processor-memory performance gap.</a:t>
            </a:r>
          </a:p>
        </p:txBody>
      </p:sp>
      <p:pic>
        <p:nvPicPr>
          <p:cNvPr id="6" name="Picture 5" descr="A picture containing polygon&#10;&#10;Description automatically generated">
            <a:extLst>
              <a:ext uri="{FF2B5EF4-FFF2-40B4-BE49-F238E27FC236}">
                <a16:creationId xmlns:a16="http://schemas.microsoft.com/office/drawing/2014/main" id="{F79021F6-E59E-20FC-F29E-992406D16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940" y="1322972"/>
            <a:ext cx="58928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3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Palatino" pitchFamily="2" charset="77"/>
                <a:ea typeface="Palatino" pitchFamily="2" charset="77"/>
              </a:rPr>
              <a:t>Overview</a:t>
            </a:r>
          </a:p>
          <a:p>
            <a:pPr lvl="1">
              <a:lnSpc>
                <a:spcPct val="150000"/>
              </a:lnSpc>
              <a:buNone/>
            </a:pPr>
            <a:r>
              <a:rPr lang="en-US" dirty="0">
                <a:latin typeface="Palatino" pitchFamily="2" charset="77"/>
                <a:ea typeface="Palatino" pitchFamily="2" charset="77"/>
              </a:rPr>
              <a:t>Setup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latin typeface="Palatino" pitchFamily="2" charset="77"/>
                <a:ea typeface="Palatino" pitchFamily="2" charset="77"/>
              </a:rPr>
              <a:t>Configuration</a:t>
            </a:r>
          </a:p>
          <a:p>
            <a:pPr lvl="1">
              <a:lnSpc>
                <a:spcPct val="150000"/>
              </a:lnSpc>
            </a:pPr>
            <a:endParaRPr lang="fr-FR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600" i="0" dirty="0">
                <a:latin typeface="Palatino" pitchFamily="2" charset="77"/>
                <a:ea typeface="Palatino" pitchFamily="2" charset="77"/>
              </a:rPr>
              <a:t>Gem5 </a:t>
            </a:r>
          </a:p>
          <a:p>
            <a:r>
              <a:rPr lang="en-US" sz="3600" i="0" dirty="0">
                <a:latin typeface="Palatino" pitchFamily="2" charset="77"/>
                <a:ea typeface="Palatino" pitchFamily="2" charset="77"/>
              </a:rPr>
              <a:t>Cache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D27D0B-F2D1-A407-E698-58DFB3571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96" y="1400203"/>
            <a:ext cx="3749217" cy="405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1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4441;p38">
            <a:extLst>
              <a:ext uri="{FF2B5EF4-FFF2-40B4-BE49-F238E27FC236}">
                <a16:creationId xmlns:a16="http://schemas.microsoft.com/office/drawing/2014/main" id="{E0B61512-F18F-2A19-C6C3-DC024EFDD02E}"/>
              </a:ext>
            </a:extLst>
          </p:cNvPr>
          <p:cNvSpPr txBox="1"/>
          <p:nvPr/>
        </p:nvSpPr>
        <p:spPr>
          <a:xfrm>
            <a:off x="1076261" y="309305"/>
            <a:ext cx="10046875" cy="52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Palatino" pitchFamily="2" charset="77"/>
                <a:ea typeface="Palatino" pitchFamily="2" charset="77"/>
                <a:cs typeface="Fira Sans Medium"/>
                <a:sym typeface="Fira Sans Medium"/>
              </a:rPr>
              <a:t>Gem5 Setup</a:t>
            </a:r>
            <a:endParaRPr sz="3200" dirty="0">
              <a:latin typeface="Palatino" pitchFamily="2" charset="77"/>
              <a:ea typeface="Palatino" pitchFamily="2" charset="77"/>
              <a:cs typeface="Fira Sans Medium"/>
              <a:sym typeface="Fira Sans Medium"/>
            </a:endParaRPr>
          </a:p>
        </p:txBody>
      </p: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91213FA7-3976-92E5-7E97-847769711E84}"/>
              </a:ext>
            </a:extLst>
          </p:cNvPr>
          <p:cNvGrpSpPr/>
          <p:nvPr/>
        </p:nvGrpSpPr>
        <p:grpSpPr>
          <a:xfrm>
            <a:off x="4219407" y="985612"/>
            <a:ext cx="7548222" cy="4955871"/>
            <a:chOff x="3896678" y="979707"/>
            <a:chExt cx="7548222" cy="4955871"/>
          </a:xfrm>
        </p:grpSpPr>
        <p:sp>
          <p:nvSpPr>
            <p:cNvPr id="4" name="Google Shape;3927;p38">
              <a:extLst>
                <a:ext uri="{FF2B5EF4-FFF2-40B4-BE49-F238E27FC236}">
                  <a16:creationId xmlns:a16="http://schemas.microsoft.com/office/drawing/2014/main" id="{395DD591-EF3E-3B97-5A59-3FCE256332EF}"/>
                </a:ext>
              </a:extLst>
            </p:cNvPr>
            <p:cNvSpPr/>
            <p:nvPr/>
          </p:nvSpPr>
          <p:spPr>
            <a:xfrm>
              <a:off x="5339545" y="995858"/>
              <a:ext cx="6105355" cy="810324"/>
            </a:xfrm>
            <a:custGeom>
              <a:avLst/>
              <a:gdLst/>
              <a:ahLst/>
              <a:cxnLst/>
              <a:rect l="l" t="t" r="r" b="b"/>
              <a:pathLst>
                <a:path w="143652" h="19066" extrusionOk="0">
                  <a:moveTo>
                    <a:pt x="9533" y="1"/>
                  </a:moveTo>
                  <a:cubicBezTo>
                    <a:pt x="4276" y="1"/>
                    <a:pt x="1" y="4276"/>
                    <a:pt x="1" y="9533"/>
                  </a:cubicBezTo>
                  <a:cubicBezTo>
                    <a:pt x="1" y="14758"/>
                    <a:pt x="4276" y="19065"/>
                    <a:pt x="9533" y="19065"/>
                  </a:cubicBezTo>
                  <a:lnTo>
                    <a:pt x="134119" y="19065"/>
                  </a:lnTo>
                  <a:cubicBezTo>
                    <a:pt x="139345" y="19065"/>
                    <a:pt x="143652" y="14758"/>
                    <a:pt x="143652" y="9533"/>
                  </a:cubicBezTo>
                  <a:cubicBezTo>
                    <a:pt x="143652" y="4276"/>
                    <a:pt x="139345" y="1"/>
                    <a:pt x="134119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5" name="Google Shape;3928;p38">
              <a:extLst>
                <a:ext uri="{FF2B5EF4-FFF2-40B4-BE49-F238E27FC236}">
                  <a16:creationId xmlns:a16="http://schemas.microsoft.com/office/drawing/2014/main" id="{B14C2AF1-EB3D-161A-8829-9A8FCC9AD72E}"/>
                </a:ext>
              </a:extLst>
            </p:cNvPr>
            <p:cNvSpPr/>
            <p:nvPr/>
          </p:nvSpPr>
          <p:spPr>
            <a:xfrm>
              <a:off x="5339545" y="994497"/>
              <a:ext cx="810324" cy="811684"/>
            </a:xfrm>
            <a:custGeom>
              <a:avLst/>
              <a:gdLst/>
              <a:ahLst/>
              <a:cxnLst/>
              <a:rect l="l" t="t" r="r" b="b"/>
              <a:pathLst>
                <a:path w="19066" h="19098" extrusionOk="0">
                  <a:moveTo>
                    <a:pt x="9533" y="1"/>
                  </a:moveTo>
                  <a:cubicBezTo>
                    <a:pt x="4276" y="1"/>
                    <a:pt x="1" y="4276"/>
                    <a:pt x="1" y="9565"/>
                  </a:cubicBezTo>
                  <a:cubicBezTo>
                    <a:pt x="1" y="14822"/>
                    <a:pt x="4276" y="19097"/>
                    <a:pt x="9533" y="19097"/>
                  </a:cubicBezTo>
                  <a:cubicBezTo>
                    <a:pt x="14790" y="19097"/>
                    <a:pt x="19065" y="14822"/>
                    <a:pt x="19065" y="9565"/>
                  </a:cubicBezTo>
                  <a:cubicBezTo>
                    <a:pt x="19065" y="4276"/>
                    <a:pt x="14790" y="1"/>
                    <a:pt x="9533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Palatino" pitchFamily="2" charset="77"/>
                  <a:ea typeface="Palatino" pitchFamily="2" charset="77"/>
                  <a:cs typeface="Fira Sans"/>
                  <a:sym typeface="Fira Sans"/>
                </a:rPr>
                <a:t>1</a:t>
              </a:r>
              <a:endParaRPr sz="2500">
                <a:solidFill>
                  <a:srgbClr val="FFFFFF"/>
                </a:solidFill>
                <a:latin typeface="Palatino" pitchFamily="2" charset="77"/>
                <a:ea typeface="Palatino" pitchFamily="2" charset="77"/>
                <a:cs typeface="Fira Sans"/>
                <a:sym typeface="Fira Sans"/>
              </a:endParaRPr>
            </a:p>
          </p:txBody>
        </p:sp>
        <p:sp>
          <p:nvSpPr>
            <p:cNvPr id="6" name="Google Shape;3929;p38">
              <a:extLst>
                <a:ext uri="{FF2B5EF4-FFF2-40B4-BE49-F238E27FC236}">
                  <a16:creationId xmlns:a16="http://schemas.microsoft.com/office/drawing/2014/main" id="{B0FD786E-CFA4-E730-5DC6-EF5B0E2AFACD}"/>
                </a:ext>
              </a:extLst>
            </p:cNvPr>
            <p:cNvSpPr/>
            <p:nvPr/>
          </p:nvSpPr>
          <p:spPr>
            <a:xfrm>
              <a:off x="5324755" y="979707"/>
              <a:ext cx="839905" cy="841264"/>
            </a:xfrm>
            <a:custGeom>
              <a:avLst/>
              <a:gdLst/>
              <a:ahLst/>
              <a:cxnLst/>
              <a:rect l="l" t="t" r="r" b="b"/>
              <a:pathLst>
                <a:path w="19762" h="19794" extrusionOk="0">
                  <a:moveTo>
                    <a:pt x="9881" y="697"/>
                  </a:moveTo>
                  <a:cubicBezTo>
                    <a:pt x="14948" y="697"/>
                    <a:pt x="19065" y="4846"/>
                    <a:pt x="19065" y="9913"/>
                  </a:cubicBezTo>
                  <a:cubicBezTo>
                    <a:pt x="19065" y="14980"/>
                    <a:pt x="14948" y="19097"/>
                    <a:pt x="9881" y="19097"/>
                  </a:cubicBezTo>
                  <a:cubicBezTo>
                    <a:pt x="4814" y="19097"/>
                    <a:pt x="697" y="14980"/>
                    <a:pt x="697" y="9913"/>
                  </a:cubicBezTo>
                  <a:cubicBezTo>
                    <a:pt x="697" y="4846"/>
                    <a:pt x="4814" y="697"/>
                    <a:pt x="9881" y="697"/>
                  </a:cubicBezTo>
                  <a:close/>
                  <a:moveTo>
                    <a:pt x="9881" y="1"/>
                  </a:moveTo>
                  <a:cubicBezTo>
                    <a:pt x="7252" y="1"/>
                    <a:pt x="4751" y="1046"/>
                    <a:pt x="2882" y="2914"/>
                  </a:cubicBezTo>
                  <a:cubicBezTo>
                    <a:pt x="1014" y="4783"/>
                    <a:pt x="0" y="7253"/>
                    <a:pt x="0" y="9913"/>
                  </a:cubicBezTo>
                  <a:cubicBezTo>
                    <a:pt x="0" y="12541"/>
                    <a:pt x="1014" y="15043"/>
                    <a:pt x="2882" y="16912"/>
                  </a:cubicBezTo>
                  <a:cubicBezTo>
                    <a:pt x="4751" y="18780"/>
                    <a:pt x="7252" y="19794"/>
                    <a:pt x="9881" y="19794"/>
                  </a:cubicBezTo>
                  <a:cubicBezTo>
                    <a:pt x="12541" y="19794"/>
                    <a:pt x="15011" y="18780"/>
                    <a:pt x="16880" y="16912"/>
                  </a:cubicBezTo>
                  <a:cubicBezTo>
                    <a:pt x="18748" y="15043"/>
                    <a:pt x="19762" y="12541"/>
                    <a:pt x="19762" y="9913"/>
                  </a:cubicBezTo>
                  <a:cubicBezTo>
                    <a:pt x="19762" y="7253"/>
                    <a:pt x="18748" y="4783"/>
                    <a:pt x="16880" y="2914"/>
                  </a:cubicBezTo>
                  <a:cubicBezTo>
                    <a:pt x="15011" y="1046"/>
                    <a:pt x="12541" y="1"/>
                    <a:pt x="98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7" name="Google Shape;3930;p38">
              <a:extLst>
                <a:ext uri="{FF2B5EF4-FFF2-40B4-BE49-F238E27FC236}">
                  <a16:creationId xmlns:a16="http://schemas.microsoft.com/office/drawing/2014/main" id="{57000CF4-B4DA-AB3A-1A55-3F96C9E2BEBA}"/>
                </a:ext>
              </a:extLst>
            </p:cNvPr>
            <p:cNvSpPr/>
            <p:nvPr/>
          </p:nvSpPr>
          <p:spPr>
            <a:xfrm>
              <a:off x="5339545" y="2024169"/>
              <a:ext cx="6105355" cy="810324"/>
            </a:xfrm>
            <a:custGeom>
              <a:avLst/>
              <a:gdLst/>
              <a:ahLst/>
              <a:cxnLst/>
              <a:rect l="l" t="t" r="r" b="b"/>
              <a:pathLst>
                <a:path w="143652" h="19066" extrusionOk="0">
                  <a:moveTo>
                    <a:pt x="9533" y="1"/>
                  </a:moveTo>
                  <a:cubicBezTo>
                    <a:pt x="4276" y="1"/>
                    <a:pt x="1" y="4276"/>
                    <a:pt x="1" y="9533"/>
                  </a:cubicBezTo>
                  <a:cubicBezTo>
                    <a:pt x="1" y="14758"/>
                    <a:pt x="4276" y="19065"/>
                    <a:pt x="9533" y="19065"/>
                  </a:cubicBezTo>
                  <a:lnTo>
                    <a:pt x="134119" y="19065"/>
                  </a:lnTo>
                  <a:cubicBezTo>
                    <a:pt x="139345" y="19065"/>
                    <a:pt x="143652" y="14758"/>
                    <a:pt x="143652" y="9533"/>
                  </a:cubicBezTo>
                  <a:cubicBezTo>
                    <a:pt x="143652" y="4276"/>
                    <a:pt x="139345" y="1"/>
                    <a:pt x="13411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8" name="Google Shape;3931;p38">
              <a:extLst>
                <a:ext uri="{FF2B5EF4-FFF2-40B4-BE49-F238E27FC236}">
                  <a16:creationId xmlns:a16="http://schemas.microsoft.com/office/drawing/2014/main" id="{BA12E431-5662-9C2D-D88E-85AC29E39143}"/>
                </a:ext>
              </a:extLst>
            </p:cNvPr>
            <p:cNvSpPr/>
            <p:nvPr/>
          </p:nvSpPr>
          <p:spPr>
            <a:xfrm>
              <a:off x="5339545" y="2024169"/>
              <a:ext cx="810324" cy="810324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9533" y="1"/>
                  </a:moveTo>
                  <a:cubicBezTo>
                    <a:pt x="4276" y="1"/>
                    <a:pt x="1" y="4244"/>
                    <a:pt x="1" y="9533"/>
                  </a:cubicBezTo>
                  <a:cubicBezTo>
                    <a:pt x="1" y="14790"/>
                    <a:pt x="4276" y="19065"/>
                    <a:pt x="9533" y="19065"/>
                  </a:cubicBezTo>
                  <a:cubicBezTo>
                    <a:pt x="14790" y="19065"/>
                    <a:pt x="19065" y="14790"/>
                    <a:pt x="19065" y="9533"/>
                  </a:cubicBezTo>
                  <a:cubicBezTo>
                    <a:pt x="19065" y="4244"/>
                    <a:pt x="14790" y="1"/>
                    <a:pt x="953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Palatino" pitchFamily="2" charset="77"/>
                  <a:ea typeface="Palatino" pitchFamily="2" charset="77"/>
                  <a:cs typeface="Fira Sans"/>
                  <a:sym typeface="Fira Sans"/>
                </a:rPr>
                <a:t>2</a:t>
              </a:r>
              <a:endParaRPr sz="2500">
                <a:solidFill>
                  <a:srgbClr val="FFFFFF"/>
                </a:solidFill>
                <a:latin typeface="Palatino" pitchFamily="2" charset="77"/>
                <a:ea typeface="Palatino" pitchFamily="2" charset="77"/>
                <a:cs typeface="Fira Sans"/>
                <a:sym typeface="Fira Sans"/>
              </a:endParaRPr>
            </a:p>
          </p:txBody>
        </p:sp>
        <p:sp>
          <p:nvSpPr>
            <p:cNvPr id="9" name="Google Shape;3932;p38">
              <a:extLst>
                <a:ext uri="{FF2B5EF4-FFF2-40B4-BE49-F238E27FC236}">
                  <a16:creationId xmlns:a16="http://schemas.microsoft.com/office/drawing/2014/main" id="{AA2D0318-F701-9DAB-B570-7324FB7F1B4C}"/>
                </a:ext>
              </a:extLst>
            </p:cNvPr>
            <p:cNvSpPr/>
            <p:nvPr/>
          </p:nvSpPr>
          <p:spPr>
            <a:xfrm>
              <a:off x="5324755" y="2008018"/>
              <a:ext cx="839905" cy="841264"/>
            </a:xfrm>
            <a:custGeom>
              <a:avLst/>
              <a:gdLst/>
              <a:ahLst/>
              <a:cxnLst/>
              <a:rect l="l" t="t" r="r" b="b"/>
              <a:pathLst>
                <a:path w="19762" h="19794" extrusionOk="0">
                  <a:moveTo>
                    <a:pt x="9881" y="697"/>
                  </a:moveTo>
                  <a:cubicBezTo>
                    <a:pt x="14948" y="697"/>
                    <a:pt x="19065" y="4846"/>
                    <a:pt x="19065" y="9913"/>
                  </a:cubicBezTo>
                  <a:cubicBezTo>
                    <a:pt x="19065" y="14980"/>
                    <a:pt x="14948" y="19097"/>
                    <a:pt x="9881" y="19097"/>
                  </a:cubicBezTo>
                  <a:cubicBezTo>
                    <a:pt x="4814" y="19097"/>
                    <a:pt x="697" y="14980"/>
                    <a:pt x="697" y="9913"/>
                  </a:cubicBezTo>
                  <a:cubicBezTo>
                    <a:pt x="697" y="4846"/>
                    <a:pt x="4814" y="697"/>
                    <a:pt x="9881" y="697"/>
                  </a:cubicBezTo>
                  <a:close/>
                  <a:moveTo>
                    <a:pt x="9881" y="1"/>
                  </a:moveTo>
                  <a:cubicBezTo>
                    <a:pt x="7252" y="1"/>
                    <a:pt x="4751" y="1046"/>
                    <a:pt x="2882" y="2914"/>
                  </a:cubicBezTo>
                  <a:cubicBezTo>
                    <a:pt x="1014" y="4783"/>
                    <a:pt x="0" y="7253"/>
                    <a:pt x="0" y="9913"/>
                  </a:cubicBezTo>
                  <a:cubicBezTo>
                    <a:pt x="0" y="12541"/>
                    <a:pt x="1014" y="15043"/>
                    <a:pt x="2882" y="16912"/>
                  </a:cubicBezTo>
                  <a:cubicBezTo>
                    <a:pt x="4751" y="18780"/>
                    <a:pt x="7252" y="19794"/>
                    <a:pt x="9881" y="19794"/>
                  </a:cubicBezTo>
                  <a:cubicBezTo>
                    <a:pt x="12541" y="19794"/>
                    <a:pt x="15011" y="18780"/>
                    <a:pt x="16880" y="16912"/>
                  </a:cubicBezTo>
                  <a:cubicBezTo>
                    <a:pt x="18748" y="15043"/>
                    <a:pt x="19762" y="12541"/>
                    <a:pt x="19762" y="9913"/>
                  </a:cubicBezTo>
                  <a:cubicBezTo>
                    <a:pt x="19762" y="7253"/>
                    <a:pt x="18748" y="4783"/>
                    <a:pt x="16880" y="2914"/>
                  </a:cubicBezTo>
                  <a:cubicBezTo>
                    <a:pt x="15011" y="1046"/>
                    <a:pt x="12541" y="1"/>
                    <a:pt x="98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10" name="Google Shape;3933;p38">
              <a:extLst>
                <a:ext uri="{FF2B5EF4-FFF2-40B4-BE49-F238E27FC236}">
                  <a16:creationId xmlns:a16="http://schemas.microsoft.com/office/drawing/2014/main" id="{B033174F-1239-3387-C8A9-D3652F25601F}"/>
                </a:ext>
              </a:extLst>
            </p:cNvPr>
            <p:cNvSpPr/>
            <p:nvPr/>
          </p:nvSpPr>
          <p:spPr>
            <a:xfrm>
              <a:off x="5339545" y="3052481"/>
              <a:ext cx="6105355" cy="810324"/>
            </a:xfrm>
            <a:custGeom>
              <a:avLst/>
              <a:gdLst/>
              <a:ahLst/>
              <a:cxnLst/>
              <a:rect l="l" t="t" r="r" b="b"/>
              <a:pathLst>
                <a:path w="143652" h="19066" extrusionOk="0">
                  <a:moveTo>
                    <a:pt x="9533" y="1"/>
                  </a:moveTo>
                  <a:cubicBezTo>
                    <a:pt x="4276" y="1"/>
                    <a:pt x="1" y="4276"/>
                    <a:pt x="1" y="9533"/>
                  </a:cubicBezTo>
                  <a:cubicBezTo>
                    <a:pt x="1" y="14758"/>
                    <a:pt x="4276" y="19065"/>
                    <a:pt x="9533" y="19065"/>
                  </a:cubicBezTo>
                  <a:lnTo>
                    <a:pt x="134119" y="19065"/>
                  </a:lnTo>
                  <a:cubicBezTo>
                    <a:pt x="139345" y="19065"/>
                    <a:pt x="143652" y="14790"/>
                    <a:pt x="143652" y="9533"/>
                  </a:cubicBezTo>
                  <a:cubicBezTo>
                    <a:pt x="143652" y="4276"/>
                    <a:pt x="139345" y="1"/>
                    <a:pt x="13411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11" name="Google Shape;3934;p38">
              <a:extLst>
                <a:ext uri="{FF2B5EF4-FFF2-40B4-BE49-F238E27FC236}">
                  <a16:creationId xmlns:a16="http://schemas.microsoft.com/office/drawing/2014/main" id="{8E8C3A41-218A-470A-BD6B-A26A6A5CC512}"/>
                </a:ext>
              </a:extLst>
            </p:cNvPr>
            <p:cNvSpPr/>
            <p:nvPr/>
          </p:nvSpPr>
          <p:spPr>
            <a:xfrm>
              <a:off x="5339545" y="3051122"/>
              <a:ext cx="810324" cy="811684"/>
            </a:xfrm>
            <a:custGeom>
              <a:avLst/>
              <a:gdLst/>
              <a:ahLst/>
              <a:cxnLst/>
              <a:rect l="l" t="t" r="r" b="b"/>
              <a:pathLst>
                <a:path w="19066" h="19098" extrusionOk="0">
                  <a:moveTo>
                    <a:pt x="9533" y="1"/>
                  </a:moveTo>
                  <a:cubicBezTo>
                    <a:pt x="4276" y="1"/>
                    <a:pt x="1" y="4276"/>
                    <a:pt x="1" y="9565"/>
                  </a:cubicBezTo>
                  <a:cubicBezTo>
                    <a:pt x="1" y="14822"/>
                    <a:pt x="4276" y="19097"/>
                    <a:pt x="9533" y="19097"/>
                  </a:cubicBezTo>
                  <a:cubicBezTo>
                    <a:pt x="14790" y="19097"/>
                    <a:pt x="19065" y="14822"/>
                    <a:pt x="19065" y="9565"/>
                  </a:cubicBezTo>
                  <a:cubicBezTo>
                    <a:pt x="19065" y="4276"/>
                    <a:pt x="14790" y="1"/>
                    <a:pt x="953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Palatino" pitchFamily="2" charset="77"/>
                  <a:ea typeface="Palatino" pitchFamily="2" charset="77"/>
                  <a:cs typeface="Fira Sans"/>
                  <a:sym typeface="Fira Sans"/>
                </a:rPr>
                <a:t>3</a:t>
              </a:r>
              <a:endParaRPr sz="2500">
                <a:solidFill>
                  <a:srgbClr val="FFFFFF"/>
                </a:solidFill>
                <a:latin typeface="Palatino" pitchFamily="2" charset="77"/>
                <a:ea typeface="Palatino" pitchFamily="2" charset="77"/>
                <a:cs typeface="Fira Sans"/>
                <a:sym typeface="Fira Sans"/>
              </a:endParaRPr>
            </a:p>
          </p:txBody>
        </p:sp>
        <p:sp>
          <p:nvSpPr>
            <p:cNvPr id="12" name="Google Shape;3935;p38">
              <a:extLst>
                <a:ext uri="{FF2B5EF4-FFF2-40B4-BE49-F238E27FC236}">
                  <a16:creationId xmlns:a16="http://schemas.microsoft.com/office/drawing/2014/main" id="{BBD6D0D9-5F59-663C-0E61-1B6682ED8D24}"/>
                </a:ext>
              </a:extLst>
            </p:cNvPr>
            <p:cNvSpPr/>
            <p:nvPr/>
          </p:nvSpPr>
          <p:spPr>
            <a:xfrm>
              <a:off x="5324755" y="3037691"/>
              <a:ext cx="839905" cy="839905"/>
            </a:xfrm>
            <a:custGeom>
              <a:avLst/>
              <a:gdLst/>
              <a:ahLst/>
              <a:cxnLst/>
              <a:rect l="l" t="t" r="r" b="b"/>
              <a:pathLst>
                <a:path w="19762" h="19762" extrusionOk="0">
                  <a:moveTo>
                    <a:pt x="9881" y="697"/>
                  </a:moveTo>
                  <a:cubicBezTo>
                    <a:pt x="14948" y="697"/>
                    <a:pt x="19065" y="4814"/>
                    <a:pt x="19065" y="9881"/>
                  </a:cubicBezTo>
                  <a:cubicBezTo>
                    <a:pt x="19065" y="14948"/>
                    <a:pt x="14948" y="19065"/>
                    <a:pt x="9881" y="19065"/>
                  </a:cubicBezTo>
                  <a:cubicBezTo>
                    <a:pt x="4814" y="19065"/>
                    <a:pt x="697" y="14948"/>
                    <a:pt x="697" y="9881"/>
                  </a:cubicBezTo>
                  <a:cubicBezTo>
                    <a:pt x="697" y="4814"/>
                    <a:pt x="4814" y="697"/>
                    <a:pt x="9881" y="697"/>
                  </a:cubicBezTo>
                  <a:close/>
                  <a:moveTo>
                    <a:pt x="9881" y="0"/>
                  </a:moveTo>
                  <a:cubicBezTo>
                    <a:pt x="7252" y="0"/>
                    <a:pt x="4751" y="1014"/>
                    <a:pt x="2882" y="2882"/>
                  </a:cubicBezTo>
                  <a:cubicBezTo>
                    <a:pt x="1014" y="4751"/>
                    <a:pt x="0" y="7221"/>
                    <a:pt x="0" y="9881"/>
                  </a:cubicBezTo>
                  <a:cubicBezTo>
                    <a:pt x="0" y="12510"/>
                    <a:pt x="1014" y="15011"/>
                    <a:pt x="2882" y="16880"/>
                  </a:cubicBezTo>
                  <a:cubicBezTo>
                    <a:pt x="4751" y="18748"/>
                    <a:pt x="7252" y="19762"/>
                    <a:pt x="9881" y="19762"/>
                  </a:cubicBezTo>
                  <a:cubicBezTo>
                    <a:pt x="12541" y="19762"/>
                    <a:pt x="15011" y="18748"/>
                    <a:pt x="16880" y="16880"/>
                  </a:cubicBezTo>
                  <a:cubicBezTo>
                    <a:pt x="18748" y="15011"/>
                    <a:pt x="19762" y="12510"/>
                    <a:pt x="19762" y="9881"/>
                  </a:cubicBezTo>
                  <a:cubicBezTo>
                    <a:pt x="19762" y="7221"/>
                    <a:pt x="18748" y="4751"/>
                    <a:pt x="16880" y="2882"/>
                  </a:cubicBezTo>
                  <a:cubicBezTo>
                    <a:pt x="15011" y="1014"/>
                    <a:pt x="12541" y="0"/>
                    <a:pt x="9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13" name="Google Shape;3936;p38">
              <a:extLst>
                <a:ext uri="{FF2B5EF4-FFF2-40B4-BE49-F238E27FC236}">
                  <a16:creationId xmlns:a16="http://schemas.microsoft.com/office/drawing/2014/main" id="{A315568D-0483-3871-A2A1-093EE6DD0179}"/>
                </a:ext>
              </a:extLst>
            </p:cNvPr>
            <p:cNvSpPr/>
            <p:nvPr/>
          </p:nvSpPr>
          <p:spPr>
            <a:xfrm>
              <a:off x="5339545" y="4080792"/>
              <a:ext cx="6105355" cy="810324"/>
            </a:xfrm>
            <a:custGeom>
              <a:avLst/>
              <a:gdLst/>
              <a:ahLst/>
              <a:cxnLst/>
              <a:rect l="l" t="t" r="r" b="b"/>
              <a:pathLst>
                <a:path w="143652" h="19066" extrusionOk="0">
                  <a:moveTo>
                    <a:pt x="9533" y="1"/>
                  </a:moveTo>
                  <a:cubicBezTo>
                    <a:pt x="4276" y="1"/>
                    <a:pt x="1" y="4308"/>
                    <a:pt x="1" y="9533"/>
                  </a:cubicBezTo>
                  <a:cubicBezTo>
                    <a:pt x="1" y="14790"/>
                    <a:pt x="4276" y="19065"/>
                    <a:pt x="9533" y="19065"/>
                  </a:cubicBezTo>
                  <a:lnTo>
                    <a:pt x="134119" y="19065"/>
                  </a:lnTo>
                  <a:cubicBezTo>
                    <a:pt x="139345" y="19065"/>
                    <a:pt x="143652" y="14790"/>
                    <a:pt x="143652" y="9533"/>
                  </a:cubicBezTo>
                  <a:cubicBezTo>
                    <a:pt x="143652" y="4308"/>
                    <a:pt x="139345" y="1"/>
                    <a:pt x="1341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14" name="Google Shape;3937;p38">
              <a:extLst>
                <a:ext uri="{FF2B5EF4-FFF2-40B4-BE49-F238E27FC236}">
                  <a16:creationId xmlns:a16="http://schemas.microsoft.com/office/drawing/2014/main" id="{96A9B023-570F-7D0E-4154-C1EB0BAA2741}"/>
                </a:ext>
              </a:extLst>
            </p:cNvPr>
            <p:cNvSpPr/>
            <p:nvPr/>
          </p:nvSpPr>
          <p:spPr>
            <a:xfrm>
              <a:off x="5339545" y="4080792"/>
              <a:ext cx="810324" cy="810324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9533" y="1"/>
                  </a:moveTo>
                  <a:cubicBezTo>
                    <a:pt x="4276" y="1"/>
                    <a:pt x="1" y="4276"/>
                    <a:pt x="1" y="9533"/>
                  </a:cubicBezTo>
                  <a:cubicBezTo>
                    <a:pt x="1" y="14790"/>
                    <a:pt x="4276" y="19065"/>
                    <a:pt x="9533" y="19065"/>
                  </a:cubicBezTo>
                  <a:cubicBezTo>
                    <a:pt x="14790" y="19065"/>
                    <a:pt x="19065" y="14790"/>
                    <a:pt x="19065" y="9533"/>
                  </a:cubicBezTo>
                  <a:cubicBezTo>
                    <a:pt x="19065" y="4276"/>
                    <a:pt x="14790" y="1"/>
                    <a:pt x="953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Palatino" pitchFamily="2" charset="77"/>
                  <a:ea typeface="Palatino" pitchFamily="2" charset="77"/>
                  <a:cs typeface="Fira Sans"/>
                  <a:sym typeface="Fira Sans"/>
                </a:rPr>
                <a:t>4</a:t>
              </a:r>
              <a:endParaRPr sz="2500">
                <a:solidFill>
                  <a:srgbClr val="FFFFFF"/>
                </a:solidFill>
                <a:latin typeface="Palatino" pitchFamily="2" charset="77"/>
                <a:ea typeface="Palatino" pitchFamily="2" charset="77"/>
                <a:cs typeface="Fira Sans"/>
                <a:sym typeface="Fira Sans"/>
              </a:endParaRPr>
            </a:p>
          </p:txBody>
        </p:sp>
        <p:sp>
          <p:nvSpPr>
            <p:cNvPr id="15" name="Google Shape;3938;p38">
              <a:extLst>
                <a:ext uri="{FF2B5EF4-FFF2-40B4-BE49-F238E27FC236}">
                  <a16:creationId xmlns:a16="http://schemas.microsoft.com/office/drawing/2014/main" id="{E46B270B-F943-1C1B-2565-E116EC1B1C5D}"/>
                </a:ext>
              </a:extLst>
            </p:cNvPr>
            <p:cNvSpPr/>
            <p:nvPr/>
          </p:nvSpPr>
          <p:spPr>
            <a:xfrm>
              <a:off x="5324755" y="4066002"/>
              <a:ext cx="839905" cy="839905"/>
            </a:xfrm>
            <a:custGeom>
              <a:avLst/>
              <a:gdLst/>
              <a:ahLst/>
              <a:cxnLst/>
              <a:rect l="l" t="t" r="r" b="b"/>
              <a:pathLst>
                <a:path w="19762" h="19762" extrusionOk="0">
                  <a:moveTo>
                    <a:pt x="9881" y="697"/>
                  </a:moveTo>
                  <a:cubicBezTo>
                    <a:pt x="14948" y="697"/>
                    <a:pt x="19065" y="4814"/>
                    <a:pt x="19065" y="9881"/>
                  </a:cubicBezTo>
                  <a:cubicBezTo>
                    <a:pt x="19065" y="14948"/>
                    <a:pt x="14948" y="19065"/>
                    <a:pt x="9881" y="19065"/>
                  </a:cubicBezTo>
                  <a:cubicBezTo>
                    <a:pt x="4814" y="19065"/>
                    <a:pt x="697" y="14948"/>
                    <a:pt x="697" y="9881"/>
                  </a:cubicBezTo>
                  <a:cubicBezTo>
                    <a:pt x="697" y="4814"/>
                    <a:pt x="4814" y="697"/>
                    <a:pt x="9881" y="697"/>
                  </a:cubicBezTo>
                  <a:close/>
                  <a:moveTo>
                    <a:pt x="9881" y="0"/>
                  </a:moveTo>
                  <a:cubicBezTo>
                    <a:pt x="7252" y="0"/>
                    <a:pt x="4751" y="1014"/>
                    <a:pt x="2882" y="2882"/>
                  </a:cubicBezTo>
                  <a:cubicBezTo>
                    <a:pt x="1014" y="4751"/>
                    <a:pt x="0" y="7221"/>
                    <a:pt x="0" y="9881"/>
                  </a:cubicBezTo>
                  <a:cubicBezTo>
                    <a:pt x="0" y="12510"/>
                    <a:pt x="1014" y="15011"/>
                    <a:pt x="2882" y="16880"/>
                  </a:cubicBezTo>
                  <a:cubicBezTo>
                    <a:pt x="4751" y="18748"/>
                    <a:pt x="7252" y="19762"/>
                    <a:pt x="9881" y="19762"/>
                  </a:cubicBezTo>
                  <a:cubicBezTo>
                    <a:pt x="12541" y="19762"/>
                    <a:pt x="15011" y="18748"/>
                    <a:pt x="16880" y="16880"/>
                  </a:cubicBezTo>
                  <a:cubicBezTo>
                    <a:pt x="18748" y="15011"/>
                    <a:pt x="19762" y="12510"/>
                    <a:pt x="19762" y="9881"/>
                  </a:cubicBezTo>
                  <a:cubicBezTo>
                    <a:pt x="19762" y="7221"/>
                    <a:pt x="18748" y="4751"/>
                    <a:pt x="16880" y="2882"/>
                  </a:cubicBezTo>
                  <a:cubicBezTo>
                    <a:pt x="15011" y="1014"/>
                    <a:pt x="12541" y="0"/>
                    <a:pt x="9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16" name="Google Shape;3939;p38">
              <a:extLst>
                <a:ext uri="{FF2B5EF4-FFF2-40B4-BE49-F238E27FC236}">
                  <a16:creationId xmlns:a16="http://schemas.microsoft.com/office/drawing/2014/main" id="{E98F2EEA-CEAF-7820-C813-8DE47AA8BC30}"/>
                </a:ext>
              </a:extLst>
            </p:cNvPr>
            <p:cNvSpPr/>
            <p:nvPr/>
          </p:nvSpPr>
          <p:spPr>
            <a:xfrm>
              <a:off x="5339545" y="5109104"/>
              <a:ext cx="6105355" cy="810324"/>
            </a:xfrm>
            <a:custGeom>
              <a:avLst/>
              <a:gdLst/>
              <a:ahLst/>
              <a:cxnLst/>
              <a:rect l="l" t="t" r="r" b="b"/>
              <a:pathLst>
                <a:path w="143652" h="19066" extrusionOk="0">
                  <a:moveTo>
                    <a:pt x="9533" y="1"/>
                  </a:moveTo>
                  <a:cubicBezTo>
                    <a:pt x="4276" y="1"/>
                    <a:pt x="1" y="4308"/>
                    <a:pt x="1" y="9533"/>
                  </a:cubicBezTo>
                  <a:cubicBezTo>
                    <a:pt x="1" y="14790"/>
                    <a:pt x="4276" y="19065"/>
                    <a:pt x="9533" y="19065"/>
                  </a:cubicBezTo>
                  <a:lnTo>
                    <a:pt x="134119" y="19065"/>
                  </a:lnTo>
                  <a:cubicBezTo>
                    <a:pt x="139345" y="19065"/>
                    <a:pt x="143652" y="14790"/>
                    <a:pt x="143652" y="9533"/>
                  </a:cubicBezTo>
                  <a:cubicBezTo>
                    <a:pt x="143652" y="4308"/>
                    <a:pt x="139345" y="1"/>
                    <a:pt x="134119" y="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17" name="Google Shape;3940;p38">
              <a:extLst>
                <a:ext uri="{FF2B5EF4-FFF2-40B4-BE49-F238E27FC236}">
                  <a16:creationId xmlns:a16="http://schemas.microsoft.com/office/drawing/2014/main" id="{AFEF47F6-AF09-9F64-ABB4-41B5ADC718C4}"/>
                </a:ext>
              </a:extLst>
            </p:cNvPr>
            <p:cNvSpPr/>
            <p:nvPr/>
          </p:nvSpPr>
          <p:spPr>
            <a:xfrm>
              <a:off x="5339545" y="5109104"/>
              <a:ext cx="810324" cy="811684"/>
            </a:xfrm>
            <a:custGeom>
              <a:avLst/>
              <a:gdLst/>
              <a:ahLst/>
              <a:cxnLst/>
              <a:rect l="l" t="t" r="r" b="b"/>
              <a:pathLst>
                <a:path w="19066" h="19098" extrusionOk="0">
                  <a:moveTo>
                    <a:pt x="9533" y="1"/>
                  </a:moveTo>
                  <a:cubicBezTo>
                    <a:pt x="4276" y="1"/>
                    <a:pt x="1" y="4276"/>
                    <a:pt x="1" y="9533"/>
                  </a:cubicBezTo>
                  <a:cubicBezTo>
                    <a:pt x="1" y="14822"/>
                    <a:pt x="4276" y="19097"/>
                    <a:pt x="9533" y="19097"/>
                  </a:cubicBezTo>
                  <a:cubicBezTo>
                    <a:pt x="14790" y="19097"/>
                    <a:pt x="19065" y="14822"/>
                    <a:pt x="19065" y="9533"/>
                  </a:cubicBezTo>
                  <a:cubicBezTo>
                    <a:pt x="19065" y="4276"/>
                    <a:pt x="14790" y="1"/>
                    <a:pt x="9533" y="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Palatino" pitchFamily="2" charset="77"/>
                  <a:ea typeface="Palatino" pitchFamily="2" charset="77"/>
                  <a:cs typeface="Fira Sans"/>
                  <a:sym typeface="Fira Sans"/>
                </a:rPr>
                <a:t>5</a:t>
              </a:r>
              <a:endParaRPr sz="2500">
                <a:solidFill>
                  <a:srgbClr val="FFFFFF"/>
                </a:solidFill>
                <a:latin typeface="Palatino" pitchFamily="2" charset="77"/>
                <a:ea typeface="Palatino" pitchFamily="2" charset="77"/>
                <a:cs typeface="Fira Sans"/>
                <a:sym typeface="Fira Sans"/>
              </a:endParaRPr>
            </a:p>
          </p:txBody>
        </p:sp>
        <p:sp>
          <p:nvSpPr>
            <p:cNvPr id="18" name="Google Shape;3941;p38">
              <a:extLst>
                <a:ext uri="{FF2B5EF4-FFF2-40B4-BE49-F238E27FC236}">
                  <a16:creationId xmlns:a16="http://schemas.microsoft.com/office/drawing/2014/main" id="{519B356C-4033-897C-505E-E876B904DDAA}"/>
                </a:ext>
              </a:extLst>
            </p:cNvPr>
            <p:cNvSpPr/>
            <p:nvPr/>
          </p:nvSpPr>
          <p:spPr>
            <a:xfrm>
              <a:off x="5324755" y="5094314"/>
              <a:ext cx="839905" cy="841264"/>
            </a:xfrm>
            <a:custGeom>
              <a:avLst/>
              <a:gdLst/>
              <a:ahLst/>
              <a:cxnLst/>
              <a:rect l="l" t="t" r="r" b="b"/>
              <a:pathLst>
                <a:path w="19762" h="19794" extrusionOk="0">
                  <a:moveTo>
                    <a:pt x="9881" y="697"/>
                  </a:moveTo>
                  <a:cubicBezTo>
                    <a:pt x="14948" y="697"/>
                    <a:pt x="19065" y="4814"/>
                    <a:pt x="19065" y="9881"/>
                  </a:cubicBezTo>
                  <a:cubicBezTo>
                    <a:pt x="19065" y="14948"/>
                    <a:pt x="14948" y="19097"/>
                    <a:pt x="9881" y="19097"/>
                  </a:cubicBezTo>
                  <a:cubicBezTo>
                    <a:pt x="4814" y="19097"/>
                    <a:pt x="697" y="14948"/>
                    <a:pt x="697" y="9881"/>
                  </a:cubicBezTo>
                  <a:cubicBezTo>
                    <a:pt x="697" y="4814"/>
                    <a:pt x="4814" y="697"/>
                    <a:pt x="9881" y="697"/>
                  </a:cubicBezTo>
                  <a:close/>
                  <a:moveTo>
                    <a:pt x="9881" y="0"/>
                  </a:moveTo>
                  <a:cubicBezTo>
                    <a:pt x="7252" y="0"/>
                    <a:pt x="4751" y="1014"/>
                    <a:pt x="2882" y="2882"/>
                  </a:cubicBezTo>
                  <a:cubicBezTo>
                    <a:pt x="1014" y="4751"/>
                    <a:pt x="0" y="7253"/>
                    <a:pt x="0" y="9881"/>
                  </a:cubicBezTo>
                  <a:cubicBezTo>
                    <a:pt x="0" y="12541"/>
                    <a:pt x="1014" y="15011"/>
                    <a:pt x="2882" y="16880"/>
                  </a:cubicBezTo>
                  <a:cubicBezTo>
                    <a:pt x="4751" y="18748"/>
                    <a:pt x="7252" y="19793"/>
                    <a:pt x="9881" y="19793"/>
                  </a:cubicBezTo>
                  <a:cubicBezTo>
                    <a:pt x="12541" y="19793"/>
                    <a:pt x="15011" y="18748"/>
                    <a:pt x="16880" y="16880"/>
                  </a:cubicBezTo>
                  <a:cubicBezTo>
                    <a:pt x="18748" y="15011"/>
                    <a:pt x="19762" y="12541"/>
                    <a:pt x="19762" y="9881"/>
                  </a:cubicBezTo>
                  <a:cubicBezTo>
                    <a:pt x="19762" y="7253"/>
                    <a:pt x="18748" y="4751"/>
                    <a:pt x="16880" y="2882"/>
                  </a:cubicBezTo>
                  <a:cubicBezTo>
                    <a:pt x="15011" y="1014"/>
                    <a:pt x="12541" y="0"/>
                    <a:pt x="9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19" name="Google Shape;3942;p38">
              <a:extLst>
                <a:ext uri="{FF2B5EF4-FFF2-40B4-BE49-F238E27FC236}">
                  <a16:creationId xmlns:a16="http://schemas.microsoft.com/office/drawing/2014/main" id="{DA4D22F2-92BE-B3B1-8C28-FE3A89A216DD}"/>
                </a:ext>
              </a:extLst>
            </p:cNvPr>
            <p:cNvSpPr/>
            <p:nvPr/>
          </p:nvSpPr>
          <p:spPr>
            <a:xfrm>
              <a:off x="3896678" y="2718678"/>
              <a:ext cx="173659" cy="173702"/>
            </a:xfrm>
            <a:custGeom>
              <a:avLst/>
              <a:gdLst/>
              <a:ahLst/>
              <a:cxnLst/>
              <a:rect l="l" t="t" r="r" b="b"/>
              <a:pathLst>
                <a:path w="4086" h="4087" extrusionOk="0">
                  <a:moveTo>
                    <a:pt x="2027" y="1"/>
                  </a:moveTo>
                  <a:cubicBezTo>
                    <a:pt x="919" y="1"/>
                    <a:pt x="0" y="919"/>
                    <a:pt x="0" y="2028"/>
                  </a:cubicBezTo>
                  <a:cubicBezTo>
                    <a:pt x="0" y="3168"/>
                    <a:pt x="919" y="4086"/>
                    <a:pt x="2027" y="4086"/>
                  </a:cubicBezTo>
                  <a:cubicBezTo>
                    <a:pt x="3167" y="4086"/>
                    <a:pt x="4086" y="3168"/>
                    <a:pt x="4086" y="2028"/>
                  </a:cubicBezTo>
                  <a:cubicBezTo>
                    <a:pt x="4086" y="919"/>
                    <a:pt x="3167" y="1"/>
                    <a:pt x="202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20" name="Google Shape;3943;p38">
              <a:extLst>
                <a:ext uri="{FF2B5EF4-FFF2-40B4-BE49-F238E27FC236}">
                  <a16:creationId xmlns:a16="http://schemas.microsoft.com/office/drawing/2014/main" id="{589E2CB7-AD12-697E-EB4B-D29A8F10AAD5}"/>
                </a:ext>
              </a:extLst>
            </p:cNvPr>
            <p:cNvSpPr/>
            <p:nvPr/>
          </p:nvSpPr>
          <p:spPr>
            <a:xfrm>
              <a:off x="3896678" y="3044405"/>
              <a:ext cx="173659" cy="173659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27" y="1"/>
                  </a:moveTo>
                  <a:cubicBezTo>
                    <a:pt x="919" y="1"/>
                    <a:pt x="0" y="919"/>
                    <a:pt x="0" y="2059"/>
                  </a:cubicBezTo>
                  <a:cubicBezTo>
                    <a:pt x="0" y="3168"/>
                    <a:pt x="919" y="4086"/>
                    <a:pt x="2027" y="4086"/>
                  </a:cubicBezTo>
                  <a:cubicBezTo>
                    <a:pt x="3167" y="4086"/>
                    <a:pt x="4086" y="3168"/>
                    <a:pt x="4086" y="2059"/>
                  </a:cubicBezTo>
                  <a:cubicBezTo>
                    <a:pt x="4086" y="919"/>
                    <a:pt x="3167" y="1"/>
                    <a:pt x="202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21" name="Google Shape;3944;p38">
              <a:extLst>
                <a:ext uri="{FF2B5EF4-FFF2-40B4-BE49-F238E27FC236}">
                  <a16:creationId xmlns:a16="http://schemas.microsoft.com/office/drawing/2014/main" id="{4899A44A-8221-846F-EBEC-85BFD9D38540}"/>
                </a:ext>
              </a:extLst>
            </p:cNvPr>
            <p:cNvSpPr/>
            <p:nvPr/>
          </p:nvSpPr>
          <p:spPr>
            <a:xfrm>
              <a:off x="3896678" y="3370133"/>
              <a:ext cx="173659" cy="173659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27" y="1"/>
                  </a:moveTo>
                  <a:cubicBezTo>
                    <a:pt x="919" y="1"/>
                    <a:pt x="0" y="919"/>
                    <a:pt x="0" y="2059"/>
                  </a:cubicBezTo>
                  <a:cubicBezTo>
                    <a:pt x="0" y="3167"/>
                    <a:pt x="919" y="4086"/>
                    <a:pt x="2027" y="4086"/>
                  </a:cubicBezTo>
                  <a:cubicBezTo>
                    <a:pt x="3167" y="4086"/>
                    <a:pt x="4086" y="3167"/>
                    <a:pt x="4086" y="2059"/>
                  </a:cubicBezTo>
                  <a:cubicBezTo>
                    <a:pt x="4086" y="919"/>
                    <a:pt x="3167" y="1"/>
                    <a:pt x="202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22" name="Google Shape;3945;p38">
              <a:extLst>
                <a:ext uri="{FF2B5EF4-FFF2-40B4-BE49-F238E27FC236}">
                  <a16:creationId xmlns:a16="http://schemas.microsoft.com/office/drawing/2014/main" id="{A2E9168E-2B3F-F3FD-934F-40911DBD38C8}"/>
                </a:ext>
              </a:extLst>
            </p:cNvPr>
            <p:cNvSpPr/>
            <p:nvPr/>
          </p:nvSpPr>
          <p:spPr>
            <a:xfrm>
              <a:off x="3896678" y="3697221"/>
              <a:ext cx="173659" cy="173659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27" y="0"/>
                  </a:moveTo>
                  <a:cubicBezTo>
                    <a:pt x="919" y="0"/>
                    <a:pt x="0" y="918"/>
                    <a:pt x="0" y="2027"/>
                  </a:cubicBezTo>
                  <a:cubicBezTo>
                    <a:pt x="0" y="3167"/>
                    <a:pt x="919" y="4085"/>
                    <a:pt x="2027" y="4085"/>
                  </a:cubicBezTo>
                  <a:cubicBezTo>
                    <a:pt x="3167" y="4085"/>
                    <a:pt x="4086" y="3167"/>
                    <a:pt x="4086" y="2027"/>
                  </a:cubicBezTo>
                  <a:cubicBezTo>
                    <a:pt x="4086" y="918"/>
                    <a:pt x="3167" y="0"/>
                    <a:pt x="202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23" name="Google Shape;3946;p38">
              <a:extLst>
                <a:ext uri="{FF2B5EF4-FFF2-40B4-BE49-F238E27FC236}">
                  <a16:creationId xmlns:a16="http://schemas.microsoft.com/office/drawing/2014/main" id="{66706EDD-C19B-465C-F377-0155CD619D79}"/>
                </a:ext>
              </a:extLst>
            </p:cNvPr>
            <p:cNvSpPr/>
            <p:nvPr/>
          </p:nvSpPr>
          <p:spPr>
            <a:xfrm>
              <a:off x="3896678" y="4022906"/>
              <a:ext cx="173659" cy="173702"/>
            </a:xfrm>
            <a:custGeom>
              <a:avLst/>
              <a:gdLst/>
              <a:ahLst/>
              <a:cxnLst/>
              <a:rect l="l" t="t" r="r" b="b"/>
              <a:pathLst>
                <a:path w="4086" h="4087" extrusionOk="0">
                  <a:moveTo>
                    <a:pt x="2027" y="1"/>
                  </a:moveTo>
                  <a:cubicBezTo>
                    <a:pt x="919" y="1"/>
                    <a:pt x="0" y="919"/>
                    <a:pt x="0" y="2028"/>
                  </a:cubicBezTo>
                  <a:cubicBezTo>
                    <a:pt x="0" y="3168"/>
                    <a:pt x="919" y="4086"/>
                    <a:pt x="2027" y="4086"/>
                  </a:cubicBezTo>
                  <a:cubicBezTo>
                    <a:pt x="3167" y="4086"/>
                    <a:pt x="4086" y="3168"/>
                    <a:pt x="4086" y="2028"/>
                  </a:cubicBezTo>
                  <a:cubicBezTo>
                    <a:pt x="4086" y="919"/>
                    <a:pt x="3167" y="1"/>
                    <a:pt x="202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24" name="Google Shape;3947;p38">
              <a:extLst>
                <a:ext uri="{FF2B5EF4-FFF2-40B4-BE49-F238E27FC236}">
                  <a16:creationId xmlns:a16="http://schemas.microsoft.com/office/drawing/2014/main" id="{1B04B679-CA52-AA3E-CA25-7ED549E67C90}"/>
                </a:ext>
              </a:extLst>
            </p:cNvPr>
            <p:cNvSpPr/>
            <p:nvPr/>
          </p:nvSpPr>
          <p:spPr>
            <a:xfrm>
              <a:off x="3982828" y="1671538"/>
              <a:ext cx="1227557" cy="1141407"/>
            </a:xfrm>
            <a:custGeom>
              <a:avLst/>
              <a:gdLst/>
              <a:ahLst/>
              <a:cxnLst/>
              <a:rect l="l" t="t" r="r" b="b"/>
              <a:pathLst>
                <a:path w="28883" h="26856" extrusionOk="0">
                  <a:moveTo>
                    <a:pt x="28661" y="0"/>
                  </a:moveTo>
                  <a:lnTo>
                    <a:pt x="10514" y="26507"/>
                  </a:lnTo>
                  <a:lnTo>
                    <a:pt x="0" y="26507"/>
                  </a:lnTo>
                  <a:lnTo>
                    <a:pt x="0" y="26856"/>
                  </a:lnTo>
                  <a:lnTo>
                    <a:pt x="10609" y="26856"/>
                  </a:lnTo>
                  <a:lnTo>
                    <a:pt x="28882" y="285"/>
                  </a:lnTo>
                  <a:lnTo>
                    <a:pt x="2866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25" name="Google Shape;3948;p38">
              <a:extLst>
                <a:ext uri="{FF2B5EF4-FFF2-40B4-BE49-F238E27FC236}">
                  <a16:creationId xmlns:a16="http://schemas.microsoft.com/office/drawing/2014/main" id="{B7A07EDB-67F2-5FA9-3B11-22A8AC8C696C}"/>
                </a:ext>
              </a:extLst>
            </p:cNvPr>
            <p:cNvSpPr/>
            <p:nvPr/>
          </p:nvSpPr>
          <p:spPr>
            <a:xfrm>
              <a:off x="3982828" y="2489895"/>
              <a:ext cx="1226196" cy="650138"/>
            </a:xfrm>
            <a:custGeom>
              <a:avLst/>
              <a:gdLst/>
              <a:ahLst/>
              <a:cxnLst/>
              <a:rect l="l" t="t" r="r" b="b"/>
              <a:pathLst>
                <a:path w="28851" h="15297" extrusionOk="0">
                  <a:moveTo>
                    <a:pt x="28692" y="0"/>
                  </a:moveTo>
                  <a:lnTo>
                    <a:pt x="10863" y="14916"/>
                  </a:lnTo>
                  <a:lnTo>
                    <a:pt x="0" y="14916"/>
                  </a:lnTo>
                  <a:lnTo>
                    <a:pt x="0" y="15296"/>
                  </a:lnTo>
                  <a:lnTo>
                    <a:pt x="10926" y="15296"/>
                  </a:lnTo>
                  <a:lnTo>
                    <a:pt x="28851" y="348"/>
                  </a:lnTo>
                  <a:lnTo>
                    <a:pt x="2869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26" name="Google Shape;3949;p38">
              <a:extLst>
                <a:ext uri="{FF2B5EF4-FFF2-40B4-BE49-F238E27FC236}">
                  <a16:creationId xmlns:a16="http://schemas.microsoft.com/office/drawing/2014/main" id="{B6A1DB8F-85BF-A3F6-F713-3F2A2DD37C8C}"/>
                </a:ext>
              </a:extLst>
            </p:cNvPr>
            <p:cNvSpPr/>
            <p:nvPr/>
          </p:nvSpPr>
          <p:spPr>
            <a:xfrm>
              <a:off x="3982828" y="4102341"/>
              <a:ext cx="1227557" cy="1141407"/>
            </a:xfrm>
            <a:custGeom>
              <a:avLst/>
              <a:gdLst/>
              <a:ahLst/>
              <a:cxnLst/>
              <a:rect l="l" t="t" r="r" b="b"/>
              <a:pathLst>
                <a:path w="28883" h="26856" extrusionOk="0">
                  <a:moveTo>
                    <a:pt x="0" y="0"/>
                  </a:moveTo>
                  <a:lnTo>
                    <a:pt x="0" y="349"/>
                  </a:lnTo>
                  <a:lnTo>
                    <a:pt x="10514" y="349"/>
                  </a:lnTo>
                  <a:lnTo>
                    <a:pt x="28661" y="26856"/>
                  </a:lnTo>
                  <a:lnTo>
                    <a:pt x="28882" y="26539"/>
                  </a:lnTo>
                  <a:lnTo>
                    <a:pt x="10673" y="32"/>
                  </a:lnTo>
                  <a:lnTo>
                    <a:pt x="1060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27" name="Google Shape;3950;p38">
              <a:extLst>
                <a:ext uri="{FF2B5EF4-FFF2-40B4-BE49-F238E27FC236}">
                  <a16:creationId xmlns:a16="http://schemas.microsoft.com/office/drawing/2014/main" id="{B2B323B0-1867-C28C-7D0C-57EE54779924}"/>
                </a:ext>
              </a:extLst>
            </p:cNvPr>
            <p:cNvSpPr/>
            <p:nvPr/>
          </p:nvSpPr>
          <p:spPr>
            <a:xfrm>
              <a:off x="3982828" y="3775254"/>
              <a:ext cx="1226196" cy="650138"/>
            </a:xfrm>
            <a:custGeom>
              <a:avLst/>
              <a:gdLst/>
              <a:ahLst/>
              <a:cxnLst/>
              <a:rect l="l" t="t" r="r" b="b"/>
              <a:pathLst>
                <a:path w="28851" h="15297" extrusionOk="0">
                  <a:moveTo>
                    <a:pt x="0" y="1"/>
                  </a:moveTo>
                  <a:lnTo>
                    <a:pt x="0" y="381"/>
                  </a:lnTo>
                  <a:lnTo>
                    <a:pt x="10863" y="381"/>
                  </a:lnTo>
                  <a:lnTo>
                    <a:pt x="28692" y="15297"/>
                  </a:lnTo>
                  <a:lnTo>
                    <a:pt x="28851" y="14949"/>
                  </a:lnTo>
                  <a:lnTo>
                    <a:pt x="10958" y="33"/>
                  </a:lnTo>
                  <a:lnTo>
                    <a:pt x="1092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28" name="Google Shape;3951;p38">
              <a:extLst>
                <a:ext uri="{FF2B5EF4-FFF2-40B4-BE49-F238E27FC236}">
                  <a16:creationId xmlns:a16="http://schemas.microsoft.com/office/drawing/2014/main" id="{2CE1723B-79AB-289A-374C-F7A2F701C1D9}"/>
                </a:ext>
              </a:extLst>
            </p:cNvPr>
            <p:cNvSpPr/>
            <p:nvPr/>
          </p:nvSpPr>
          <p:spPr>
            <a:xfrm>
              <a:off x="3982828" y="3449526"/>
              <a:ext cx="1222158" cy="16193"/>
            </a:xfrm>
            <a:custGeom>
              <a:avLst/>
              <a:gdLst/>
              <a:ahLst/>
              <a:cxnLst/>
              <a:rect l="l" t="t" r="r" b="b"/>
              <a:pathLst>
                <a:path w="28756" h="381" extrusionOk="0">
                  <a:moveTo>
                    <a:pt x="0" y="1"/>
                  </a:moveTo>
                  <a:lnTo>
                    <a:pt x="0" y="381"/>
                  </a:lnTo>
                  <a:lnTo>
                    <a:pt x="28756" y="381"/>
                  </a:lnTo>
                  <a:lnTo>
                    <a:pt x="2875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519" name="Google Shape;4442;p38">
              <a:extLst>
                <a:ext uri="{FF2B5EF4-FFF2-40B4-BE49-F238E27FC236}">
                  <a16:creationId xmlns:a16="http://schemas.microsoft.com/office/drawing/2014/main" id="{93B5C38A-75C4-1986-1FDD-1208D349C0CF}"/>
                </a:ext>
              </a:extLst>
            </p:cNvPr>
            <p:cNvSpPr txBox="1"/>
            <p:nvPr/>
          </p:nvSpPr>
          <p:spPr>
            <a:xfrm>
              <a:off x="6280415" y="995845"/>
              <a:ext cx="4779339" cy="369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Palatino" pitchFamily="2" charset="77"/>
                  <a:ea typeface="Palatino" pitchFamily="2" charset="77"/>
                  <a:cs typeface="Fira Sans Medium"/>
                  <a:sym typeface="Fira Sans Medium"/>
                </a:rPr>
                <a:t>Login to CE6304 </a:t>
              </a:r>
              <a:r>
                <a:rPr lang="en-US" err="1">
                  <a:solidFill>
                    <a:srgbClr val="FFFFFF"/>
                  </a:solidFill>
                  <a:latin typeface="Palatino" pitchFamily="2" charset="77"/>
                  <a:ea typeface="Palatino" pitchFamily="2" charset="77"/>
                  <a:cs typeface="Fira Sans Medium"/>
                  <a:sym typeface="Fira Sans Medium"/>
                </a:rPr>
                <a:t>linux</a:t>
              </a:r>
              <a:r>
                <a:rPr lang="en-US">
                  <a:solidFill>
                    <a:srgbClr val="FFFFFF"/>
                  </a:solidFill>
                  <a:latin typeface="Palatino" pitchFamily="2" charset="77"/>
                  <a:ea typeface="Palatino" pitchFamily="2" charset="77"/>
                  <a:cs typeface="Fira Sans Medium"/>
                  <a:sym typeface="Fira Sans Medium"/>
                </a:rPr>
                <a:t> server</a:t>
              </a:r>
              <a:endParaRPr>
                <a:solidFill>
                  <a:srgbClr val="FFFFFF"/>
                </a:solidFill>
                <a:latin typeface="Palatino" pitchFamily="2" charset="77"/>
                <a:ea typeface="Palatino" pitchFamily="2" charset="77"/>
                <a:cs typeface="Fira Sans Medium"/>
                <a:sym typeface="Fira Sans Medium"/>
              </a:endParaRPr>
            </a:p>
          </p:txBody>
        </p:sp>
        <p:sp>
          <p:nvSpPr>
            <p:cNvPr id="521" name="Google Shape;4444;p38">
              <a:extLst>
                <a:ext uri="{FF2B5EF4-FFF2-40B4-BE49-F238E27FC236}">
                  <a16:creationId xmlns:a16="http://schemas.microsoft.com/office/drawing/2014/main" id="{2FD74D1A-6505-2236-C3F2-8800465CAC9A}"/>
                </a:ext>
              </a:extLst>
            </p:cNvPr>
            <p:cNvSpPr txBox="1"/>
            <p:nvPr/>
          </p:nvSpPr>
          <p:spPr>
            <a:xfrm>
              <a:off x="6280415" y="2024142"/>
              <a:ext cx="4779339" cy="369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Palatino" pitchFamily="2" charset="77"/>
                  <a:ea typeface="Palatino" pitchFamily="2" charset="77"/>
                  <a:cs typeface="Fira Sans Medium"/>
                  <a:sym typeface="Fira Sans Medium"/>
                </a:rPr>
                <a:t>Copy gem5 folder to your local directory </a:t>
              </a:r>
              <a:endParaRPr>
                <a:solidFill>
                  <a:srgbClr val="FFFFFF"/>
                </a:solidFill>
                <a:latin typeface="Palatino" pitchFamily="2" charset="77"/>
                <a:ea typeface="Palatino" pitchFamily="2" charset="77"/>
                <a:cs typeface="Fira Sans Medium"/>
                <a:sym typeface="Fira Sans Medium"/>
              </a:endParaRPr>
            </a:p>
          </p:txBody>
        </p:sp>
        <p:sp>
          <p:nvSpPr>
            <p:cNvPr id="523" name="Google Shape;4446;p38">
              <a:extLst>
                <a:ext uri="{FF2B5EF4-FFF2-40B4-BE49-F238E27FC236}">
                  <a16:creationId xmlns:a16="http://schemas.microsoft.com/office/drawing/2014/main" id="{533677D3-704E-C09F-D92E-38CD21B2EBC7}"/>
                </a:ext>
              </a:extLst>
            </p:cNvPr>
            <p:cNvSpPr txBox="1"/>
            <p:nvPr/>
          </p:nvSpPr>
          <p:spPr>
            <a:xfrm>
              <a:off x="6280415" y="3052439"/>
              <a:ext cx="4779339" cy="369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Palatino" pitchFamily="2" charset="77"/>
                  <a:ea typeface="Palatino" pitchFamily="2" charset="77"/>
                  <a:cs typeface="Fira Sans Medium"/>
                  <a:sym typeface="Fira Sans Medium"/>
                </a:rPr>
                <a:t>Downloads the Benchmarks</a:t>
              </a:r>
              <a:endParaRPr>
                <a:solidFill>
                  <a:srgbClr val="FFFFFF"/>
                </a:solidFill>
                <a:latin typeface="Palatino" pitchFamily="2" charset="77"/>
                <a:ea typeface="Palatino" pitchFamily="2" charset="77"/>
                <a:cs typeface="Fira Sans Medium"/>
                <a:sym typeface="Fira Sans Medium"/>
              </a:endParaRPr>
            </a:p>
          </p:txBody>
        </p:sp>
        <p:sp>
          <p:nvSpPr>
            <p:cNvPr id="525" name="Google Shape;4448;p38">
              <a:extLst>
                <a:ext uri="{FF2B5EF4-FFF2-40B4-BE49-F238E27FC236}">
                  <a16:creationId xmlns:a16="http://schemas.microsoft.com/office/drawing/2014/main" id="{9A2F8043-D7FD-1798-DE3F-95B0C5237346}"/>
                </a:ext>
              </a:extLst>
            </p:cNvPr>
            <p:cNvSpPr txBox="1"/>
            <p:nvPr/>
          </p:nvSpPr>
          <p:spPr>
            <a:xfrm>
              <a:off x="6280415" y="4080737"/>
              <a:ext cx="4779339" cy="369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Palatino" pitchFamily="2" charset="77"/>
                  <a:ea typeface="Palatino" pitchFamily="2" charset="77"/>
                  <a:cs typeface="Fira Sans Medium"/>
                  <a:sym typeface="Fira Sans Medium"/>
                </a:rPr>
                <a:t>Building Gem5 X86 with </a:t>
              </a:r>
              <a:r>
                <a:rPr lang="en-US" err="1">
                  <a:solidFill>
                    <a:srgbClr val="FFFFFF"/>
                  </a:solidFill>
                  <a:latin typeface="Palatino" pitchFamily="2" charset="77"/>
                  <a:ea typeface="Palatino" pitchFamily="2" charset="77"/>
                  <a:cs typeface="Fira Sans Medium"/>
                  <a:sym typeface="Fira Sans Medium"/>
                </a:rPr>
                <a:t>Scons</a:t>
              </a:r>
              <a:endParaRPr lang="en-US">
                <a:solidFill>
                  <a:srgbClr val="FFFFFF"/>
                </a:solidFill>
                <a:latin typeface="Palatino" pitchFamily="2" charset="77"/>
                <a:ea typeface="Palatino" pitchFamily="2" charset="77"/>
                <a:cs typeface="Fira Sans Medium"/>
                <a:sym typeface="Fira Sans Medium"/>
              </a:endParaRPr>
            </a:p>
          </p:txBody>
        </p:sp>
        <p:sp>
          <p:nvSpPr>
            <p:cNvPr id="527" name="Google Shape;4450;p38">
              <a:extLst>
                <a:ext uri="{FF2B5EF4-FFF2-40B4-BE49-F238E27FC236}">
                  <a16:creationId xmlns:a16="http://schemas.microsoft.com/office/drawing/2014/main" id="{53BD0DF2-A677-3359-E501-E26109C1FC63}"/>
                </a:ext>
              </a:extLst>
            </p:cNvPr>
            <p:cNvSpPr txBox="1"/>
            <p:nvPr/>
          </p:nvSpPr>
          <p:spPr>
            <a:xfrm>
              <a:off x="6280415" y="5109034"/>
              <a:ext cx="4779339" cy="369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Palatino" pitchFamily="2" charset="77"/>
                  <a:ea typeface="Palatino" pitchFamily="2" charset="77"/>
                  <a:cs typeface="Fira Sans Medium"/>
                  <a:sym typeface="Fira Sans Medium"/>
                </a:rPr>
                <a:t>Give permission to run the script </a:t>
              </a:r>
              <a:endParaRPr>
                <a:solidFill>
                  <a:srgbClr val="FFFFFF"/>
                </a:solidFill>
                <a:latin typeface="Palatino" pitchFamily="2" charset="77"/>
                <a:ea typeface="Palatino" pitchFamily="2" charset="77"/>
                <a:cs typeface="Fira Sans Medium"/>
                <a:sym typeface="Fira Sans Medium"/>
              </a:endParaRPr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0712B6F8-B538-3B2F-604D-17AC699E84A2}"/>
                </a:ext>
              </a:extLst>
            </p:cNvPr>
            <p:cNvSpPr txBox="1"/>
            <p:nvPr/>
          </p:nvSpPr>
          <p:spPr>
            <a:xfrm>
              <a:off x="6348531" y="1426533"/>
              <a:ext cx="3003947" cy="245005"/>
            </a:xfrm>
            <a:prstGeom prst="roundRect">
              <a:avLst>
                <a:gd name="adj" fmla="val 29868"/>
              </a:avLst>
            </a:prstGeom>
            <a:solidFill>
              <a:schemeClr val="tx1">
                <a:lumMod val="65000"/>
                <a:lumOff val="35000"/>
              </a:schemeClr>
            </a:solidFill>
            <a:ln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err="1">
                  <a:solidFill>
                    <a:schemeClr val="tx2">
                      <a:lumMod val="20000"/>
                      <a:lumOff val="8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ssh</a:t>
              </a:r>
              <a:r>
                <a:rPr lang="en-US" sz="1200">
                  <a:solidFill>
                    <a:schemeClr val="tx2">
                      <a:lumMod val="20000"/>
                      <a:lumOff val="8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&lt;net-id&gt;@ce6304.utdallas.edu</a:t>
              </a:r>
            </a:p>
          </p:txBody>
        </p:sp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E03C9906-B8AB-D26A-C759-2810AE545DC3}"/>
                </a:ext>
              </a:extLst>
            </p:cNvPr>
            <p:cNvSpPr txBox="1"/>
            <p:nvPr/>
          </p:nvSpPr>
          <p:spPr>
            <a:xfrm>
              <a:off x="6311373" y="2452110"/>
              <a:ext cx="4648708" cy="245005"/>
            </a:xfrm>
            <a:prstGeom prst="roundRect">
              <a:avLst>
                <a:gd name="adj" fmla="val 29868"/>
              </a:avLst>
            </a:prstGeom>
            <a:solidFill>
              <a:schemeClr val="tx1">
                <a:lumMod val="65000"/>
                <a:lumOff val="35000"/>
              </a:schemeClr>
            </a:solidFill>
            <a:ln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cp –rf /</a:t>
              </a:r>
              <a:r>
                <a:rPr lang="en-US" sz="1200" dirty="0" err="1">
                  <a:solidFill>
                    <a:schemeClr val="tx2">
                      <a:lumMod val="20000"/>
                      <a:lumOff val="8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usr</a:t>
              </a:r>
              <a:r>
                <a:rPr lang="en-US" sz="12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/local/gem5 /home/&lt;</a:t>
              </a:r>
              <a:r>
                <a:rPr lang="en-US" sz="1200" dirty="0" err="1">
                  <a:solidFill>
                    <a:schemeClr val="tx2">
                      <a:lumMod val="20000"/>
                      <a:lumOff val="8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netid</a:t>
              </a:r>
              <a:r>
                <a:rPr lang="en-US" sz="12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&gt;/&lt;</a:t>
              </a:r>
              <a:r>
                <a:rPr lang="en-US" sz="1200" dirty="0" err="1">
                  <a:solidFill>
                    <a:schemeClr val="tx2">
                      <a:lumMod val="20000"/>
                      <a:lumOff val="8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proj_folder</a:t>
              </a:r>
              <a:r>
                <a:rPr lang="en-US" sz="12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&gt;</a:t>
              </a:r>
            </a:p>
          </p:txBody>
        </p: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645510C8-2E11-C6B4-927F-42B567D76C4B}"/>
                </a:ext>
              </a:extLst>
            </p:cNvPr>
            <p:cNvSpPr txBox="1"/>
            <p:nvPr/>
          </p:nvSpPr>
          <p:spPr>
            <a:xfrm>
              <a:off x="6338374" y="3489225"/>
              <a:ext cx="4927631" cy="245005"/>
            </a:xfrm>
            <a:prstGeom prst="roundRect">
              <a:avLst>
                <a:gd name="adj" fmla="val 29868"/>
              </a:avLst>
            </a:prstGeom>
            <a:solidFill>
              <a:schemeClr val="tx1">
                <a:lumMod val="65000"/>
                <a:lumOff val="35000"/>
              </a:schemeClr>
            </a:solidFill>
            <a:ln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>
                  <a:solidFill>
                    <a:schemeClr val="tx2">
                      <a:lumMod val="20000"/>
                      <a:lumOff val="8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git clone https://</a:t>
              </a:r>
              <a:r>
                <a:rPr lang="en-US" sz="1200" err="1">
                  <a:solidFill>
                    <a:schemeClr val="tx2">
                      <a:lumMod val="20000"/>
                      <a:lumOff val="8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github.com</a:t>
              </a:r>
              <a:r>
                <a:rPr lang="en-US" sz="1200">
                  <a:solidFill>
                    <a:schemeClr val="tx2">
                      <a:lumMod val="20000"/>
                      <a:lumOff val="8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</a:t>
              </a:r>
              <a:r>
                <a:rPr lang="en-US" sz="1200" err="1">
                  <a:solidFill>
                    <a:schemeClr val="tx2">
                      <a:lumMod val="20000"/>
                      <a:lumOff val="8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timberjack</a:t>
              </a:r>
              <a:r>
                <a:rPr lang="en-US" sz="1200">
                  <a:solidFill>
                    <a:schemeClr val="tx2">
                      <a:lumMod val="20000"/>
                      <a:lumOff val="8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/Project1_SPEC</a:t>
              </a:r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993EEF1D-FFEA-6E3E-94E3-5DE808BF6B42}"/>
                </a:ext>
              </a:extLst>
            </p:cNvPr>
            <p:cNvSpPr txBox="1"/>
            <p:nvPr/>
          </p:nvSpPr>
          <p:spPr>
            <a:xfrm>
              <a:off x="6311373" y="4481621"/>
              <a:ext cx="2628454" cy="245005"/>
            </a:xfrm>
            <a:prstGeom prst="roundRect">
              <a:avLst>
                <a:gd name="adj" fmla="val 29868"/>
              </a:avLst>
            </a:prstGeom>
            <a:solidFill>
              <a:schemeClr val="tx1">
                <a:lumMod val="65000"/>
                <a:lumOff val="35000"/>
              </a:schemeClr>
            </a:solidFill>
            <a:ln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 err="1">
                  <a:solidFill>
                    <a:schemeClr val="tx2">
                      <a:lumMod val="20000"/>
                      <a:lumOff val="8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scons</a:t>
              </a:r>
              <a:r>
                <a:rPr lang="en-US" sz="12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build/X86/gem5.opt –j5</a:t>
              </a:r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B758C593-77C1-A704-8E3A-3465B1BD885F}"/>
                </a:ext>
              </a:extLst>
            </p:cNvPr>
            <p:cNvSpPr txBox="1"/>
            <p:nvPr/>
          </p:nvSpPr>
          <p:spPr>
            <a:xfrm>
              <a:off x="6348531" y="5552601"/>
              <a:ext cx="1990223" cy="245005"/>
            </a:xfrm>
            <a:prstGeom prst="roundRect">
              <a:avLst>
                <a:gd name="adj" fmla="val 29868"/>
              </a:avLst>
            </a:prstGeom>
            <a:solidFill>
              <a:schemeClr val="tx1">
                <a:lumMod val="65000"/>
                <a:lumOff val="35000"/>
              </a:schemeClr>
            </a:solidFill>
            <a:ln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 err="1">
                  <a:solidFill>
                    <a:schemeClr val="tx2">
                      <a:lumMod val="20000"/>
                      <a:lumOff val="8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chmod</a:t>
              </a:r>
              <a:r>
                <a:rPr lang="en-US" sz="12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+x ./runGem5.sh</a:t>
              </a:r>
            </a:p>
          </p:txBody>
        </p:sp>
      </p:grpSp>
      <p:pic>
        <p:nvPicPr>
          <p:cNvPr id="544" name="Picture 543" descr="Terminal">
            <a:extLst>
              <a:ext uri="{FF2B5EF4-FFF2-40B4-BE49-F238E27FC236}">
                <a16:creationId xmlns:a16="http://schemas.microsoft.com/office/drawing/2014/main" id="{F4F489CA-3EFE-3B03-EBFF-DD406C8DDD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5" y="1180936"/>
            <a:ext cx="4071266" cy="402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5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4441;p38">
            <a:extLst>
              <a:ext uri="{FF2B5EF4-FFF2-40B4-BE49-F238E27FC236}">
                <a16:creationId xmlns:a16="http://schemas.microsoft.com/office/drawing/2014/main" id="{994A9F99-A075-FF3D-EFEE-4B68F2ECB655}"/>
              </a:ext>
            </a:extLst>
          </p:cNvPr>
          <p:cNvSpPr txBox="1"/>
          <p:nvPr/>
        </p:nvSpPr>
        <p:spPr>
          <a:xfrm>
            <a:off x="1072562" y="277837"/>
            <a:ext cx="10046875" cy="52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Palatino" pitchFamily="2" charset="77"/>
                <a:ea typeface="Palatino" pitchFamily="2" charset="77"/>
                <a:cs typeface="Fira Sans Medium"/>
                <a:sym typeface="Fira Sans Medium"/>
              </a:rPr>
              <a:t>Cache Configuration</a:t>
            </a:r>
            <a:endParaRPr sz="3200" dirty="0">
              <a:latin typeface="Palatino" pitchFamily="2" charset="77"/>
              <a:ea typeface="Palatino" pitchFamily="2" charset="77"/>
              <a:cs typeface="Fira Sans Medium"/>
              <a:sym typeface="Fira Sans Medium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4D0A2DA-AEA5-D0C2-E187-D697DF6D7D1D}"/>
              </a:ext>
            </a:extLst>
          </p:cNvPr>
          <p:cNvSpPr/>
          <p:nvPr/>
        </p:nvSpPr>
        <p:spPr>
          <a:xfrm>
            <a:off x="1544055" y="5050149"/>
            <a:ext cx="4441109" cy="100236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Block size </a:t>
            </a:r>
          </a:p>
          <a:p>
            <a:pPr algn="ctr"/>
            <a:r>
              <a:rPr lang="en-US" sz="2800" b="1">
                <a:latin typeface="Palatino" pitchFamily="2" charset="77"/>
                <a:ea typeface="Palatino" pitchFamily="2" charset="77"/>
              </a:rPr>
              <a:t>64</a:t>
            </a:r>
            <a:r>
              <a:rPr lang="en-US" sz="2800" b="1">
                <a:effectLst/>
                <a:latin typeface="Palatino" pitchFamily="2" charset="77"/>
                <a:ea typeface="Palatino" pitchFamily="2" charset="77"/>
              </a:rPr>
              <a:t> bytes 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31CCD37-5FA0-2E44-6941-567FE2497529}"/>
              </a:ext>
            </a:extLst>
          </p:cNvPr>
          <p:cNvSpPr/>
          <p:nvPr/>
        </p:nvSpPr>
        <p:spPr>
          <a:xfrm>
            <a:off x="6096000" y="2013035"/>
            <a:ext cx="4588777" cy="8944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L2 Cache Category</a:t>
            </a:r>
          </a:p>
          <a:p>
            <a:pPr algn="ctr"/>
            <a:r>
              <a:rPr lang="en-US" sz="2800" b="1">
                <a:latin typeface="Palatino" pitchFamily="2" charset="77"/>
                <a:ea typeface="Palatino" pitchFamily="2" charset="77"/>
              </a:rPr>
              <a:t>U</a:t>
            </a:r>
            <a:r>
              <a:rPr lang="en-US" sz="2800" b="1">
                <a:effectLst/>
                <a:latin typeface="Palatino" pitchFamily="2" charset="77"/>
                <a:ea typeface="Palatino" pitchFamily="2" charset="77"/>
              </a:rPr>
              <a:t>nified</a:t>
            </a:r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    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A5FAEF9-75FD-A61E-9E01-CB1FF57C48F6}"/>
              </a:ext>
            </a:extLst>
          </p:cNvPr>
          <p:cNvSpPr/>
          <p:nvPr/>
        </p:nvSpPr>
        <p:spPr>
          <a:xfrm>
            <a:off x="1544055" y="913382"/>
            <a:ext cx="4441109" cy="8944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CPU Models </a:t>
            </a:r>
          </a:p>
          <a:p>
            <a:pPr algn="ctr"/>
            <a:r>
              <a:rPr lang="en-US" sz="2000" b="1" err="1">
                <a:effectLst/>
                <a:latin typeface="Palatino" pitchFamily="2" charset="77"/>
                <a:ea typeface="Palatino" pitchFamily="2" charset="77"/>
              </a:rPr>
              <a:t>TimingSimpleCPU</a:t>
            </a:r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 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56AFACE-DC5F-1F8F-6455-ED1698834712}"/>
              </a:ext>
            </a:extLst>
          </p:cNvPr>
          <p:cNvSpPr/>
          <p:nvPr/>
        </p:nvSpPr>
        <p:spPr>
          <a:xfrm>
            <a:off x="1544055" y="2013034"/>
            <a:ext cx="4441109" cy="8944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L1 Cache Category</a:t>
            </a:r>
          </a:p>
          <a:p>
            <a:pPr algn="ctr"/>
            <a:r>
              <a:rPr lang="en-US" sz="2800" b="1">
                <a:effectLst/>
                <a:latin typeface="Palatino" pitchFamily="2" charset="77"/>
                <a:ea typeface="Palatino" pitchFamily="2" charset="77"/>
              </a:rPr>
              <a:t>Separate</a:t>
            </a:r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 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370FB7B-A1A4-FBD7-9E60-CE22DC3760AE}"/>
              </a:ext>
            </a:extLst>
          </p:cNvPr>
          <p:cNvSpPr/>
          <p:nvPr/>
        </p:nvSpPr>
        <p:spPr>
          <a:xfrm>
            <a:off x="6096001" y="895676"/>
            <a:ext cx="4588776" cy="9090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Cache levels </a:t>
            </a:r>
          </a:p>
          <a:p>
            <a:pPr algn="ctr"/>
            <a:r>
              <a:rPr lang="en-US" sz="2800" b="1">
                <a:effectLst/>
                <a:latin typeface="Palatino" pitchFamily="2" charset="77"/>
                <a:ea typeface="Palatino" pitchFamily="2" charset="77"/>
              </a:rPr>
              <a:t>2</a:t>
            </a:r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 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C9AE7D4-DF78-2531-B90F-0CB03F708D07}"/>
              </a:ext>
            </a:extLst>
          </p:cNvPr>
          <p:cNvSpPr/>
          <p:nvPr/>
        </p:nvSpPr>
        <p:spPr>
          <a:xfrm>
            <a:off x="4594823" y="3016638"/>
            <a:ext cx="2913321" cy="89756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L1 Instruction Cache Size</a:t>
            </a:r>
          </a:p>
          <a:p>
            <a:pPr algn="ctr"/>
            <a:r>
              <a:rPr lang="en-US" sz="2800" b="1">
                <a:effectLst/>
                <a:latin typeface="Palatino" pitchFamily="2" charset="77"/>
                <a:ea typeface="Palatino" pitchFamily="2" charset="77"/>
              </a:rPr>
              <a:t>128 KB 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89857A6-EE4A-95B1-EE88-733FBDF01438}"/>
              </a:ext>
            </a:extLst>
          </p:cNvPr>
          <p:cNvSpPr/>
          <p:nvPr/>
        </p:nvSpPr>
        <p:spPr>
          <a:xfrm>
            <a:off x="7645590" y="3016639"/>
            <a:ext cx="3039185" cy="8944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r>
              <a:rPr lang="en-US" sz="1400">
                <a:latin typeface="Palatino" pitchFamily="2" charset="77"/>
                <a:ea typeface="Palatino" pitchFamily="2" charset="77"/>
              </a:rPr>
              <a:t>U</a:t>
            </a:r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nified L2 Cache Size</a:t>
            </a:r>
          </a:p>
          <a:p>
            <a:pPr algn="ctr"/>
            <a:r>
              <a:rPr lang="en-US" sz="2800" b="1">
                <a:effectLst/>
                <a:latin typeface="Palatino" pitchFamily="2" charset="77"/>
                <a:ea typeface="Palatino" pitchFamily="2" charset="77"/>
              </a:rPr>
              <a:t>1 MB</a:t>
            </a:r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 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9B9CC17-BD53-D5DF-AB73-A38EB0C3AA3B}"/>
              </a:ext>
            </a:extLst>
          </p:cNvPr>
          <p:cNvSpPr/>
          <p:nvPr/>
        </p:nvSpPr>
        <p:spPr>
          <a:xfrm>
            <a:off x="1544056" y="3019731"/>
            <a:ext cx="2913321" cy="89447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L1 Data Cache Size</a:t>
            </a:r>
          </a:p>
          <a:p>
            <a:pPr algn="ctr"/>
            <a:r>
              <a:rPr lang="en-US" sz="2800" b="1">
                <a:effectLst/>
                <a:latin typeface="Palatino" pitchFamily="2" charset="77"/>
                <a:ea typeface="Palatino" pitchFamily="2" charset="77"/>
              </a:rPr>
              <a:t>128 KB 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D6DCADA-4AB8-E309-EEAA-01F36BC28E1E}"/>
              </a:ext>
            </a:extLst>
          </p:cNvPr>
          <p:cNvSpPr/>
          <p:nvPr/>
        </p:nvSpPr>
        <p:spPr>
          <a:xfrm>
            <a:off x="4594823" y="4023336"/>
            <a:ext cx="2913321" cy="8944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r>
              <a:rPr lang="en-US" sz="1200">
                <a:effectLst/>
                <a:latin typeface="Palatino" pitchFamily="2" charset="77"/>
                <a:ea typeface="Palatino" pitchFamily="2" charset="77"/>
              </a:rPr>
              <a:t>L1 Instruction Cache Associativity</a:t>
            </a:r>
          </a:p>
          <a:p>
            <a:pPr algn="ctr"/>
            <a:r>
              <a:rPr lang="en-US" sz="2800" b="1">
                <a:latin typeface="Palatino" pitchFamily="2" charset="77"/>
                <a:ea typeface="Palatino" pitchFamily="2" charset="77"/>
              </a:rPr>
              <a:t>2-Way</a:t>
            </a:r>
            <a:endParaRPr lang="en-US" sz="2800" b="1">
              <a:effectLst/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D308534-D1B5-AAEB-1C85-49CE6C7A1085}"/>
              </a:ext>
            </a:extLst>
          </p:cNvPr>
          <p:cNvSpPr/>
          <p:nvPr/>
        </p:nvSpPr>
        <p:spPr>
          <a:xfrm>
            <a:off x="7645590" y="4020245"/>
            <a:ext cx="3039185" cy="8944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r>
              <a:rPr lang="en-US" sz="1400">
                <a:latin typeface="Palatino" pitchFamily="2" charset="77"/>
                <a:ea typeface="Palatino" pitchFamily="2" charset="77"/>
              </a:rPr>
              <a:t>U</a:t>
            </a:r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nified L2 cache</a:t>
            </a:r>
          </a:p>
          <a:p>
            <a:pPr algn="ctr"/>
            <a:r>
              <a:rPr lang="en-US" sz="2800" b="1">
                <a:effectLst/>
                <a:latin typeface="Palatino" pitchFamily="2" charset="77"/>
                <a:ea typeface="Palatino" pitchFamily="2" charset="77"/>
              </a:rPr>
              <a:t>Direct-mapped</a:t>
            </a:r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  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6BFE841-252D-3783-49A8-EA818F36BE31}"/>
              </a:ext>
            </a:extLst>
          </p:cNvPr>
          <p:cNvSpPr/>
          <p:nvPr/>
        </p:nvSpPr>
        <p:spPr>
          <a:xfrm>
            <a:off x="1544055" y="4026430"/>
            <a:ext cx="2913321" cy="8944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L1 Data Cache Associativity</a:t>
            </a:r>
          </a:p>
          <a:p>
            <a:pPr algn="ctr"/>
            <a:r>
              <a:rPr lang="en-US" sz="2800" b="1">
                <a:latin typeface="Palatino" pitchFamily="2" charset="77"/>
                <a:ea typeface="Palatino" pitchFamily="2" charset="77"/>
              </a:rPr>
              <a:t>2-Way</a:t>
            </a:r>
            <a:r>
              <a:rPr lang="en-US" sz="2800">
                <a:effectLst/>
                <a:latin typeface="Palatino" pitchFamily="2" charset="77"/>
                <a:ea typeface="Palatino" pitchFamily="2" charset="77"/>
              </a:rPr>
              <a:t> 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7EA0D33-5454-6E0A-2DB4-8FB5E3EEDF4A}"/>
              </a:ext>
            </a:extLst>
          </p:cNvPr>
          <p:cNvSpPr/>
          <p:nvPr/>
        </p:nvSpPr>
        <p:spPr>
          <a:xfrm>
            <a:off x="6096000" y="5050150"/>
            <a:ext cx="4588776" cy="100236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r>
              <a:rPr lang="en-US" sz="1400">
                <a:effectLst/>
                <a:latin typeface="Palatino" pitchFamily="2" charset="77"/>
                <a:ea typeface="Palatino" pitchFamily="2" charset="77"/>
              </a:rPr>
              <a:t>Block replacement policy </a:t>
            </a:r>
          </a:p>
          <a:p>
            <a:r>
              <a:rPr lang="en-US" sz="2800" b="1">
                <a:effectLst/>
                <a:latin typeface="Palatino" pitchFamily="2" charset="77"/>
                <a:ea typeface="Palatino" pitchFamily="2" charset="77"/>
              </a:rPr>
              <a:t>Least Recent Used (LRU) </a:t>
            </a:r>
          </a:p>
        </p:txBody>
      </p:sp>
    </p:spTree>
    <p:extLst>
      <p:ext uri="{BB962C8B-B14F-4D97-AF65-F5344CB8AC3E}">
        <p14:creationId xmlns:p14="http://schemas.microsoft.com/office/powerpoint/2010/main" val="164805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4441;p38">
            <a:extLst>
              <a:ext uri="{FF2B5EF4-FFF2-40B4-BE49-F238E27FC236}">
                <a16:creationId xmlns:a16="http://schemas.microsoft.com/office/drawing/2014/main" id="{994A9F99-A075-FF3D-EFEE-4B68F2ECB655}"/>
              </a:ext>
            </a:extLst>
          </p:cNvPr>
          <p:cNvSpPr txBox="1"/>
          <p:nvPr/>
        </p:nvSpPr>
        <p:spPr>
          <a:xfrm>
            <a:off x="1072562" y="277837"/>
            <a:ext cx="10046875" cy="52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Palatino" pitchFamily="2" charset="77"/>
                <a:ea typeface="Palatino" pitchFamily="2" charset="77"/>
                <a:cs typeface="Fira Sans Medium"/>
                <a:sym typeface="Fira Sans Medium"/>
              </a:rPr>
              <a:t>Command Line Parameters</a:t>
            </a:r>
            <a:endParaRPr sz="3200">
              <a:latin typeface="Palatino" pitchFamily="2" charset="77"/>
              <a:ea typeface="Palatino" pitchFamily="2" charset="77"/>
              <a:cs typeface="Fira Sans Medium"/>
              <a:sym typeface="Fira Sans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FF964-6598-ABED-1B07-865B299A31BF}"/>
              </a:ext>
            </a:extLst>
          </p:cNvPr>
          <p:cNvSpPr txBox="1"/>
          <p:nvPr/>
        </p:nvSpPr>
        <p:spPr>
          <a:xfrm>
            <a:off x="1072563" y="989617"/>
            <a:ext cx="10046874" cy="4878765"/>
          </a:xfrm>
          <a:prstGeom prst="roundRect">
            <a:avLst>
              <a:gd name="adj" fmla="val 2664"/>
            </a:avLst>
          </a:prstGeom>
          <a:solidFill>
            <a:schemeClr val="tx2"/>
          </a:solidFill>
        </p:spPr>
        <p:txBody>
          <a:bodyPr wrap="square" lIns="91440" tIns="91440" rIns="91440" bIns="91440">
            <a:spAutoFit/>
          </a:bodyPr>
          <a:lstStyle/>
          <a:p>
            <a:r>
              <a:rPr lang="en-US" sz="1400">
                <a:solidFill>
                  <a:srgbClr val="5FB4B4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sz="140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GEM5_DIR</a:t>
            </a:r>
            <a:r>
              <a:rPr lang="en-US" sz="1400">
                <a:solidFill>
                  <a:srgbClr val="6699CC"/>
                </a:solidFill>
                <a:effectLst/>
                <a:latin typeface="Menlo" panose="020B0609030804020204" pitchFamily="49" charset="0"/>
              </a:rPr>
              <a:t>/build/X86/gem5.opt</a:t>
            </a:r>
            <a:r>
              <a:rPr lang="en-US" sz="140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>
                <a:solidFill>
                  <a:srgbClr val="5F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400">
                <a:solidFill>
                  <a:srgbClr val="F9AE58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-US" sz="140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 ./m5out</a:t>
            </a:r>
            <a:br>
              <a:rPr lang="en-US" sz="1400">
                <a:solidFill>
                  <a:srgbClr val="D8DEE9"/>
                </a:solidFill>
                <a:effectLst/>
                <a:latin typeface="Menlo" panose="020B0609030804020204" pitchFamily="49" charset="0"/>
              </a:rPr>
            </a:br>
            <a:r>
              <a:rPr lang="en-US" sz="1400">
                <a:solidFill>
                  <a:srgbClr val="5FB4B4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sz="140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GEM5_DIR</a:t>
            </a:r>
            <a:r>
              <a:rPr lang="en-US" sz="1400">
                <a:solidFill>
                  <a:srgbClr val="6699CC"/>
                </a:solidFill>
                <a:effectLst/>
                <a:latin typeface="Menlo" panose="020B0609030804020204" pitchFamily="49" charset="0"/>
              </a:rPr>
              <a:t>/configs/example/</a:t>
            </a:r>
            <a:r>
              <a:rPr lang="en-US" sz="1400" err="1">
                <a:solidFill>
                  <a:srgbClr val="6699CC"/>
                </a:solidFill>
                <a:effectLst/>
                <a:latin typeface="Menlo" panose="020B0609030804020204" pitchFamily="49" charset="0"/>
              </a:rPr>
              <a:t>se.py</a:t>
            </a:r>
            <a:r>
              <a:rPr lang="en-US" sz="140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>
                <a:solidFill>
                  <a:srgbClr val="5F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400">
                <a:solidFill>
                  <a:srgbClr val="F9AE58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140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>
                <a:solidFill>
                  <a:srgbClr val="5FB4B4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sz="140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BENCHMARK </a:t>
            </a:r>
            <a:r>
              <a:rPr lang="en-US" sz="1400">
                <a:solidFill>
                  <a:srgbClr val="5F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400">
                <a:solidFill>
                  <a:srgbClr val="F9AE58"/>
                </a:solidFill>
                <a:effectLst/>
                <a:latin typeface="Menlo" panose="020B0609030804020204" pitchFamily="49" charset="0"/>
              </a:rPr>
              <a:t>o</a:t>
            </a:r>
            <a:r>
              <a:rPr lang="en-US" sz="140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>
                <a:solidFill>
                  <a:srgbClr val="5FB4B4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sz="140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ARGUMENT </a:t>
            </a:r>
            <a:r>
              <a:rPr lang="en-US" sz="1400">
                <a:solidFill>
                  <a:srgbClr val="5F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400">
                <a:solidFill>
                  <a:srgbClr val="F9AE58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 500000000</a:t>
            </a:r>
          </a:p>
          <a:p>
            <a:endParaRPr lang="en-US" sz="140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>
                <a:solidFill>
                  <a:srgbClr val="A6ACB9"/>
                </a:solidFill>
                <a:effectLst/>
                <a:latin typeface="Menlo" panose="020B0609030804020204" pitchFamily="49" charset="0"/>
              </a:rPr>
              <a:t>## CPU types</a:t>
            </a:r>
            <a:r>
              <a:rPr lang="en-US" sz="140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en-US" sz="1400">
                <a:solidFill>
                  <a:srgbClr val="D8DEE9"/>
                </a:solidFill>
                <a:effectLst/>
                <a:latin typeface="Menlo" panose="020B0609030804020204" pitchFamily="49" charset="0"/>
              </a:rPr>
            </a:br>
            <a:r>
              <a:rPr lang="en-US" sz="1400">
                <a:solidFill>
                  <a:srgbClr val="5FB4B4"/>
                </a:solidFill>
                <a:effectLst/>
                <a:latin typeface="Menlo" panose="020B0609030804020204" pitchFamily="49" charset="0"/>
              </a:rPr>
              <a:t>--</a:t>
            </a:r>
            <a:r>
              <a:rPr lang="en-US" sz="1400" err="1">
                <a:solidFill>
                  <a:srgbClr val="F9AE58"/>
                </a:solidFill>
                <a:effectLst/>
                <a:latin typeface="Menlo" panose="020B0609030804020204" pitchFamily="49" charset="0"/>
              </a:rPr>
              <a:t>cpu</a:t>
            </a:r>
            <a:r>
              <a:rPr lang="en-US" sz="1400">
                <a:solidFill>
                  <a:srgbClr val="F9AE58"/>
                </a:solidFill>
                <a:effectLst/>
                <a:latin typeface="Menlo" panose="020B0609030804020204" pitchFamily="49" charset="0"/>
              </a:rPr>
              <a:t>-type</a:t>
            </a:r>
            <a:r>
              <a:rPr lang="en-US" sz="1400">
                <a:solidFill>
                  <a:srgbClr val="F97B5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>
                <a:solidFill>
                  <a:srgbClr val="99C794"/>
                </a:solidFill>
                <a:effectLst/>
                <a:latin typeface="Menlo" panose="020B0609030804020204" pitchFamily="49" charset="0"/>
              </a:rPr>
              <a:t>timing</a:t>
            </a:r>
            <a:r>
              <a:rPr lang="en-US" sz="140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endParaRPr lang="en-US" sz="140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>
                <a:solidFill>
                  <a:srgbClr val="A6ACB9"/>
                </a:solidFill>
                <a:effectLst/>
                <a:latin typeface="Menlo" panose="020B0609030804020204" pitchFamily="49" charset="0"/>
              </a:rPr>
              <a:t>## Cache Level setting</a:t>
            </a:r>
            <a:br>
              <a:rPr lang="en-US" sz="1400">
                <a:solidFill>
                  <a:srgbClr val="D8DEE9"/>
                </a:solidFill>
                <a:effectLst/>
                <a:latin typeface="Menlo" panose="020B0609030804020204" pitchFamily="49" charset="0"/>
              </a:rPr>
            </a:br>
            <a:r>
              <a:rPr lang="en-US" sz="1400">
                <a:solidFill>
                  <a:srgbClr val="5FB4B4"/>
                </a:solidFill>
                <a:effectLst/>
                <a:latin typeface="Menlo" panose="020B0609030804020204" pitchFamily="49" charset="0"/>
              </a:rPr>
              <a:t>--</a:t>
            </a:r>
            <a:r>
              <a:rPr lang="en-US" sz="1400">
                <a:solidFill>
                  <a:srgbClr val="F9AE58"/>
                </a:solidFill>
                <a:effectLst/>
                <a:latin typeface="Menlo" panose="020B0609030804020204" pitchFamily="49" charset="0"/>
              </a:rPr>
              <a:t>caches</a:t>
            </a:r>
            <a:r>
              <a:rPr lang="en-US" sz="140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>
                <a:solidFill>
                  <a:srgbClr val="5FB4B4"/>
                </a:solidFill>
                <a:effectLst/>
                <a:latin typeface="Menlo" panose="020B0609030804020204" pitchFamily="49" charset="0"/>
              </a:rPr>
              <a:t>--</a:t>
            </a:r>
            <a:r>
              <a:rPr lang="en-US" sz="1400">
                <a:solidFill>
                  <a:srgbClr val="F9AE58"/>
                </a:solidFill>
                <a:effectLst/>
                <a:latin typeface="Menlo" panose="020B0609030804020204" pitchFamily="49" charset="0"/>
              </a:rPr>
              <a:t>l2cache</a:t>
            </a:r>
          </a:p>
          <a:p>
            <a:endParaRPr lang="en-US" sz="1400">
              <a:solidFill>
                <a:srgbClr val="F9AE58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>
                <a:solidFill>
                  <a:srgbClr val="A6ACB9"/>
                </a:solidFill>
                <a:effectLst/>
                <a:latin typeface="Menlo" panose="020B0609030804020204" pitchFamily="49" charset="0"/>
              </a:rPr>
              <a:t>## Setting Cache size</a:t>
            </a:r>
            <a:r>
              <a:rPr lang="en-US" sz="140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en-US" sz="1400">
                <a:solidFill>
                  <a:srgbClr val="D8DEE9"/>
                </a:solidFill>
                <a:effectLst/>
                <a:latin typeface="Menlo" panose="020B0609030804020204" pitchFamily="49" charset="0"/>
              </a:rPr>
            </a:br>
            <a:r>
              <a:rPr lang="en-US" sz="1400">
                <a:solidFill>
                  <a:srgbClr val="5FB4B4"/>
                </a:solidFill>
                <a:effectLst/>
                <a:latin typeface="Menlo" panose="020B0609030804020204" pitchFamily="49" charset="0"/>
              </a:rPr>
              <a:t>--</a:t>
            </a:r>
            <a:r>
              <a:rPr lang="en-US" sz="1400">
                <a:solidFill>
                  <a:srgbClr val="F9AE58"/>
                </a:solidFill>
                <a:effectLst/>
                <a:latin typeface="Menlo" panose="020B0609030804020204" pitchFamily="49" charset="0"/>
              </a:rPr>
              <a:t>l1d_size</a:t>
            </a:r>
            <a:r>
              <a:rPr lang="en-US" sz="1400">
                <a:solidFill>
                  <a:srgbClr val="F97B5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>
                <a:solidFill>
                  <a:srgbClr val="99C794"/>
                </a:solidFill>
                <a:effectLst/>
                <a:latin typeface="Menlo" panose="020B0609030804020204" pitchFamily="49" charset="0"/>
              </a:rPr>
              <a:t>128kB</a:t>
            </a:r>
            <a:r>
              <a:rPr lang="en-US" sz="140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en-US" sz="1400">
                <a:solidFill>
                  <a:srgbClr val="D8DEE9"/>
                </a:solidFill>
                <a:effectLst/>
                <a:latin typeface="Menlo" panose="020B0609030804020204" pitchFamily="49" charset="0"/>
              </a:rPr>
            </a:br>
            <a:r>
              <a:rPr lang="en-US" sz="1400">
                <a:solidFill>
                  <a:srgbClr val="5FB4B4"/>
                </a:solidFill>
                <a:effectLst/>
                <a:latin typeface="Menlo" panose="020B0609030804020204" pitchFamily="49" charset="0"/>
              </a:rPr>
              <a:t>--</a:t>
            </a:r>
            <a:r>
              <a:rPr lang="en-US" sz="1400">
                <a:solidFill>
                  <a:srgbClr val="F9AE58"/>
                </a:solidFill>
                <a:effectLst/>
                <a:latin typeface="Menlo" panose="020B0609030804020204" pitchFamily="49" charset="0"/>
              </a:rPr>
              <a:t>l1i_size</a:t>
            </a:r>
            <a:r>
              <a:rPr lang="en-US" sz="1400">
                <a:solidFill>
                  <a:srgbClr val="F97B5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>
                <a:solidFill>
                  <a:srgbClr val="99C794"/>
                </a:solidFill>
                <a:effectLst/>
                <a:latin typeface="Menlo" panose="020B0609030804020204" pitchFamily="49" charset="0"/>
              </a:rPr>
              <a:t>128kB</a:t>
            </a:r>
            <a:r>
              <a:rPr lang="en-US" sz="140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en-US" sz="1400">
                <a:solidFill>
                  <a:srgbClr val="D8DEE9"/>
                </a:solidFill>
                <a:effectLst/>
                <a:latin typeface="Menlo" panose="020B0609030804020204" pitchFamily="49" charset="0"/>
              </a:rPr>
            </a:br>
            <a:r>
              <a:rPr lang="en-US" sz="1400">
                <a:solidFill>
                  <a:srgbClr val="5FB4B4"/>
                </a:solidFill>
                <a:effectLst/>
                <a:latin typeface="Menlo" panose="020B0609030804020204" pitchFamily="49" charset="0"/>
              </a:rPr>
              <a:t>--</a:t>
            </a:r>
            <a:r>
              <a:rPr lang="en-US" sz="1400">
                <a:solidFill>
                  <a:srgbClr val="F9AE58"/>
                </a:solidFill>
                <a:effectLst/>
                <a:latin typeface="Menlo" panose="020B0609030804020204" pitchFamily="49" charset="0"/>
              </a:rPr>
              <a:t>l2_size</a:t>
            </a:r>
            <a:r>
              <a:rPr lang="en-US" sz="1400">
                <a:solidFill>
                  <a:srgbClr val="F97B5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>
                <a:solidFill>
                  <a:srgbClr val="99C794"/>
                </a:solidFill>
                <a:effectLst/>
                <a:latin typeface="Menlo" panose="020B0609030804020204" pitchFamily="49" charset="0"/>
              </a:rPr>
              <a:t>1MB</a:t>
            </a:r>
            <a:r>
              <a:rPr lang="en-US" sz="140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endParaRPr lang="en-US" sz="140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>
                <a:solidFill>
                  <a:srgbClr val="A6ACB9"/>
                </a:solidFill>
                <a:effectLst/>
                <a:latin typeface="Menlo" panose="020B0609030804020204" pitchFamily="49" charset="0"/>
              </a:rPr>
              <a:t>## Setting Associativity </a:t>
            </a:r>
            <a:br>
              <a:rPr lang="en-US" sz="1400">
                <a:solidFill>
                  <a:srgbClr val="D8DEE9"/>
                </a:solidFill>
                <a:effectLst/>
                <a:latin typeface="Menlo" panose="020B0609030804020204" pitchFamily="49" charset="0"/>
              </a:rPr>
            </a:br>
            <a:r>
              <a:rPr lang="en-US" sz="1400">
                <a:solidFill>
                  <a:srgbClr val="5FB4B4"/>
                </a:solidFill>
                <a:effectLst/>
                <a:latin typeface="Menlo" panose="020B0609030804020204" pitchFamily="49" charset="0"/>
              </a:rPr>
              <a:t>--</a:t>
            </a:r>
            <a:r>
              <a:rPr lang="en-US" sz="1400">
                <a:solidFill>
                  <a:srgbClr val="F9AE58"/>
                </a:solidFill>
                <a:effectLst/>
                <a:latin typeface="Menlo" panose="020B0609030804020204" pitchFamily="49" charset="0"/>
              </a:rPr>
              <a:t>l1d_assoc</a:t>
            </a:r>
            <a:r>
              <a:rPr lang="en-US" sz="1400">
                <a:solidFill>
                  <a:srgbClr val="F97B5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>
                <a:solidFill>
                  <a:srgbClr val="F9AE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40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en-US" sz="1400">
                <a:solidFill>
                  <a:srgbClr val="D8DEE9"/>
                </a:solidFill>
                <a:effectLst/>
                <a:latin typeface="Menlo" panose="020B0609030804020204" pitchFamily="49" charset="0"/>
              </a:rPr>
            </a:br>
            <a:r>
              <a:rPr lang="en-US" sz="1400">
                <a:solidFill>
                  <a:srgbClr val="5FB4B4"/>
                </a:solidFill>
                <a:effectLst/>
                <a:latin typeface="Menlo" panose="020B0609030804020204" pitchFamily="49" charset="0"/>
              </a:rPr>
              <a:t>--</a:t>
            </a:r>
            <a:r>
              <a:rPr lang="en-US" sz="1400">
                <a:solidFill>
                  <a:srgbClr val="F9AE58"/>
                </a:solidFill>
                <a:effectLst/>
                <a:latin typeface="Menlo" panose="020B0609030804020204" pitchFamily="49" charset="0"/>
              </a:rPr>
              <a:t>l1i_assoc</a:t>
            </a:r>
            <a:r>
              <a:rPr lang="en-US" sz="1400">
                <a:solidFill>
                  <a:srgbClr val="F97B5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>
                <a:solidFill>
                  <a:srgbClr val="F9AE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40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en-US" sz="1400">
                <a:solidFill>
                  <a:srgbClr val="D8DEE9"/>
                </a:solidFill>
                <a:effectLst/>
                <a:latin typeface="Menlo" panose="020B0609030804020204" pitchFamily="49" charset="0"/>
              </a:rPr>
            </a:br>
            <a:r>
              <a:rPr lang="en-US" sz="1400">
                <a:solidFill>
                  <a:srgbClr val="5FB4B4"/>
                </a:solidFill>
                <a:effectLst/>
                <a:latin typeface="Menlo" panose="020B0609030804020204" pitchFamily="49" charset="0"/>
              </a:rPr>
              <a:t>--</a:t>
            </a:r>
            <a:r>
              <a:rPr lang="en-US" sz="1400">
                <a:solidFill>
                  <a:srgbClr val="F9AE58"/>
                </a:solidFill>
                <a:effectLst/>
                <a:latin typeface="Menlo" panose="020B0609030804020204" pitchFamily="49" charset="0"/>
              </a:rPr>
              <a:t>l2_assoc</a:t>
            </a:r>
            <a:r>
              <a:rPr lang="en-US" sz="1400">
                <a:solidFill>
                  <a:srgbClr val="F97B5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>
                <a:solidFill>
                  <a:srgbClr val="F9AE58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endParaRPr lang="en-US" sz="1400">
              <a:solidFill>
                <a:srgbClr val="F9AE58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>
                <a:solidFill>
                  <a:srgbClr val="A6ACB9"/>
                </a:solidFill>
                <a:effectLst/>
                <a:latin typeface="Menlo" panose="020B0609030804020204" pitchFamily="49" charset="0"/>
              </a:rPr>
              <a:t>## Setting cache block size</a:t>
            </a:r>
            <a:br>
              <a:rPr lang="en-US" sz="1400">
                <a:solidFill>
                  <a:srgbClr val="D8DEE9"/>
                </a:solidFill>
                <a:effectLst/>
                <a:latin typeface="Menlo" panose="020B0609030804020204" pitchFamily="49" charset="0"/>
              </a:rPr>
            </a:br>
            <a:r>
              <a:rPr lang="en-US" sz="1400">
                <a:solidFill>
                  <a:srgbClr val="5FB4B4"/>
                </a:solidFill>
                <a:effectLst/>
                <a:latin typeface="Menlo" panose="020B0609030804020204" pitchFamily="49" charset="0"/>
              </a:rPr>
              <a:t>--</a:t>
            </a:r>
            <a:r>
              <a:rPr lang="en-US" sz="1400" err="1">
                <a:solidFill>
                  <a:srgbClr val="F9AE58"/>
                </a:solidFill>
                <a:effectLst/>
                <a:latin typeface="Menlo" panose="020B0609030804020204" pitchFamily="49" charset="0"/>
              </a:rPr>
              <a:t>cacheline_size</a:t>
            </a:r>
            <a:r>
              <a:rPr lang="en-US" sz="1400">
                <a:solidFill>
                  <a:srgbClr val="F97B5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>
                <a:solidFill>
                  <a:srgbClr val="F9AE58"/>
                </a:solidFill>
                <a:effectLst/>
                <a:latin typeface="Menlo" panose="020B0609030804020204" pitchFamily="49" charset="0"/>
              </a:rPr>
              <a:t>64</a:t>
            </a:r>
            <a:endParaRPr lang="en-US" sz="140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845076"/>
      </p:ext>
    </p:extLst>
  </p:cSld>
  <p:clrMapOvr>
    <a:masterClrMapping/>
  </p:clrMapOvr>
</p:sld>
</file>

<file path=ppt/theme/theme1.xml><?xml version="1.0" encoding="utf-8"?>
<a:theme xmlns:a="http://schemas.openxmlformats.org/drawingml/2006/main" name="Sophisticated Business">
  <a:themeElements>
    <a:clrScheme name="UTD 2019 Colors">
      <a:dk1>
        <a:srgbClr val="000000"/>
      </a:dk1>
      <a:lt1>
        <a:srgbClr val="FFFFFF"/>
      </a:lt1>
      <a:dk2>
        <a:srgbClr val="414141"/>
      </a:dk2>
      <a:lt2>
        <a:srgbClr val="E7E6E6"/>
      </a:lt2>
      <a:accent1>
        <a:srgbClr val="E87500"/>
      </a:accent1>
      <a:accent2>
        <a:srgbClr val="69BD28"/>
      </a:accent2>
      <a:accent3>
        <a:srgbClr val="00A0DE"/>
      </a:accent3>
      <a:accent4>
        <a:srgbClr val="FFB611"/>
      </a:accent4>
      <a:accent5>
        <a:srgbClr val="154734"/>
      </a:accent5>
      <a:accent6>
        <a:srgbClr val="5FE0B7"/>
      </a:accent6>
      <a:hlink>
        <a:srgbClr val="C8C8C8"/>
      </a:hlink>
      <a:folHlink>
        <a:srgbClr val="808080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wrap="none" lIns="228600" tIns="228600" rIns="228600" bIns="228600" rtlCol="0" anchor="ctr">
        <a:noAutofit/>
      </a:bodyPr>
      <a:lstStyle>
        <a:defPPr algn="ctr">
          <a:defRPr sz="1400" dirty="0" smtClean="0">
            <a:solidFill>
              <a:schemeClr val="bg1"/>
            </a:solidFill>
            <a:latin typeface="Franklin Gothic Demi Cond" panose="020B07060304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defRPr dirty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FFFFFF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FFFFFF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3057</TotalTime>
  <Words>1097</Words>
  <Application>Microsoft Office PowerPoint</Application>
  <PresentationFormat>Widescreen</PresentationFormat>
  <Paragraphs>265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Menlo</vt:lpstr>
      <vt:lpstr>Palatino</vt:lpstr>
      <vt:lpstr>Arial</vt:lpstr>
      <vt:lpstr>Calibri</vt:lpstr>
      <vt:lpstr>Cambria Math</vt:lpstr>
      <vt:lpstr>Franklin Gothic Book</vt:lpstr>
      <vt:lpstr>Franklin Gothic Demi Cond</vt:lpstr>
      <vt:lpstr>Georgia</vt:lpstr>
      <vt:lpstr>Wingdings</vt:lpstr>
      <vt:lpstr>Sophisticated Business</vt:lpstr>
      <vt:lpstr>Project 2 – Cache CS6304 Computer Architecture</vt:lpstr>
      <vt:lpstr>Outline</vt:lpstr>
      <vt:lpstr>PowerPoint Presentation</vt:lpstr>
      <vt:lpstr>What is Cache?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CPI Calculation</vt:lpstr>
      <vt:lpstr>PowerPoint Presentation</vt:lpstr>
      <vt:lpstr>PowerPoint Presentation</vt:lpstr>
      <vt:lpstr>PowerPoint Presentation</vt:lpstr>
      <vt:lpstr>How Do We Get Lowest CPI Configuration?</vt:lpstr>
      <vt:lpstr>How Do We Get Lowest CPI Configuration? – cont.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CPI vs. Price</vt:lpstr>
      <vt:lpstr>Analysis and 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Duarte;Inc. 2014</dc:creator>
  <cp:lastModifiedBy>Chang, Chih-An</cp:lastModifiedBy>
  <cp:revision>3</cp:revision>
  <dcterms:created xsi:type="dcterms:W3CDTF">2014-02-06T21:29:49Z</dcterms:created>
  <dcterms:modified xsi:type="dcterms:W3CDTF">2022-12-02T23:11:25Z</dcterms:modified>
</cp:coreProperties>
</file>