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75" r:id="rId3"/>
    <p:sldId id="282" r:id="rId4"/>
    <p:sldId id="283" r:id="rId5"/>
    <p:sldId id="279" r:id="rId6"/>
    <p:sldId id="284"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F95A"/>
    <a:srgbClr val="00FF00"/>
    <a:srgbClr val="E8A122"/>
    <a:srgbClr val="F9F3ED"/>
    <a:srgbClr val="636566"/>
    <a:srgbClr val="E6E4E4"/>
    <a:srgbClr val="CEEA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7" d="100"/>
          <a:sy n="147" d="100"/>
        </p:scale>
        <p:origin x="600"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3ED"/>
        </a:solidFill>
        <a:effectLst/>
      </p:bgPr>
    </p:bg>
    <p:spTree>
      <p:nvGrpSpPr>
        <p:cNvPr id="1" name="Shape 53"/>
        <p:cNvGrpSpPr/>
        <p:nvPr/>
      </p:nvGrpSpPr>
      <p:grpSpPr>
        <a:xfrm>
          <a:off x="0" y="0"/>
          <a:ext cx="0" cy="0"/>
          <a:chOff x="0" y="0"/>
          <a:chExt cx="0" cy="0"/>
        </a:xfrm>
      </p:grpSpPr>
      <p:pic>
        <p:nvPicPr>
          <p:cNvPr id="3" name="Picture 2" descr="A picture containing building, indoor, metal, station&#10;&#10;Description automatically generated">
            <a:extLst>
              <a:ext uri="{FF2B5EF4-FFF2-40B4-BE49-F238E27FC236}">
                <a16:creationId xmlns:a16="http://schemas.microsoft.com/office/drawing/2014/main" id="{803DDC84-1BD1-4668-81CB-B1137C51DDC0}"/>
              </a:ext>
            </a:extLst>
          </p:cNvPr>
          <p:cNvPicPr>
            <a:picLocks noChangeAspect="1"/>
          </p:cNvPicPr>
          <p:nvPr/>
        </p:nvPicPr>
        <p:blipFill>
          <a:blip r:embed="rId3"/>
          <a:stretch>
            <a:fillRect/>
          </a:stretch>
        </p:blipFill>
        <p:spPr>
          <a:xfrm>
            <a:off x="0" y="6350"/>
            <a:ext cx="9144000" cy="5130800"/>
          </a:xfrm>
          <a:prstGeom prst="rect">
            <a:avLst/>
          </a:prstGeom>
        </p:spPr>
      </p:pic>
      <p:sp>
        <p:nvSpPr>
          <p:cNvPr id="4" name="Rectangle 3">
            <a:extLst>
              <a:ext uri="{FF2B5EF4-FFF2-40B4-BE49-F238E27FC236}">
                <a16:creationId xmlns:a16="http://schemas.microsoft.com/office/drawing/2014/main" id="{06987D4E-66CA-4ADB-9A24-CDF50083DA8B}"/>
              </a:ext>
            </a:extLst>
          </p:cNvPr>
          <p:cNvSpPr/>
          <p:nvPr/>
        </p:nvSpPr>
        <p:spPr>
          <a:xfrm>
            <a:off x="0" y="0"/>
            <a:ext cx="9144000" cy="5143500"/>
          </a:xfrm>
          <a:prstGeom prst="rect">
            <a:avLst/>
          </a:prstGeom>
          <a:solidFill>
            <a:srgbClr val="E6E4E4">
              <a:alpha val="70000"/>
            </a:srgbClr>
          </a:solidFill>
          <a:ln>
            <a:solidFill>
              <a:srgbClr val="E6E4E4">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05158BB-74D9-4D3B-A509-138AC5453379}"/>
              </a:ext>
            </a:extLst>
          </p:cNvPr>
          <p:cNvSpPr/>
          <p:nvPr/>
        </p:nvSpPr>
        <p:spPr>
          <a:xfrm>
            <a:off x="0" y="6350"/>
            <a:ext cx="9144000" cy="5143500"/>
          </a:xfrm>
          <a:prstGeom prst="rect">
            <a:avLst/>
          </a:prstGeom>
          <a:solidFill>
            <a:srgbClr val="F9F3ED">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1596150" y="1746778"/>
            <a:ext cx="5065907" cy="4555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sz="2000" dirty="0">
                <a:solidFill>
                  <a:srgbClr val="E8A122"/>
                </a:solidFill>
                <a:latin typeface="Arial Black" panose="020B0A04020102020204" pitchFamily="34" charset="0"/>
              </a:rPr>
              <a:t>Artificial Intelligence Project</a:t>
            </a:r>
            <a:br>
              <a:rPr lang="en-US" altLang="zh-TW" sz="2000" dirty="0">
                <a:solidFill>
                  <a:srgbClr val="E8A122"/>
                </a:solidFill>
                <a:latin typeface="Arial Black" panose="020B0A04020102020204" pitchFamily="34" charset="0"/>
              </a:rPr>
            </a:br>
            <a:r>
              <a:rPr lang="en-US" altLang="zh-TW" sz="2000" dirty="0">
                <a:solidFill>
                  <a:srgbClr val="E8A122"/>
                </a:solidFill>
                <a:latin typeface="Arial Black" panose="020B0A04020102020204" pitchFamily="34" charset="0"/>
              </a:rPr>
              <a:t>Nine Men Morris AI</a:t>
            </a:r>
            <a:endParaRPr sz="2000" dirty="0">
              <a:solidFill>
                <a:srgbClr val="E8A122"/>
              </a:solidFill>
              <a:latin typeface="Arial Black" panose="020B0A04020102020204" pitchFamily="34" charset="0"/>
            </a:endParaRPr>
          </a:p>
        </p:txBody>
      </p:sp>
      <p:sp>
        <p:nvSpPr>
          <p:cNvPr id="55" name="Google Shape;55;p13"/>
          <p:cNvSpPr txBox="1">
            <a:spLocks noGrp="1"/>
          </p:cNvSpPr>
          <p:nvPr>
            <p:ph type="subTitle" idx="1"/>
          </p:nvPr>
        </p:nvSpPr>
        <p:spPr>
          <a:xfrm>
            <a:off x="3372646" y="2311635"/>
            <a:ext cx="1274981" cy="5202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dirty="0">
                <a:solidFill>
                  <a:srgbClr val="636566"/>
                </a:solidFill>
              </a:rPr>
              <a:t>Chih-An Chang</a:t>
            </a:r>
            <a:r>
              <a:rPr lang="en-US" altLang="zh-TW" sz="1200" dirty="0">
                <a:solidFill>
                  <a:srgbClr val="636566"/>
                </a:solidFill>
              </a:rPr>
              <a:t> CXC210017</a:t>
            </a:r>
            <a:endParaRPr sz="1200" dirty="0">
              <a:solidFill>
                <a:srgbClr val="6365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5342-0E28-4C58-B4A5-ADC7347D2427}"/>
              </a:ext>
            </a:extLst>
          </p:cNvPr>
          <p:cNvSpPr>
            <a:spLocks noGrp="1"/>
          </p:cNvSpPr>
          <p:nvPr>
            <p:ph type="title"/>
          </p:nvPr>
        </p:nvSpPr>
        <p:spPr/>
        <p:txBody>
          <a:bodyPr>
            <a:normAutofit/>
          </a:bodyPr>
          <a:lstStyle/>
          <a:p>
            <a:pPr algn="ctr"/>
            <a:r>
              <a:rPr lang="en-US" sz="2400" dirty="0">
                <a:solidFill>
                  <a:srgbClr val="E8A122"/>
                </a:solidFill>
                <a:latin typeface="Arial Black" panose="020B0A04020102020204" pitchFamily="34" charset="0"/>
              </a:rPr>
              <a:t>Example Outputs for </a:t>
            </a:r>
            <a:r>
              <a:rPr lang="en-US" sz="2400" dirty="0" err="1">
                <a:solidFill>
                  <a:srgbClr val="E8A122"/>
                </a:solidFill>
                <a:latin typeface="Arial Black" panose="020B0A04020102020204" pitchFamily="34" charset="0"/>
              </a:rPr>
              <a:t>Mini</a:t>
            </a:r>
            <a:r>
              <a:rPr lang="en-US" altLang="zh-TW" sz="2400" dirty="0" err="1">
                <a:solidFill>
                  <a:srgbClr val="E8A122"/>
                </a:solidFill>
                <a:latin typeface="Arial Black" panose="020B0A04020102020204" pitchFamily="34" charset="0"/>
              </a:rPr>
              <a:t>Max</a:t>
            </a:r>
            <a:r>
              <a:rPr lang="en-US" altLang="zh-TW" sz="2400" dirty="0">
                <a:solidFill>
                  <a:srgbClr val="E8A122"/>
                </a:solidFill>
                <a:latin typeface="Arial Black" panose="020B0A04020102020204" pitchFamily="34" charset="0"/>
              </a:rPr>
              <a:t> and AB Pruning</a:t>
            </a:r>
            <a:endParaRPr lang="en-US" sz="2400" dirty="0">
              <a:solidFill>
                <a:srgbClr val="E8A122"/>
              </a:solidFill>
              <a:latin typeface="Arial Black" panose="020B0A04020102020204" pitchFamily="34" charset="0"/>
            </a:endParaRPr>
          </a:p>
        </p:txBody>
      </p:sp>
      <p:pic>
        <p:nvPicPr>
          <p:cNvPr id="4" name="Picture 6" descr="UTD Logo   University of Texas at Dallas Arm&amp;Emblem [utdallas.edu] png">
            <a:extLst>
              <a:ext uri="{FF2B5EF4-FFF2-40B4-BE49-F238E27FC236}">
                <a16:creationId xmlns:a16="http://schemas.microsoft.com/office/drawing/2014/main" id="{B6C87C83-0355-4B00-9AC5-64D9600DB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540" y="4494934"/>
            <a:ext cx="1467642" cy="541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25FA448C-03B4-6435-7AC9-7B9352F5AAD0}"/>
              </a:ext>
            </a:extLst>
          </p:cNvPr>
          <p:cNvGraphicFramePr>
            <a:graphicFrameLocks noGrp="1"/>
          </p:cNvGraphicFramePr>
          <p:nvPr>
            <p:extLst>
              <p:ext uri="{D42A27DB-BD31-4B8C-83A1-F6EECF244321}">
                <p14:modId xmlns:p14="http://schemas.microsoft.com/office/powerpoint/2010/main" val="3242917659"/>
              </p:ext>
            </p:extLst>
          </p:nvPr>
        </p:nvGraphicFramePr>
        <p:xfrm>
          <a:off x="311700" y="2915224"/>
          <a:ext cx="8521700" cy="1113138"/>
        </p:xfrm>
        <a:graphic>
          <a:graphicData uri="http://schemas.openxmlformats.org/drawingml/2006/table">
            <a:tbl>
              <a:tblPr/>
              <a:tblGrid>
                <a:gridCol w="1066372">
                  <a:extLst>
                    <a:ext uri="{9D8B030D-6E8A-4147-A177-3AD203B41FA5}">
                      <a16:colId xmlns:a16="http://schemas.microsoft.com/office/drawing/2014/main" val="1459336644"/>
                    </a:ext>
                  </a:extLst>
                </a:gridCol>
                <a:gridCol w="1622739">
                  <a:extLst>
                    <a:ext uri="{9D8B030D-6E8A-4147-A177-3AD203B41FA5}">
                      <a16:colId xmlns:a16="http://schemas.microsoft.com/office/drawing/2014/main" val="947906546"/>
                    </a:ext>
                  </a:extLst>
                </a:gridCol>
                <a:gridCol w="1771104">
                  <a:extLst>
                    <a:ext uri="{9D8B030D-6E8A-4147-A177-3AD203B41FA5}">
                      <a16:colId xmlns:a16="http://schemas.microsoft.com/office/drawing/2014/main" val="1030691256"/>
                    </a:ext>
                  </a:extLst>
                </a:gridCol>
                <a:gridCol w="2188380">
                  <a:extLst>
                    <a:ext uri="{9D8B030D-6E8A-4147-A177-3AD203B41FA5}">
                      <a16:colId xmlns:a16="http://schemas.microsoft.com/office/drawing/2014/main" val="296244880"/>
                    </a:ext>
                  </a:extLst>
                </a:gridCol>
                <a:gridCol w="1873105">
                  <a:extLst>
                    <a:ext uri="{9D8B030D-6E8A-4147-A177-3AD203B41FA5}">
                      <a16:colId xmlns:a16="http://schemas.microsoft.com/office/drawing/2014/main" val="1045518767"/>
                    </a:ext>
                  </a:extLst>
                </a:gridCol>
              </a:tblGrid>
              <a:tr h="185523">
                <a:tc gridSpan="5">
                  <a:txBody>
                    <a:bodyPr/>
                    <a:lstStyle/>
                    <a:p>
                      <a:pPr algn="ctr" fontAlgn="b"/>
                      <a:r>
                        <a:rPr lang="en-US" sz="1100" b="1" i="0" u="none" strike="noStrike" dirty="0">
                          <a:solidFill>
                            <a:srgbClr val="FFFFFF"/>
                          </a:solidFill>
                          <a:effectLst/>
                          <a:latin typeface="Calibri" panose="020F0502020204030204" pitchFamily="34" charset="0"/>
                        </a:rPr>
                        <a:t>Midgame Endgame Phase</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74986515"/>
                  </a:ext>
                </a:extLst>
              </a:tr>
              <a:tr h="185523">
                <a:tc>
                  <a:txBody>
                    <a:bodyPr/>
                    <a:lstStyle/>
                    <a:p>
                      <a:pPr algn="ctr" fontAlgn="b"/>
                      <a:r>
                        <a:rPr lang="en-US" sz="1100" b="1" i="0" u="none" strike="noStrike">
                          <a:solidFill>
                            <a:srgbClr val="BF8F00"/>
                          </a:solidFill>
                          <a:effectLst/>
                          <a:latin typeface="Calibri" panose="020F0502020204030204" pitchFamily="34" charset="0"/>
                        </a:rPr>
                        <a:t>Ply</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dirty="0">
                          <a:solidFill>
                            <a:srgbClr val="BF8F00"/>
                          </a:solidFill>
                          <a:effectLst/>
                          <a:latin typeface="Calibri" panose="020F0502020204030204" pitchFamily="34" charset="0"/>
                        </a:rPr>
                        <a:t>Input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a:solidFill>
                            <a:srgbClr val="BF8F00"/>
                          </a:solidFill>
                          <a:effectLst/>
                          <a:latin typeface="Calibri" panose="020F0502020204030204" pitchFamily="34" charset="0"/>
                        </a:rPr>
                        <a:t>Output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a:solidFill>
                            <a:srgbClr val="BF8F00"/>
                          </a:solidFill>
                          <a:effectLst/>
                          <a:latin typeface="Calibri" panose="020F0502020204030204" pitchFamily="34" charset="0"/>
                        </a:rPr>
                        <a:t>MiniMax(Estimation values/count)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a:solidFill>
                            <a:srgbClr val="BF8F00"/>
                          </a:solidFill>
                          <a:effectLst/>
                          <a:latin typeface="Calibri" panose="020F0502020204030204" pitchFamily="34" charset="0"/>
                        </a:rPr>
                        <a:t>AB(Estimation values/count)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656240674"/>
                  </a:ext>
                </a:extLst>
              </a:tr>
              <a:tr h="185523">
                <a:tc>
                  <a:txBody>
                    <a:bodyPr/>
                    <a:lstStyle/>
                    <a:p>
                      <a:pPr algn="ctr" fontAlgn="b"/>
                      <a:r>
                        <a:rPr lang="en-US" sz="1100" b="0" i="0" u="none" strike="noStrike" dirty="0">
                          <a:solidFill>
                            <a:srgbClr val="BF8F00"/>
                          </a:solidFill>
                          <a:effectLst/>
                          <a:latin typeface="Calibri" panose="020F0502020204030204" pitchFamily="34" charset="0"/>
                        </a:rPr>
                        <a:t>4</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xxWxWxxxxWxBWBBxxx</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WxxxWxxxxWxBWBBxxx</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-36 / 74075</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-36 / 3517</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988934115"/>
                  </a:ext>
                </a:extLst>
              </a:tr>
              <a:tr h="185523">
                <a:tc>
                  <a:txBody>
                    <a:bodyPr/>
                    <a:lstStyle/>
                    <a:p>
                      <a:pPr algn="ctr" fontAlgn="b"/>
                      <a:r>
                        <a:rPr lang="en-US" sz="1100" b="0" i="0" u="none" strike="noStrike" dirty="0">
                          <a:solidFill>
                            <a:srgbClr val="BF8F00"/>
                          </a:solidFill>
                          <a:effectLst/>
                          <a:latin typeface="Calibri" panose="020F0502020204030204" pitchFamily="34" charset="0"/>
                        </a:rPr>
                        <a:t>4</a:t>
                      </a:r>
                    </a:p>
                  </a:txBody>
                  <a:tcPr marL="9276" marR="9276" marT="9276" marB="0" anchor="b">
                    <a:lnL>
                      <a:noFill/>
                    </a:lnL>
                    <a:lnR>
                      <a:noFill/>
                    </a:lnR>
                    <a:lnT>
                      <a:noFill/>
                    </a:lnT>
                    <a:lnB>
                      <a:noFill/>
                    </a:lnB>
                  </a:tcPr>
                </a:tc>
                <a:tc>
                  <a:txBody>
                    <a:bodyPr/>
                    <a:lstStyle/>
                    <a:p>
                      <a:pPr algn="ctr" fontAlgn="b"/>
                      <a:r>
                        <a:rPr lang="en-US" sz="1100" b="0" i="0" u="none" strike="noStrike">
                          <a:solidFill>
                            <a:srgbClr val="BF8F00"/>
                          </a:solidFill>
                          <a:effectLst/>
                          <a:latin typeface="Calibri" panose="020F0502020204030204" pitchFamily="34" charset="0"/>
                        </a:rPr>
                        <a:t>BBxxxxWBxxWWxxBWxW</a:t>
                      </a:r>
                    </a:p>
                  </a:txBody>
                  <a:tcPr marL="9276" marR="9276" marT="9276" marB="0" anchor="b">
                    <a:lnL>
                      <a:noFill/>
                    </a:lnL>
                    <a:lnR>
                      <a:noFill/>
                    </a:lnR>
                    <a:lnT>
                      <a:noFill/>
                    </a:lnT>
                    <a:lnB>
                      <a:noFill/>
                    </a:lnB>
                  </a:tcPr>
                </a:tc>
                <a:tc>
                  <a:txBody>
                    <a:bodyPr/>
                    <a:lstStyle/>
                    <a:p>
                      <a:pPr algn="ctr" fontAlgn="b"/>
                      <a:r>
                        <a:rPr lang="en-US" sz="1100" b="0" i="0" u="none" strike="noStrike">
                          <a:solidFill>
                            <a:srgbClr val="BF8F00"/>
                          </a:solidFill>
                          <a:effectLst/>
                          <a:latin typeface="Calibri" panose="020F0502020204030204" pitchFamily="34" charset="0"/>
                        </a:rPr>
                        <a:t>BBxxxWxBxxWWxxBWxW</a:t>
                      </a:r>
                    </a:p>
                  </a:txBody>
                  <a:tcPr marL="9276" marR="9276" marT="9276" marB="0" anchor="b">
                    <a:lnL>
                      <a:noFill/>
                    </a:lnL>
                    <a:lnR>
                      <a:noFill/>
                    </a:lnR>
                    <a:lnT>
                      <a:noFill/>
                    </a:lnT>
                    <a:lnB>
                      <a:noFill/>
                    </a:lnB>
                  </a:tcPr>
                </a:tc>
                <a:tc>
                  <a:txBody>
                    <a:bodyPr/>
                    <a:lstStyle/>
                    <a:p>
                      <a:pPr algn="ctr" fontAlgn="b"/>
                      <a:r>
                        <a:rPr lang="en-US" sz="1100" b="0" i="0" u="none" strike="noStrike" dirty="0">
                          <a:solidFill>
                            <a:srgbClr val="BF8F00"/>
                          </a:solidFill>
                          <a:effectLst/>
                          <a:latin typeface="Calibri" panose="020F0502020204030204" pitchFamily="34" charset="0"/>
                        </a:rPr>
                        <a:t>-13 / 5956</a:t>
                      </a:r>
                    </a:p>
                  </a:txBody>
                  <a:tcPr marL="9276" marR="9276" marT="9276" marB="0" anchor="b">
                    <a:lnL>
                      <a:noFill/>
                    </a:lnL>
                    <a:lnR>
                      <a:noFill/>
                    </a:lnR>
                    <a:lnT>
                      <a:noFill/>
                    </a:lnT>
                    <a:lnB>
                      <a:noFill/>
                    </a:lnB>
                  </a:tcPr>
                </a:tc>
                <a:tc>
                  <a:txBody>
                    <a:bodyPr/>
                    <a:lstStyle/>
                    <a:p>
                      <a:pPr algn="ctr" fontAlgn="b"/>
                      <a:r>
                        <a:rPr lang="en-US" sz="1100" b="0" i="0" u="none" strike="noStrike" dirty="0">
                          <a:solidFill>
                            <a:srgbClr val="BF8F00"/>
                          </a:solidFill>
                          <a:effectLst/>
                          <a:latin typeface="Calibri" panose="020F0502020204030204" pitchFamily="34" charset="0"/>
                        </a:rPr>
                        <a:t>-13 / 1240</a:t>
                      </a:r>
                    </a:p>
                  </a:txBody>
                  <a:tcPr marL="9276" marR="9276" marT="9276" marB="0" anchor="b">
                    <a:lnL>
                      <a:noFill/>
                    </a:lnL>
                    <a:lnR>
                      <a:noFill/>
                    </a:lnR>
                    <a:lnT>
                      <a:noFill/>
                    </a:lnT>
                    <a:lnB>
                      <a:noFill/>
                    </a:lnB>
                  </a:tcPr>
                </a:tc>
                <a:extLst>
                  <a:ext uri="{0D108BD9-81ED-4DB2-BD59-A6C34878D82A}">
                    <a16:rowId xmlns:a16="http://schemas.microsoft.com/office/drawing/2014/main" val="2403890076"/>
                  </a:ext>
                </a:extLst>
              </a:tr>
              <a:tr h="185523">
                <a:tc>
                  <a:txBody>
                    <a:bodyPr/>
                    <a:lstStyle/>
                    <a:p>
                      <a:pPr algn="ctr" fontAlgn="b"/>
                      <a:r>
                        <a:rPr lang="en-US" sz="1100" b="0" i="0" u="none" strike="noStrike" dirty="0">
                          <a:solidFill>
                            <a:srgbClr val="BF8F00"/>
                          </a:solidFill>
                          <a:effectLst/>
                          <a:latin typeface="Calibri" panose="020F0502020204030204" pitchFamily="34" charset="0"/>
                        </a:rPr>
                        <a:t>4</a:t>
                      </a: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xxBxWxBBxBxxWxxxxW</a:t>
                      </a: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dirty="0" err="1">
                          <a:solidFill>
                            <a:srgbClr val="BF8F00"/>
                          </a:solidFill>
                          <a:effectLst/>
                          <a:latin typeface="Calibri" panose="020F0502020204030204" pitchFamily="34" charset="0"/>
                        </a:rPr>
                        <a:t>xxBxxxBBWBxxWxxxxW</a:t>
                      </a:r>
                      <a:endParaRPr lang="en-US" sz="1100" b="0" i="0" u="none" strike="noStrike" dirty="0">
                        <a:solidFill>
                          <a:srgbClr val="BF8F00"/>
                        </a:solidFill>
                        <a:effectLst/>
                        <a:latin typeface="Calibri" panose="020F0502020204030204" pitchFamily="34" charset="0"/>
                      </a:endParaRP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-36 / 106944</a:t>
                      </a: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-36 / 2500</a:t>
                      </a:r>
                    </a:p>
                  </a:txBody>
                  <a:tcPr marL="9276" marR="9276" marT="9276" marB="0" anchor="b">
                    <a:lnL>
                      <a:noFill/>
                    </a:lnL>
                    <a:lnR>
                      <a:noFill/>
                    </a:lnR>
                    <a:lnT>
                      <a:noFill/>
                    </a:lnT>
                    <a:lnB>
                      <a:noFill/>
                    </a:lnB>
                    <a:solidFill>
                      <a:srgbClr val="FFF2CC"/>
                    </a:solidFill>
                  </a:tcPr>
                </a:tc>
                <a:extLst>
                  <a:ext uri="{0D108BD9-81ED-4DB2-BD59-A6C34878D82A}">
                    <a16:rowId xmlns:a16="http://schemas.microsoft.com/office/drawing/2014/main" val="2670164164"/>
                  </a:ext>
                </a:extLst>
              </a:tr>
              <a:tr h="185523">
                <a:tc>
                  <a:txBody>
                    <a:bodyPr/>
                    <a:lstStyle/>
                    <a:p>
                      <a:pPr algn="ctr" fontAlgn="b"/>
                      <a:r>
                        <a:rPr lang="en-US" sz="1100" b="0" i="0" u="none" strike="noStrike" dirty="0">
                          <a:solidFill>
                            <a:srgbClr val="BF8F00"/>
                          </a:solidFill>
                          <a:effectLst/>
                          <a:latin typeface="Calibri" panose="020F0502020204030204" pitchFamily="34" charset="0"/>
                        </a:rPr>
                        <a:t>4</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dirty="0" err="1">
                          <a:solidFill>
                            <a:srgbClr val="BF8F00"/>
                          </a:solidFill>
                          <a:effectLst/>
                          <a:latin typeface="Calibri" panose="020F0502020204030204" pitchFamily="34" charset="0"/>
                        </a:rPr>
                        <a:t>WWBBBBxWxxxxWBWxWx</a:t>
                      </a:r>
                      <a:endParaRPr lang="en-US" sz="1100" b="0" i="0" u="none" strike="noStrike" dirty="0">
                        <a:solidFill>
                          <a:srgbClr val="BF8F00"/>
                        </a:solidFill>
                        <a:effectLst/>
                        <a:latin typeface="Calibri" panose="020F0502020204030204" pitchFamily="34" charset="0"/>
                      </a:endParaRP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a:solidFill>
                            <a:srgbClr val="BF8F00"/>
                          </a:solidFill>
                          <a:effectLst/>
                          <a:latin typeface="Calibri" panose="020F0502020204030204" pitchFamily="34" charset="0"/>
                        </a:rPr>
                        <a:t>WWBBBBxWxxxxWBxxWW</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dirty="0">
                          <a:solidFill>
                            <a:srgbClr val="BF8F00"/>
                          </a:solidFill>
                          <a:effectLst/>
                          <a:latin typeface="Calibri" panose="020F0502020204030204" pitchFamily="34" charset="0"/>
                        </a:rPr>
                        <a:t>1992/3501</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dirty="0">
                          <a:solidFill>
                            <a:srgbClr val="BF8F00"/>
                          </a:solidFill>
                          <a:effectLst/>
                          <a:latin typeface="Calibri" panose="020F0502020204030204" pitchFamily="34" charset="0"/>
                        </a:rPr>
                        <a:t>1992 / 392</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396549949"/>
                  </a:ext>
                </a:extLst>
              </a:tr>
            </a:tbl>
          </a:graphicData>
        </a:graphic>
      </p:graphicFrame>
      <p:graphicFrame>
        <p:nvGraphicFramePr>
          <p:cNvPr id="10" name="Table 9">
            <a:extLst>
              <a:ext uri="{FF2B5EF4-FFF2-40B4-BE49-F238E27FC236}">
                <a16:creationId xmlns:a16="http://schemas.microsoft.com/office/drawing/2014/main" id="{FA5B56D1-2EBA-21AE-A229-60C8BBD95E6C}"/>
              </a:ext>
            </a:extLst>
          </p:cNvPr>
          <p:cNvGraphicFramePr>
            <a:graphicFrameLocks noGrp="1"/>
          </p:cNvGraphicFramePr>
          <p:nvPr>
            <p:extLst>
              <p:ext uri="{D42A27DB-BD31-4B8C-83A1-F6EECF244321}">
                <p14:modId xmlns:p14="http://schemas.microsoft.com/office/powerpoint/2010/main" val="209473540"/>
              </p:ext>
            </p:extLst>
          </p:nvPr>
        </p:nvGraphicFramePr>
        <p:xfrm>
          <a:off x="311700" y="1335514"/>
          <a:ext cx="8521700" cy="1113138"/>
        </p:xfrm>
        <a:graphic>
          <a:graphicData uri="http://schemas.openxmlformats.org/drawingml/2006/table">
            <a:tbl>
              <a:tblPr/>
              <a:tblGrid>
                <a:gridCol w="1066372">
                  <a:extLst>
                    <a:ext uri="{9D8B030D-6E8A-4147-A177-3AD203B41FA5}">
                      <a16:colId xmlns:a16="http://schemas.microsoft.com/office/drawing/2014/main" val="3287552655"/>
                    </a:ext>
                  </a:extLst>
                </a:gridCol>
                <a:gridCol w="1622739">
                  <a:extLst>
                    <a:ext uri="{9D8B030D-6E8A-4147-A177-3AD203B41FA5}">
                      <a16:colId xmlns:a16="http://schemas.microsoft.com/office/drawing/2014/main" val="3117304546"/>
                    </a:ext>
                  </a:extLst>
                </a:gridCol>
                <a:gridCol w="1771104">
                  <a:extLst>
                    <a:ext uri="{9D8B030D-6E8A-4147-A177-3AD203B41FA5}">
                      <a16:colId xmlns:a16="http://schemas.microsoft.com/office/drawing/2014/main" val="739582492"/>
                    </a:ext>
                  </a:extLst>
                </a:gridCol>
                <a:gridCol w="2188380">
                  <a:extLst>
                    <a:ext uri="{9D8B030D-6E8A-4147-A177-3AD203B41FA5}">
                      <a16:colId xmlns:a16="http://schemas.microsoft.com/office/drawing/2014/main" val="1564334860"/>
                    </a:ext>
                  </a:extLst>
                </a:gridCol>
                <a:gridCol w="1873105">
                  <a:extLst>
                    <a:ext uri="{9D8B030D-6E8A-4147-A177-3AD203B41FA5}">
                      <a16:colId xmlns:a16="http://schemas.microsoft.com/office/drawing/2014/main" val="1658583562"/>
                    </a:ext>
                  </a:extLst>
                </a:gridCol>
              </a:tblGrid>
              <a:tr h="185523">
                <a:tc gridSpan="5">
                  <a:txBody>
                    <a:bodyPr/>
                    <a:lstStyle/>
                    <a:p>
                      <a:pPr algn="ctr" fontAlgn="b"/>
                      <a:r>
                        <a:rPr lang="en-US" sz="1100" b="1" i="0" u="none" strike="noStrike">
                          <a:solidFill>
                            <a:srgbClr val="FFFFFF"/>
                          </a:solidFill>
                          <a:effectLst/>
                          <a:latin typeface="Calibri" panose="020F0502020204030204" pitchFamily="34" charset="0"/>
                        </a:rPr>
                        <a:t>Opening Phase</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64064433"/>
                  </a:ext>
                </a:extLst>
              </a:tr>
              <a:tr h="185523">
                <a:tc>
                  <a:txBody>
                    <a:bodyPr/>
                    <a:lstStyle/>
                    <a:p>
                      <a:pPr algn="ctr" fontAlgn="b"/>
                      <a:r>
                        <a:rPr lang="en-US" sz="1100" b="1" i="0" u="none" strike="noStrike" dirty="0">
                          <a:solidFill>
                            <a:srgbClr val="BF8F00"/>
                          </a:solidFill>
                          <a:effectLst/>
                          <a:latin typeface="Calibri" panose="020F0502020204030204" pitchFamily="34" charset="0"/>
                        </a:rPr>
                        <a:t>Ply</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a:solidFill>
                            <a:srgbClr val="BF8F00"/>
                          </a:solidFill>
                          <a:effectLst/>
                          <a:latin typeface="Calibri" panose="020F0502020204030204" pitchFamily="34" charset="0"/>
                        </a:rPr>
                        <a:t>Input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a:solidFill>
                            <a:srgbClr val="BF8F00"/>
                          </a:solidFill>
                          <a:effectLst/>
                          <a:latin typeface="Calibri" panose="020F0502020204030204" pitchFamily="34" charset="0"/>
                        </a:rPr>
                        <a:t>Output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a:solidFill>
                            <a:srgbClr val="BF8F00"/>
                          </a:solidFill>
                          <a:effectLst/>
                          <a:latin typeface="Calibri" panose="020F0502020204030204" pitchFamily="34" charset="0"/>
                        </a:rPr>
                        <a:t>MiniMax(Estimation values/count)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1100" b="1" i="0" u="none" strike="noStrike">
                          <a:solidFill>
                            <a:srgbClr val="BF8F00"/>
                          </a:solidFill>
                          <a:effectLst/>
                          <a:latin typeface="Calibri" panose="020F0502020204030204" pitchFamily="34" charset="0"/>
                        </a:rPr>
                        <a:t>AB(Estimation values/count)</a:t>
                      </a:r>
                    </a:p>
                  </a:txBody>
                  <a:tcPr marL="9276" marR="9276" marT="9276"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460371980"/>
                  </a:ext>
                </a:extLst>
              </a:tr>
              <a:tr h="185523">
                <a:tc>
                  <a:txBody>
                    <a:bodyPr/>
                    <a:lstStyle/>
                    <a:p>
                      <a:pPr algn="ctr" fontAlgn="b"/>
                      <a:r>
                        <a:rPr lang="en-US" sz="1100" b="0" i="0" u="none" strike="noStrike" dirty="0">
                          <a:solidFill>
                            <a:srgbClr val="BF8F00"/>
                          </a:solidFill>
                          <a:effectLst/>
                          <a:latin typeface="Calibri" panose="020F0502020204030204" pitchFamily="34" charset="0"/>
                        </a:rPr>
                        <a:t>5</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dirty="0" err="1">
                          <a:solidFill>
                            <a:srgbClr val="BF8F00"/>
                          </a:solidFill>
                          <a:effectLst/>
                          <a:latin typeface="Calibri" panose="020F0502020204030204" pitchFamily="34" charset="0"/>
                        </a:rPr>
                        <a:t>xxWxWxxxxWxBWBBxxx</a:t>
                      </a:r>
                      <a:endParaRPr lang="en-US" sz="1100" b="0" i="0" u="none" strike="noStrike" dirty="0">
                        <a:solidFill>
                          <a:srgbClr val="BF8F00"/>
                        </a:solidFill>
                        <a:effectLst/>
                        <a:latin typeface="Calibri" panose="020F0502020204030204" pitchFamily="34" charset="0"/>
                      </a:endParaRP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WxWxWxxxxWxxWBBxxx</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dirty="0">
                          <a:solidFill>
                            <a:srgbClr val="BF8F00"/>
                          </a:solidFill>
                          <a:effectLst/>
                          <a:latin typeface="Calibri" panose="020F0502020204030204" pitchFamily="34" charset="0"/>
                        </a:rPr>
                        <a:t>3 / </a:t>
                      </a:r>
                      <a:r>
                        <a:rPr lang="en-US" sz="1100" b="0" i="0" u="none" strike="noStrike" dirty="0">
                          <a:solidFill>
                            <a:srgbClr val="BF8F00"/>
                          </a:solidFill>
                          <a:effectLst/>
                          <a:highlight>
                            <a:srgbClr val="00FF00"/>
                          </a:highlight>
                          <a:latin typeface="Calibri" panose="020F0502020204030204" pitchFamily="34" charset="0"/>
                        </a:rPr>
                        <a:t>277230</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1100" b="0" i="0" u="none" strike="noStrike" dirty="0">
                          <a:solidFill>
                            <a:srgbClr val="BF8F00"/>
                          </a:solidFill>
                          <a:effectLst/>
                          <a:latin typeface="Calibri" panose="020F0502020204030204" pitchFamily="34" charset="0"/>
                        </a:rPr>
                        <a:t>3 / </a:t>
                      </a:r>
                      <a:r>
                        <a:rPr lang="en-US" sz="1100" b="0" i="0" u="none" strike="noStrike" dirty="0">
                          <a:solidFill>
                            <a:srgbClr val="BF8F00"/>
                          </a:solidFill>
                          <a:effectLst/>
                          <a:highlight>
                            <a:srgbClr val="00FF00"/>
                          </a:highlight>
                          <a:latin typeface="Calibri" panose="020F0502020204030204" pitchFamily="34" charset="0"/>
                        </a:rPr>
                        <a:t>11627</a:t>
                      </a:r>
                    </a:p>
                  </a:txBody>
                  <a:tcPr marL="9276" marR="9276" marT="9276"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3220451016"/>
                  </a:ext>
                </a:extLst>
              </a:tr>
              <a:tr h="185523">
                <a:tc>
                  <a:txBody>
                    <a:bodyPr/>
                    <a:lstStyle/>
                    <a:p>
                      <a:pPr algn="ctr" fontAlgn="b"/>
                      <a:r>
                        <a:rPr lang="en-US" sz="1100" b="0" i="0" u="none" strike="noStrike" dirty="0">
                          <a:solidFill>
                            <a:srgbClr val="BF8F00"/>
                          </a:solidFill>
                          <a:effectLst/>
                          <a:latin typeface="Calibri" panose="020F0502020204030204" pitchFamily="34" charset="0"/>
                        </a:rPr>
                        <a:t>5</a:t>
                      </a:r>
                    </a:p>
                  </a:txBody>
                  <a:tcPr marL="9276" marR="9276" marT="9276" marB="0" anchor="b">
                    <a:lnL>
                      <a:noFill/>
                    </a:lnL>
                    <a:lnR>
                      <a:noFill/>
                    </a:lnR>
                    <a:lnT>
                      <a:noFill/>
                    </a:lnT>
                    <a:lnB>
                      <a:noFill/>
                    </a:lnB>
                  </a:tcPr>
                </a:tc>
                <a:tc>
                  <a:txBody>
                    <a:bodyPr/>
                    <a:lstStyle/>
                    <a:p>
                      <a:pPr algn="ctr" fontAlgn="b"/>
                      <a:r>
                        <a:rPr lang="en-US" sz="1100" b="0" i="0" u="none" strike="noStrike" dirty="0" err="1">
                          <a:solidFill>
                            <a:srgbClr val="BF8F00"/>
                          </a:solidFill>
                          <a:effectLst/>
                          <a:latin typeface="Calibri" panose="020F0502020204030204" pitchFamily="34" charset="0"/>
                        </a:rPr>
                        <a:t>xWxxxWxxBxxxxxBxxx</a:t>
                      </a:r>
                      <a:endParaRPr lang="en-US" sz="1100" b="0" i="0" u="none" strike="noStrike" dirty="0">
                        <a:solidFill>
                          <a:srgbClr val="BF8F00"/>
                        </a:solidFill>
                        <a:effectLst/>
                        <a:latin typeface="Calibri" panose="020F0502020204030204" pitchFamily="34" charset="0"/>
                      </a:endParaRPr>
                    </a:p>
                  </a:txBody>
                  <a:tcPr marL="9276" marR="9276" marT="9276" marB="0" anchor="b">
                    <a:lnL>
                      <a:noFill/>
                    </a:lnL>
                    <a:lnR>
                      <a:noFill/>
                    </a:lnR>
                    <a:lnT>
                      <a:noFill/>
                    </a:lnT>
                    <a:lnB>
                      <a:noFill/>
                    </a:lnB>
                  </a:tcPr>
                </a:tc>
                <a:tc>
                  <a:txBody>
                    <a:bodyPr/>
                    <a:lstStyle/>
                    <a:p>
                      <a:pPr algn="ctr" fontAlgn="b"/>
                      <a:r>
                        <a:rPr lang="en-US" sz="1100" b="0" i="0" u="none" strike="noStrike">
                          <a:solidFill>
                            <a:srgbClr val="BF8F00"/>
                          </a:solidFill>
                          <a:effectLst/>
                          <a:latin typeface="Calibri" panose="020F0502020204030204" pitchFamily="34" charset="0"/>
                        </a:rPr>
                        <a:t>xWxWxWxxxxxxxxBxxx</a:t>
                      </a:r>
                    </a:p>
                  </a:txBody>
                  <a:tcPr marL="9276" marR="9276" marT="9276" marB="0" anchor="b">
                    <a:lnL>
                      <a:noFill/>
                    </a:lnL>
                    <a:lnR>
                      <a:noFill/>
                    </a:lnR>
                    <a:lnT>
                      <a:noFill/>
                    </a:lnT>
                    <a:lnB>
                      <a:noFill/>
                    </a:lnB>
                  </a:tcPr>
                </a:tc>
                <a:tc>
                  <a:txBody>
                    <a:bodyPr/>
                    <a:lstStyle/>
                    <a:p>
                      <a:pPr algn="ctr" fontAlgn="b"/>
                      <a:r>
                        <a:rPr lang="en-US" sz="1100" b="0" i="0" u="none" strike="noStrike" dirty="0">
                          <a:solidFill>
                            <a:srgbClr val="BF8F00"/>
                          </a:solidFill>
                          <a:effectLst/>
                          <a:latin typeface="Calibri" panose="020F0502020204030204" pitchFamily="34" charset="0"/>
                        </a:rPr>
                        <a:t>2 / </a:t>
                      </a:r>
                      <a:r>
                        <a:rPr lang="en-US" sz="1100" b="0" i="0" u="none" strike="noStrike" dirty="0">
                          <a:solidFill>
                            <a:srgbClr val="BF8F00"/>
                          </a:solidFill>
                          <a:effectLst/>
                          <a:highlight>
                            <a:srgbClr val="00FF00"/>
                          </a:highlight>
                          <a:latin typeface="Calibri" panose="020F0502020204030204" pitchFamily="34" charset="0"/>
                        </a:rPr>
                        <a:t>431734</a:t>
                      </a:r>
                    </a:p>
                  </a:txBody>
                  <a:tcPr marL="9276" marR="9276" marT="9276" marB="0" anchor="b">
                    <a:lnL>
                      <a:noFill/>
                    </a:lnL>
                    <a:lnR>
                      <a:noFill/>
                    </a:lnR>
                    <a:lnT>
                      <a:noFill/>
                    </a:lnT>
                    <a:lnB>
                      <a:noFill/>
                    </a:lnB>
                  </a:tcPr>
                </a:tc>
                <a:tc>
                  <a:txBody>
                    <a:bodyPr/>
                    <a:lstStyle/>
                    <a:p>
                      <a:pPr algn="ctr" fontAlgn="b"/>
                      <a:r>
                        <a:rPr lang="en-US" sz="1100" b="0" i="0" u="none" strike="noStrike" dirty="0">
                          <a:solidFill>
                            <a:srgbClr val="BF8F00"/>
                          </a:solidFill>
                          <a:effectLst/>
                          <a:latin typeface="Calibri" panose="020F0502020204030204" pitchFamily="34" charset="0"/>
                        </a:rPr>
                        <a:t>2 / </a:t>
                      </a:r>
                      <a:r>
                        <a:rPr lang="en-US" sz="1100" b="0" i="0" u="none" strike="noStrike" dirty="0">
                          <a:solidFill>
                            <a:srgbClr val="BF8F00"/>
                          </a:solidFill>
                          <a:effectLst/>
                          <a:highlight>
                            <a:srgbClr val="00FF00"/>
                          </a:highlight>
                          <a:latin typeface="Calibri" panose="020F0502020204030204" pitchFamily="34" charset="0"/>
                        </a:rPr>
                        <a:t>4897</a:t>
                      </a:r>
                    </a:p>
                  </a:txBody>
                  <a:tcPr marL="9276" marR="9276" marT="9276" marB="0" anchor="b">
                    <a:lnL>
                      <a:noFill/>
                    </a:lnL>
                    <a:lnR>
                      <a:noFill/>
                    </a:lnR>
                    <a:lnT>
                      <a:noFill/>
                    </a:lnT>
                    <a:lnB>
                      <a:noFill/>
                    </a:lnB>
                  </a:tcPr>
                </a:tc>
                <a:extLst>
                  <a:ext uri="{0D108BD9-81ED-4DB2-BD59-A6C34878D82A}">
                    <a16:rowId xmlns:a16="http://schemas.microsoft.com/office/drawing/2014/main" val="1307702296"/>
                  </a:ext>
                </a:extLst>
              </a:tr>
              <a:tr h="185523">
                <a:tc>
                  <a:txBody>
                    <a:bodyPr/>
                    <a:lstStyle/>
                    <a:p>
                      <a:pPr algn="ctr" fontAlgn="b"/>
                      <a:r>
                        <a:rPr lang="en-US" sz="1100" b="0" i="0" u="none" strike="noStrike" dirty="0">
                          <a:solidFill>
                            <a:srgbClr val="BF8F00"/>
                          </a:solidFill>
                          <a:effectLst/>
                          <a:latin typeface="Calibri" panose="020F0502020204030204" pitchFamily="34" charset="0"/>
                        </a:rPr>
                        <a:t>5</a:t>
                      </a: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BBxxxxWBxxWWxxBWxW</a:t>
                      </a: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a:solidFill>
                            <a:srgbClr val="BF8F00"/>
                          </a:solidFill>
                          <a:effectLst/>
                          <a:latin typeface="Calibri" panose="020F0502020204030204" pitchFamily="34" charset="0"/>
                        </a:rPr>
                        <a:t>BBxxxWWxxxWWxxBWxW</a:t>
                      </a: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dirty="0">
                          <a:solidFill>
                            <a:srgbClr val="BF8F00"/>
                          </a:solidFill>
                          <a:effectLst/>
                          <a:latin typeface="Calibri" panose="020F0502020204030204" pitchFamily="34" charset="0"/>
                        </a:rPr>
                        <a:t>5 / 309223</a:t>
                      </a:r>
                    </a:p>
                  </a:txBody>
                  <a:tcPr marL="9276" marR="9276" marT="9276" marB="0" anchor="b">
                    <a:lnL>
                      <a:noFill/>
                    </a:lnL>
                    <a:lnR>
                      <a:noFill/>
                    </a:lnR>
                    <a:lnT>
                      <a:noFill/>
                    </a:lnT>
                    <a:lnB>
                      <a:noFill/>
                    </a:lnB>
                    <a:solidFill>
                      <a:srgbClr val="FFF2CC"/>
                    </a:solidFill>
                  </a:tcPr>
                </a:tc>
                <a:tc>
                  <a:txBody>
                    <a:bodyPr/>
                    <a:lstStyle/>
                    <a:p>
                      <a:pPr algn="ctr" fontAlgn="b"/>
                      <a:r>
                        <a:rPr lang="en-US" sz="1100" b="0" i="0" u="none" strike="noStrike" dirty="0">
                          <a:solidFill>
                            <a:srgbClr val="BF8F00"/>
                          </a:solidFill>
                          <a:effectLst/>
                          <a:latin typeface="Calibri" panose="020F0502020204030204" pitchFamily="34" charset="0"/>
                        </a:rPr>
                        <a:t>5 / 8104</a:t>
                      </a:r>
                    </a:p>
                  </a:txBody>
                  <a:tcPr marL="9276" marR="9276" marT="9276" marB="0" anchor="b">
                    <a:lnL>
                      <a:noFill/>
                    </a:lnL>
                    <a:lnR>
                      <a:noFill/>
                    </a:lnR>
                    <a:lnT>
                      <a:noFill/>
                    </a:lnT>
                    <a:lnB>
                      <a:noFill/>
                    </a:lnB>
                    <a:solidFill>
                      <a:srgbClr val="FFF2CC"/>
                    </a:solidFill>
                  </a:tcPr>
                </a:tc>
                <a:extLst>
                  <a:ext uri="{0D108BD9-81ED-4DB2-BD59-A6C34878D82A}">
                    <a16:rowId xmlns:a16="http://schemas.microsoft.com/office/drawing/2014/main" val="3081778090"/>
                  </a:ext>
                </a:extLst>
              </a:tr>
              <a:tr h="185523">
                <a:tc>
                  <a:txBody>
                    <a:bodyPr/>
                    <a:lstStyle/>
                    <a:p>
                      <a:pPr algn="ctr" fontAlgn="b"/>
                      <a:r>
                        <a:rPr lang="en-US" sz="1100" b="0" i="0" u="none" strike="noStrike" dirty="0">
                          <a:solidFill>
                            <a:srgbClr val="BF8F00"/>
                          </a:solidFill>
                          <a:effectLst/>
                          <a:latin typeface="Calibri" panose="020F0502020204030204" pitchFamily="34" charset="0"/>
                        </a:rPr>
                        <a:t>5</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dirty="0" err="1">
                          <a:solidFill>
                            <a:srgbClr val="BF8F00"/>
                          </a:solidFill>
                          <a:effectLst/>
                          <a:latin typeface="Calibri" panose="020F0502020204030204" pitchFamily="34" charset="0"/>
                        </a:rPr>
                        <a:t>xxBxWxBBxBxxWxxxxW</a:t>
                      </a:r>
                      <a:endParaRPr lang="en-US" sz="1100" b="0" i="0" u="none" strike="noStrike" dirty="0">
                        <a:solidFill>
                          <a:srgbClr val="BF8F00"/>
                        </a:solidFill>
                        <a:effectLst/>
                        <a:latin typeface="Calibri" panose="020F0502020204030204" pitchFamily="34" charset="0"/>
                      </a:endParaRP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a:solidFill>
                            <a:srgbClr val="BF8F00"/>
                          </a:solidFill>
                          <a:effectLst/>
                          <a:latin typeface="Calibri" panose="020F0502020204030204" pitchFamily="34" charset="0"/>
                        </a:rPr>
                        <a:t>xxBxWxBBWBxxWxxxxW</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a:solidFill>
                            <a:srgbClr val="BF8F00"/>
                          </a:solidFill>
                          <a:effectLst/>
                          <a:latin typeface="Calibri" panose="020F0502020204030204" pitchFamily="34" charset="0"/>
                        </a:rPr>
                        <a:t>1 / 187790</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1100" b="0" i="0" u="none" strike="noStrike" dirty="0">
                          <a:solidFill>
                            <a:srgbClr val="BF8F00"/>
                          </a:solidFill>
                          <a:effectLst/>
                          <a:latin typeface="Calibri" panose="020F0502020204030204" pitchFamily="34" charset="0"/>
                        </a:rPr>
                        <a:t>1 / 4640</a:t>
                      </a:r>
                    </a:p>
                  </a:txBody>
                  <a:tcPr marL="9276" marR="9276" marT="9276" marB="0" anchor="b">
                    <a:lnL>
                      <a:noFill/>
                    </a:lnL>
                    <a:lnR>
                      <a:noFill/>
                    </a:lnR>
                    <a:lnT>
                      <a:noFill/>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994049974"/>
                  </a:ext>
                </a:extLst>
              </a:tr>
            </a:tbl>
          </a:graphicData>
        </a:graphic>
      </p:graphicFrame>
      <p:sp>
        <p:nvSpPr>
          <p:cNvPr id="11" name="TextBox 10">
            <a:extLst>
              <a:ext uri="{FF2B5EF4-FFF2-40B4-BE49-F238E27FC236}">
                <a16:creationId xmlns:a16="http://schemas.microsoft.com/office/drawing/2014/main" id="{A6B55D84-E398-10C8-EE3D-717D5F5BCF87}"/>
              </a:ext>
            </a:extLst>
          </p:cNvPr>
          <p:cNvSpPr txBox="1"/>
          <p:nvPr/>
        </p:nvSpPr>
        <p:spPr>
          <a:xfrm>
            <a:off x="5472649" y="1085142"/>
            <a:ext cx="2653823" cy="230832"/>
          </a:xfrm>
          <a:prstGeom prst="rect">
            <a:avLst/>
          </a:prstGeom>
          <a:noFill/>
        </p:spPr>
        <p:txBody>
          <a:bodyPr wrap="square" rtlCol="0">
            <a:spAutoFit/>
          </a:bodyPr>
          <a:lstStyle/>
          <a:p>
            <a:r>
              <a:rPr lang="en-US" altLang="zh-TW" sz="900" dirty="0">
                <a:solidFill>
                  <a:srgbClr val="00FF00"/>
                </a:solidFill>
              </a:rPr>
              <a:t>*AB</a:t>
            </a:r>
            <a:r>
              <a:rPr lang="zh-TW" altLang="en-US" sz="900" dirty="0">
                <a:solidFill>
                  <a:srgbClr val="00FF00"/>
                </a:solidFill>
              </a:rPr>
              <a:t> </a:t>
            </a:r>
            <a:r>
              <a:rPr lang="en-US" altLang="zh-TW" sz="900" dirty="0">
                <a:solidFill>
                  <a:srgbClr val="00FF00"/>
                </a:solidFill>
              </a:rPr>
              <a:t>Pruning produces savings over </a:t>
            </a:r>
            <a:r>
              <a:rPr lang="en-US" altLang="zh-TW" sz="900" dirty="0" err="1">
                <a:solidFill>
                  <a:srgbClr val="00FF00"/>
                </a:solidFill>
              </a:rPr>
              <a:t>MiniMax</a:t>
            </a:r>
            <a:r>
              <a:rPr lang="zh-TW" altLang="en-US" sz="900" dirty="0">
                <a:solidFill>
                  <a:srgbClr val="00FF00"/>
                </a:solidFill>
              </a:rPr>
              <a:t> </a:t>
            </a:r>
            <a:endParaRPr lang="en-US" sz="900" dirty="0">
              <a:solidFill>
                <a:srgbClr val="00FF00"/>
              </a:solidFill>
            </a:endParaRPr>
          </a:p>
        </p:txBody>
      </p:sp>
    </p:spTree>
    <p:extLst>
      <p:ext uri="{BB962C8B-B14F-4D97-AF65-F5344CB8AC3E}">
        <p14:creationId xmlns:p14="http://schemas.microsoft.com/office/powerpoint/2010/main" val="93863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5342-0E28-4C58-B4A5-ADC7347D2427}"/>
              </a:ext>
            </a:extLst>
          </p:cNvPr>
          <p:cNvSpPr>
            <a:spLocks noGrp="1"/>
          </p:cNvSpPr>
          <p:nvPr>
            <p:ph type="title"/>
          </p:nvPr>
        </p:nvSpPr>
        <p:spPr/>
        <p:txBody>
          <a:bodyPr>
            <a:normAutofit/>
          </a:bodyPr>
          <a:lstStyle/>
          <a:p>
            <a:pPr algn="ctr"/>
            <a:r>
              <a:rPr lang="en-US" sz="2400" dirty="0">
                <a:solidFill>
                  <a:srgbClr val="E8A122"/>
                </a:solidFill>
                <a:latin typeface="Arial Black" panose="020B0A04020102020204" pitchFamily="34" charset="0"/>
              </a:rPr>
              <a:t>Example Outputs for </a:t>
            </a:r>
            <a:r>
              <a:rPr lang="en-US" sz="2400" dirty="0" err="1">
                <a:solidFill>
                  <a:srgbClr val="E8A122"/>
                </a:solidFill>
                <a:latin typeface="Arial Black" panose="020B0A04020102020204" pitchFamily="34" charset="0"/>
              </a:rPr>
              <a:t>MiniMaxBlack</a:t>
            </a:r>
            <a:endParaRPr lang="en-US" sz="2400" dirty="0">
              <a:solidFill>
                <a:srgbClr val="E8A122"/>
              </a:solidFill>
              <a:latin typeface="Arial Black" panose="020B0A04020102020204" pitchFamily="34" charset="0"/>
            </a:endParaRPr>
          </a:p>
        </p:txBody>
      </p:sp>
      <p:pic>
        <p:nvPicPr>
          <p:cNvPr id="4" name="Picture 6" descr="UTD Logo   University of Texas at Dallas Arm&amp;Emblem [utdallas.edu] png">
            <a:extLst>
              <a:ext uri="{FF2B5EF4-FFF2-40B4-BE49-F238E27FC236}">
                <a16:creationId xmlns:a16="http://schemas.microsoft.com/office/drawing/2014/main" id="{B6C87C83-0355-4B00-9AC5-64D9600DB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540" y="4494934"/>
            <a:ext cx="1467642" cy="541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85D0CE7F-525B-46B6-4337-3A9444CFABBA}"/>
              </a:ext>
            </a:extLst>
          </p:cNvPr>
          <p:cNvGraphicFramePr>
            <a:graphicFrameLocks noGrp="1"/>
          </p:cNvGraphicFramePr>
          <p:nvPr>
            <p:extLst>
              <p:ext uri="{D42A27DB-BD31-4B8C-83A1-F6EECF244321}">
                <p14:modId xmlns:p14="http://schemas.microsoft.com/office/powerpoint/2010/main" val="1656694308"/>
              </p:ext>
            </p:extLst>
          </p:nvPr>
        </p:nvGraphicFramePr>
        <p:xfrm>
          <a:off x="310600" y="1478369"/>
          <a:ext cx="8521700" cy="770808"/>
        </p:xfrm>
        <a:graphic>
          <a:graphicData uri="http://schemas.openxmlformats.org/drawingml/2006/table">
            <a:tbl>
              <a:tblPr/>
              <a:tblGrid>
                <a:gridCol w="739062">
                  <a:extLst>
                    <a:ext uri="{9D8B030D-6E8A-4147-A177-3AD203B41FA5}">
                      <a16:colId xmlns:a16="http://schemas.microsoft.com/office/drawing/2014/main" val="1233776668"/>
                    </a:ext>
                  </a:extLst>
                </a:gridCol>
                <a:gridCol w="1079673">
                  <a:extLst>
                    <a:ext uri="{9D8B030D-6E8A-4147-A177-3AD203B41FA5}">
                      <a16:colId xmlns:a16="http://schemas.microsoft.com/office/drawing/2014/main" val="3082201397"/>
                    </a:ext>
                  </a:extLst>
                </a:gridCol>
                <a:gridCol w="1150365">
                  <a:extLst>
                    <a:ext uri="{9D8B030D-6E8A-4147-A177-3AD203B41FA5}">
                      <a16:colId xmlns:a16="http://schemas.microsoft.com/office/drawing/2014/main" val="92271870"/>
                    </a:ext>
                  </a:extLst>
                </a:gridCol>
                <a:gridCol w="1568095">
                  <a:extLst>
                    <a:ext uri="{9D8B030D-6E8A-4147-A177-3AD203B41FA5}">
                      <a16:colId xmlns:a16="http://schemas.microsoft.com/office/drawing/2014/main" val="775230206"/>
                    </a:ext>
                  </a:extLst>
                </a:gridCol>
                <a:gridCol w="1143938">
                  <a:extLst>
                    <a:ext uri="{9D8B030D-6E8A-4147-A177-3AD203B41FA5}">
                      <a16:colId xmlns:a16="http://schemas.microsoft.com/office/drawing/2014/main" val="2553882245"/>
                    </a:ext>
                  </a:extLst>
                </a:gridCol>
                <a:gridCol w="1137512">
                  <a:extLst>
                    <a:ext uri="{9D8B030D-6E8A-4147-A177-3AD203B41FA5}">
                      <a16:colId xmlns:a16="http://schemas.microsoft.com/office/drawing/2014/main" val="2072680961"/>
                    </a:ext>
                  </a:extLst>
                </a:gridCol>
                <a:gridCol w="1703055">
                  <a:extLst>
                    <a:ext uri="{9D8B030D-6E8A-4147-A177-3AD203B41FA5}">
                      <a16:colId xmlns:a16="http://schemas.microsoft.com/office/drawing/2014/main" val="1340225359"/>
                    </a:ext>
                  </a:extLst>
                </a:gridCol>
              </a:tblGrid>
              <a:tr h="128468">
                <a:tc gridSpan="7">
                  <a:txBody>
                    <a:bodyPr/>
                    <a:lstStyle/>
                    <a:p>
                      <a:pPr algn="ctr" fontAlgn="b"/>
                      <a:r>
                        <a:rPr lang="en-US" sz="700" b="1" i="0" u="none" strike="noStrike" dirty="0">
                          <a:solidFill>
                            <a:srgbClr val="FFFFFF"/>
                          </a:solidFill>
                          <a:effectLst/>
                          <a:latin typeface="Calibri" panose="020F0502020204030204" pitchFamily="34" charset="0"/>
                        </a:rPr>
                        <a:t>Opening Phase</a:t>
                      </a: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3409914"/>
                  </a:ext>
                </a:extLst>
              </a:tr>
              <a:tr h="128468">
                <a:tc>
                  <a:txBody>
                    <a:bodyPr/>
                    <a:lstStyle/>
                    <a:p>
                      <a:pPr algn="ctr" fontAlgn="b"/>
                      <a:r>
                        <a:rPr lang="en-US" sz="700" b="1" i="0" u="none" strike="noStrike">
                          <a:solidFill>
                            <a:srgbClr val="BF8F00"/>
                          </a:solidFill>
                          <a:effectLst/>
                          <a:latin typeface="Calibri" panose="020F0502020204030204" pitchFamily="34" charset="0"/>
                        </a:rPr>
                        <a:t>Ply</a:t>
                      </a:r>
                    </a:p>
                  </a:txBody>
                  <a:tcPr marL="6423" marR="6423" marT="6423"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700" b="1" i="0" u="none" strike="noStrike">
                          <a:solidFill>
                            <a:srgbClr val="BF8F00"/>
                          </a:solidFill>
                          <a:effectLst/>
                          <a:latin typeface="Calibri" panose="020F0502020204030204" pitchFamily="34" charset="0"/>
                        </a:rPr>
                        <a:t>MiniMax Input</a:t>
                      </a:r>
                    </a:p>
                  </a:txBody>
                  <a:tcPr marL="6423" marR="6423" marT="6423"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700" b="1" i="0" u="none" strike="noStrike">
                          <a:solidFill>
                            <a:srgbClr val="BF8F00"/>
                          </a:solidFill>
                          <a:effectLst/>
                          <a:latin typeface="Calibri" panose="020F0502020204030204" pitchFamily="34" charset="0"/>
                        </a:rPr>
                        <a:t>MiniMax Output</a:t>
                      </a:r>
                    </a:p>
                  </a:txBody>
                  <a:tcPr marL="6423" marR="6423" marT="6423"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700" b="1" i="0" u="none" strike="noStrike">
                          <a:solidFill>
                            <a:srgbClr val="BF8F00"/>
                          </a:solidFill>
                          <a:effectLst/>
                          <a:latin typeface="Calibri" panose="020F0502020204030204" pitchFamily="34" charset="0"/>
                        </a:rPr>
                        <a:t>MiniMax(Estimation values/count)</a:t>
                      </a:r>
                    </a:p>
                  </a:txBody>
                  <a:tcPr marL="6423" marR="6423" marT="6423"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700" b="1" i="0" u="none" strike="noStrike">
                          <a:solidFill>
                            <a:srgbClr val="BF8F00"/>
                          </a:solidFill>
                          <a:effectLst/>
                          <a:latin typeface="Calibri" panose="020F0502020204030204" pitchFamily="34" charset="0"/>
                        </a:rPr>
                        <a:t>MiniMaxBlack Input</a:t>
                      </a:r>
                    </a:p>
                  </a:txBody>
                  <a:tcPr marL="6423" marR="6423" marT="6423"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700" b="1" i="0" u="none" strike="noStrike">
                          <a:solidFill>
                            <a:srgbClr val="BF8F00"/>
                          </a:solidFill>
                          <a:effectLst/>
                          <a:latin typeface="Calibri" panose="020F0502020204030204" pitchFamily="34" charset="0"/>
                        </a:rPr>
                        <a:t>MiniMaxBlack Output</a:t>
                      </a:r>
                    </a:p>
                  </a:txBody>
                  <a:tcPr marL="6423" marR="6423" marT="6423"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700" b="1" i="0" u="none" strike="noStrike">
                          <a:solidFill>
                            <a:srgbClr val="BF8F00"/>
                          </a:solidFill>
                          <a:effectLst/>
                          <a:latin typeface="Calibri" panose="020F0502020204030204" pitchFamily="34" charset="0"/>
                        </a:rPr>
                        <a:t>MiniMaxBlack(Estimation values/count)</a:t>
                      </a:r>
                    </a:p>
                  </a:txBody>
                  <a:tcPr marL="6423" marR="6423" marT="6423"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715597766"/>
                  </a:ext>
                </a:extLst>
              </a:tr>
              <a:tr h="128468">
                <a:tc>
                  <a:txBody>
                    <a:bodyPr/>
                    <a:lstStyle/>
                    <a:p>
                      <a:pPr algn="ctr" fontAlgn="b"/>
                      <a:r>
                        <a:rPr lang="en-US" sz="700" b="0" i="0" u="none" strike="noStrike">
                          <a:solidFill>
                            <a:srgbClr val="BF8F00"/>
                          </a:solidFill>
                          <a:effectLst/>
                          <a:latin typeface="Calibri" panose="020F0502020204030204" pitchFamily="34" charset="0"/>
                        </a:rPr>
                        <a:t>5</a:t>
                      </a:r>
                    </a:p>
                  </a:txBody>
                  <a:tcPr marL="6423" marR="6423" marT="6423"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700" b="0" i="0" u="none" strike="noStrike" dirty="0" err="1">
                          <a:solidFill>
                            <a:srgbClr val="BF8F00"/>
                          </a:solidFill>
                          <a:effectLst/>
                          <a:latin typeface="Calibri" panose="020F0502020204030204" pitchFamily="34" charset="0"/>
                        </a:rPr>
                        <a:t>xxWxWxxxxWxBWBBxxx</a:t>
                      </a:r>
                      <a:endParaRPr lang="en-US" sz="700" b="0" i="0" u="none" strike="noStrike" dirty="0">
                        <a:solidFill>
                          <a:srgbClr val="BF8F00"/>
                        </a:solidFill>
                        <a:effectLst/>
                        <a:latin typeface="Calibri" panose="020F0502020204030204" pitchFamily="34" charset="0"/>
                      </a:endParaRPr>
                    </a:p>
                  </a:txBody>
                  <a:tcPr marL="6423" marR="6423" marT="6423"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WxWxWxxxxWxxWBBxxx</a:t>
                      </a:r>
                    </a:p>
                  </a:txBody>
                  <a:tcPr marL="6423" marR="6423" marT="6423"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3 / 277230</a:t>
                      </a:r>
                    </a:p>
                  </a:txBody>
                  <a:tcPr marL="6423" marR="6423" marT="6423"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xxBxBxxxxBxWBWWxxx</a:t>
                      </a:r>
                    </a:p>
                  </a:txBody>
                  <a:tcPr marL="6423" marR="6423" marT="6423"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BxBxBxxxxBxxBWWxxx</a:t>
                      </a:r>
                    </a:p>
                  </a:txBody>
                  <a:tcPr marL="6423" marR="6423" marT="6423"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-3 / 277230</a:t>
                      </a:r>
                    </a:p>
                  </a:txBody>
                  <a:tcPr marL="6423" marR="6423" marT="6423"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461392437"/>
                  </a:ext>
                </a:extLst>
              </a:tr>
              <a:tr h="128468">
                <a:tc>
                  <a:txBody>
                    <a:bodyPr/>
                    <a:lstStyle/>
                    <a:p>
                      <a:pPr algn="ctr" fontAlgn="b"/>
                      <a:r>
                        <a:rPr lang="en-US" sz="700" b="0" i="0" u="none" strike="noStrike">
                          <a:solidFill>
                            <a:srgbClr val="BF8F00"/>
                          </a:solidFill>
                          <a:effectLst/>
                          <a:latin typeface="Calibri" panose="020F0502020204030204" pitchFamily="34" charset="0"/>
                        </a:rPr>
                        <a:t>5</a:t>
                      </a:r>
                    </a:p>
                  </a:txBody>
                  <a:tcPr marL="6423" marR="6423" marT="6423" marB="0" anchor="b">
                    <a:lnL>
                      <a:noFill/>
                    </a:lnL>
                    <a:lnR>
                      <a:noFill/>
                    </a:lnR>
                    <a:lnT>
                      <a:noFill/>
                    </a:lnT>
                    <a:lnB>
                      <a:noFill/>
                    </a:lnB>
                  </a:tcPr>
                </a:tc>
                <a:tc>
                  <a:txBody>
                    <a:bodyPr/>
                    <a:lstStyle/>
                    <a:p>
                      <a:pPr algn="ctr" fontAlgn="b"/>
                      <a:r>
                        <a:rPr lang="en-US" sz="700" b="0" i="0" u="none" strike="noStrike">
                          <a:solidFill>
                            <a:srgbClr val="BF8F00"/>
                          </a:solidFill>
                          <a:effectLst/>
                          <a:latin typeface="Calibri" panose="020F0502020204030204" pitchFamily="34" charset="0"/>
                        </a:rPr>
                        <a:t>xWxxxWxxBxxxxxBxxx</a:t>
                      </a:r>
                    </a:p>
                  </a:txBody>
                  <a:tcPr marL="6423" marR="6423" marT="6423" marB="0" anchor="b">
                    <a:lnL>
                      <a:noFill/>
                    </a:lnL>
                    <a:lnR>
                      <a:noFill/>
                    </a:lnR>
                    <a:lnT>
                      <a:noFill/>
                    </a:lnT>
                    <a:lnB>
                      <a:noFill/>
                    </a:lnB>
                  </a:tcPr>
                </a:tc>
                <a:tc>
                  <a:txBody>
                    <a:bodyPr/>
                    <a:lstStyle/>
                    <a:p>
                      <a:pPr algn="ctr" fontAlgn="b"/>
                      <a:r>
                        <a:rPr lang="en-US" sz="700" b="0" i="0" u="none" strike="noStrike">
                          <a:solidFill>
                            <a:srgbClr val="BF8F00"/>
                          </a:solidFill>
                          <a:effectLst/>
                          <a:latin typeface="Calibri" panose="020F0502020204030204" pitchFamily="34" charset="0"/>
                        </a:rPr>
                        <a:t>xWxWxWxxxxxxxxBxxx</a:t>
                      </a:r>
                    </a:p>
                  </a:txBody>
                  <a:tcPr marL="6423" marR="6423" marT="6423" marB="0" anchor="b">
                    <a:lnL>
                      <a:noFill/>
                    </a:lnL>
                    <a:lnR>
                      <a:noFill/>
                    </a:lnR>
                    <a:lnT>
                      <a:noFill/>
                    </a:lnT>
                    <a:lnB>
                      <a:noFill/>
                    </a:lnB>
                  </a:tcPr>
                </a:tc>
                <a:tc>
                  <a:txBody>
                    <a:bodyPr/>
                    <a:lstStyle/>
                    <a:p>
                      <a:pPr algn="ctr" fontAlgn="b"/>
                      <a:r>
                        <a:rPr lang="en-US" sz="700" b="0" i="0" u="none" strike="noStrike">
                          <a:solidFill>
                            <a:srgbClr val="BF8F00"/>
                          </a:solidFill>
                          <a:effectLst/>
                          <a:latin typeface="Calibri" panose="020F0502020204030204" pitchFamily="34" charset="0"/>
                        </a:rPr>
                        <a:t>2 / 431734</a:t>
                      </a:r>
                    </a:p>
                  </a:txBody>
                  <a:tcPr marL="6423" marR="6423" marT="6423" marB="0" anchor="b">
                    <a:lnL>
                      <a:noFill/>
                    </a:lnL>
                    <a:lnR>
                      <a:noFill/>
                    </a:lnR>
                    <a:lnT>
                      <a:noFill/>
                    </a:lnT>
                    <a:lnB>
                      <a:noFill/>
                    </a:lnB>
                  </a:tcPr>
                </a:tc>
                <a:tc>
                  <a:txBody>
                    <a:bodyPr/>
                    <a:lstStyle/>
                    <a:p>
                      <a:pPr algn="ctr" fontAlgn="b"/>
                      <a:r>
                        <a:rPr lang="en-US" sz="700" b="0" i="0" u="none" strike="noStrike">
                          <a:solidFill>
                            <a:srgbClr val="BF8F00"/>
                          </a:solidFill>
                          <a:effectLst/>
                          <a:latin typeface="Calibri" panose="020F0502020204030204" pitchFamily="34" charset="0"/>
                        </a:rPr>
                        <a:t>xBxxxBxxWxxxxxWxxx</a:t>
                      </a:r>
                    </a:p>
                  </a:txBody>
                  <a:tcPr marL="6423" marR="6423" marT="6423" marB="0" anchor="b">
                    <a:lnL>
                      <a:noFill/>
                    </a:lnL>
                    <a:lnR>
                      <a:noFill/>
                    </a:lnR>
                    <a:lnT>
                      <a:noFill/>
                    </a:lnT>
                    <a:lnB>
                      <a:noFill/>
                    </a:lnB>
                  </a:tcPr>
                </a:tc>
                <a:tc>
                  <a:txBody>
                    <a:bodyPr/>
                    <a:lstStyle/>
                    <a:p>
                      <a:pPr algn="ctr" fontAlgn="b"/>
                      <a:r>
                        <a:rPr lang="en-US" sz="700" b="0" i="0" u="none" strike="noStrike">
                          <a:solidFill>
                            <a:srgbClr val="BF8F00"/>
                          </a:solidFill>
                          <a:effectLst/>
                          <a:latin typeface="Calibri" panose="020F0502020204030204" pitchFamily="34" charset="0"/>
                        </a:rPr>
                        <a:t>xBxBxBxxxxxxxxWxxx</a:t>
                      </a:r>
                    </a:p>
                  </a:txBody>
                  <a:tcPr marL="6423" marR="6423" marT="6423" marB="0" anchor="b">
                    <a:lnL>
                      <a:noFill/>
                    </a:lnL>
                    <a:lnR>
                      <a:noFill/>
                    </a:lnR>
                    <a:lnT>
                      <a:noFill/>
                    </a:lnT>
                    <a:lnB>
                      <a:noFill/>
                    </a:lnB>
                  </a:tcPr>
                </a:tc>
                <a:tc>
                  <a:txBody>
                    <a:bodyPr/>
                    <a:lstStyle/>
                    <a:p>
                      <a:pPr algn="ctr" fontAlgn="b"/>
                      <a:r>
                        <a:rPr lang="en-US" sz="700" b="0" i="0" u="none" strike="noStrike">
                          <a:solidFill>
                            <a:srgbClr val="BF8F00"/>
                          </a:solidFill>
                          <a:effectLst/>
                          <a:latin typeface="Calibri" panose="020F0502020204030204" pitchFamily="34" charset="0"/>
                        </a:rPr>
                        <a:t>-2 / 431734</a:t>
                      </a:r>
                    </a:p>
                  </a:txBody>
                  <a:tcPr marL="6423" marR="6423" marT="6423" marB="0" anchor="b">
                    <a:lnL>
                      <a:noFill/>
                    </a:lnL>
                    <a:lnR>
                      <a:noFill/>
                    </a:lnR>
                    <a:lnT>
                      <a:noFill/>
                    </a:lnT>
                    <a:lnB>
                      <a:noFill/>
                    </a:lnB>
                  </a:tcPr>
                </a:tc>
                <a:extLst>
                  <a:ext uri="{0D108BD9-81ED-4DB2-BD59-A6C34878D82A}">
                    <a16:rowId xmlns:a16="http://schemas.microsoft.com/office/drawing/2014/main" val="3874870298"/>
                  </a:ext>
                </a:extLst>
              </a:tr>
              <a:tr h="128468">
                <a:tc>
                  <a:txBody>
                    <a:bodyPr/>
                    <a:lstStyle/>
                    <a:p>
                      <a:pPr algn="ctr" fontAlgn="b"/>
                      <a:r>
                        <a:rPr lang="en-US" sz="700" b="0" i="0" u="none" strike="noStrike">
                          <a:solidFill>
                            <a:srgbClr val="BF8F00"/>
                          </a:solidFill>
                          <a:effectLst/>
                          <a:latin typeface="Calibri" panose="020F0502020204030204" pitchFamily="34" charset="0"/>
                        </a:rPr>
                        <a:t>5</a:t>
                      </a:r>
                    </a:p>
                  </a:txBody>
                  <a:tcPr marL="6423" marR="6423" marT="6423" marB="0" anchor="b">
                    <a:lnL>
                      <a:noFill/>
                    </a:lnL>
                    <a:lnR>
                      <a:noFill/>
                    </a:lnR>
                    <a:lnT>
                      <a:noFill/>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BBxxxxWBxxWWxxBWxW</a:t>
                      </a:r>
                    </a:p>
                  </a:txBody>
                  <a:tcPr marL="6423" marR="6423" marT="6423" marB="0" anchor="b">
                    <a:lnL>
                      <a:noFill/>
                    </a:lnL>
                    <a:lnR>
                      <a:noFill/>
                    </a:lnR>
                    <a:lnT>
                      <a:noFill/>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BBxxxWWxxxWWxxBWxW</a:t>
                      </a:r>
                    </a:p>
                  </a:txBody>
                  <a:tcPr marL="6423" marR="6423" marT="6423" marB="0" anchor="b">
                    <a:lnL>
                      <a:noFill/>
                    </a:lnL>
                    <a:lnR>
                      <a:noFill/>
                    </a:lnR>
                    <a:lnT>
                      <a:noFill/>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5 / 309223</a:t>
                      </a:r>
                    </a:p>
                  </a:txBody>
                  <a:tcPr marL="6423" marR="6423" marT="6423" marB="0" anchor="b">
                    <a:lnL>
                      <a:noFill/>
                    </a:lnL>
                    <a:lnR>
                      <a:noFill/>
                    </a:lnR>
                    <a:lnT>
                      <a:noFill/>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WWxxxxBWxxBBxxWBxB</a:t>
                      </a:r>
                    </a:p>
                  </a:txBody>
                  <a:tcPr marL="6423" marR="6423" marT="6423" marB="0" anchor="b">
                    <a:lnL>
                      <a:noFill/>
                    </a:lnL>
                    <a:lnR>
                      <a:noFill/>
                    </a:lnR>
                    <a:lnT>
                      <a:noFill/>
                    </a:lnT>
                    <a:lnB>
                      <a:noFill/>
                    </a:lnB>
                    <a:solidFill>
                      <a:srgbClr val="FFF2CC"/>
                    </a:solidFill>
                  </a:tcPr>
                </a:tc>
                <a:tc>
                  <a:txBody>
                    <a:bodyPr/>
                    <a:lstStyle/>
                    <a:p>
                      <a:pPr algn="ctr" fontAlgn="b"/>
                      <a:r>
                        <a:rPr lang="en-US" sz="700" b="0" i="0" u="none" strike="noStrike">
                          <a:solidFill>
                            <a:srgbClr val="BF8F00"/>
                          </a:solidFill>
                          <a:effectLst/>
                          <a:latin typeface="Calibri" panose="020F0502020204030204" pitchFamily="34" charset="0"/>
                        </a:rPr>
                        <a:t>WWxxxBBxxxBBxxWBxB</a:t>
                      </a:r>
                    </a:p>
                  </a:txBody>
                  <a:tcPr marL="6423" marR="6423" marT="6423" marB="0" anchor="b">
                    <a:lnL>
                      <a:noFill/>
                    </a:lnL>
                    <a:lnR>
                      <a:noFill/>
                    </a:lnR>
                    <a:lnT>
                      <a:noFill/>
                    </a:lnT>
                    <a:lnB>
                      <a:noFill/>
                    </a:lnB>
                    <a:solidFill>
                      <a:srgbClr val="FFF2CC"/>
                    </a:solidFill>
                  </a:tcPr>
                </a:tc>
                <a:tc>
                  <a:txBody>
                    <a:bodyPr/>
                    <a:lstStyle/>
                    <a:p>
                      <a:pPr algn="ctr" fontAlgn="b"/>
                      <a:r>
                        <a:rPr lang="en-US" sz="700" b="0" i="0" u="none" strike="noStrike" dirty="0">
                          <a:solidFill>
                            <a:srgbClr val="BF8F00"/>
                          </a:solidFill>
                          <a:effectLst/>
                          <a:latin typeface="Calibri" panose="020F0502020204030204" pitchFamily="34" charset="0"/>
                        </a:rPr>
                        <a:t>-5 / 309223</a:t>
                      </a:r>
                    </a:p>
                  </a:txBody>
                  <a:tcPr marL="6423" marR="6423" marT="6423" marB="0" anchor="b">
                    <a:lnL>
                      <a:noFill/>
                    </a:lnL>
                    <a:lnR>
                      <a:noFill/>
                    </a:lnR>
                    <a:lnT>
                      <a:noFill/>
                    </a:lnT>
                    <a:lnB>
                      <a:noFill/>
                    </a:lnB>
                    <a:solidFill>
                      <a:srgbClr val="FFF2CC"/>
                    </a:solidFill>
                  </a:tcPr>
                </a:tc>
                <a:extLst>
                  <a:ext uri="{0D108BD9-81ED-4DB2-BD59-A6C34878D82A}">
                    <a16:rowId xmlns:a16="http://schemas.microsoft.com/office/drawing/2014/main" val="2138705843"/>
                  </a:ext>
                </a:extLst>
              </a:tr>
              <a:tr h="128468">
                <a:tc>
                  <a:txBody>
                    <a:bodyPr/>
                    <a:lstStyle/>
                    <a:p>
                      <a:pPr algn="ctr" fontAlgn="b"/>
                      <a:r>
                        <a:rPr lang="en-US" sz="700" b="0" i="0" u="none" strike="noStrike">
                          <a:solidFill>
                            <a:srgbClr val="BF8F00"/>
                          </a:solidFill>
                          <a:effectLst/>
                          <a:latin typeface="Calibri" panose="020F0502020204030204" pitchFamily="34" charset="0"/>
                        </a:rPr>
                        <a:t>5</a:t>
                      </a: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700" b="0" i="0" u="none" strike="noStrike">
                          <a:solidFill>
                            <a:srgbClr val="BF8F00"/>
                          </a:solidFill>
                          <a:effectLst/>
                          <a:latin typeface="Calibri" panose="020F0502020204030204" pitchFamily="34" charset="0"/>
                        </a:rPr>
                        <a:t>xxBxWxBBxBxxWxxxxW</a:t>
                      </a: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700" b="0" i="0" u="none" strike="noStrike" dirty="0" err="1">
                          <a:solidFill>
                            <a:srgbClr val="BF8F00"/>
                          </a:solidFill>
                          <a:effectLst/>
                          <a:latin typeface="Calibri" panose="020F0502020204030204" pitchFamily="34" charset="0"/>
                        </a:rPr>
                        <a:t>xxBxWxBBWBxxWxxxxW</a:t>
                      </a:r>
                      <a:endParaRPr lang="en-US" sz="700" b="0" i="0" u="none" strike="noStrike" dirty="0">
                        <a:solidFill>
                          <a:srgbClr val="BF8F00"/>
                        </a:solidFill>
                        <a:effectLst/>
                        <a:latin typeface="Calibri" panose="020F0502020204030204" pitchFamily="34" charset="0"/>
                      </a:endParaRP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700" b="0" i="0" u="none" strike="noStrike" dirty="0">
                          <a:solidFill>
                            <a:srgbClr val="BF8F00"/>
                          </a:solidFill>
                          <a:effectLst/>
                          <a:latin typeface="Calibri" panose="020F0502020204030204" pitchFamily="34" charset="0"/>
                        </a:rPr>
                        <a:t>1 / 187790</a:t>
                      </a: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700" b="0" i="0" u="none" strike="noStrike" dirty="0" err="1">
                          <a:solidFill>
                            <a:srgbClr val="BF8F00"/>
                          </a:solidFill>
                          <a:effectLst/>
                          <a:latin typeface="Calibri" panose="020F0502020204030204" pitchFamily="34" charset="0"/>
                        </a:rPr>
                        <a:t>xxWxBxWWxWxxBxxxxB</a:t>
                      </a:r>
                      <a:endParaRPr lang="en-US" sz="700" b="0" i="0" u="none" strike="noStrike" dirty="0">
                        <a:solidFill>
                          <a:srgbClr val="BF8F00"/>
                        </a:solidFill>
                        <a:effectLst/>
                        <a:latin typeface="Calibri" panose="020F0502020204030204" pitchFamily="34" charset="0"/>
                      </a:endParaRP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700" b="0" i="0" u="none" strike="noStrike" dirty="0" err="1">
                          <a:solidFill>
                            <a:srgbClr val="BF8F00"/>
                          </a:solidFill>
                          <a:effectLst/>
                          <a:latin typeface="Calibri" panose="020F0502020204030204" pitchFamily="34" charset="0"/>
                        </a:rPr>
                        <a:t>xxWxBxWWBWxxBxxxxB</a:t>
                      </a:r>
                      <a:endParaRPr lang="en-US" sz="700" b="0" i="0" u="none" strike="noStrike" dirty="0">
                        <a:solidFill>
                          <a:srgbClr val="BF8F00"/>
                        </a:solidFill>
                        <a:effectLst/>
                        <a:latin typeface="Calibri" panose="020F0502020204030204" pitchFamily="34" charset="0"/>
                      </a:endParaRP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700" b="0" i="0" u="none" strike="noStrike" dirty="0">
                          <a:solidFill>
                            <a:srgbClr val="BF8F00"/>
                          </a:solidFill>
                          <a:effectLst/>
                          <a:latin typeface="Calibri" panose="020F0502020204030204" pitchFamily="34" charset="0"/>
                        </a:rPr>
                        <a:t>-1 / 187790</a:t>
                      </a:r>
                    </a:p>
                  </a:txBody>
                  <a:tcPr marL="6423" marR="6423" marT="6423" marB="0" anchor="b">
                    <a:lnL>
                      <a:noFill/>
                    </a:lnL>
                    <a:lnR>
                      <a:noFill/>
                    </a:lnR>
                    <a:lnT>
                      <a:noFill/>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280581093"/>
                  </a:ext>
                </a:extLst>
              </a:tr>
            </a:tbl>
          </a:graphicData>
        </a:graphic>
      </p:graphicFrame>
      <p:graphicFrame>
        <p:nvGraphicFramePr>
          <p:cNvPr id="5" name="Table 4">
            <a:extLst>
              <a:ext uri="{FF2B5EF4-FFF2-40B4-BE49-F238E27FC236}">
                <a16:creationId xmlns:a16="http://schemas.microsoft.com/office/drawing/2014/main" id="{1A4966D5-D9E8-293E-0346-6CFFD8EDCA76}"/>
              </a:ext>
            </a:extLst>
          </p:cNvPr>
          <p:cNvGraphicFramePr>
            <a:graphicFrameLocks noGrp="1"/>
          </p:cNvGraphicFramePr>
          <p:nvPr>
            <p:extLst>
              <p:ext uri="{D42A27DB-BD31-4B8C-83A1-F6EECF244321}">
                <p14:modId xmlns:p14="http://schemas.microsoft.com/office/powerpoint/2010/main" val="2106063546"/>
              </p:ext>
            </p:extLst>
          </p:nvPr>
        </p:nvGraphicFramePr>
        <p:xfrm>
          <a:off x="311150" y="2478346"/>
          <a:ext cx="8521150" cy="770808"/>
        </p:xfrm>
        <a:graphic>
          <a:graphicData uri="http://schemas.openxmlformats.org/drawingml/2006/table">
            <a:tbl>
              <a:tblPr/>
              <a:tblGrid>
                <a:gridCol w="732934">
                  <a:extLst>
                    <a:ext uri="{9D8B030D-6E8A-4147-A177-3AD203B41FA5}">
                      <a16:colId xmlns:a16="http://schemas.microsoft.com/office/drawing/2014/main" val="2011539110"/>
                    </a:ext>
                  </a:extLst>
                </a:gridCol>
                <a:gridCol w="1140827">
                  <a:extLst>
                    <a:ext uri="{9D8B030D-6E8A-4147-A177-3AD203B41FA5}">
                      <a16:colId xmlns:a16="http://schemas.microsoft.com/office/drawing/2014/main" val="3626168752"/>
                    </a:ext>
                  </a:extLst>
                </a:gridCol>
                <a:gridCol w="1140827">
                  <a:extLst>
                    <a:ext uri="{9D8B030D-6E8A-4147-A177-3AD203B41FA5}">
                      <a16:colId xmlns:a16="http://schemas.microsoft.com/office/drawing/2014/main" val="381804697"/>
                    </a:ext>
                  </a:extLst>
                </a:gridCol>
                <a:gridCol w="1555094">
                  <a:extLst>
                    <a:ext uri="{9D8B030D-6E8A-4147-A177-3AD203B41FA5}">
                      <a16:colId xmlns:a16="http://schemas.microsoft.com/office/drawing/2014/main" val="3594582113"/>
                    </a:ext>
                  </a:extLst>
                </a:gridCol>
                <a:gridCol w="1134454">
                  <a:extLst>
                    <a:ext uri="{9D8B030D-6E8A-4147-A177-3AD203B41FA5}">
                      <a16:colId xmlns:a16="http://schemas.microsoft.com/office/drawing/2014/main" val="3997884659"/>
                    </a:ext>
                  </a:extLst>
                </a:gridCol>
                <a:gridCol w="1128080">
                  <a:extLst>
                    <a:ext uri="{9D8B030D-6E8A-4147-A177-3AD203B41FA5}">
                      <a16:colId xmlns:a16="http://schemas.microsoft.com/office/drawing/2014/main" val="2873040700"/>
                    </a:ext>
                  </a:extLst>
                </a:gridCol>
                <a:gridCol w="1688934">
                  <a:extLst>
                    <a:ext uri="{9D8B030D-6E8A-4147-A177-3AD203B41FA5}">
                      <a16:colId xmlns:a16="http://schemas.microsoft.com/office/drawing/2014/main" val="2088956750"/>
                    </a:ext>
                  </a:extLst>
                </a:gridCol>
              </a:tblGrid>
              <a:tr h="128468">
                <a:tc gridSpan="7">
                  <a:txBody>
                    <a:bodyPr/>
                    <a:lstStyle/>
                    <a:p>
                      <a:pPr algn="ctr" fontAlgn="b"/>
                      <a:r>
                        <a:rPr lang="en-US" sz="700" b="1" i="0" u="none" strike="noStrike">
                          <a:solidFill>
                            <a:srgbClr val="FFFFFF"/>
                          </a:solidFill>
                          <a:effectLst/>
                          <a:latin typeface="Calibri" panose="020F0502020204030204" pitchFamily="34" charset="0"/>
                        </a:rPr>
                        <a:t>Midgame Endgame Phase</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9301583"/>
                  </a:ext>
                </a:extLst>
              </a:tr>
              <a:tr h="128468">
                <a:tc>
                  <a:txBody>
                    <a:bodyPr/>
                    <a:lstStyle/>
                    <a:p>
                      <a:pPr algn="l" fontAlgn="b"/>
                      <a:r>
                        <a:rPr lang="en-US" sz="700" b="1" i="0" u="none" strike="noStrike">
                          <a:solidFill>
                            <a:srgbClr val="BF8F00"/>
                          </a:solidFill>
                          <a:effectLst/>
                          <a:latin typeface="Calibri" panose="020F0502020204030204" pitchFamily="34" charset="0"/>
                        </a:rPr>
                        <a:t>Ply</a:t>
                      </a:r>
                    </a:p>
                  </a:txBody>
                  <a:tcPr marL="6372" marR="6372" marT="6372"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b"/>
                      <a:r>
                        <a:rPr lang="en-US" sz="700" b="1" i="0" u="none" strike="noStrike">
                          <a:solidFill>
                            <a:srgbClr val="BF8F00"/>
                          </a:solidFill>
                          <a:effectLst/>
                          <a:latin typeface="Calibri" panose="020F0502020204030204" pitchFamily="34" charset="0"/>
                        </a:rPr>
                        <a:t>MiniMax Input</a:t>
                      </a:r>
                    </a:p>
                  </a:txBody>
                  <a:tcPr marL="6372" marR="6372" marT="6372"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b"/>
                      <a:r>
                        <a:rPr lang="en-US" sz="700" b="1" i="0" u="none" strike="noStrike">
                          <a:solidFill>
                            <a:srgbClr val="BF8F00"/>
                          </a:solidFill>
                          <a:effectLst/>
                          <a:latin typeface="Calibri" panose="020F0502020204030204" pitchFamily="34" charset="0"/>
                        </a:rPr>
                        <a:t>MiniMax Output</a:t>
                      </a:r>
                    </a:p>
                  </a:txBody>
                  <a:tcPr marL="6372" marR="6372" marT="6372"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b"/>
                      <a:r>
                        <a:rPr lang="en-US" sz="700" b="1" i="0" u="none" strike="noStrike">
                          <a:solidFill>
                            <a:srgbClr val="BF8F00"/>
                          </a:solidFill>
                          <a:effectLst/>
                          <a:latin typeface="Calibri" panose="020F0502020204030204" pitchFamily="34" charset="0"/>
                        </a:rPr>
                        <a:t>MiniMax(Estimation values/count)</a:t>
                      </a:r>
                    </a:p>
                  </a:txBody>
                  <a:tcPr marL="6372" marR="6372" marT="6372"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b"/>
                      <a:r>
                        <a:rPr lang="en-US" sz="700" b="1" i="0" u="none" strike="noStrike">
                          <a:solidFill>
                            <a:srgbClr val="BF8F00"/>
                          </a:solidFill>
                          <a:effectLst/>
                          <a:latin typeface="Calibri" panose="020F0502020204030204" pitchFamily="34" charset="0"/>
                        </a:rPr>
                        <a:t>MiniMaxBlack Input</a:t>
                      </a:r>
                    </a:p>
                  </a:txBody>
                  <a:tcPr marL="6372" marR="6372" marT="6372"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b"/>
                      <a:r>
                        <a:rPr lang="en-US" sz="700" b="1" i="0" u="none" strike="noStrike">
                          <a:solidFill>
                            <a:srgbClr val="BF8F00"/>
                          </a:solidFill>
                          <a:effectLst/>
                          <a:latin typeface="Calibri" panose="020F0502020204030204" pitchFamily="34" charset="0"/>
                        </a:rPr>
                        <a:t>MiniMaxBlack Output</a:t>
                      </a:r>
                    </a:p>
                  </a:txBody>
                  <a:tcPr marL="6372" marR="6372" marT="6372"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b"/>
                      <a:r>
                        <a:rPr lang="en-US" sz="700" b="1" i="0" u="none" strike="noStrike">
                          <a:solidFill>
                            <a:srgbClr val="BF8F00"/>
                          </a:solidFill>
                          <a:effectLst/>
                          <a:latin typeface="Calibri" panose="020F0502020204030204" pitchFamily="34" charset="0"/>
                        </a:rPr>
                        <a:t>MiniMaxBlack(Estimation values/count)</a:t>
                      </a:r>
                    </a:p>
                  </a:txBody>
                  <a:tcPr marL="6372" marR="6372" marT="6372"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584998034"/>
                  </a:ext>
                </a:extLst>
              </a:tr>
              <a:tr h="128468">
                <a:tc>
                  <a:txBody>
                    <a:bodyPr/>
                    <a:lstStyle/>
                    <a:p>
                      <a:pPr algn="r" fontAlgn="b"/>
                      <a:r>
                        <a:rPr lang="en-US" sz="700" b="0" i="0" u="none" strike="noStrike">
                          <a:solidFill>
                            <a:srgbClr val="BF8F00"/>
                          </a:solidFill>
                          <a:effectLst/>
                          <a:latin typeface="Calibri" panose="020F0502020204030204" pitchFamily="34" charset="0"/>
                        </a:rPr>
                        <a:t>4</a:t>
                      </a:r>
                    </a:p>
                  </a:txBody>
                  <a:tcPr marL="6372" marR="6372" marT="6372"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xxWxWxxxxWxBWBBxxx</a:t>
                      </a:r>
                    </a:p>
                  </a:txBody>
                  <a:tcPr marL="6372" marR="6372" marT="6372"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WxxxWxxxxWxBWBBxxx</a:t>
                      </a:r>
                    </a:p>
                  </a:txBody>
                  <a:tcPr marL="6372" marR="6372" marT="6372"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-36 / 74075</a:t>
                      </a:r>
                    </a:p>
                  </a:txBody>
                  <a:tcPr marL="6372" marR="6372" marT="6372"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xxBxBxxxxBxWBWWxxx</a:t>
                      </a:r>
                    </a:p>
                  </a:txBody>
                  <a:tcPr marL="6372" marR="6372" marT="6372"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BxxxBxxxxBxWBWWxxx</a:t>
                      </a:r>
                    </a:p>
                  </a:txBody>
                  <a:tcPr marL="6372" marR="6372" marT="6372"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36 / 74075</a:t>
                      </a:r>
                    </a:p>
                  </a:txBody>
                  <a:tcPr marL="6372" marR="6372" marT="6372"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3482891807"/>
                  </a:ext>
                </a:extLst>
              </a:tr>
              <a:tr h="128468">
                <a:tc>
                  <a:txBody>
                    <a:bodyPr/>
                    <a:lstStyle/>
                    <a:p>
                      <a:pPr algn="r" fontAlgn="b"/>
                      <a:r>
                        <a:rPr lang="en-US" sz="700" b="0" i="0" u="none" strike="noStrike">
                          <a:solidFill>
                            <a:srgbClr val="BF8F00"/>
                          </a:solidFill>
                          <a:effectLst/>
                          <a:latin typeface="Calibri" panose="020F0502020204030204" pitchFamily="34" charset="0"/>
                        </a:rPr>
                        <a:t>4</a:t>
                      </a:r>
                    </a:p>
                  </a:txBody>
                  <a:tcPr marL="6372" marR="6372" marT="6372" marB="0" anchor="b">
                    <a:lnL>
                      <a:noFill/>
                    </a:lnL>
                    <a:lnR>
                      <a:noFill/>
                    </a:lnR>
                    <a:lnT>
                      <a:noFill/>
                    </a:lnT>
                    <a:lnB>
                      <a:noFill/>
                    </a:lnB>
                  </a:tcPr>
                </a:tc>
                <a:tc>
                  <a:txBody>
                    <a:bodyPr/>
                    <a:lstStyle/>
                    <a:p>
                      <a:pPr algn="l" fontAlgn="b"/>
                      <a:r>
                        <a:rPr lang="en-US" sz="700" b="0" i="0" u="none" strike="noStrike">
                          <a:solidFill>
                            <a:srgbClr val="BF8F00"/>
                          </a:solidFill>
                          <a:effectLst/>
                          <a:latin typeface="Calibri" panose="020F0502020204030204" pitchFamily="34" charset="0"/>
                        </a:rPr>
                        <a:t>BBxxxxWBxxWWxxBWxW</a:t>
                      </a:r>
                    </a:p>
                  </a:txBody>
                  <a:tcPr marL="6372" marR="6372" marT="6372" marB="0" anchor="b">
                    <a:lnL>
                      <a:noFill/>
                    </a:lnL>
                    <a:lnR>
                      <a:noFill/>
                    </a:lnR>
                    <a:lnT>
                      <a:noFill/>
                    </a:lnT>
                    <a:lnB>
                      <a:noFill/>
                    </a:lnB>
                  </a:tcPr>
                </a:tc>
                <a:tc>
                  <a:txBody>
                    <a:bodyPr/>
                    <a:lstStyle/>
                    <a:p>
                      <a:pPr algn="l" fontAlgn="b"/>
                      <a:r>
                        <a:rPr lang="en-US" sz="700" b="0" i="0" u="none" strike="noStrike">
                          <a:solidFill>
                            <a:srgbClr val="BF8F00"/>
                          </a:solidFill>
                          <a:effectLst/>
                          <a:latin typeface="Calibri" panose="020F0502020204030204" pitchFamily="34" charset="0"/>
                        </a:rPr>
                        <a:t>BBxxxWxBxxWWxxBWxW</a:t>
                      </a:r>
                    </a:p>
                  </a:txBody>
                  <a:tcPr marL="6372" marR="6372" marT="6372" marB="0" anchor="b">
                    <a:lnL>
                      <a:noFill/>
                    </a:lnL>
                    <a:lnR>
                      <a:noFill/>
                    </a:lnR>
                    <a:lnT>
                      <a:noFill/>
                    </a:lnT>
                    <a:lnB>
                      <a:noFill/>
                    </a:lnB>
                  </a:tcPr>
                </a:tc>
                <a:tc>
                  <a:txBody>
                    <a:bodyPr/>
                    <a:lstStyle/>
                    <a:p>
                      <a:pPr algn="l" fontAlgn="b"/>
                      <a:r>
                        <a:rPr lang="en-US" sz="700" b="0" i="0" u="none" strike="noStrike">
                          <a:solidFill>
                            <a:srgbClr val="BF8F00"/>
                          </a:solidFill>
                          <a:effectLst/>
                          <a:latin typeface="Calibri" panose="020F0502020204030204" pitchFamily="34" charset="0"/>
                        </a:rPr>
                        <a:t>-13 / 5956</a:t>
                      </a:r>
                    </a:p>
                  </a:txBody>
                  <a:tcPr marL="6372" marR="6372" marT="6372" marB="0" anchor="b">
                    <a:lnL>
                      <a:noFill/>
                    </a:lnL>
                    <a:lnR>
                      <a:noFill/>
                    </a:lnR>
                    <a:lnT>
                      <a:noFill/>
                    </a:lnT>
                    <a:lnB>
                      <a:noFill/>
                    </a:lnB>
                  </a:tcPr>
                </a:tc>
                <a:tc>
                  <a:txBody>
                    <a:bodyPr/>
                    <a:lstStyle/>
                    <a:p>
                      <a:pPr algn="l" fontAlgn="b"/>
                      <a:r>
                        <a:rPr lang="en-US" sz="700" b="0" i="0" u="none" strike="noStrike">
                          <a:solidFill>
                            <a:srgbClr val="BF8F00"/>
                          </a:solidFill>
                          <a:effectLst/>
                          <a:latin typeface="Calibri" panose="020F0502020204030204" pitchFamily="34" charset="0"/>
                        </a:rPr>
                        <a:t>WWxxxxBWxxBBxxWBxB</a:t>
                      </a:r>
                    </a:p>
                  </a:txBody>
                  <a:tcPr marL="6372" marR="6372" marT="6372" marB="0" anchor="b">
                    <a:lnL>
                      <a:noFill/>
                    </a:lnL>
                    <a:lnR>
                      <a:noFill/>
                    </a:lnR>
                    <a:lnT>
                      <a:noFill/>
                    </a:lnT>
                    <a:lnB>
                      <a:noFill/>
                    </a:lnB>
                  </a:tcPr>
                </a:tc>
                <a:tc>
                  <a:txBody>
                    <a:bodyPr/>
                    <a:lstStyle/>
                    <a:p>
                      <a:pPr algn="l" fontAlgn="b"/>
                      <a:r>
                        <a:rPr lang="en-US" sz="700" b="0" i="0" u="none" strike="noStrike">
                          <a:solidFill>
                            <a:srgbClr val="BF8F00"/>
                          </a:solidFill>
                          <a:effectLst/>
                          <a:latin typeface="Calibri" panose="020F0502020204030204" pitchFamily="34" charset="0"/>
                        </a:rPr>
                        <a:t>WWxxxBxWxxBBxxWBxB</a:t>
                      </a:r>
                    </a:p>
                  </a:txBody>
                  <a:tcPr marL="6372" marR="6372" marT="6372" marB="0" anchor="b">
                    <a:lnL>
                      <a:noFill/>
                    </a:lnL>
                    <a:lnR>
                      <a:noFill/>
                    </a:lnR>
                    <a:lnT>
                      <a:noFill/>
                    </a:lnT>
                    <a:lnB>
                      <a:noFill/>
                    </a:lnB>
                  </a:tcPr>
                </a:tc>
                <a:tc>
                  <a:txBody>
                    <a:bodyPr/>
                    <a:lstStyle/>
                    <a:p>
                      <a:pPr algn="l" fontAlgn="b"/>
                      <a:r>
                        <a:rPr lang="en-US" sz="700" b="0" i="0" u="none" strike="noStrike">
                          <a:solidFill>
                            <a:srgbClr val="BF8F00"/>
                          </a:solidFill>
                          <a:effectLst/>
                          <a:latin typeface="Calibri" panose="020F0502020204030204" pitchFamily="34" charset="0"/>
                        </a:rPr>
                        <a:t>13 / 5956</a:t>
                      </a:r>
                    </a:p>
                  </a:txBody>
                  <a:tcPr marL="6372" marR="6372" marT="6372" marB="0" anchor="b">
                    <a:lnL>
                      <a:noFill/>
                    </a:lnL>
                    <a:lnR>
                      <a:noFill/>
                    </a:lnR>
                    <a:lnT>
                      <a:noFill/>
                    </a:lnT>
                    <a:lnB>
                      <a:noFill/>
                    </a:lnB>
                  </a:tcPr>
                </a:tc>
                <a:extLst>
                  <a:ext uri="{0D108BD9-81ED-4DB2-BD59-A6C34878D82A}">
                    <a16:rowId xmlns:a16="http://schemas.microsoft.com/office/drawing/2014/main" val="3027807489"/>
                  </a:ext>
                </a:extLst>
              </a:tr>
              <a:tr h="128468">
                <a:tc>
                  <a:txBody>
                    <a:bodyPr/>
                    <a:lstStyle/>
                    <a:p>
                      <a:pPr algn="r" fontAlgn="b"/>
                      <a:r>
                        <a:rPr lang="en-US" sz="700" b="0" i="0" u="none" strike="noStrike">
                          <a:solidFill>
                            <a:srgbClr val="BF8F00"/>
                          </a:solidFill>
                          <a:effectLst/>
                          <a:latin typeface="Calibri" panose="020F0502020204030204" pitchFamily="34" charset="0"/>
                        </a:rPr>
                        <a:t>4</a:t>
                      </a:r>
                    </a:p>
                  </a:txBody>
                  <a:tcPr marL="6372" marR="6372" marT="6372" marB="0" anchor="b">
                    <a:lnL>
                      <a:noFill/>
                    </a:lnL>
                    <a:lnR>
                      <a:noFill/>
                    </a:lnR>
                    <a:lnT>
                      <a:noFill/>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xxBxWxBBxBxxWxxxxW</a:t>
                      </a:r>
                    </a:p>
                  </a:txBody>
                  <a:tcPr marL="6372" marR="6372" marT="6372" marB="0" anchor="b">
                    <a:lnL>
                      <a:noFill/>
                    </a:lnL>
                    <a:lnR>
                      <a:noFill/>
                    </a:lnR>
                    <a:lnT>
                      <a:noFill/>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xxBxxxBBWBxxWxxxxW</a:t>
                      </a:r>
                    </a:p>
                  </a:txBody>
                  <a:tcPr marL="6372" marR="6372" marT="6372" marB="0" anchor="b">
                    <a:lnL>
                      <a:noFill/>
                    </a:lnL>
                    <a:lnR>
                      <a:noFill/>
                    </a:lnR>
                    <a:lnT>
                      <a:noFill/>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-36 / 106944</a:t>
                      </a:r>
                    </a:p>
                  </a:txBody>
                  <a:tcPr marL="6372" marR="6372" marT="6372" marB="0" anchor="b">
                    <a:lnL>
                      <a:noFill/>
                    </a:lnL>
                    <a:lnR>
                      <a:noFill/>
                    </a:lnR>
                    <a:lnT>
                      <a:noFill/>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xxWxBxWWxWxxBxxxxB</a:t>
                      </a:r>
                    </a:p>
                  </a:txBody>
                  <a:tcPr marL="6372" marR="6372" marT="6372" marB="0" anchor="b">
                    <a:lnL>
                      <a:noFill/>
                    </a:lnL>
                    <a:lnR>
                      <a:noFill/>
                    </a:lnR>
                    <a:lnT>
                      <a:noFill/>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xxWxxxWWBWxxBxxxxB</a:t>
                      </a:r>
                    </a:p>
                  </a:txBody>
                  <a:tcPr marL="6372" marR="6372" marT="6372" marB="0" anchor="b">
                    <a:lnL>
                      <a:noFill/>
                    </a:lnL>
                    <a:lnR>
                      <a:noFill/>
                    </a:lnR>
                    <a:lnT>
                      <a:noFill/>
                    </a:lnT>
                    <a:lnB>
                      <a:noFill/>
                    </a:lnB>
                    <a:solidFill>
                      <a:srgbClr val="FFF2CC"/>
                    </a:solidFill>
                  </a:tcPr>
                </a:tc>
                <a:tc>
                  <a:txBody>
                    <a:bodyPr/>
                    <a:lstStyle/>
                    <a:p>
                      <a:pPr algn="l" fontAlgn="b"/>
                      <a:r>
                        <a:rPr lang="en-US" sz="700" b="0" i="0" u="none" strike="noStrike">
                          <a:solidFill>
                            <a:srgbClr val="BF8F00"/>
                          </a:solidFill>
                          <a:effectLst/>
                          <a:latin typeface="Calibri" panose="020F0502020204030204" pitchFamily="34" charset="0"/>
                        </a:rPr>
                        <a:t>36 / 106944</a:t>
                      </a:r>
                    </a:p>
                  </a:txBody>
                  <a:tcPr marL="6372" marR="6372" marT="6372" marB="0" anchor="b">
                    <a:lnL>
                      <a:noFill/>
                    </a:lnL>
                    <a:lnR>
                      <a:noFill/>
                    </a:lnR>
                    <a:lnT>
                      <a:noFill/>
                    </a:lnT>
                    <a:lnB>
                      <a:noFill/>
                    </a:lnB>
                    <a:solidFill>
                      <a:srgbClr val="FFF2CC"/>
                    </a:solidFill>
                  </a:tcPr>
                </a:tc>
                <a:extLst>
                  <a:ext uri="{0D108BD9-81ED-4DB2-BD59-A6C34878D82A}">
                    <a16:rowId xmlns:a16="http://schemas.microsoft.com/office/drawing/2014/main" val="1947829661"/>
                  </a:ext>
                </a:extLst>
              </a:tr>
              <a:tr h="128468">
                <a:tc>
                  <a:txBody>
                    <a:bodyPr/>
                    <a:lstStyle/>
                    <a:p>
                      <a:pPr algn="r" fontAlgn="b"/>
                      <a:r>
                        <a:rPr lang="en-US" sz="700" b="0" i="0" u="none" strike="noStrike">
                          <a:solidFill>
                            <a:srgbClr val="BF8F00"/>
                          </a:solidFill>
                          <a:effectLst/>
                          <a:latin typeface="Calibri" panose="020F0502020204030204" pitchFamily="34" charset="0"/>
                        </a:rPr>
                        <a:t>4</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l" fontAlgn="b"/>
                      <a:r>
                        <a:rPr lang="en-US" sz="700" b="0" i="0" u="none" strike="noStrike">
                          <a:solidFill>
                            <a:srgbClr val="BF8F00"/>
                          </a:solidFill>
                          <a:effectLst/>
                          <a:latin typeface="Calibri" panose="020F0502020204030204" pitchFamily="34" charset="0"/>
                        </a:rPr>
                        <a:t>WWBBBBxWxxxxWBWxWx</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l" fontAlgn="b"/>
                      <a:r>
                        <a:rPr lang="en-US" sz="700" b="0" i="0" u="none" strike="noStrike">
                          <a:solidFill>
                            <a:srgbClr val="BF8F00"/>
                          </a:solidFill>
                          <a:effectLst/>
                          <a:latin typeface="Calibri" panose="020F0502020204030204" pitchFamily="34" charset="0"/>
                        </a:rPr>
                        <a:t>WWBBBBxWxxxxWBxxWW</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l" fontAlgn="b"/>
                      <a:r>
                        <a:rPr lang="en-US" sz="700" b="0" i="0" u="none" strike="noStrike">
                          <a:solidFill>
                            <a:srgbClr val="BF8F00"/>
                          </a:solidFill>
                          <a:effectLst/>
                          <a:latin typeface="Calibri" panose="020F0502020204030204" pitchFamily="34" charset="0"/>
                        </a:rPr>
                        <a:t>1992/3501</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l" fontAlgn="b"/>
                      <a:r>
                        <a:rPr lang="en-US" sz="700" b="0" i="0" u="none" strike="noStrike">
                          <a:solidFill>
                            <a:srgbClr val="BF8F00"/>
                          </a:solidFill>
                          <a:effectLst/>
                          <a:latin typeface="Calibri" panose="020F0502020204030204" pitchFamily="34" charset="0"/>
                        </a:rPr>
                        <a:t>BBWWWWxBxxxxBWBxBx</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l" fontAlgn="b"/>
                      <a:r>
                        <a:rPr lang="en-US" sz="700" b="0" i="0" u="none" strike="noStrike">
                          <a:solidFill>
                            <a:srgbClr val="BF8F00"/>
                          </a:solidFill>
                          <a:effectLst/>
                          <a:latin typeface="Calibri" panose="020F0502020204030204" pitchFamily="34" charset="0"/>
                        </a:rPr>
                        <a:t>BBWWWWxBxxxxBWxxBB</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l" fontAlgn="b"/>
                      <a:r>
                        <a:rPr lang="en-US" sz="700" b="0" i="0" u="none" strike="noStrike" dirty="0">
                          <a:solidFill>
                            <a:srgbClr val="BF8F00"/>
                          </a:solidFill>
                          <a:effectLst/>
                          <a:latin typeface="Calibri" panose="020F0502020204030204" pitchFamily="34" charset="0"/>
                        </a:rPr>
                        <a:t>-1992 / 3501</a:t>
                      </a:r>
                    </a:p>
                  </a:txBody>
                  <a:tcPr marL="6372" marR="6372" marT="6372" marB="0" anchor="b">
                    <a:lnL>
                      <a:noFill/>
                    </a:lnL>
                    <a:lnR>
                      <a:noFill/>
                    </a:lnR>
                    <a:lnT>
                      <a:noFill/>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820151892"/>
                  </a:ext>
                </a:extLst>
              </a:tr>
            </a:tbl>
          </a:graphicData>
        </a:graphic>
      </p:graphicFrame>
      <p:sp>
        <p:nvSpPr>
          <p:cNvPr id="6" name="TextBox 5">
            <a:extLst>
              <a:ext uri="{FF2B5EF4-FFF2-40B4-BE49-F238E27FC236}">
                <a16:creationId xmlns:a16="http://schemas.microsoft.com/office/drawing/2014/main" id="{065DA1F8-01E5-C90D-EE5A-BEF42589932D}"/>
              </a:ext>
            </a:extLst>
          </p:cNvPr>
          <p:cNvSpPr txBox="1"/>
          <p:nvPr/>
        </p:nvSpPr>
        <p:spPr>
          <a:xfrm>
            <a:off x="310600" y="3478323"/>
            <a:ext cx="7478988" cy="553998"/>
          </a:xfrm>
          <a:prstGeom prst="rect">
            <a:avLst/>
          </a:prstGeom>
          <a:noFill/>
        </p:spPr>
        <p:txBody>
          <a:bodyPr wrap="square" rtlCol="0">
            <a:spAutoFit/>
          </a:bodyPr>
          <a:lstStyle/>
          <a:p>
            <a:r>
              <a:rPr lang="en-US" sz="1000" dirty="0"/>
              <a:t>*The midgame endgame static estimation function for black has been modified to:</a:t>
            </a:r>
          </a:p>
          <a:p>
            <a:r>
              <a:rPr lang="en-US" sz="1000" dirty="0"/>
              <a:t>(1000*(</a:t>
            </a:r>
            <a:r>
              <a:rPr lang="en-US" sz="1000" dirty="0" err="1"/>
              <a:t>num_white_pieces-num_black_pieces</a:t>
            </a:r>
            <a:r>
              <a:rPr lang="en-US" sz="1000" dirty="0"/>
              <a:t>))+</a:t>
            </a:r>
            <a:r>
              <a:rPr lang="en-US" sz="1000" dirty="0" err="1"/>
              <a:t>num_white_moves</a:t>
            </a:r>
            <a:endParaRPr lang="en-US" sz="1000" dirty="0"/>
          </a:p>
          <a:p>
            <a:r>
              <a:rPr lang="en-US" sz="1000" dirty="0"/>
              <a:t>for symmetry</a:t>
            </a:r>
          </a:p>
        </p:txBody>
      </p:sp>
    </p:spTree>
    <p:extLst>
      <p:ext uri="{BB962C8B-B14F-4D97-AF65-F5344CB8AC3E}">
        <p14:creationId xmlns:p14="http://schemas.microsoft.com/office/powerpoint/2010/main" val="188315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5342-0E28-4C58-B4A5-ADC7347D2427}"/>
              </a:ext>
            </a:extLst>
          </p:cNvPr>
          <p:cNvSpPr>
            <a:spLocks noGrp="1"/>
          </p:cNvSpPr>
          <p:nvPr>
            <p:ph type="title"/>
          </p:nvPr>
        </p:nvSpPr>
        <p:spPr/>
        <p:txBody>
          <a:bodyPr>
            <a:normAutofit/>
          </a:bodyPr>
          <a:lstStyle/>
          <a:p>
            <a:pPr algn="ctr"/>
            <a:r>
              <a:rPr lang="en-US" sz="2400" dirty="0">
                <a:solidFill>
                  <a:srgbClr val="E8A122"/>
                </a:solidFill>
                <a:latin typeface="Arial Black" panose="020B0A04020102020204" pitchFamily="34" charset="0"/>
              </a:rPr>
              <a:t>Example Outputs for </a:t>
            </a:r>
            <a:r>
              <a:rPr lang="en-US" sz="2400" dirty="0" err="1">
                <a:solidFill>
                  <a:srgbClr val="E8A122"/>
                </a:solidFill>
                <a:latin typeface="Arial Black" panose="020B0A04020102020204" pitchFamily="34" charset="0"/>
              </a:rPr>
              <a:t>MiniMaxImproved</a:t>
            </a:r>
            <a:endParaRPr lang="en-US" sz="2400" dirty="0">
              <a:solidFill>
                <a:srgbClr val="E8A122"/>
              </a:solidFill>
              <a:latin typeface="Arial Black" panose="020B0A04020102020204" pitchFamily="34" charset="0"/>
            </a:endParaRPr>
          </a:p>
        </p:txBody>
      </p:sp>
      <p:pic>
        <p:nvPicPr>
          <p:cNvPr id="4" name="Picture 6" descr="UTD Logo   University of Texas at Dallas Arm&amp;Emblem [utdallas.edu] png">
            <a:extLst>
              <a:ext uri="{FF2B5EF4-FFF2-40B4-BE49-F238E27FC236}">
                <a16:creationId xmlns:a16="http://schemas.microsoft.com/office/drawing/2014/main" id="{B6C87C83-0355-4B00-9AC5-64D9600DB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540" y="4494934"/>
            <a:ext cx="1467642" cy="541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D239DBE-5A21-4B79-5EC8-4A77C6347E9E}"/>
              </a:ext>
            </a:extLst>
          </p:cNvPr>
          <p:cNvGraphicFramePr>
            <a:graphicFrameLocks noGrp="1"/>
          </p:cNvGraphicFramePr>
          <p:nvPr>
            <p:extLst>
              <p:ext uri="{D42A27DB-BD31-4B8C-83A1-F6EECF244321}">
                <p14:modId xmlns:p14="http://schemas.microsoft.com/office/powerpoint/2010/main" val="2679665694"/>
              </p:ext>
            </p:extLst>
          </p:nvPr>
        </p:nvGraphicFramePr>
        <p:xfrm>
          <a:off x="310601" y="1580737"/>
          <a:ext cx="8521699" cy="868578"/>
        </p:xfrm>
        <a:graphic>
          <a:graphicData uri="http://schemas.openxmlformats.org/drawingml/2006/table">
            <a:tbl>
              <a:tblPr/>
              <a:tblGrid>
                <a:gridCol w="831915">
                  <a:extLst>
                    <a:ext uri="{9D8B030D-6E8A-4147-A177-3AD203B41FA5}">
                      <a16:colId xmlns:a16="http://schemas.microsoft.com/office/drawing/2014/main" val="1355609352"/>
                    </a:ext>
                  </a:extLst>
                </a:gridCol>
                <a:gridCol w="1294893">
                  <a:extLst>
                    <a:ext uri="{9D8B030D-6E8A-4147-A177-3AD203B41FA5}">
                      <a16:colId xmlns:a16="http://schemas.microsoft.com/office/drawing/2014/main" val="1934373485"/>
                    </a:ext>
                  </a:extLst>
                </a:gridCol>
                <a:gridCol w="1294893">
                  <a:extLst>
                    <a:ext uri="{9D8B030D-6E8A-4147-A177-3AD203B41FA5}">
                      <a16:colId xmlns:a16="http://schemas.microsoft.com/office/drawing/2014/main" val="3511042893"/>
                    </a:ext>
                  </a:extLst>
                </a:gridCol>
                <a:gridCol w="1765106">
                  <a:extLst>
                    <a:ext uri="{9D8B030D-6E8A-4147-A177-3AD203B41FA5}">
                      <a16:colId xmlns:a16="http://schemas.microsoft.com/office/drawing/2014/main" val="3973173570"/>
                    </a:ext>
                  </a:extLst>
                </a:gridCol>
                <a:gridCol w="1287659">
                  <a:extLst>
                    <a:ext uri="{9D8B030D-6E8A-4147-A177-3AD203B41FA5}">
                      <a16:colId xmlns:a16="http://schemas.microsoft.com/office/drawing/2014/main" val="2968380963"/>
                    </a:ext>
                  </a:extLst>
                </a:gridCol>
                <a:gridCol w="2047233">
                  <a:extLst>
                    <a:ext uri="{9D8B030D-6E8A-4147-A177-3AD203B41FA5}">
                      <a16:colId xmlns:a16="http://schemas.microsoft.com/office/drawing/2014/main" val="4049637684"/>
                    </a:ext>
                  </a:extLst>
                </a:gridCol>
              </a:tblGrid>
              <a:tr h="144763">
                <a:tc gridSpan="6">
                  <a:txBody>
                    <a:bodyPr/>
                    <a:lstStyle/>
                    <a:p>
                      <a:pPr algn="ctr" fontAlgn="b"/>
                      <a:r>
                        <a:rPr lang="en-US" sz="800" b="1" i="0" u="none" strike="noStrike" dirty="0">
                          <a:solidFill>
                            <a:srgbClr val="FFFFFF"/>
                          </a:solidFill>
                          <a:effectLst/>
                          <a:latin typeface="Calibri" panose="020F0502020204030204" pitchFamily="34" charset="0"/>
                        </a:rPr>
                        <a:t>Opening Phase</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60439258"/>
                  </a:ext>
                </a:extLst>
              </a:tr>
              <a:tr h="144763">
                <a:tc>
                  <a:txBody>
                    <a:bodyPr/>
                    <a:lstStyle/>
                    <a:p>
                      <a:pPr algn="ctr" fontAlgn="b"/>
                      <a:r>
                        <a:rPr lang="en-US" sz="800" b="1" i="0" u="none" strike="noStrike">
                          <a:solidFill>
                            <a:srgbClr val="BF8F00"/>
                          </a:solidFill>
                          <a:effectLst/>
                          <a:latin typeface="Calibri" panose="020F0502020204030204" pitchFamily="34" charset="0"/>
                        </a:rPr>
                        <a:t>Ply</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dirty="0">
                          <a:solidFill>
                            <a:srgbClr val="BF8F00"/>
                          </a:solidFill>
                          <a:effectLst/>
                          <a:latin typeface="Calibri" panose="020F0502020204030204" pitchFamily="34" charset="0"/>
                        </a:rPr>
                        <a:t>Input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a:solidFill>
                            <a:srgbClr val="BF8F00"/>
                          </a:solidFill>
                          <a:effectLst/>
                          <a:latin typeface="Calibri" panose="020F0502020204030204" pitchFamily="34" charset="0"/>
                        </a:rPr>
                        <a:t>MiniMax Output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a:solidFill>
                            <a:srgbClr val="BF8F00"/>
                          </a:solidFill>
                          <a:effectLst/>
                          <a:latin typeface="Calibri" panose="020F0502020204030204" pitchFamily="34" charset="0"/>
                        </a:rPr>
                        <a:t>MiniMax(Estimation values/count)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a:solidFill>
                            <a:srgbClr val="BF8F00"/>
                          </a:solidFill>
                          <a:effectLst/>
                          <a:latin typeface="Calibri" panose="020F0502020204030204" pitchFamily="34" charset="0"/>
                        </a:rPr>
                        <a:t>MiniMaxImproved Output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a:solidFill>
                            <a:srgbClr val="BF8F00"/>
                          </a:solidFill>
                          <a:effectLst/>
                          <a:latin typeface="Calibri" panose="020F0502020204030204" pitchFamily="34" charset="0"/>
                        </a:rPr>
                        <a:t>MiniMaxImproved(Estimation values/count)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85500837"/>
                  </a:ext>
                </a:extLst>
              </a:tr>
              <a:tr h="144763">
                <a:tc>
                  <a:txBody>
                    <a:bodyPr/>
                    <a:lstStyle/>
                    <a:p>
                      <a:pPr algn="ctr" fontAlgn="b"/>
                      <a:r>
                        <a:rPr lang="en-US" sz="800" b="0" i="0" u="none" strike="noStrike">
                          <a:solidFill>
                            <a:srgbClr val="BF8F00"/>
                          </a:solidFill>
                          <a:effectLst/>
                          <a:latin typeface="Calibri" panose="020F0502020204030204" pitchFamily="34" charset="0"/>
                        </a:rPr>
                        <a:t>5</a:t>
                      </a: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err="1">
                          <a:solidFill>
                            <a:srgbClr val="BF8F00"/>
                          </a:solidFill>
                          <a:effectLst/>
                          <a:latin typeface="Calibri" panose="020F0502020204030204" pitchFamily="34" charset="0"/>
                        </a:rPr>
                        <a:t>xxWxWxxxxWxBWBBxxx</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WxWxWxxxxWxxWBBxxx</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a:solidFill>
                            <a:srgbClr val="BF8F00"/>
                          </a:solidFill>
                          <a:effectLst/>
                          <a:latin typeface="Calibri" panose="020F0502020204030204" pitchFamily="34" charset="0"/>
                        </a:rPr>
                        <a:t>3 / 277230</a:t>
                      </a: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xxWxWxxxxWxxWBBWxx</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a:solidFill>
                            <a:srgbClr val="BF8F00"/>
                          </a:solidFill>
                          <a:effectLst/>
                          <a:latin typeface="Calibri" panose="020F0502020204030204" pitchFamily="34" charset="0"/>
                        </a:rPr>
                        <a:t>6</a:t>
                      </a:r>
                      <a:r>
                        <a:rPr lang="en-US" altLang="zh-TW" sz="800" b="0" i="0" u="none" strike="noStrike" dirty="0">
                          <a:solidFill>
                            <a:srgbClr val="BF8F00"/>
                          </a:solidFill>
                          <a:effectLst/>
                          <a:latin typeface="Calibri" panose="020F0502020204030204" pitchFamily="34" charset="0"/>
                        </a:rPr>
                        <a:t>2</a:t>
                      </a:r>
                      <a:r>
                        <a:rPr lang="en-US" sz="800" b="0" i="0" u="none" strike="noStrike" dirty="0">
                          <a:solidFill>
                            <a:srgbClr val="BF8F00"/>
                          </a:solidFill>
                          <a:effectLst/>
                          <a:latin typeface="Calibri" panose="020F0502020204030204" pitchFamily="34" charset="0"/>
                        </a:rPr>
                        <a:t> / 277230</a:t>
                      </a: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1742569736"/>
                  </a:ext>
                </a:extLst>
              </a:tr>
              <a:tr h="144763">
                <a:tc>
                  <a:txBody>
                    <a:bodyPr/>
                    <a:lstStyle/>
                    <a:p>
                      <a:pPr algn="ctr" fontAlgn="b"/>
                      <a:r>
                        <a:rPr lang="en-US" sz="800" b="0" i="0" u="none" strike="noStrike">
                          <a:solidFill>
                            <a:srgbClr val="BF8F00"/>
                          </a:solidFill>
                          <a:effectLst/>
                          <a:latin typeface="Calibri" panose="020F0502020204030204" pitchFamily="34" charset="0"/>
                        </a:rPr>
                        <a:t>5</a:t>
                      </a:r>
                    </a:p>
                  </a:txBody>
                  <a:tcPr marL="7238" marR="7238" marT="7238" marB="0" anchor="b">
                    <a:lnL>
                      <a:noFill/>
                    </a:lnL>
                    <a:lnR>
                      <a:noFill/>
                    </a:lnR>
                    <a:lnT>
                      <a:noFill/>
                    </a:lnT>
                    <a:lnB>
                      <a:noFill/>
                    </a:lnB>
                  </a:tcPr>
                </a:tc>
                <a:tc>
                  <a:txBody>
                    <a:bodyPr/>
                    <a:lstStyle/>
                    <a:p>
                      <a:pPr algn="ctr" fontAlgn="b"/>
                      <a:r>
                        <a:rPr lang="en-US" sz="800" b="0" i="0" u="none" strike="noStrike" dirty="0" err="1">
                          <a:solidFill>
                            <a:srgbClr val="BF8F00"/>
                          </a:solidFill>
                          <a:effectLst/>
                          <a:latin typeface="Calibri" panose="020F0502020204030204" pitchFamily="34" charset="0"/>
                        </a:rPr>
                        <a:t>xWxxxWxxBxxxxxBxxx</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tcPr>
                </a:tc>
                <a:tc>
                  <a:txBody>
                    <a:bodyPr/>
                    <a:lstStyle/>
                    <a:p>
                      <a:pPr algn="ctr" fontAlgn="b"/>
                      <a:r>
                        <a:rPr lang="en-US" sz="800" b="0" i="0" u="none" strike="noStrike" dirty="0" err="1">
                          <a:solidFill>
                            <a:srgbClr val="BF8F00"/>
                          </a:solidFill>
                          <a:effectLst/>
                          <a:latin typeface="Calibri" panose="020F0502020204030204" pitchFamily="34" charset="0"/>
                        </a:rPr>
                        <a:t>xWxWxWxxxxxxxxBxxx</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tcPr>
                </a:tc>
                <a:tc>
                  <a:txBody>
                    <a:bodyPr/>
                    <a:lstStyle/>
                    <a:p>
                      <a:pPr algn="ctr" fontAlgn="b"/>
                      <a:r>
                        <a:rPr lang="en-US" sz="800" b="0" i="0" u="none" strike="noStrike">
                          <a:solidFill>
                            <a:srgbClr val="BF8F00"/>
                          </a:solidFill>
                          <a:effectLst/>
                          <a:latin typeface="Calibri" panose="020F0502020204030204" pitchFamily="34" charset="0"/>
                        </a:rPr>
                        <a:t>2 / 431734</a:t>
                      </a:r>
                    </a:p>
                  </a:txBody>
                  <a:tcPr marL="7238" marR="7238" marT="7238" marB="0" anchor="b">
                    <a:lnL>
                      <a:noFill/>
                    </a:lnL>
                    <a:lnR>
                      <a:noFill/>
                    </a:lnR>
                    <a:lnT>
                      <a:noFill/>
                    </a:lnT>
                    <a:lnB>
                      <a:noFill/>
                    </a:lnB>
                  </a:tcPr>
                </a:tc>
                <a:tc>
                  <a:txBody>
                    <a:bodyPr/>
                    <a:lstStyle/>
                    <a:p>
                      <a:pPr algn="ctr" fontAlgn="b"/>
                      <a:r>
                        <a:rPr lang="en-US" sz="800" b="0" i="0" u="none" strike="noStrike" dirty="0" err="1">
                          <a:solidFill>
                            <a:srgbClr val="BF8F00"/>
                          </a:solidFill>
                          <a:effectLst/>
                          <a:latin typeface="Calibri" panose="020F0502020204030204" pitchFamily="34" charset="0"/>
                        </a:rPr>
                        <a:t>xWxWxWxxxxxxxxBxxx</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tcPr>
                </a:tc>
                <a:tc>
                  <a:txBody>
                    <a:bodyPr/>
                    <a:lstStyle/>
                    <a:p>
                      <a:pPr algn="ctr" fontAlgn="b"/>
                      <a:r>
                        <a:rPr lang="en-US" sz="800" b="0" i="0" u="none" strike="noStrike" dirty="0">
                          <a:solidFill>
                            <a:srgbClr val="BF8F00"/>
                          </a:solidFill>
                          <a:effectLst/>
                          <a:latin typeface="Calibri" panose="020F0502020204030204" pitchFamily="34" charset="0"/>
                        </a:rPr>
                        <a:t>4</a:t>
                      </a:r>
                      <a:r>
                        <a:rPr lang="en-US" altLang="zh-TW" sz="800" b="0" i="0" u="none" strike="noStrike" dirty="0">
                          <a:solidFill>
                            <a:srgbClr val="BF8F00"/>
                          </a:solidFill>
                          <a:effectLst/>
                          <a:latin typeface="Calibri" panose="020F0502020204030204" pitchFamily="34" charset="0"/>
                        </a:rPr>
                        <a:t>4</a:t>
                      </a:r>
                      <a:r>
                        <a:rPr lang="en-US" sz="800" b="0" i="0" u="none" strike="noStrike" dirty="0">
                          <a:solidFill>
                            <a:srgbClr val="BF8F00"/>
                          </a:solidFill>
                          <a:effectLst/>
                          <a:latin typeface="Calibri" panose="020F0502020204030204" pitchFamily="34" charset="0"/>
                        </a:rPr>
                        <a:t> / 431734</a:t>
                      </a:r>
                    </a:p>
                  </a:txBody>
                  <a:tcPr marL="7238" marR="7238" marT="7238" marB="0" anchor="b">
                    <a:lnL>
                      <a:noFill/>
                    </a:lnL>
                    <a:lnR>
                      <a:noFill/>
                    </a:lnR>
                    <a:lnT>
                      <a:noFill/>
                    </a:lnT>
                    <a:lnB>
                      <a:noFill/>
                    </a:lnB>
                  </a:tcPr>
                </a:tc>
                <a:extLst>
                  <a:ext uri="{0D108BD9-81ED-4DB2-BD59-A6C34878D82A}">
                    <a16:rowId xmlns:a16="http://schemas.microsoft.com/office/drawing/2014/main" val="2078831974"/>
                  </a:ext>
                </a:extLst>
              </a:tr>
              <a:tr h="144763">
                <a:tc>
                  <a:txBody>
                    <a:bodyPr/>
                    <a:lstStyle/>
                    <a:p>
                      <a:pPr algn="ctr" fontAlgn="b"/>
                      <a:r>
                        <a:rPr lang="en-US" sz="800" b="0" i="0" u="none" strike="noStrike">
                          <a:solidFill>
                            <a:srgbClr val="BF8F00"/>
                          </a:solidFill>
                          <a:effectLst/>
                          <a:latin typeface="Calibri" panose="020F0502020204030204" pitchFamily="34" charset="0"/>
                        </a:rPr>
                        <a:t>5</a:t>
                      </a: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err="1">
                          <a:solidFill>
                            <a:srgbClr val="BF8F00"/>
                          </a:solidFill>
                          <a:effectLst/>
                          <a:latin typeface="Calibri" panose="020F0502020204030204" pitchFamily="34" charset="0"/>
                        </a:rPr>
                        <a:t>BBxxxxWBxxWWxxBWxW</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BBxxxWWxxxWWxxBWxW</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a:solidFill>
                            <a:srgbClr val="BF8F00"/>
                          </a:solidFill>
                          <a:effectLst/>
                          <a:latin typeface="Calibri" panose="020F0502020204030204" pitchFamily="34" charset="0"/>
                        </a:rPr>
                        <a:t>5 / 309223</a:t>
                      </a: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BBxxxxWBxWWWxxxWxW</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a:solidFill>
                            <a:srgbClr val="BF8F00"/>
                          </a:solidFill>
                          <a:effectLst/>
                          <a:latin typeface="Calibri" panose="020F0502020204030204" pitchFamily="34" charset="0"/>
                        </a:rPr>
                        <a:t>15</a:t>
                      </a:r>
                      <a:r>
                        <a:rPr lang="en-US" altLang="zh-TW" sz="800" b="0" i="0" u="none" strike="noStrike" dirty="0">
                          <a:solidFill>
                            <a:srgbClr val="BF8F00"/>
                          </a:solidFill>
                          <a:effectLst/>
                          <a:latin typeface="Calibri" panose="020F0502020204030204" pitchFamily="34" charset="0"/>
                        </a:rPr>
                        <a:t>2</a:t>
                      </a:r>
                      <a:r>
                        <a:rPr lang="en-US" sz="800" b="0" i="0" u="none" strike="noStrike" dirty="0">
                          <a:solidFill>
                            <a:srgbClr val="BF8F00"/>
                          </a:solidFill>
                          <a:effectLst/>
                          <a:latin typeface="Calibri" panose="020F0502020204030204" pitchFamily="34" charset="0"/>
                        </a:rPr>
                        <a:t> / 309223</a:t>
                      </a:r>
                    </a:p>
                  </a:txBody>
                  <a:tcPr marL="7238" marR="7238" marT="7238" marB="0" anchor="b">
                    <a:lnL>
                      <a:noFill/>
                    </a:lnL>
                    <a:lnR>
                      <a:noFill/>
                    </a:lnR>
                    <a:lnT>
                      <a:noFill/>
                    </a:lnT>
                    <a:lnB>
                      <a:noFill/>
                    </a:lnB>
                    <a:solidFill>
                      <a:srgbClr val="FFF2CC"/>
                    </a:solidFill>
                  </a:tcPr>
                </a:tc>
                <a:extLst>
                  <a:ext uri="{0D108BD9-81ED-4DB2-BD59-A6C34878D82A}">
                    <a16:rowId xmlns:a16="http://schemas.microsoft.com/office/drawing/2014/main" val="606566640"/>
                  </a:ext>
                </a:extLst>
              </a:tr>
              <a:tr h="144763">
                <a:tc>
                  <a:txBody>
                    <a:bodyPr/>
                    <a:lstStyle/>
                    <a:p>
                      <a:pPr algn="ctr" fontAlgn="b"/>
                      <a:r>
                        <a:rPr lang="en-US" sz="800" b="0" i="0" u="none" strike="noStrike">
                          <a:solidFill>
                            <a:srgbClr val="BF8F00"/>
                          </a:solidFill>
                          <a:effectLst/>
                          <a:latin typeface="Calibri" panose="020F0502020204030204" pitchFamily="34" charset="0"/>
                        </a:rPr>
                        <a:t>5</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dirty="0" err="1">
                          <a:solidFill>
                            <a:srgbClr val="BF8F00"/>
                          </a:solidFill>
                          <a:effectLst/>
                          <a:latin typeface="Calibri" panose="020F0502020204030204" pitchFamily="34" charset="0"/>
                        </a:rPr>
                        <a:t>xxBxWxBBxBxxWxxxxW</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a:solidFill>
                            <a:srgbClr val="BF8F00"/>
                          </a:solidFill>
                          <a:effectLst/>
                          <a:latin typeface="Calibri" panose="020F0502020204030204" pitchFamily="34" charset="0"/>
                        </a:rPr>
                        <a:t>xxBxWxBBWBxxWxxxxW</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a:solidFill>
                            <a:srgbClr val="BF8F00"/>
                          </a:solidFill>
                          <a:effectLst/>
                          <a:latin typeface="Calibri" panose="020F0502020204030204" pitchFamily="34" charset="0"/>
                        </a:rPr>
                        <a:t>1 / 187790</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dirty="0" err="1">
                          <a:solidFill>
                            <a:srgbClr val="BF8F00"/>
                          </a:solidFill>
                          <a:effectLst/>
                          <a:latin typeface="Calibri" panose="020F0502020204030204" pitchFamily="34" charset="0"/>
                        </a:rPr>
                        <a:t>xxBxWxBBWBxxWxxxxW</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dirty="0">
                          <a:solidFill>
                            <a:srgbClr val="BF8F00"/>
                          </a:solidFill>
                          <a:effectLst/>
                          <a:latin typeface="Calibri" panose="020F0502020204030204" pitchFamily="34" charset="0"/>
                        </a:rPr>
                        <a:t>34 / 187790</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742876523"/>
                  </a:ext>
                </a:extLst>
              </a:tr>
            </a:tbl>
          </a:graphicData>
        </a:graphic>
      </p:graphicFrame>
      <p:graphicFrame>
        <p:nvGraphicFramePr>
          <p:cNvPr id="8" name="Table 7">
            <a:extLst>
              <a:ext uri="{FF2B5EF4-FFF2-40B4-BE49-F238E27FC236}">
                <a16:creationId xmlns:a16="http://schemas.microsoft.com/office/drawing/2014/main" id="{FB1640C9-97DF-CA00-3A97-6C910D9BBEA8}"/>
              </a:ext>
            </a:extLst>
          </p:cNvPr>
          <p:cNvGraphicFramePr>
            <a:graphicFrameLocks noGrp="1"/>
          </p:cNvGraphicFramePr>
          <p:nvPr>
            <p:extLst>
              <p:ext uri="{D42A27DB-BD31-4B8C-83A1-F6EECF244321}">
                <p14:modId xmlns:p14="http://schemas.microsoft.com/office/powerpoint/2010/main" val="2539259379"/>
              </p:ext>
            </p:extLst>
          </p:nvPr>
        </p:nvGraphicFramePr>
        <p:xfrm>
          <a:off x="303674" y="3023981"/>
          <a:ext cx="8521699" cy="868578"/>
        </p:xfrm>
        <a:graphic>
          <a:graphicData uri="http://schemas.openxmlformats.org/drawingml/2006/table">
            <a:tbl>
              <a:tblPr/>
              <a:tblGrid>
                <a:gridCol w="831915">
                  <a:extLst>
                    <a:ext uri="{9D8B030D-6E8A-4147-A177-3AD203B41FA5}">
                      <a16:colId xmlns:a16="http://schemas.microsoft.com/office/drawing/2014/main" val="3820550047"/>
                    </a:ext>
                  </a:extLst>
                </a:gridCol>
                <a:gridCol w="1294893">
                  <a:extLst>
                    <a:ext uri="{9D8B030D-6E8A-4147-A177-3AD203B41FA5}">
                      <a16:colId xmlns:a16="http://schemas.microsoft.com/office/drawing/2014/main" val="2098689550"/>
                    </a:ext>
                  </a:extLst>
                </a:gridCol>
                <a:gridCol w="1294893">
                  <a:extLst>
                    <a:ext uri="{9D8B030D-6E8A-4147-A177-3AD203B41FA5}">
                      <a16:colId xmlns:a16="http://schemas.microsoft.com/office/drawing/2014/main" val="260492170"/>
                    </a:ext>
                  </a:extLst>
                </a:gridCol>
                <a:gridCol w="1765106">
                  <a:extLst>
                    <a:ext uri="{9D8B030D-6E8A-4147-A177-3AD203B41FA5}">
                      <a16:colId xmlns:a16="http://schemas.microsoft.com/office/drawing/2014/main" val="4096835294"/>
                    </a:ext>
                  </a:extLst>
                </a:gridCol>
                <a:gridCol w="1287659">
                  <a:extLst>
                    <a:ext uri="{9D8B030D-6E8A-4147-A177-3AD203B41FA5}">
                      <a16:colId xmlns:a16="http://schemas.microsoft.com/office/drawing/2014/main" val="4285108841"/>
                    </a:ext>
                  </a:extLst>
                </a:gridCol>
                <a:gridCol w="2047233">
                  <a:extLst>
                    <a:ext uri="{9D8B030D-6E8A-4147-A177-3AD203B41FA5}">
                      <a16:colId xmlns:a16="http://schemas.microsoft.com/office/drawing/2014/main" val="1241311865"/>
                    </a:ext>
                  </a:extLst>
                </a:gridCol>
              </a:tblGrid>
              <a:tr h="144763">
                <a:tc gridSpan="6">
                  <a:txBody>
                    <a:bodyPr/>
                    <a:lstStyle/>
                    <a:p>
                      <a:pPr algn="ctr" fontAlgn="b"/>
                      <a:r>
                        <a:rPr lang="en-US" sz="800" b="1" i="0" u="none" strike="noStrike" dirty="0">
                          <a:solidFill>
                            <a:srgbClr val="FFFFFF"/>
                          </a:solidFill>
                          <a:effectLst/>
                          <a:latin typeface="Calibri" panose="020F0502020204030204" pitchFamily="34" charset="0"/>
                        </a:rPr>
                        <a:t>Midgame Endgame Phase</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06211010"/>
                  </a:ext>
                </a:extLst>
              </a:tr>
              <a:tr h="144763">
                <a:tc>
                  <a:txBody>
                    <a:bodyPr/>
                    <a:lstStyle/>
                    <a:p>
                      <a:pPr algn="ctr" fontAlgn="b"/>
                      <a:r>
                        <a:rPr lang="en-US" sz="800" b="1" i="0" u="none" strike="noStrike">
                          <a:solidFill>
                            <a:srgbClr val="BF8F00"/>
                          </a:solidFill>
                          <a:effectLst/>
                          <a:latin typeface="Calibri" panose="020F0502020204030204" pitchFamily="34" charset="0"/>
                        </a:rPr>
                        <a:t>Ply</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dirty="0">
                          <a:solidFill>
                            <a:srgbClr val="BF8F00"/>
                          </a:solidFill>
                          <a:effectLst/>
                          <a:latin typeface="Calibri" panose="020F0502020204030204" pitchFamily="34" charset="0"/>
                        </a:rPr>
                        <a:t>Input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a:solidFill>
                            <a:srgbClr val="BF8F00"/>
                          </a:solidFill>
                          <a:effectLst/>
                          <a:latin typeface="Calibri" panose="020F0502020204030204" pitchFamily="34" charset="0"/>
                        </a:rPr>
                        <a:t>MiniMax Output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dirty="0" err="1">
                          <a:solidFill>
                            <a:srgbClr val="BF8F00"/>
                          </a:solidFill>
                          <a:effectLst/>
                          <a:latin typeface="Calibri" panose="020F0502020204030204" pitchFamily="34" charset="0"/>
                        </a:rPr>
                        <a:t>MiniMax</a:t>
                      </a:r>
                      <a:r>
                        <a:rPr lang="en-US" sz="800" b="1" i="0" u="none" strike="noStrike" dirty="0">
                          <a:solidFill>
                            <a:srgbClr val="BF8F00"/>
                          </a:solidFill>
                          <a:effectLst/>
                          <a:latin typeface="Calibri" panose="020F0502020204030204" pitchFamily="34" charset="0"/>
                        </a:rPr>
                        <a:t>(Estimation values/count)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a:solidFill>
                            <a:srgbClr val="BF8F00"/>
                          </a:solidFill>
                          <a:effectLst/>
                          <a:latin typeface="Calibri" panose="020F0502020204030204" pitchFamily="34" charset="0"/>
                        </a:rPr>
                        <a:t>MiniMaxImproved Output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b"/>
                      <a:r>
                        <a:rPr lang="en-US" sz="800" b="1" i="0" u="none" strike="noStrike">
                          <a:solidFill>
                            <a:srgbClr val="BF8F00"/>
                          </a:solidFill>
                          <a:effectLst/>
                          <a:latin typeface="Calibri" panose="020F0502020204030204" pitchFamily="34" charset="0"/>
                        </a:rPr>
                        <a:t>MiniMaxImproved(Estimation values/count)</a:t>
                      </a:r>
                    </a:p>
                  </a:txBody>
                  <a:tcPr marL="7238" marR="7238" marT="7238" marB="0" anchor="b">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21706342"/>
                  </a:ext>
                </a:extLst>
              </a:tr>
              <a:tr h="144763">
                <a:tc>
                  <a:txBody>
                    <a:bodyPr/>
                    <a:lstStyle/>
                    <a:p>
                      <a:pPr algn="ctr" fontAlgn="b"/>
                      <a:r>
                        <a:rPr lang="en-US" sz="800" b="0" i="0" u="none" strike="noStrike">
                          <a:solidFill>
                            <a:srgbClr val="BF8F00"/>
                          </a:solidFill>
                          <a:effectLst/>
                          <a:latin typeface="Calibri" panose="020F0502020204030204" pitchFamily="34" charset="0"/>
                        </a:rPr>
                        <a:t>4</a:t>
                      </a: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err="1">
                          <a:solidFill>
                            <a:srgbClr val="BF8F00"/>
                          </a:solidFill>
                          <a:effectLst/>
                          <a:latin typeface="Calibri" panose="020F0502020204030204" pitchFamily="34" charset="0"/>
                        </a:rPr>
                        <a:t>xxWxWxxxxWxBWBBxxx</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a:solidFill>
                            <a:srgbClr val="BF8F00"/>
                          </a:solidFill>
                          <a:effectLst/>
                          <a:latin typeface="Calibri" panose="020F0502020204030204" pitchFamily="34" charset="0"/>
                        </a:rPr>
                        <a:t>WxxxWxxxxWxBWBBxxx</a:t>
                      </a: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a:solidFill>
                            <a:srgbClr val="BF8F00"/>
                          </a:solidFill>
                          <a:effectLst/>
                          <a:latin typeface="Calibri" panose="020F0502020204030204" pitchFamily="34" charset="0"/>
                        </a:rPr>
                        <a:t>-36 / 74075</a:t>
                      </a: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sz="800" b="0" i="0" u="none" strike="noStrike" dirty="0" err="1">
                          <a:solidFill>
                            <a:srgbClr val="BF8F00"/>
                          </a:solidFill>
                          <a:effectLst/>
                          <a:latin typeface="Calibri" panose="020F0502020204030204" pitchFamily="34" charset="0"/>
                        </a:rPr>
                        <a:t>WxxxWxxxxWxBWBBxxx</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ctr" fontAlgn="b"/>
                      <a:r>
                        <a:rPr lang="en-US" altLang="zh-TW" sz="800" b="0" i="0" u="none" strike="noStrike" dirty="0">
                          <a:solidFill>
                            <a:srgbClr val="BF8F00"/>
                          </a:solidFill>
                          <a:effectLst/>
                          <a:latin typeface="Calibri" panose="020F0502020204030204" pitchFamily="34" charset="0"/>
                        </a:rPr>
                        <a:t>27</a:t>
                      </a:r>
                      <a:r>
                        <a:rPr lang="en-US" sz="800" b="0" i="0" u="none" strike="noStrike" dirty="0">
                          <a:solidFill>
                            <a:srgbClr val="BF8F00"/>
                          </a:solidFill>
                          <a:effectLst/>
                          <a:latin typeface="Calibri" panose="020F0502020204030204" pitchFamily="34" charset="0"/>
                        </a:rPr>
                        <a:t> / 74075</a:t>
                      </a:r>
                    </a:p>
                  </a:txBody>
                  <a:tcPr marL="7238" marR="7238" marT="7238" marB="0" anchor="b">
                    <a:lnL>
                      <a:noFill/>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2967882857"/>
                  </a:ext>
                </a:extLst>
              </a:tr>
              <a:tr h="144763">
                <a:tc>
                  <a:txBody>
                    <a:bodyPr/>
                    <a:lstStyle/>
                    <a:p>
                      <a:pPr algn="ctr" fontAlgn="b"/>
                      <a:r>
                        <a:rPr lang="en-US" sz="800" b="0" i="0" u="none" strike="noStrike">
                          <a:solidFill>
                            <a:srgbClr val="BF8F00"/>
                          </a:solidFill>
                          <a:effectLst/>
                          <a:latin typeface="Calibri" panose="020F0502020204030204" pitchFamily="34" charset="0"/>
                        </a:rPr>
                        <a:t>4</a:t>
                      </a:r>
                    </a:p>
                  </a:txBody>
                  <a:tcPr marL="7238" marR="7238" marT="7238" marB="0" anchor="b">
                    <a:lnL>
                      <a:noFill/>
                    </a:lnL>
                    <a:lnR>
                      <a:noFill/>
                    </a:lnR>
                    <a:lnT>
                      <a:noFill/>
                    </a:lnT>
                    <a:lnB>
                      <a:noFill/>
                    </a:lnB>
                  </a:tcPr>
                </a:tc>
                <a:tc>
                  <a:txBody>
                    <a:bodyPr/>
                    <a:lstStyle/>
                    <a:p>
                      <a:pPr algn="ctr" fontAlgn="b"/>
                      <a:r>
                        <a:rPr lang="en-US" sz="800" b="0" i="0" u="none" strike="noStrike" dirty="0" err="1">
                          <a:solidFill>
                            <a:srgbClr val="BF8F00"/>
                          </a:solidFill>
                          <a:effectLst/>
                          <a:latin typeface="Calibri" panose="020F0502020204030204" pitchFamily="34" charset="0"/>
                        </a:rPr>
                        <a:t>BBxxxxWBxxWWxxBWxW</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tcPr>
                </a:tc>
                <a:tc>
                  <a:txBody>
                    <a:bodyPr/>
                    <a:lstStyle/>
                    <a:p>
                      <a:pPr algn="ctr" fontAlgn="b"/>
                      <a:r>
                        <a:rPr lang="en-US" sz="800" b="0" i="0" u="none" strike="noStrike" dirty="0" err="1">
                          <a:solidFill>
                            <a:srgbClr val="BF8F00"/>
                          </a:solidFill>
                          <a:effectLst/>
                          <a:latin typeface="Calibri" panose="020F0502020204030204" pitchFamily="34" charset="0"/>
                        </a:rPr>
                        <a:t>BBxxxWxBxxWWxxBWxW</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tcPr>
                </a:tc>
                <a:tc>
                  <a:txBody>
                    <a:bodyPr/>
                    <a:lstStyle/>
                    <a:p>
                      <a:pPr algn="ctr" fontAlgn="b"/>
                      <a:r>
                        <a:rPr lang="en-US" sz="800" b="0" i="0" u="none" strike="noStrike" dirty="0">
                          <a:solidFill>
                            <a:srgbClr val="BF8F00"/>
                          </a:solidFill>
                          <a:effectLst/>
                          <a:latin typeface="Calibri" panose="020F0502020204030204" pitchFamily="34" charset="0"/>
                        </a:rPr>
                        <a:t>-13 / 5956</a:t>
                      </a:r>
                    </a:p>
                  </a:txBody>
                  <a:tcPr marL="7238" marR="7238" marT="7238" marB="0" anchor="b">
                    <a:lnL>
                      <a:noFill/>
                    </a:lnL>
                    <a:lnR>
                      <a:noFill/>
                    </a:lnR>
                    <a:lnT>
                      <a:noFill/>
                    </a:lnT>
                    <a:lnB>
                      <a:noFill/>
                    </a:lnB>
                  </a:tcPr>
                </a:tc>
                <a:tc>
                  <a:txBody>
                    <a:bodyPr/>
                    <a:lstStyle/>
                    <a:p>
                      <a:pPr algn="ctr" fontAlgn="b"/>
                      <a:r>
                        <a:rPr lang="en-US" sz="800" b="0" i="0" u="none" strike="noStrike" dirty="0" err="1">
                          <a:solidFill>
                            <a:srgbClr val="BF8F00"/>
                          </a:solidFill>
                          <a:effectLst/>
                          <a:latin typeface="Calibri" panose="020F0502020204030204" pitchFamily="34" charset="0"/>
                        </a:rPr>
                        <a:t>BBxxxWxBxxWWxxBWxW</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tcPr>
                </a:tc>
                <a:tc>
                  <a:txBody>
                    <a:bodyPr/>
                    <a:lstStyle/>
                    <a:p>
                      <a:pPr algn="ctr" fontAlgn="b"/>
                      <a:r>
                        <a:rPr lang="en-US" sz="800" b="0" i="0" u="none" strike="noStrike" dirty="0">
                          <a:solidFill>
                            <a:srgbClr val="BF8F00"/>
                          </a:solidFill>
                          <a:effectLst/>
                          <a:latin typeface="Calibri" panose="020F0502020204030204" pitchFamily="34" charset="0"/>
                        </a:rPr>
                        <a:t>-</a:t>
                      </a:r>
                      <a:r>
                        <a:rPr lang="en-US" altLang="zh-TW" sz="800" b="0" i="0" u="none" strike="noStrike" dirty="0">
                          <a:solidFill>
                            <a:srgbClr val="BF8F00"/>
                          </a:solidFill>
                          <a:effectLst/>
                          <a:latin typeface="Calibri" panose="020F0502020204030204" pitchFamily="34" charset="0"/>
                        </a:rPr>
                        <a:t>27</a:t>
                      </a:r>
                      <a:r>
                        <a:rPr lang="en-US" sz="800" b="0" i="0" u="none" strike="noStrike" dirty="0">
                          <a:solidFill>
                            <a:srgbClr val="BF8F00"/>
                          </a:solidFill>
                          <a:effectLst/>
                          <a:latin typeface="Calibri" panose="020F0502020204030204" pitchFamily="34" charset="0"/>
                        </a:rPr>
                        <a:t> / 5956</a:t>
                      </a:r>
                    </a:p>
                  </a:txBody>
                  <a:tcPr marL="7238" marR="7238" marT="7238" marB="0" anchor="b">
                    <a:lnL>
                      <a:noFill/>
                    </a:lnL>
                    <a:lnR>
                      <a:noFill/>
                    </a:lnR>
                    <a:lnT>
                      <a:noFill/>
                    </a:lnT>
                    <a:lnB>
                      <a:noFill/>
                    </a:lnB>
                  </a:tcPr>
                </a:tc>
                <a:extLst>
                  <a:ext uri="{0D108BD9-81ED-4DB2-BD59-A6C34878D82A}">
                    <a16:rowId xmlns:a16="http://schemas.microsoft.com/office/drawing/2014/main" val="2838305736"/>
                  </a:ext>
                </a:extLst>
              </a:tr>
              <a:tr h="144763">
                <a:tc>
                  <a:txBody>
                    <a:bodyPr/>
                    <a:lstStyle/>
                    <a:p>
                      <a:pPr algn="ctr" fontAlgn="b"/>
                      <a:r>
                        <a:rPr lang="en-US" sz="800" b="0" i="0" u="none" strike="noStrike">
                          <a:solidFill>
                            <a:srgbClr val="BF8F00"/>
                          </a:solidFill>
                          <a:effectLst/>
                          <a:latin typeface="Calibri" panose="020F0502020204030204" pitchFamily="34" charset="0"/>
                        </a:rPr>
                        <a:t>4</a:t>
                      </a: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err="1">
                          <a:solidFill>
                            <a:srgbClr val="BF8F00"/>
                          </a:solidFill>
                          <a:effectLst/>
                          <a:latin typeface="Calibri" panose="020F0502020204030204" pitchFamily="34" charset="0"/>
                        </a:rPr>
                        <a:t>xxBxWxBBxBxxWxxxxW</a:t>
                      </a:r>
                      <a:endParaRPr lang="en-US" sz="800" b="0" i="0" u="none" strike="noStrike" dirty="0">
                        <a:solidFill>
                          <a:srgbClr val="BF8F00"/>
                        </a:solidFill>
                        <a:effectLst/>
                        <a:latin typeface="Calibri" panose="020F0502020204030204" pitchFamily="34" charset="0"/>
                      </a:endParaRP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xxBxxxBBWBxxWxxxxW</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a:solidFill>
                            <a:srgbClr val="BF8F00"/>
                          </a:solidFill>
                          <a:effectLst/>
                          <a:latin typeface="Calibri" panose="020F0502020204030204" pitchFamily="34" charset="0"/>
                        </a:rPr>
                        <a:t>-36 / 106944</a:t>
                      </a: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xxBxWxBBxBxxWxWxxx</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a:noFill/>
                    </a:lnT>
                    <a:lnB>
                      <a:noFill/>
                    </a:lnB>
                    <a:solidFill>
                      <a:srgbClr val="FFF2CC"/>
                    </a:solidFill>
                  </a:tcPr>
                </a:tc>
                <a:tc>
                  <a:txBody>
                    <a:bodyPr/>
                    <a:lstStyle/>
                    <a:p>
                      <a:pPr algn="ctr" fontAlgn="b"/>
                      <a:r>
                        <a:rPr lang="en-US" sz="800" b="0" i="0" u="none" strike="noStrike" dirty="0">
                          <a:solidFill>
                            <a:srgbClr val="BF8F00"/>
                          </a:solidFill>
                          <a:effectLst/>
                          <a:latin typeface="Calibri" panose="020F0502020204030204" pitchFamily="34" charset="0"/>
                        </a:rPr>
                        <a:t>3</a:t>
                      </a:r>
                      <a:r>
                        <a:rPr lang="en-US" altLang="zh-TW" sz="800" b="0" i="0" u="none" strike="noStrike" dirty="0">
                          <a:solidFill>
                            <a:srgbClr val="BF8F00"/>
                          </a:solidFill>
                          <a:effectLst/>
                          <a:latin typeface="Calibri" panose="020F0502020204030204" pitchFamily="34" charset="0"/>
                        </a:rPr>
                        <a:t>3</a:t>
                      </a:r>
                      <a:r>
                        <a:rPr lang="en-US" sz="800" b="0" i="0" u="none" strike="noStrike" dirty="0">
                          <a:solidFill>
                            <a:srgbClr val="BF8F00"/>
                          </a:solidFill>
                          <a:effectLst/>
                          <a:latin typeface="Calibri" panose="020F0502020204030204" pitchFamily="34" charset="0"/>
                        </a:rPr>
                        <a:t> / 106944</a:t>
                      </a:r>
                    </a:p>
                  </a:txBody>
                  <a:tcPr marL="7238" marR="7238" marT="7238" marB="0" anchor="b">
                    <a:lnL>
                      <a:noFill/>
                    </a:lnL>
                    <a:lnR>
                      <a:noFill/>
                    </a:lnR>
                    <a:lnT>
                      <a:noFill/>
                    </a:lnT>
                    <a:lnB>
                      <a:noFill/>
                    </a:lnB>
                    <a:solidFill>
                      <a:srgbClr val="FFF2CC"/>
                    </a:solidFill>
                  </a:tcPr>
                </a:tc>
                <a:extLst>
                  <a:ext uri="{0D108BD9-81ED-4DB2-BD59-A6C34878D82A}">
                    <a16:rowId xmlns:a16="http://schemas.microsoft.com/office/drawing/2014/main" val="2426722211"/>
                  </a:ext>
                </a:extLst>
              </a:tr>
              <a:tr h="144763">
                <a:tc>
                  <a:txBody>
                    <a:bodyPr/>
                    <a:lstStyle/>
                    <a:p>
                      <a:pPr algn="ctr" fontAlgn="b"/>
                      <a:r>
                        <a:rPr lang="en-US" sz="800" b="0" i="0" u="none" strike="noStrike">
                          <a:solidFill>
                            <a:srgbClr val="BF8F00"/>
                          </a:solidFill>
                          <a:effectLst/>
                          <a:latin typeface="Calibri" panose="020F0502020204030204" pitchFamily="34" charset="0"/>
                        </a:rPr>
                        <a:t>4</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a:solidFill>
                            <a:srgbClr val="BF8F00"/>
                          </a:solidFill>
                          <a:effectLst/>
                          <a:latin typeface="Calibri" panose="020F0502020204030204" pitchFamily="34" charset="0"/>
                        </a:rPr>
                        <a:t>WWBBBBxWxxxxWBWxWx</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WWBBBBxWxxxxWBxxWW</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a:solidFill>
                            <a:srgbClr val="BF8F00"/>
                          </a:solidFill>
                          <a:effectLst/>
                          <a:latin typeface="Calibri" panose="020F0502020204030204" pitchFamily="34" charset="0"/>
                        </a:rPr>
                        <a:t>1992/3501</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dirty="0" err="1">
                          <a:solidFill>
                            <a:srgbClr val="BF8F00"/>
                          </a:solidFill>
                          <a:effectLst/>
                          <a:highlight>
                            <a:srgbClr val="00FF00"/>
                          </a:highlight>
                          <a:latin typeface="Calibri" panose="020F0502020204030204" pitchFamily="34" charset="0"/>
                        </a:rPr>
                        <a:t>xWBBBBxWxxxxWBWWWx</a:t>
                      </a:r>
                      <a:endParaRPr lang="en-US" sz="800" b="0" i="0" u="none" strike="noStrike" dirty="0">
                        <a:solidFill>
                          <a:srgbClr val="BF8F00"/>
                        </a:solidFill>
                        <a:effectLst/>
                        <a:highlight>
                          <a:srgbClr val="00FF00"/>
                        </a:highlight>
                        <a:latin typeface="Calibri" panose="020F0502020204030204" pitchFamily="34" charset="0"/>
                      </a:endParaRP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tc>
                  <a:txBody>
                    <a:bodyPr/>
                    <a:lstStyle/>
                    <a:p>
                      <a:pPr algn="ctr" fontAlgn="b"/>
                      <a:r>
                        <a:rPr lang="en-US" sz="800" b="0" i="0" u="none" strike="noStrike" dirty="0">
                          <a:solidFill>
                            <a:srgbClr val="BF8F00"/>
                          </a:solidFill>
                          <a:effectLst/>
                          <a:latin typeface="Calibri" panose="020F0502020204030204" pitchFamily="34" charset="0"/>
                        </a:rPr>
                        <a:t>6</a:t>
                      </a:r>
                      <a:r>
                        <a:rPr lang="en-US" altLang="zh-TW" sz="800" b="0" i="0" u="none" strike="noStrike" dirty="0">
                          <a:solidFill>
                            <a:srgbClr val="BF8F00"/>
                          </a:solidFill>
                          <a:effectLst/>
                          <a:latin typeface="Calibri" panose="020F0502020204030204" pitchFamily="34" charset="0"/>
                        </a:rPr>
                        <a:t>3</a:t>
                      </a:r>
                      <a:r>
                        <a:rPr lang="en-US" sz="800" b="0" i="0" u="none" strike="noStrike" dirty="0">
                          <a:solidFill>
                            <a:srgbClr val="BF8F00"/>
                          </a:solidFill>
                          <a:effectLst/>
                          <a:latin typeface="Calibri" panose="020F0502020204030204" pitchFamily="34" charset="0"/>
                        </a:rPr>
                        <a:t> / 3501</a:t>
                      </a:r>
                    </a:p>
                  </a:txBody>
                  <a:tcPr marL="7238" marR="7238" marT="7238" marB="0" anchor="b">
                    <a:lnL>
                      <a:noFill/>
                    </a:lnL>
                    <a:lnR>
                      <a:noFill/>
                    </a:lnR>
                    <a:lnT>
                      <a:noFill/>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757026223"/>
                  </a:ext>
                </a:extLst>
              </a:tr>
            </a:tbl>
          </a:graphicData>
        </a:graphic>
      </p:graphicFrame>
      <p:sp>
        <p:nvSpPr>
          <p:cNvPr id="9" name="TextBox 8">
            <a:extLst>
              <a:ext uri="{FF2B5EF4-FFF2-40B4-BE49-F238E27FC236}">
                <a16:creationId xmlns:a16="http://schemas.microsoft.com/office/drawing/2014/main" id="{5B1771D2-AE7A-2452-BDFC-52B77522F82F}"/>
              </a:ext>
            </a:extLst>
          </p:cNvPr>
          <p:cNvSpPr txBox="1"/>
          <p:nvPr/>
        </p:nvSpPr>
        <p:spPr>
          <a:xfrm>
            <a:off x="2605696" y="1264779"/>
            <a:ext cx="3148836" cy="261610"/>
          </a:xfrm>
          <a:prstGeom prst="rect">
            <a:avLst/>
          </a:prstGeom>
          <a:noFill/>
        </p:spPr>
        <p:txBody>
          <a:bodyPr wrap="square" rtlCol="0">
            <a:spAutoFit/>
          </a:bodyPr>
          <a:lstStyle/>
          <a:p>
            <a:r>
              <a:rPr lang="en-US" sz="1100" dirty="0">
                <a:solidFill>
                  <a:srgbClr val="70F95A"/>
                </a:solidFill>
              </a:rPr>
              <a:t>*Produced different output</a:t>
            </a:r>
          </a:p>
        </p:txBody>
      </p:sp>
    </p:spTree>
    <p:extLst>
      <p:ext uri="{BB962C8B-B14F-4D97-AF65-F5344CB8AC3E}">
        <p14:creationId xmlns:p14="http://schemas.microsoft.com/office/powerpoint/2010/main" val="404897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5342-0E28-4C58-B4A5-ADC7347D2427}"/>
              </a:ext>
            </a:extLst>
          </p:cNvPr>
          <p:cNvSpPr>
            <a:spLocks noGrp="1"/>
          </p:cNvSpPr>
          <p:nvPr>
            <p:ph type="title"/>
          </p:nvPr>
        </p:nvSpPr>
        <p:spPr/>
        <p:txBody>
          <a:bodyPr>
            <a:normAutofit fontScale="90000"/>
          </a:bodyPr>
          <a:lstStyle/>
          <a:p>
            <a:pPr algn="ctr"/>
            <a:r>
              <a:rPr lang="en-US" altLang="zh-TW" sz="2400" dirty="0">
                <a:solidFill>
                  <a:srgbClr val="E8A122"/>
                </a:solidFill>
                <a:latin typeface="Arial Black" panose="020B0A04020102020204" pitchFamily="34" charset="0"/>
              </a:rPr>
              <a:t>How Do I Know New Estimation Function Improves</a:t>
            </a:r>
            <a:endParaRPr lang="en-US" sz="2400" dirty="0">
              <a:solidFill>
                <a:srgbClr val="E8A122"/>
              </a:solidFill>
              <a:latin typeface="Arial Black" panose="020B0A04020102020204" pitchFamily="34" charset="0"/>
            </a:endParaRPr>
          </a:p>
        </p:txBody>
      </p:sp>
      <p:pic>
        <p:nvPicPr>
          <p:cNvPr id="4" name="Picture 6" descr="UTD Logo   University of Texas at Dallas Arm&amp;Emblem [utdallas.edu] png">
            <a:extLst>
              <a:ext uri="{FF2B5EF4-FFF2-40B4-BE49-F238E27FC236}">
                <a16:creationId xmlns:a16="http://schemas.microsoft.com/office/drawing/2014/main" id="{B6C87C83-0355-4B00-9AC5-64D9600DB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540" y="4494934"/>
            <a:ext cx="1467642" cy="54119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5D58A2A3-1F3B-2E35-7ADA-1D0DE7EE25A4}"/>
              </a:ext>
            </a:extLst>
          </p:cNvPr>
          <p:cNvSpPr>
            <a:spLocks noGrp="1"/>
          </p:cNvSpPr>
          <p:nvPr>
            <p:ph type="body" idx="1"/>
          </p:nvPr>
        </p:nvSpPr>
        <p:spPr>
          <a:xfrm>
            <a:off x="311700" y="1152475"/>
            <a:ext cx="8520600" cy="3416400"/>
          </a:xfrm>
        </p:spPr>
        <p:txBody>
          <a:bodyPr>
            <a:normAutofit fontScale="92500" lnSpcReduction="20000"/>
          </a:bodyPr>
          <a:lstStyle/>
          <a:p>
            <a:r>
              <a:rPr lang="en-US" dirty="0"/>
              <a:t>The new estimation function consider more factors, including</a:t>
            </a:r>
          </a:p>
          <a:p>
            <a:pPr lvl="1"/>
            <a:r>
              <a:rPr lang="en-US" dirty="0"/>
              <a:t>The number of closed mills</a:t>
            </a:r>
          </a:p>
          <a:p>
            <a:pPr lvl="1"/>
            <a:r>
              <a:rPr lang="en-US" dirty="0"/>
              <a:t>The number of blocked opponent pieces</a:t>
            </a:r>
          </a:p>
          <a:p>
            <a:pPr lvl="1"/>
            <a:r>
              <a:rPr lang="en-US" dirty="0"/>
              <a:t>The number of pieces difference</a:t>
            </a:r>
          </a:p>
          <a:p>
            <a:pPr lvl="1"/>
            <a:r>
              <a:rPr lang="en-US" dirty="0"/>
              <a:t>The number of two pieces configuration</a:t>
            </a:r>
          </a:p>
          <a:p>
            <a:r>
              <a:rPr lang="en-US" dirty="0"/>
              <a:t>When professional players play this game, they will also consider these things for their next moves.</a:t>
            </a:r>
          </a:p>
          <a:p>
            <a:r>
              <a:rPr lang="en-US" dirty="0"/>
              <a:t>I wrote </a:t>
            </a:r>
            <a:r>
              <a:rPr lang="en-US"/>
              <a:t>a test program </a:t>
            </a:r>
            <a:r>
              <a:rPr lang="en-US" dirty="0"/>
              <a:t>called ‘AIvsAI.py’ (It is included in my homework submission). In this program, one player uses the improved estimation function and the other uses the original one. The game is started from a blank board. Two players will take turn play opening phase and then midgame endgame phase. No matter the player with improved estimation function plays first (white) or second (black), he will win the game.</a:t>
            </a:r>
          </a:p>
        </p:txBody>
      </p:sp>
    </p:spTree>
    <p:extLst>
      <p:ext uri="{BB962C8B-B14F-4D97-AF65-F5344CB8AC3E}">
        <p14:creationId xmlns:p14="http://schemas.microsoft.com/office/powerpoint/2010/main" val="41146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5342-0E28-4C58-B4A5-ADC7347D2427}"/>
              </a:ext>
            </a:extLst>
          </p:cNvPr>
          <p:cNvSpPr>
            <a:spLocks noGrp="1"/>
          </p:cNvSpPr>
          <p:nvPr>
            <p:ph type="title"/>
          </p:nvPr>
        </p:nvSpPr>
        <p:spPr/>
        <p:txBody>
          <a:bodyPr>
            <a:normAutofit/>
          </a:bodyPr>
          <a:lstStyle/>
          <a:p>
            <a:pPr algn="ctr"/>
            <a:r>
              <a:rPr lang="en-US" altLang="zh-TW" sz="2400" dirty="0">
                <a:solidFill>
                  <a:srgbClr val="E8A122"/>
                </a:solidFill>
                <a:latin typeface="Arial Black" panose="020B0A04020102020204" pitchFamily="34" charset="0"/>
              </a:rPr>
              <a:t>Reference</a:t>
            </a:r>
            <a:endParaRPr lang="en-US" sz="2400" dirty="0">
              <a:solidFill>
                <a:srgbClr val="E8A122"/>
              </a:solidFill>
              <a:latin typeface="Arial Black" panose="020B0A04020102020204" pitchFamily="34" charset="0"/>
            </a:endParaRPr>
          </a:p>
        </p:txBody>
      </p:sp>
      <p:pic>
        <p:nvPicPr>
          <p:cNvPr id="4" name="Picture 6" descr="UTD Logo   University of Texas at Dallas Arm&amp;Emblem [utdallas.edu] png">
            <a:extLst>
              <a:ext uri="{FF2B5EF4-FFF2-40B4-BE49-F238E27FC236}">
                <a16:creationId xmlns:a16="http://schemas.microsoft.com/office/drawing/2014/main" id="{B6C87C83-0355-4B00-9AC5-64D9600DB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540" y="4494934"/>
            <a:ext cx="1467642" cy="54119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5D58A2A3-1F3B-2E35-7ADA-1D0DE7EE25A4}"/>
              </a:ext>
            </a:extLst>
          </p:cNvPr>
          <p:cNvSpPr>
            <a:spLocks noGrp="1"/>
          </p:cNvSpPr>
          <p:nvPr>
            <p:ph type="body" idx="1"/>
          </p:nvPr>
        </p:nvSpPr>
        <p:spPr>
          <a:xfrm>
            <a:off x="311700" y="1152475"/>
            <a:ext cx="8520600" cy="3416400"/>
          </a:xfrm>
        </p:spPr>
        <p:txBody>
          <a:bodyPr>
            <a:normAutofit/>
          </a:bodyPr>
          <a:lstStyle/>
          <a:p>
            <a:r>
              <a:rPr lang="en-US" dirty="0"/>
              <a:t>https://kartikkukreja.wordpress.com/2014/03/17/heuristicevaluation-function-for-nine-mens-morris/</a:t>
            </a:r>
          </a:p>
        </p:txBody>
      </p:sp>
    </p:spTree>
    <p:extLst>
      <p:ext uri="{BB962C8B-B14F-4D97-AF65-F5344CB8AC3E}">
        <p14:creationId xmlns:p14="http://schemas.microsoft.com/office/powerpoint/2010/main" val="22663114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624</Words>
  <Application>Microsoft Office PowerPoint</Application>
  <PresentationFormat>On-screen Show (16:9)</PresentationFormat>
  <Paragraphs>206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Calibri</vt:lpstr>
      <vt:lpstr>Simple Light</vt:lpstr>
      <vt:lpstr>Artificial Intelligence Project Nine Men Morris AI</vt:lpstr>
      <vt:lpstr>Example Outputs for MiniMax and AB Pruning</vt:lpstr>
      <vt:lpstr>Example Outputs for MiniMaxBlack</vt:lpstr>
      <vt:lpstr>Example Outputs for MiniMaxImproved</vt:lpstr>
      <vt:lpstr>How Do I Know New Estimation Function Improves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Balancer with POX controller</dc:title>
  <dc:creator>Andrew Chang</dc:creator>
  <cp:lastModifiedBy>Andrew Chang</cp:lastModifiedBy>
  <cp:revision>100</cp:revision>
  <dcterms:modified xsi:type="dcterms:W3CDTF">2022-07-15T15:19:38Z</dcterms:modified>
</cp:coreProperties>
</file>