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3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7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FAD83-8AF4-41FF-A304-1ADDB5CBBD0C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ED1D-7465-4E6D-A5B6-C7FCDBA42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0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52.png"/><Relationship Id="rId38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49.png"/><Relationship Id="rId36" Type="http://schemas.openxmlformats.org/officeDocument/2006/relationships/image" Target="../media/image48.png"/><Relationship Id="rId35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.png"/><Relationship Id="rId39" Type="http://schemas.openxmlformats.org/officeDocument/2006/relationships/image" Target="../media/image61.png"/><Relationship Id="rId3" Type="http://schemas.openxmlformats.org/officeDocument/2006/relationships/image" Target="../media/image56.png"/><Relationship Id="rId42" Type="http://schemas.openxmlformats.org/officeDocument/2006/relationships/image" Target="../media/image68.png"/><Relationship Id="rId47" Type="http://schemas.openxmlformats.org/officeDocument/2006/relationships/image" Target="../media/image48.png"/><Relationship Id="rId50" Type="http://schemas.openxmlformats.org/officeDocument/2006/relationships/image" Target="../media/image52.png"/><Relationship Id="rId7" Type="http://schemas.openxmlformats.org/officeDocument/2006/relationships/image" Target="../media/image60.png"/><Relationship Id="rId25" Type="http://schemas.openxmlformats.org/officeDocument/2006/relationships/image" Target="../media/image66.png"/><Relationship Id="rId46" Type="http://schemas.openxmlformats.org/officeDocument/2006/relationships/image" Target="../media/image72.png"/><Relationship Id="rId2" Type="http://schemas.openxmlformats.org/officeDocument/2006/relationships/image" Target="../media/image55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24" Type="http://schemas.openxmlformats.org/officeDocument/2006/relationships/image" Target="../media/image65.png"/><Relationship Id="rId40" Type="http://schemas.openxmlformats.org/officeDocument/2006/relationships/image" Target="../media/image54.png"/><Relationship Id="rId45" Type="http://schemas.openxmlformats.org/officeDocument/2006/relationships/image" Target="../media/image71.png"/><Relationship Id="rId5" Type="http://schemas.openxmlformats.org/officeDocument/2006/relationships/image" Target="../media/image58.png"/><Relationship Id="rId23" Type="http://schemas.openxmlformats.org/officeDocument/2006/relationships/image" Target="../media/image64.png"/><Relationship Id="rId49" Type="http://schemas.openxmlformats.org/officeDocument/2006/relationships/image" Target="../media/image51.png"/><Relationship Id="rId44" Type="http://schemas.openxmlformats.org/officeDocument/2006/relationships/image" Target="../media/image70.png"/><Relationship Id="rId4" Type="http://schemas.openxmlformats.org/officeDocument/2006/relationships/image" Target="../media/image57.png"/><Relationship Id="rId22" Type="http://schemas.openxmlformats.org/officeDocument/2006/relationships/image" Target="../media/image63.png"/><Relationship Id="rId27" Type="http://schemas.openxmlformats.org/officeDocument/2006/relationships/image" Target="../media/image53.png"/><Relationship Id="rId35" Type="http://schemas.openxmlformats.org/officeDocument/2006/relationships/image" Target="../media/image50.png"/><Relationship Id="rId43" Type="http://schemas.openxmlformats.org/officeDocument/2006/relationships/image" Target="../media/image69.png"/><Relationship Id="rId48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7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7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5.png"/><Relationship Id="rId5" Type="http://schemas.openxmlformats.org/officeDocument/2006/relationships/image" Target="../media/image44.png"/><Relationship Id="rId10" Type="http://schemas.openxmlformats.org/officeDocument/2006/relationships/image" Target="../media/image74.png"/><Relationship Id="rId4" Type="http://schemas.openxmlformats.org/officeDocument/2006/relationships/image" Target="../media/image43.png"/><Relationship Id="rId9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94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3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03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28600" y="155673"/>
            <a:ext cx="869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>
                <a:solidFill>
                  <a:srgbClr val="3878B2"/>
                </a:solidFill>
              </a:rPr>
              <a:t>Memory </a:t>
            </a:r>
            <a:r>
              <a:rPr lang="en-US" sz="3200" b="1" cap="small" dirty="0" smtClean="0">
                <a:solidFill>
                  <a:srgbClr val="3878B2"/>
                </a:solidFill>
              </a:rPr>
              <a:t>Organization – By Branch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94310" y="800100"/>
            <a:ext cx="862965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42125" y="993099"/>
            <a:ext cx="410496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Parallelization must be done by </a:t>
            </a:r>
            <a:r>
              <a:rPr lang="en-US" sz="2400" b="1" dirty="0" smtClean="0">
                <a:solidFill>
                  <a:srgbClr val="0070C0"/>
                </a:solidFill>
              </a:rPr>
              <a:t>branch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This is </a:t>
            </a:r>
            <a:r>
              <a:rPr lang="en-US" sz="2400" b="1" dirty="0">
                <a:solidFill>
                  <a:srgbClr val="00B050"/>
                </a:solidFill>
              </a:rPr>
              <a:t>m</a:t>
            </a:r>
            <a:r>
              <a:rPr lang="en-US" sz="2400" b="1" dirty="0" smtClean="0">
                <a:solidFill>
                  <a:srgbClr val="00B050"/>
                </a:solidFill>
              </a:rPr>
              <a:t>ore efficient </a:t>
            </a:r>
            <a:r>
              <a:rPr lang="en-US" sz="2400" dirty="0" smtClean="0">
                <a:solidFill>
                  <a:prstClr val="black"/>
                </a:solidFill>
              </a:rPr>
              <a:t>for calculating inter-particle forces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Also requires </a:t>
            </a:r>
            <a:r>
              <a:rPr lang="en-US" sz="2400" b="1" dirty="0" smtClean="0">
                <a:solidFill>
                  <a:srgbClr val="C00000"/>
                </a:solidFill>
              </a:rPr>
              <a:t>more memory:</a:t>
            </a: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20306" y="3530441"/>
                <a:ext cx="3512096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mem</m:t>
                      </m:r>
                      <m:r>
                        <a:rPr 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usage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6" y="3530441"/>
                <a:ext cx="3512096" cy="531556"/>
              </a:xfrm>
              <a:prstGeom prst="rect">
                <a:avLst/>
              </a:prstGeom>
              <a:blipFill rotWithShape="0">
                <a:blip r:embed="rId35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4582672" y="1141923"/>
            <a:ext cx="1528550" cy="15285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111222" y="1141923"/>
            <a:ext cx="1528550" cy="15285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82672" y="2670473"/>
            <a:ext cx="1528550" cy="15285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111222" y="2670473"/>
            <a:ext cx="1528550" cy="15285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801030" y="1502092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541728" y="1128750"/>
            <a:ext cx="891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0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097580" y="1144234"/>
            <a:ext cx="8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1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555376" y="2670949"/>
            <a:ext cx="89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2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083925" y="2670768"/>
            <a:ext cx="92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3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6213583" y="1600593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936911" y="1968190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274995" y="3289978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288644" y="2136504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932650" y="3592522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5135405" y="3246490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498061" y="812054"/>
            <a:ext cx="32134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cap="all" dirty="0" smtClean="0">
                <a:solidFill>
                  <a:srgbClr val="00B050"/>
                </a:solidFill>
              </a:rPr>
              <a:t>Example: </a:t>
            </a:r>
            <a:r>
              <a:rPr lang="en-US" sz="1500" u="sng" cap="all" dirty="0" smtClean="0">
                <a:solidFill>
                  <a:srgbClr val="00B050"/>
                </a:solidFill>
              </a:rPr>
              <a:t>7</a:t>
            </a:r>
            <a:r>
              <a:rPr lang="en-US" sz="1500" cap="all" dirty="0" smtClean="0">
                <a:solidFill>
                  <a:srgbClr val="00B050"/>
                </a:solidFill>
              </a:rPr>
              <a:t> particles in </a:t>
            </a:r>
            <a:r>
              <a:rPr lang="en-US" sz="1500" u="sng" cap="all" dirty="0" smtClean="0">
                <a:solidFill>
                  <a:srgbClr val="00B050"/>
                </a:solidFill>
              </a:rPr>
              <a:t>4</a:t>
            </a:r>
            <a:r>
              <a:rPr lang="en-US" sz="1500" cap="all" dirty="0" smtClean="0">
                <a:solidFill>
                  <a:srgbClr val="00B050"/>
                </a:solidFill>
              </a:rPr>
              <a:t> branches</a:t>
            </a:r>
            <a:endParaRPr lang="en-US" sz="1500" b="1" cap="all" dirty="0">
              <a:solidFill>
                <a:srgbClr val="00B05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66893" y="4470424"/>
            <a:ext cx="2693380" cy="2640778"/>
            <a:chOff x="4740913" y="1449541"/>
            <a:chExt cx="2693380" cy="2640778"/>
          </a:xfrm>
        </p:grpSpPr>
        <p:sp>
          <p:nvSpPr>
            <p:cNvPr id="9" name="Rectangle 8"/>
            <p:cNvSpPr/>
            <p:nvPr/>
          </p:nvSpPr>
          <p:spPr>
            <a:xfrm>
              <a:off x="4740913" y="1449541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171339" y="1553356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48763" y="3218661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240339" y="2077933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867911" y="1935182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216991" y="3246243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860431" y="3538745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67341" y="1129600"/>
                <a:ext cx="6838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41" y="1129600"/>
                <a:ext cx="683841" cy="276999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993891" y="1145489"/>
                <a:ext cx="6838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891" y="1145489"/>
                <a:ext cx="683842" cy="276999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468879" y="2677177"/>
                <a:ext cx="6838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79" y="2677177"/>
                <a:ext cx="683842" cy="276999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983011" y="2678024"/>
                <a:ext cx="6838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011" y="2678024"/>
                <a:ext cx="683842" cy="276999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12" grpId="0" animBg="1"/>
      <p:bldP spid="118" grpId="0" animBg="1"/>
      <p:bldP spid="120" grpId="0" animBg="1"/>
      <p:bldP spid="122" grpId="0" animBg="1"/>
      <p:bldP spid="130" grpId="0" animBg="1"/>
      <p:bldP spid="132" grpId="0" animBg="1"/>
      <p:bldP spid="134" grpId="0" animBg="1"/>
      <p:bldP spid="136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54254" y="5367903"/>
            <a:ext cx="16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Particle #: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8849" y="5596677"/>
            <a:ext cx="143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F0"/>
                </a:solidFill>
              </a:rPr>
              <a:t>(WITHIN BRANCH)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2126" y="4246025"/>
            <a:ext cx="165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Memory Address: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201003" y="4408259"/>
            <a:ext cx="81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119589" y="5938836"/>
            <a:ext cx="141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Stored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22398" y="5994672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98" y="5994672"/>
                <a:ext cx="423076" cy="376513"/>
              </a:xfrm>
              <a:prstGeom prst="rect">
                <a:avLst/>
              </a:prstGeom>
              <a:blipFill rotWithShape="0"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218303" y="5998735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03" y="5998735"/>
                <a:ext cx="423076" cy="376513"/>
              </a:xfrm>
              <a:prstGeom prst="rect">
                <a:avLst/>
              </a:prstGeom>
              <a:blipFill rotWithShape="0"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585357" y="6014655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57" y="6014655"/>
                <a:ext cx="423076" cy="376513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92121" y="4845246"/>
            <a:ext cx="16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Branch #: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99766" y="4916113"/>
            <a:ext cx="81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0    1    2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3    0    1    2    3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05925" y="6014655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25" y="6014655"/>
                <a:ext cx="423076" cy="376513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301561" y="5991159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561" y="5991159"/>
                <a:ext cx="423076" cy="376513"/>
              </a:xfrm>
              <a:prstGeom prst="rect">
                <a:avLst/>
              </a:prstGeom>
              <a:blipFill rotWithShape="0"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1199766" y="5408421"/>
            <a:ext cx="81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0    0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2    2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957253" y="6024096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53" y="6024096"/>
                <a:ext cx="423076" cy="376513"/>
              </a:xfrm>
              <a:prstGeom prst="rect">
                <a:avLst/>
              </a:prstGeom>
              <a:blipFill rotWithShape="0"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919195" y="6012383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95" y="6012383"/>
                <a:ext cx="423076" cy="37651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58644" y="6014003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44" y="6014003"/>
                <a:ext cx="423076" cy="37651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636774" y="6019583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74" y="6019583"/>
                <a:ext cx="423076" cy="37651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010941" y="6018455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941" y="6018455"/>
                <a:ext cx="423076" cy="37651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695304" y="6020047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304" y="6020047"/>
                <a:ext cx="423076" cy="37651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0977" y="5088600"/>
            <a:ext cx="106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(THREAD ID)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8600" y="155673"/>
            <a:ext cx="869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>
                <a:solidFill>
                  <a:srgbClr val="3878B2"/>
                </a:solidFill>
              </a:rPr>
              <a:t>Memory </a:t>
            </a:r>
            <a:r>
              <a:rPr lang="en-US" sz="3200" b="1" cap="small" dirty="0" smtClean="0">
                <a:solidFill>
                  <a:srgbClr val="3878B2"/>
                </a:solidFill>
              </a:rPr>
              <a:t>Organization – By Branch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42125" y="993099"/>
            <a:ext cx="410496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Parallelization must be done by </a:t>
            </a:r>
            <a:r>
              <a:rPr lang="en-US" sz="2400" b="1" dirty="0" smtClean="0">
                <a:solidFill>
                  <a:srgbClr val="0070C0"/>
                </a:solidFill>
              </a:rPr>
              <a:t>branch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This is </a:t>
            </a:r>
            <a:r>
              <a:rPr lang="en-US" sz="2400" b="1" dirty="0">
                <a:solidFill>
                  <a:srgbClr val="00B050"/>
                </a:solidFill>
              </a:rPr>
              <a:t>m</a:t>
            </a:r>
            <a:r>
              <a:rPr lang="en-US" sz="2400" b="1" dirty="0" smtClean="0">
                <a:solidFill>
                  <a:srgbClr val="00B050"/>
                </a:solidFill>
              </a:rPr>
              <a:t>ore efficient </a:t>
            </a:r>
            <a:r>
              <a:rPr lang="en-US" sz="2400" dirty="0" smtClean="0">
                <a:solidFill>
                  <a:prstClr val="black"/>
                </a:solidFill>
              </a:rPr>
              <a:t>for calculating inter-particle forces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Also requires </a:t>
            </a:r>
            <a:r>
              <a:rPr lang="en-US" sz="2400" b="1" dirty="0" smtClean="0">
                <a:solidFill>
                  <a:srgbClr val="C00000"/>
                </a:solidFill>
              </a:rPr>
              <a:t>more memory:</a:t>
            </a: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32047" y="1176111"/>
            <a:ext cx="1202662" cy="1797403"/>
            <a:chOff x="9087845" y="1007315"/>
            <a:chExt cx="1202662" cy="1797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9392283" y="1593696"/>
                  <a:ext cx="4230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2283" y="1593696"/>
                  <a:ext cx="423076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TextBox 124"/>
            <p:cNvSpPr txBox="1"/>
            <p:nvPr/>
          </p:nvSpPr>
          <p:spPr>
            <a:xfrm>
              <a:off x="9164167" y="1007315"/>
              <a:ext cx="1126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 #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H="1">
              <a:off x="9715642" y="1254977"/>
              <a:ext cx="30082" cy="332296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9087845" y="2281498"/>
              <a:ext cx="11574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PARTICLE # IN BRANCH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 flipV="1">
              <a:off x="9690622" y="1971272"/>
              <a:ext cx="49669" cy="3369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20306" y="3530441"/>
                <a:ext cx="3512096" cy="53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mem</m:t>
                      </m:r>
                      <m:r>
                        <a:rPr 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usage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6" y="3530441"/>
                <a:ext cx="3512096" cy="531556"/>
              </a:xfrm>
              <a:prstGeom prst="rect">
                <a:avLst/>
              </a:prstGeom>
              <a:blipFill rotWithShape="0">
                <a:blip r:embed="rId35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685639" y="5773435"/>
            <a:ext cx="7536177" cy="74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77121" y="5995553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21" y="5995553"/>
                <a:ext cx="423076" cy="376513"/>
              </a:xfrm>
              <a:prstGeom prst="rect">
                <a:avLst/>
              </a:prstGeom>
              <a:blipFill rotWithShape="0">
                <a:blip r:embed="rId3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125605" y="4319075"/>
            <a:ext cx="8062285" cy="2458316"/>
            <a:chOff x="1125605" y="4319075"/>
            <a:chExt cx="8062285" cy="2458316"/>
          </a:xfrm>
        </p:grpSpPr>
        <p:sp>
          <p:nvSpPr>
            <p:cNvPr id="66" name="Rectangle 65"/>
            <p:cNvSpPr/>
            <p:nvPr/>
          </p:nvSpPr>
          <p:spPr>
            <a:xfrm>
              <a:off x="1651713" y="6034951"/>
              <a:ext cx="7536177" cy="742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25605" y="4319075"/>
              <a:ext cx="503348" cy="2223641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-363282" y="4243721"/>
            <a:ext cx="10247265" cy="553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-363281" y="4797241"/>
            <a:ext cx="10247265" cy="548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-394681" y="5333597"/>
            <a:ext cx="10247265" cy="548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582672" y="1141923"/>
            <a:ext cx="1528550" cy="15285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111222" y="1141923"/>
            <a:ext cx="1528550" cy="15285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82672" y="2670473"/>
            <a:ext cx="1528550" cy="15285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111222" y="2670473"/>
            <a:ext cx="1528550" cy="15285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801030" y="1502092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814680" y="1528475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80" y="1528475"/>
                <a:ext cx="423076" cy="376513"/>
              </a:xfrm>
              <a:prstGeom prst="rect">
                <a:avLst/>
              </a:prstGeom>
              <a:blipFill rotWithShape="0">
                <a:blip r:embed="rId4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/>
          <p:cNvSpPr/>
          <p:nvPr/>
        </p:nvSpPr>
        <p:spPr>
          <a:xfrm>
            <a:off x="6213583" y="1600593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227233" y="1626976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233" y="1626976"/>
                <a:ext cx="423076" cy="376513"/>
              </a:xfrm>
              <a:prstGeom prst="rect">
                <a:avLst/>
              </a:prstGeom>
              <a:blipFill rotWithShape="0">
                <a:blip r:embed="rId41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/>
          <p:cNvSpPr/>
          <p:nvPr/>
        </p:nvSpPr>
        <p:spPr>
          <a:xfrm>
            <a:off x="6936911" y="1968190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950561" y="1994573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561" y="1994573"/>
                <a:ext cx="423076" cy="376513"/>
              </a:xfrm>
              <a:prstGeom prst="rect">
                <a:avLst/>
              </a:prstGeom>
              <a:blipFill rotWithShape="0">
                <a:blip r:embed="rId4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Oval 121"/>
          <p:cNvSpPr/>
          <p:nvPr/>
        </p:nvSpPr>
        <p:spPr>
          <a:xfrm>
            <a:off x="6274995" y="3289978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288645" y="3316361"/>
                <a:ext cx="423076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45" y="3316361"/>
                <a:ext cx="423076" cy="376193"/>
              </a:xfrm>
              <a:prstGeom prst="rect">
                <a:avLst/>
              </a:prstGeom>
              <a:blipFill rotWithShape="0">
                <a:blip r:embed="rId4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/>
          <p:cNvSpPr/>
          <p:nvPr/>
        </p:nvSpPr>
        <p:spPr>
          <a:xfrm>
            <a:off x="6288644" y="2136504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302294" y="2162887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294" y="2162887"/>
                <a:ext cx="423076" cy="376513"/>
              </a:xfrm>
              <a:prstGeom prst="rect">
                <a:avLst/>
              </a:prstGeom>
              <a:blipFill rotWithShape="0">
                <a:blip r:embed="rId4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/>
          <p:cNvSpPr/>
          <p:nvPr/>
        </p:nvSpPr>
        <p:spPr>
          <a:xfrm>
            <a:off x="6932650" y="3592522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6946300" y="3618905"/>
                <a:ext cx="423076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300" y="3618905"/>
                <a:ext cx="423076" cy="376193"/>
              </a:xfrm>
              <a:prstGeom prst="rect">
                <a:avLst/>
              </a:prstGeom>
              <a:blipFill rotWithShape="0">
                <a:blip r:embed="rId4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/>
          <p:cNvSpPr/>
          <p:nvPr/>
        </p:nvSpPr>
        <p:spPr>
          <a:xfrm>
            <a:off x="5135405" y="3246490"/>
            <a:ext cx="450375" cy="450375"/>
          </a:xfrm>
          <a:prstGeom prst="ellipse">
            <a:avLst/>
          </a:prstGeom>
          <a:solidFill>
            <a:srgbClr val="FF0000"/>
          </a:solidFill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5149055" y="3272873"/>
                <a:ext cx="423076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55" y="3272873"/>
                <a:ext cx="423076" cy="376193"/>
              </a:xfrm>
              <a:prstGeom prst="rect">
                <a:avLst/>
              </a:prstGeom>
              <a:blipFill rotWithShape="0">
                <a:blip r:embed="rId4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/>
          <p:cNvSpPr/>
          <p:nvPr/>
        </p:nvSpPr>
        <p:spPr>
          <a:xfrm>
            <a:off x="4498061" y="812054"/>
            <a:ext cx="32134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cap="all" dirty="0" smtClean="0">
                <a:solidFill>
                  <a:srgbClr val="00B050"/>
                </a:solidFill>
              </a:rPr>
              <a:t>Example: </a:t>
            </a:r>
            <a:r>
              <a:rPr lang="en-US" sz="1500" u="sng" cap="all" dirty="0" smtClean="0">
                <a:solidFill>
                  <a:srgbClr val="00B050"/>
                </a:solidFill>
              </a:rPr>
              <a:t>7</a:t>
            </a:r>
            <a:r>
              <a:rPr lang="en-US" sz="1500" cap="all" dirty="0" smtClean="0">
                <a:solidFill>
                  <a:srgbClr val="00B050"/>
                </a:solidFill>
              </a:rPr>
              <a:t> particles in </a:t>
            </a:r>
            <a:r>
              <a:rPr lang="en-US" sz="1500" u="sng" cap="all" dirty="0" smtClean="0">
                <a:solidFill>
                  <a:srgbClr val="00B050"/>
                </a:solidFill>
              </a:rPr>
              <a:t>4</a:t>
            </a:r>
            <a:r>
              <a:rPr lang="en-US" sz="1500" cap="all" dirty="0" smtClean="0">
                <a:solidFill>
                  <a:srgbClr val="00B050"/>
                </a:solidFill>
              </a:rPr>
              <a:t> branches</a:t>
            </a:r>
            <a:endParaRPr lang="en-US" sz="1500" b="1" cap="all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0913" y="1449541"/>
            <a:ext cx="566382" cy="551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171339" y="1553356"/>
            <a:ext cx="566382" cy="551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048763" y="3218661"/>
            <a:ext cx="566382" cy="551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240339" y="2077933"/>
            <a:ext cx="566382" cy="551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67911" y="1935182"/>
            <a:ext cx="566382" cy="551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216991" y="3246243"/>
            <a:ext cx="566382" cy="551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860431" y="3538745"/>
            <a:ext cx="566382" cy="551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582745" y="1140713"/>
            <a:ext cx="1528550" cy="152855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101600">
              <a:srgbClr val="FF0000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11295" y="1140713"/>
            <a:ext cx="1528550" cy="152855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101600">
              <a:srgbClr val="FF0000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582745" y="2669263"/>
            <a:ext cx="1528550" cy="152855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101600">
              <a:srgbClr val="FF0000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111295" y="2669263"/>
            <a:ext cx="1528550" cy="152855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101600">
              <a:srgbClr val="FF0000">
                <a:alpha val="3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4362" y="6114572"/>
            <a:ext cx="821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          _           _           _         </a:t>
            </a:r>
            <a:r>
              <a:rPr lang="en-US" sz="1400" b="1" dirty="0" smtClean="0"/>
              <a:t> </a:t>
            </a:r>
            <a:r>
              <a:rPr lang="en-US" b="1" dirty="0" smtClean="0"/>
              <a:t>  _  </a:t>
            </a:r>
            <a:r>
              <a:rPr lang="en-US" sz="2000" b="1" dirty="0" smtClean="0"/>
              <a:t> </a:t>
            </a:r>
            <a:r>
              <a:rPr lang="en-US" b="1" dirty="0" smtClean="0"/>
              <a:t>       _           _           _           _          _  </a:t>
            </a:r>
            <a:r>
              <a:rPr lang="en-US" sz="1400" b="1" dirty="0" smtClean="0"/>
              <a:t> </a:t>
            </a:r>
            <a:r>
              <a:rPr lang="en-US" b="1" dirty="0" smtClean="0"/>
              <a:t>   </a:t>
            </a:r>
            <a:r>
              <a:rPr lang="en-US" sz="2000" b="1" dirty="0" smtClean="0"/>
              <a:t> </a:t>
            </a:r>
            <a:r>
              <a:rPr lang="en-US" b="1" dirty="0" smtClean="0"/>
              <a:t>     _           _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-426081" y="5971572"/>
            <a:ext cx="10247265" cy="548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752841" y="4412531"/>
            <a:ext cx="2752298" cy="2139523"/>
            <a:chOff x="3752841" y="4412531"/>
            <a:chExt cx="2752298" cy="21395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52841" y="4412531"/>
              <a:ext cx="0" cy="21395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505139" y="4412531"/>
              <a:ext cx="0" cy="21395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/>
          <p:cNvSpPr txBox="1"/>
          <p:nvPr/>
        </p:nvSpPr>
        <p:spPr>
          <a:xfrm>
            <a:off x="4541728" y="1128750"/>
            <a:ext cx="891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0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097580" y="1144234"/>
            <a:ext cx="8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1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555376" y="2670949"/>
            <a:ext cx="89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2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083925" y="2670768"/>
            <a:ext cx="92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3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5467341" y="1129600"/>
                <a:ext cx="68384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41" y="1129600"/>
                <a:ext cx="683841" cy="276999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6993891" y="1145489"/>
                <a:ext cx="6838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891" y="1145489"/>
                <a:ext cx="683842" cy="276999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5468879" y="2677177"/>
                <a:ext cx="6838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79" y="2677177"/>
                <a:ext cx="683842" cy="27699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6983011" y="2678024"/>
                <a:ext cx="6838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011" y="2678024"/>
                <a:ext cx="683842" cy="276999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-119589" y="797064"/>
            <a:ext cx="9564679" cy="350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194310" y="800100"/>
            <a:ext cx="862965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1.08298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49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1.08298 -0.003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4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1.08299 -0.003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4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1.08298 -0.003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4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0.07257 0.00069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2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7 0.00069 L 0.14757 2.22222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4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7 2.22222E-6 L 0.22309 2.22222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9 2.22222E-6 L 0.29722 -0.00023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23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-0.00023 L 0.37101 2.22222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50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01 2.22222E-6 L 0.44549 2.22222E-6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49 2.22222E-6 L 0.52153 2.22222E-6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53 2.22222E-6 L 0.59653 2.22222E-6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6" presetClass="emph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653 2.22222E-6 L 0.67049 2.22222E-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50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049 2.22222E-6 L 0.74392 2.22222E-6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0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5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392 2.22222E-6 L 0.81788 2.22222E-6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1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3" grpId="0"/>
      <p:bldP spid="4" grpId="0" animBg="1"/>
      <p:bldP spid="74" grpId="0" animBg="1"/>
      <p:bldP spid="75" grpId="0" animBg="1"/>
      <p:bldP spid="113" grpId="0"/>
      <p:bldP spid="119" grpId="0"/>
      <p:bldP spid="121" grpId="0"/>
      <p:bldP spid="123" grpId="0"/>
      <p:bldP spid="131" grpId="0"/>
      <p:bldP spid="133" grpId="0"/>
      <p:bldP spid="135" grpId="0"/>
      <p:bldP spid="9" grpId="0" animBg="1"/>
      <p:bldP spid="9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9" grpId="7" animBg="1"/>
      <p:bldP spid="69" grpId="8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  <p:bldP spid="70" grpId="8" animBg="1"/>
      <p:bldP spid="71" grpId="0" animBg="1"/>
      <p:bldP spid="71" grpId="1" animBg="1"/>
      <p:bldP spid="71" grpId="2" animBg="1"/>
      <p:bldP spid="71" grpId="3" animBg="1"/>
      <p:bldP spid="71" grpId="4" animBg="1"/>
      <p:bldP spid="71" grpId="5" animBg="1"/>
      <p:bldP spid="71" grpId="6" animBg="1"/>
      <p:bldP spid="71" grpId="7" animBg="1"/>
      <p:bldP spid="71" grpId="8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2" grpId="6" animBg="1"/>
      <p:bldP spid="72" grpId="7" animBg="1"/>
      <p:bldP spid="81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2126" y="4246025"/>
            <a:ext cx="165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Memory Address: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201003" y="4408259"/>
            <a:ext cx="81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119589" y="5938836"/>
            <a:ext cx="141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Stored Variable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22398" y="5994672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98" y="5994672"/>
                <a:ext cx="423076" cy="376513"/>
              </a:xfrm>
              <a:prstGeom prst="rect">
                <a:avLst/>
              </a:prstGeom>
              <a:blipFill rotWithShape="0"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218303" y="5998735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03" y="5998735"/>
                <a:ext cx="423076" cy="376513"/>
              </a:xfrm>
              <a:prstGeom prst="rect">
                <a:avLst/>
              </a:prstGeom>
              <a:blipFill rotWithShape="0"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585357" y="6014655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57" y="6014655"/>
                <a:ext cx="423076" cy="376513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92121" y="4845246"/>
            <a:ext cx="16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Branch #: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99766" y="4916113"/>
            <a:ext cx="81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0    1    2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3    0    1    2    3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05925" y="6014655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25" y="6014655"/>
                <a:ext cx="423076" cy="376513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301561" y="5991159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561" y="5991159"/>
                <a:ext cx="423076" cy="376513"/>
              </a:xfrm>
              <a:prstGeom prst="rect">
                <a:avLst/>
              </a:prstGeom>
              <a:blipFill rotWithShape="0"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/>
          <p:cNvSpPr txBox="1"/>
          <p:nvPr/>
        </p:nvSpPr>
        <p:spPr>
          <a:xfrm>
            <a:off x="54254" y="5367903"/>
            <a:ext cx="16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Particle #: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99766" y="5408421"/>
            <a:ext cx="81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0    0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2    2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957253" y="6024096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53" y="6024096"/>
                <a:ext cx="423076" cy="376513"/>
              </a:xfrm>
              <a:prstGeom prst="rect">
                <a:avLst/>
              </a:prstGeom>
              <a:blipFill rotWithShape="0"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919195" y="6012383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95" y="6012383"/>
                <a:ext cx="423076" cy="3765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258644" y="6014003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44" y="6014003"/>
                <a:ext cx="423076" cy="37651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636774" y="6019583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74" y="6019583"/>
                <a:ext cx="423076" cy="37651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010941" y="6018455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941" y="6018455"/>
                <a:ext cx="423076" cy="3765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695304" y="6020047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304" y="6020047"/>
                <a:ext cx="423076" cy="37651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40977" y="5088600"/>
            <a:ext cx="106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(THREAD ID)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8849" y="5596677"/>
            <a:ext cx="1435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F0"/>
                </a:solidFill>
              </a:rPr>
              <a:t>(WITHIN BRANCH)</a:t>
            </a:r>
            <a:endParaRPr lang="en-US" sz="11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77121" y="5995553"/>
                <a:ext cx="423076" cy="376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21" y="5995553"/>
                <a:ext cx="423076" cy="376513"/>
              </a:xfrm>
              <a:prstGeom prst="rect">
                <a:avLst/>
              </a:prstGeom>
              <a:blipFill rotWithShape="0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752841" y="4412531"/>
            <a:ext cx="2752298" cy="2139523"/>
            <a:chOff x="3752841" y="4412531"/>
            <a:chExt cx="2752298" cy="21395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52841" y="4412531"/>
              <a:ext cx="0" cy="21395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505139" y="4412531"/>
              <a:ext cx="0" cy="21395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16568" y="3771227"/>
            <a:ext cx="9027432" cy="2929611"/>
            <a:chOff x="116568" y="3771227"/>
            <a:chExt cx="9027432" cy="2929611"/>
          </a:xfrm>
        </p:grpSpPr>
        <p:sp>
          <p:nvSpPr>
            <p:cNvPr id="114" name="Rectangle 113"/>
            <p:cNvSpPr/>
            <p:nvPr/>
          </p:nvSpPr>
          <p:spPr>
            <a:xfrm>
              <a:off x="116568" y="3771227"/>
              <a:ext cx="9027432" cy="400050"/>
            </a:xfrm>
            <a:prstGeom prst="rect">
              <a:avLst/>
            </a:prstGeom>
            <a:solidFill>
              <a:srgbClr val="007A00"/>
            </a:solidFill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36324" y="3791525"/>
              <a:ext cx="929588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400" b="1" cap="all" dirty="0" smtClean="0">
                  <a:solidFill>
                    <a:schemeClr val="bg1"/>
                  </a:solidFill>
                </a:rPr>
                <a:t>Global Memory</a:t>
              </a:r>
              <a:endParaRPr lang="en-US" sz="1400" b="1" cap="all" dirty="0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6568" y="4179876"/>
              <a:ext cx="9027432" cy="2520962"/>
            </a:xfrm>
            <a:prstGeom prst="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446816" y="2716049"/>
            <a:ext cx="100884" cy="1619950"/>
            <a:chOff x="7598947" y="2869842"/>
            <a:chExt cx="100884" cy="1619950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7598947" y="2869842"/>
              <a:ext cx="0" cy="16199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7699831" y="2869842"/>
              <a:ext cx="0" cy="161995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09923" y="2716049"/>
            <a:ext cx="1448671" cy="1619950"/>
            <a:chOff x="4862045" y="2869842"/>
            <a:chExt cx="1448671" cy="1619950"/>
          </a:xfrm>
        </p:grpSpPr>
        <p:grpSp>
          <p:nvGrpSpPr>
            <p:cNvPr id="72" name="Group 71"/>
            <p:cNvGrpSpPr/>
            <p:nvPr/>
          </p:nvGrpSpPr>
          <p:grpSpPr>
            <a:xfrm>
              <a:off x="4862045" y="2869842"/>
              <a:ext cx="1347787" cy="1619950"/>
              <a:chOff x="2000856" y="2717442"/>
              <a:chExt cx="1347787" cy="1464188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V="1">
                <a:off x="2000856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3348643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962929" y="2869842"/>
              <a:ext cx="1347787" cy="1619950"/>
              <a:chOff x="2101740" y="2717442"/>
              <a:chExt cx="1347787" cy="1464188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V="1">
                <a:off x="2101740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3449527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1318100" y="2717442"/>
            <a:ext cx="2129709" cy="1619950"/>
            <a:chOff x="1472218" y="2869842"/>
            <a:chExt cx="2129709" cy="1619950"/>
          </a:xfrm>
        </p:grpSpPr>
        <p:grpSp>
          <p:nvGrpSpPr>
            <p:cNvPr id="62" name="Group 61"/>
            <p:cNvGrpSpPr/>
            <p:nvPr/>
          </p:nvGrpSpPr>
          <p:grpSpPr>
            <a:xfrm>
              <a:off x="1472218" y="2869842"/>
              <a:ext cx="2028825" cy="1619950"/>
              <a:chOff x="1319818" y="2717442"/>
              <a:chExt cx="2028825" cy="1464188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319818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2000856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2667606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3348643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573102" y="2869842"/>
              <a:ext cx="2028825" cy="1619950"/>
              <a:chOff x="1420702" y="2717442"/>
              <a:chExt cx="2028825" cy="1464188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flipV="1">
                <a:off x="1420702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2101740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2768490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3449527" y="2717442"/>
                <a:ext cx="0" cy="146418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228600" y="155673"/>
            <a:ext cx="869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>
                <a:solidFill>
                  <a:srgbClr val="3878B2"/>
                </a:solidFill>
              </a:rPr>
              <a:t>Memory </a:t>
            </a:r>
            <a:r>
              <a:rPr lang="en-US" sz="3200" b="1" cap="small" dirty="0" smtClean="0">
                <a:solidFill>
                  <a:srgbClr val="3878B2"/>
                </a:solidFill>
              </a:rPr>
              <a:t>Organization – By Branch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94310" y="800100"/>
            <a:ext cx="862965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7121" y="1511444"/>
            <a:ext cx="7646839" cy="946006"/>
            <a:chOff x="1177121" y="1511444"/>
            <a:chExt cx="7646839" cy="946006"/>
          </a:xfrm>
        </p:grpSpPr>
        <p:sp>
          <p:nvSpPr>
            <p:cNvPr id="14" name="Rectangle 13"/>
            <p:cNvSpPr/>
            <p:nvPr/>
          </p:nvSpPr>
          <p:spPr>
            <a:xfrm>
              <a:off x="1177121" y="1511444"/>
              <a:ext cx="7646839" cy="946006"/>
            </a:xfrm>
            <a:prstGeom prst="rect">
              <a:avLst/>
            </a:prstGeom>
            <a:solidFill>
              <a:srgbClr val="007A00"/>
            </a:solidFill>
            <a:ln w="920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9001" y="1726948"/>
              <a:ext cx="4429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On-Chip Register Memory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19818" y="2717442"/>
            <a:ext cx="2028825" cy="1619950"/>
            <a:chOff x="1319818" y="2717442"/>
            <a:chExt cx="2028825" cy="146418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319818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000856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2667606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348643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420702" y="2717442"/>
            <a:ext cx="2028825" cy="1619950"/>
            <a:chOff x="1420702" y="2717442"/>
            <a:chExt cx="2028825" cy="1464188"/>
          </a:xfrm>
        </p:grpSpPr>
        <p:cxnSp>
          <p:nvCxnSpPr>
            <p:cNvPr id="89" name="Straight Arrow Connector 88"/>
            <p:cNvCxnSpPr/>
            <p:nvPr/>
          </p:nvCxnSpPr>
          <p:spPr>
            <a:xfrm flipV="1">
              <a:off x="1420702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101740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768490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449527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09645" y="2717442"/>
            <a:ext cx="1347787" cy="1619950"/>
            <a:chOff x="2000856" y="2717442"/>
            <a:chExt cx="1347787" cy="146418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000856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348643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10529" y="2717442"/>
            <a:ext cx="1347787" cy="1619950"/>
            <a:chOff x="2101740" y="2717442"/>
            <a:chExt cx="1347787" cy="1464188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2101740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3449527" y="2717442"/>
              <a:ext cx="0" cy="14641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 flipV="1">
            <a:off x="7446547" y="2717442"/>
            <a:ext cx="0" cy="161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547431" y="2717442"/>
            <a:ext cx="0" cy="16199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34362" y="6114572"/>
            <a:ext cx="8210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          _           _           _         </a:t>
            </a:r>
            <a:r>
              <a:rPr lang="en-US" sz="1400" b="1" dirty="0" smtClean="0"/>
              <a:t> </a:t>
            </a:r>
            <a:r>
              <a:rPr lang="en-US" b="1" dirty="0" smtClean="0"/>
              <a:t>  _  </a:t>
            </a:r>
            <a:r>
              <a:rPr lang="en-US" sz="2000" b="1" dirty="0" smtClean="0"/>
              <a:t> </a:t>
            </a:r>
            <a:r>
              <a:rPr lang="en-US" b="1" dirty="0" smtClean="0"/>
              <a:t>       _           _           _           _          _  </a:t>
            </a:r>
            <a:r>
              <a:rPr lang="en-US" sz="1400" b="1" dirty="0" smtClean="0"/>
              <a:t> </a:t>
            </a:r>
            <a:r>
              <a:rPr lang="en-US" b="1" dirty="0" smtClean="0"/>
              <a:t>   </a:t>
            </a:r>
            <a:r>
              <a:rPr lang="en-US" sz="2000" b="1" dirty="0" smtClean="0"/>
              <a:t> </a:t>
            </a:r>
            <a:r>
              <a:rPr lang="en-US" b="1" dirty="0" smtClean="0"/>
              <a:t>     _           _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31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28600" y="155673"/>
            <a:ext cx="869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smtClean="0">
                <a:solidFill>
                  <a:srgbClr val="3878B2"/>
                </a:solidFill>
              </a:rPr>
              <a:t>Particles Crossing Cell Boundaries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94310" y="800100"/>
            <a:ext cx="862965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866893" y="4470424"/>
            <a:ext cx="2693380" cy="2640778"/>
            <a:chOff x="4740913" y="1449541"/>
            <a:chExt cx="2693380" cy="2640778"/>
          </a:xfrm>
        </p:grpSpPr>
        <p:sp>
          <p:nvSpPr>
            <p:cNvPr id="9" name="Rectangle 8"/>
            <p:cNvSpPr/>
            <p:nvPr/>
          </p:nvSpPr>
          <p:spPr>
            <a:xfrm>
              <a:off x="4740913" y="1449541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171339" y="1553356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048763" y="3218661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240339" y="2077933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867911" y="1935182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216991" y="3246243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860431" y="3538745"/>
              <a:ext cx="566382" cy="55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42125" y="993099"/>
            <a:ext cx="4666853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When particles cross the boundaries of the branches they must be transferred to the appropriate location in memory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black"/>
                </a:solidFill>
              </a:rPr>
              <a:t>Race conditions must be avoided</a:t>
            </a: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65869" y="1112914"/>
            <a:ext cx="2055290" cy="205529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23306" y="1112914"/>
            <a:ext cx="2055290" cy="205529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86076" y="1150271"/>
            <a:ext cx="891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0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953820" y="1153889"/>
            <a:ext cx="8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1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4763207" y="783625"/>
            <a:ext cx="32134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cap="all" dirty="0" smtClean="0">
                <a:solidFill>
                  <a:srgbClr val="00B050"/>
                </a:solidFill>
              </a:rPr>
              <a:t>Example: </a:t>
            </a:r>
            <a:r>
              <a:rPr lang="en-US" sz="1500" u="sng" cap="all" dirty="0" smtClean="0">
                <a:solidFill>
                  <a:srgbClr val="00B050"/>
                </a:solidFill>
              </a:rPr>
              <a:t>6</a:t>
            </a:r>
            <a:r>
              <a:rPr lang="en-US" sz="1500" cap="all" dirty="0" smtClean="0">
                <a:solidFill>
                  <a:srgbClr val="00B050"/>
                </a:solidFill>
              </a:rPr>
              <a:t> particles in </a:t>
            </a:r>
            <a:r>
              <a:rPr lang="en-US" sz="1500" u="sng" cap="all" dirty="0" smtClean="0">
                <a:solidFill>
                  <a:srgbClr val="00B050"/>
                </a:solidFill>
              </a:rPr>
              <a:t>2</a:t>
            </a:r>
            <a:r>
              <a:rPr lang="en-US" sz="1500" cap="all" dirty="0" smtClean="0">
                <a:solidFill>
                  <a:srgbClr val="00B050"/>
                </a:solidFill>
              </a:rPr>
              <a:t> branches</a:t>
            </a:r>
            <a:endParaRPr lang="en-US" sz="1500" b="1" cap="all" dirty="0">
              <a:solidFill>
                <a:srgbClr val="00B050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529089" y="1620487"/>
            <a:ext cx="450375" cy="450375"/>
            <a:chOff x="6044094" y="1631898"/>
            <a:chExt cx="450375" cy="450375"/>
          </a:xfrm>
        </p:grpSpPr>
        <p:sp>
          <p:nvSpPr>
            <p:cNvPr id="46" name="Oval 45"/>
            <p:cNvSpPr/>
            <p:nvPr/>
          </p:nvSpPr>
          <p:spPr>
            <a:xfrm>
              <a:off x="6044094" y="1631898"/>
              <a:ext cx="450375" cy="450375"/>
            </a:xfrm>
            <a:prstGeom prst="ellipse">
              <a:avLst/>
            </a:prstGeom>
            <a:solidFill>
              <a:srgbClr val="FF013C"/>
            </a:solidFill>
            <a:ln w="53975">
              <a:solidFill>
                <a:srgbClr val="C0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057744" y="1658281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744" y="1658281"/>
                  <a:ext cx="423076" cy="3765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7200376" y="1603939"/>
            <a:ext cx="450375" cy="450375"/>
            <a:chOff x="7456647" y="1730399"/>
            <a:chExt cx="450375" cy="450375"/>
          </a:xfrm>
        </p:grpSpPr>
        <p:sp>
          <p:nvSpPr>
            <p:cNvPr id="49" name="Oval 48"/>
            <p:cNvSpPr/>
            <p:nvPr/>
          </p:nvSpPr>
          <p:spPr>
            <a:xfrm>
              <a:off x="7456647" y="1730399"/>
              <a:ext cx="450375" cy="450375"/>
            </a:xfrm>
            <a:prstGeom prst="ellipse">
              <a:avLst/>
            </a:prstGeom>
            <a:solidFill>
              <a:srgbClr val="FF3201"/>
            </a:solidFill>
            <a:ln w="53975">
              <a:solidFill>
                <a:srgbClr val="C03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470297" y="1756782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297" y="1756782"/>
                  <a:ext cx="423076" cy="3765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010078" y="1970058"/>
            <a:ext cx="450375" cy="450375"/>
            <a:chOff x="8179975" y="2097996"/>
            <a:chExt cx="450375" cy="450375"/>
          </a:xfrm>
        </p:grpSpPr>
        <p:sp>
          <p:nvSpPr>
            <p:cNvPr id="52" name="Oval 51"/>
            <p:cNvSpPr/>
            <p:nvPr/>
          </p:nvSpPr>
          <p:spPr>
            <a:xfrm>
              <a:off x="8179975" y="2097996"/>
              <a:ext cx="450375" cy="450375"/>
            </a:xfrm>
            <a:prstGeom prst="ellipse">
              <a:avLst/>
            </a:prstGeom>
            <a:solidFill>
              <a:srgbClr val="FF3201"/>
            </a:solidFill>
            <a:ln w="53975">
              <a:solidFill>
                <a:srgbClr val="C03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193625" y="2124379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625" y="2124379"/>
                  <a:ext cx="423076" cy="3765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7411914" y="2568872"/>
            <a:ext cx="450375" cy="450375"/>
            <a:chOff x="7531708" y="2266310"/>
            <a:chExt cx="450375" cy="450375"/>
          </a:xfrm>
        </p:grpSpPr>
        <p:sp>
          <p:nvSpPr>
            <p:cNvPr id="55" name="Oval 54"/>
            <p:cNvSpPr/>
            <p:nvPr/>
          </p:nvSpPr>
          <p:spPr>
            <a:xfrm>
              <a:off x="7531708" y="2266310"/>
              <a:ext cx="450375" cy="450375"/>
            </a:xfrm>
            <a:prstGeom prst="ellipse">
              <a:avLst/>
            </a:prstGeom>
            <a:solidFill>
              <a:srgbClr val="FF3201"/>
            </a:solidFill>
            <a:ln w="53975">
              <a:solidFill>
                <a:srgbClr val="C03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545358" y="2292693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358" y="2292693"/>
                  <a:ext cx="423076" cy="3765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5892798" y="2542489"/>
            <a:ext cx="450375" cy="450375"/>
            <a:chOff x="6432821" y="2231338"/>
            <a:chExt cx="450375" cy="450375"/>
          </a:xfrm>
        </p:grpSpPr>
        <p:sp>
          <p:nvSpPr>
            <p:cNvPr id="58" name="Oval 57"/>
            <p:cNvSpPr/>
            <p:nvPr/>
          </p:nvSpPr>
          <p:spPr>
            <a:xfrm>
              <a:off x="6432821" y="2231338"/>
              <a:ext cx="450375" cy="450375"/>
            </a:xfrm>
            <a:prstGeom prst="ellipse">
              <a:avLst/>
            </a:prstGeom>
            <a:solidFill>
              <a:srgbClr val="FF013C"/>
            </a:solidFill>
            <a:ln w="53975">
              <a:solidFill>
                <a:srgbClr val="C0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46471" y="2257721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471" y="2257721"/>
                  <a:ext cx="423076" cy="3765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8283164" y="1275184"/>
            <a:ext cx="450375" cy="450375"/>
            <a:chOff x="7531708" y="2266310"/>
            <a:chExt cx="450375" cy="450375"/>
          </a:xfrm>
        </p:grpSpPr>
        <p:sp>
          <p:nvSpPr>
            <p:cNvPr id="63" name="Oval 62"/>
            <p:cNvSpPr/>
            <p:nvPr/>
          </p:nvSpPr>
          <p:spPr>
            <a:xfrm>
              <a:off x="7531708" y="2266310"/>
              <a:ext cx="450375" cy="450375"/>
            </a:xfrm>
            <a:prstGeom prst="ellipse">
              <a:avLst/>
            </a:prstGeom>
            <a:solidFill>
              <a:srgbClr val="FF3201"/>
            </a:solidFill>
            <a:ln w="53975">
              <a:solidFill>
                <a:srgbClr val="C03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545358" y="2292693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358" y="2292693"/>
                  <a:ext cx="423076" cy="37651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79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4763408" y="6401688"/>
            <a:ext cx="136794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7072594" y="6356933"/>
            <a:ext cx="1889335" cy="133350"/>
            <a:chOff x="7072594" y="6086476"/>
            <a:chExt cx="1889335" cy="133350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7072594" y="6152827"/>
              <a:ext cx="187623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961929" y="6086476"/>
              <a:ext cx="0" cy="1333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/>
          <p:cNvSpPr/>
          <p:nvPr/>
        </p:nvSpPr>
        <p:spPr>
          <a:xfrm>
            <a:off x="5704937" y="6402808"/>
            <a:ext cx="136794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28600" y="155673"/>
            <a:ext cx="869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 smtClean="0">
                <a:solidFill>
                  <a:srgbClr val="3878B2"/>
                </a:solidFill>
              </a:rPr>
              <a:t>Particles Crossing Cell Boundaries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94310" y="800100"/>
            <a:ext cx="862965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42125" y="993099"/>
            <a:ext cx="4666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Over a single time-step, some particles may cross into another branch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65869" y="1112914"/>
            <a:ext cx="2055290" cy="205529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23306" y="1112914"/>
            <a:ext cx="2055290" cy="205529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86076" y="1150271"/>
            <a:ext cx="891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953820" y="1153889"/>
            <a:ext cx="83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BRANCH 1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763207" y="783625"/>
            <a:ext cx="32134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cap="all" dirty="0" smtClean="0">
                <a:solidFill>
                  <a:srgbClr val="00B050"/>
                </a:solidFill>
              </a:rPr>
              <a:t>Example: </a:t>
            </a:r>
            <a:r>
              <a:rPr lang="en-US" sz="1500" u="sng" cap="all" dirty="0" smtClean="0">
                <a:solidFill>
                  <a:srgbClr val="00B050"/>
                </a:solidFill>
              </a:rPr>
              <a:t>6</a:t>
            </a:r>
            <a:r>
              <a:rPr lang="en-US" sz="1500" cap="all" dirty="0" smtClean="0">
                <a:solidFill>
                  <a:srgbClr val="00B050"/>
                </a:solidFill>
              </a:rPr>
              <a:t> particles in </a:t>
            </a:r>
            <a:r>
              <a:rPr lang="en-US" sz="1500" u="sng" cap="all" dirty="0" smtClean="0">
                <a:solidFill>
                  <a:srgbClr val="00B050"/>
                </a:solidFill>
              </a:rPr>
              <a:t>2</a:t>
            </a:r>
            <a:r>
              <a:rPr lang="en-US" sz="1500" cap="all" dirty="0" smtClean="0">
                <a:solidFill>
                  <a:srgbClr val="00B050"/>
                </a:solidFill>
              </a:rPr>
              <a:t> branches</a:t>
            </a:r>
            <a:endParaRPr lang="en-US" sz="1500" b="1" cap="all" dirty="0">
              <a:solidFill>
                <a:srgbClr val="00B05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9089" y="1620487"/>
            <a:ext cx="450375" cy="450375"/>
            <a:chOff x="6044094" y="1631898"/>
            <a:chExt cx="450375" cy="450375"/>
          </a:xfrm>
        </p:grpSpPr>
        <p:sp>
          <p:nvSpPr>
            <p:cNvPr id="39" name="Oval 38"/>
            <p:cNvSpPr/>
            <p:nvPr/>
          </p:nvSpPr>
          <p:spPr>
            <a:xfrm>
              <a:off x="6044094" y="1631898"/>
              <a:ext cx="450375" cy="450375"/>
            </a:xfrm>
            <a:prstGeom prst="ellipse">
              <a:avLst/>
            </a:prstGeom>
            <a:solidFill>
              <a:srgbClr val="FF013C"/>
            </a:solidFill>
            <a:ln w="53975">
              <a:solidFill>
                <a:srgbClr val="C0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057744" y="1658281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744" y="1658281"/>
                  <a:ext cx="423076" cy="3765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200376" y="1603939"/>
            <a:ext cx="450375" cy="450375"/>
            <a:chOff x="7456647" y="1730399"/>
            <a:chExt cx="450375" cy="450375"/>
          </a:xfrm>
        </p:grpSpPr>
        <p:sp>
          <p:nvSpPr>
            <p:cNvPr id="42" name="Oval 41"/>
            <p:cNvSpPr/>
            <p:nvPr/>
          </p:nvSpPr>
          <p:spPr>
            <a:xfrm>
              <a:off x="7456647" y="1730399"/>
              <a:ext cx="450375" cy="450375"/>
            </a:xfrm>
            <a:prstGeom prst="ellipse">
              <a:avLst/>
            </a:prstGeom>
            <a:solidFill>
              <a:srgbClr val="FF3201"/>
            </a:solidFill>
            <a:ln w="53975">
              <a:solidFill>
                <a:srgbClr val="C03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70297" y="1756782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297" y="1756782"/>
                  <a:ext cx="423076" cy="3765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8010078" y="1970058"/>
            <a:ext cx="450375" cy="450375"/>
            <a:chOff x="8179975" y="2097996"/>
            <a:chExt cx="450375" cy="450375"/>
          </a:xfrm>
        </p:grpSpPr>
        <p:sp>
          <p:nvSpPr>
            <p:cNvPr id="45" name="Oval 44"/>
            <p:cNvSpPr/>
            <p:nvPr/>
          </p:nvSpPr>
          <p:spPr>
            <a:xfrm>
              <a:off x="8179975" y="2097996"/>
              <a:ext cx="450375" cy="450375"/>
            </a:xfrm>
            <a:prstGeom prst="ellipse">
              <a:avLst/>
            </a:prstGeom>
            <a:solidFill>
              <a:srgbClr val="FF3201"/>
            </a:solidFill>
            <a:ln w="53975">
              <a:solidFill>
                <a:srgbClr val="C03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193625" y="2124379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625" y="2124379"/>
                  <a:ext cx="423076" cy="3765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411914" y="2568872"/>
            <a:ext cx="450375" cy="450375"/>
            <a:chOff x="7531708" y="2266310"/>
            <a:chExt cx="450375" cy="450375"/>
          </a:xfrm>
        </p:grpSpPr>
        <p:sp>
          <p:nvSpPr>
            <p:cNvPr id="48" name="Oval 47"/>
            <p:cNvSpPr/>
            <p:nvPr/>
          </p:nvSpPr>
          <p:spPr>
            <a:xfrm>
              <a:off x="7531708" y="2266310"/>
              <a:ext cx="450375" cy="450375"/>
            </a:xfrm>
            <a:prstGeom prst="ellipse">
              <a:avLst/>
            </a:prstGeom>
            <a:solidFill>
              <a:srgbClr val="FF3201"/>
            </a:solidFill>
            <a:ln w="53975">
              <a:solidFill>
                <a:srgbClr val="C03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545358" y="2292693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358" y="2292693"/>
                  <a:ext cx="423076" cy="3765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5892798" y="2542489"/>
            <a:ext cx="450375" cy="450375"/>
            <a:chOff x="6432821" y="2231338"/>
            <a:chExt cx="450375" cy="450375"/>
          </a:xfrm>
        </p:grpSpPr>
        <p:sp>
          <p:nvSpPr>
            <p:cNvPr id="51" name="Oval 50"/>
            <p:cNvSpPr/>
            <p:nvPr/>
          </p:nvSpPr>
          <p:spPr>
            <a:xfrm>
              <a:off x="6432821" y="2231338"/>
              <a:ext cx="450375" cy="450375"/>
            </a:xfrm>
            <a:prstGeom prst="ellipse">
              <a:avLst/>
            </a:prstGeom>
            <a:solidFill>
              <a:srgbClr val="FF013C"/>
            </a:solidFill>
            <a:ln w="53975">
              <a:solidFill>
                <a:srgbClr val="C0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6471" y="2257721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471" y="2257721"/>
                  <a:ext cx="423076" cy="3765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5192197" y="3722730"/>
            <a:ext cx="1365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accent4">
                    <a:lumMod val="75000"/>
                  </a:schemeClr>
                </a:solidFill>
              </a:rPr>
              <a:t>Branch 0</a:t>
            </a:r>
            <a:endParaRPr lang="en-US" sz="2000" b="1" cap="al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9851" y="3722730"/>
            <a:ext cx="1365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all" dirty="0" smtClean="0">
                <a:solidFill>
                  <a:schemeClr val="accent4">
                    <a:lumMod val="75000"/>
                  </a:schemeClr>
                </a:solidFill>
              </a:rPr>
              <a:t>Branch 1</a:t>
            </a:r>
            <a:endParaRPr lang="en-US" sz="2000" b="1" cap="all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488615" y="5280942"/>
                <a:ext cx="325667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615" y="5280942"/>
                <a:ext cx="325667" cy="313163"/>
              </a:xfrm>
              <a:prstGeom prst="rect">
                <a:avLst/>
              </a:prstGeom>
              <a:blipFill rotWithShape="0">
                <a:blip r:embed="rId7"/>
                <a:stretch>
                  <a:fillRect l="-18519" t="-1923" r="-740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55993" y="5292741"/>
                <a:ext cx="308410" cy="313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2F5597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993" y="5292741"/>
                <a:ext cx="308410" cy="313163"/>
              </a:xfrm>
              <a:prstGeom prst="rect">
                <a:avLst/>
              </a:prstGeom>
              <a:blipFill rotWithShape="0">
                <a:blip r:embed="rId8"/>
                <a:stretch>
                  <a:fillRect l="-22000" r="-1000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09216" y="5162338"/>
            <a:ext cx="167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cap="all" dirty="0" smtClean="0">
                <a:solidFill>
                  <a:srgbClr val="2F5597"/>
                </a:solidFill>
              </a:rPr>
              <a:t>Branch Particle Data</a:t>
            </a:r>
            <a:endParaRPr lang="en-US" sz="1600" b="1" cap="all" dirty="0">
              <a:solidFill>
                <a:srgbClr val="2F5597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5210" y="5687916"/>
            <a:ext cx="1837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all" dirty="0" smtClean="0"/>
              <a:t>Memory Address</a:t>
            </a:r>
            <a:endParaRPr lang="en-US" sz="1200" b="1" cap="all" dirty="0"/>
          </a:p>
        </p:txBody>
      </p:sp>
      <p:sp>
        <p:nvSpPr>
          <p:cNvPr id="6" name="TextBox 5"/>
          <p:cNvSpPr txBox="1"/>
          <p:nvPr/>
        </p:nvSpPr>
        <p:spPr>
          <a:xfrm>
            <a:off x="5016678" y="5631380"/>
            <a:ext cx="1806573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0" b="1" u="sng" dirty="0" smtClean="0"/>
              <a:t>0</a:t>
            </a:r>
            <a:r>
              <a:rPr lang="en-US" sz="1780" b="1" dirty="0" smtClean="0"/>
              <a:t>       </a:t>
            </a:r>
            <a:r>
              <a:rPr lang="en-US" sz="1780" b="1" u="sng" dirty="0" smtClean="0"/>
              <a:t>2</a:t>
            </a:r>
            <a:r>
              <a:rPr lang="en-US" sz="1780" b="1" dirty="0" smtClean="0"/>
              <a:t>       </a:t>
            </a:r>
            <a:r>
              <a:rPr lang="en-US" sz="1780" b="1" u="sng" dirty="0" smtClean="0"/>
              <a:t>4</a:t>
            </a:r>
            <a:r>
              <a:rPr lang="en-US" sz="1780" b="1" dirty="0" smtClean="0"/>
              <a:t>       </a:t>
            </a:r>
            <a:r>
              <a:rPr lang="en-US" sz="1780" b="1" u="sng" dirty="0" smtClean="0"/>
              <a:t>6</a:t>
            </a:r>
            <a:endParaRPr lang="en-US" sz="1780" b="1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7174957" y="5631381"/>
            <a:ext cx="177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0" b="1" u="sng" dirty="0" smtClean="0"/>
              <a:t>1</a:t>
            </a:r>
            <a:r>
              <a:rPr lang="en-US" sz="1780" b="1" dirty="0" smtClean="0"/>
              <a:t>       </a:t>
            </a:r>
            <a:r>
              <a:rPr lang="en-US" sz="1780" b="1" u="sng" dirty="0"/>
              <a:t>3</a:t>
            </a:r>
            <a:r>
              <a:rPr lang="en-US" sz="1780" b="1" dirty="0" smtClean="0"/>
              <a:t>       </a:t>
            </a:r>
            <a:r>
              <a:rPr lang="en-US" sz="1780" b="1" u="sng" dirty="0" smtClean="0"/>
              <a:t>5</a:t>
            </a:r>
            <a:r>
              <a:rPr lang="en-US" sz="1780" b="1" dirty="0" smtClean="0"/>
              <a:t>       </a:t>
            </a:r>
            <a:r>
              <a:rPr lang="en-US" sz="1780" b="1" u="sng" dirty="0" smtClean="0"/>
              <a:t>7</a:t>
            </a:r>
            <a:endParaRPr lang="en-US" sz="178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013646" y="5276698"/>
                <a:ext cx="325667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2F5597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46" y="5276698"/>
                <a:ext cx="325667" cy="315727"/>
              </a:xfrm>
              <a:prstGeom prst="rect">
                <a:avLst/>
              </a:prstGeom>
              <a:blipFill rotWithShape="0">
                <a:blip r:embed="rId9"/>
                <a:stretch>
                  <a:fillRect l="-18519" t="-1961" r="-7407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034882" y="5246587"/>
                <a:ext cx="504818" cy="40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2F5597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82" y="5246587"/>
                <a:ext cx="504818" cy="403572"/>
              </a:xfrm>
              <a:prstGeom prst="rect">
                <a:avLst/>
              </a:prstGeom>
              <a:blipFill rotWithShape="0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68386" y="5246587"/>
                <a:ext cx="504818" cy="403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2F5597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386" y="5246587"/>
                <a:ext cx="504818" cy="403059"/>
              </a:xfrm>
              <a:prstGeom prst="rect">
                <a:avLst/>
              </a:prstGeom>
              <a:blipFill rotWithShape="0">
                <a:blip r:embed="rId11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7157064" y="5292952"/>
                <a:ext cx="308410" cy="313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64" y="5292952"/>
                <a:ext cx="308410" cy="313163"/>
              </a:xfrm>
              <a:prstGeom prst="rect">
                <a:avLst/>
              </a:prstGeom>
              <a:blipFill rotWithShape="0">
                <a:blip r:embed="rId12"/>
                <a:stretch>
                  <a:fillRect l="-21569" r="-784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014321" y="5277197"/>
                <a:ext cx="325667" cy="315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321" y="5277197"/>
                <a:ext cx="325667" cy="315727"/>
              </a:xfrm>
              <a:prstGeom prst="rect">
                <a:avLst/>
              </a:prstGeom>
              <a:blipFill rotWithShape="0">
                <a:blip r:embed="rId13"/>
                <a:stretch>
                  <a:fillRect l="-18868" t="-1961" r="-7547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Group 197"/>
          <p:cNvGrpSpPr/>
          <p:nvPr/>
        </p:nvGrpSpPr>
        <p:grpSpPr>
          <a:xfrm>
            <a:off x="3359671" y="4122073"/>
            <a:ext cx="5608805" cy="523220"/>
            <a:chOff x="3359671" y="4122073"/>
            <a:chExt cx="5608805" cy="523220"/>
          </a:xfrm>
        </p:grpSpPr>
        <p:sp>
          <p:nvSpPr>
            <p:cNvPr id="93" name="TextBox 92"/>
            <p:cNvSpPr txBox="1"/>
            <p:nvPr/>
          </p:nvSpPr>
          <p:spPr>
            <a:xfrm>
              <a:off x="3359671" y="4122073"/>
              <a:ext cx="1535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cap="all" dirty="0" smtClean="0">
                  <a:solidFill>
                    <a:srgbClr val="FF0000"/>
                  </a:solidFill>
                </a:rPr>
                <a:t>Branch destination</a:t>
              </a:r>
              <a:endParaRPr lang="en-US" sz="1400" b="1" cap="all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98435" y="4153137"/>
              <a:ext cx="336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cap="all" dirty="0" smtClean="0">
                  <a:solidFill>
                    <a:srgbClr val="FF0000"/>
                  </a:solidFill>
                </a:rPr>
                <a:t>1</a:t>
              </a:r>
              <a:endParaRPr lang="en-US" cap="all" dirty="0">
                <a:solidFill>
                  <a:srgbClr val="FF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65277" y="4153137"/>
              <a:ext cx="336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cap="all" dirty="0" smtClean="0">
                  <a:solidFill>
                    <a:srgbClr val="FF0000"/>
                  </a:solidFill>
                </a:rPr>
                <a:t>0</a:t>
              </a:r>
              <a:endParaRPr lang="en-US" cap="all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127908" y="4153137"/>
              <a:ext cx="336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cap="all" dirty="0" smtClean="0">
                  <a:solidFill>
                    <a:srgbClr val="FF0000"/>
                  </a:solidFill>
                </a:rPr>
                <a:t>0</a:t>
              </a:r>
              <a:endParaRPr lang="en-US" cap="all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914062" y="4308084"/>
              <a:ext cx="1890505" cy="201942"/>
              <a:chOff x="846966" y="3992443"/>
              <a:chExt cx="1890505" cy="201942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846966" y="4191580"/>
                <a:ext cx="1890505" cy="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8588" y="3992443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1320317" y="3994896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1793667" y="3994896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2267018" y="3997277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2737471" y="3994824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7077971" y="4315619"/>
              <a:ext cx="1890505" cy="201942"/>
              <a:chOff x="846966" y="3992443"/>
              <a:chExt cx="1890505" cy="201942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46966" y="4191580"/>
                <a:ext cx="1890505" cy="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848588" y="3992443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1320317" y="3994896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1793667" y="3994896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2267018" y="3997277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2737471" y="3994824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oup 128"/>
          <p:cNvGrpSpPr/>
          <p:nvPr/>
        </p:nvGrpSpPr>
        <p:grpSpPr>
          <a:xfrm>
            <a:off x="8283164" y="1275184"/>
            <a:ext cx="450375" cy="450375"/>
            <a:chOff x="7531708" y="2266310"/>
            <a:chExt cx="450375" cy="450375"/>
          </a:xfrm>
        </p:grpSpPr>
        <p:sp>
          <p:nvSpPr>
            <p:cNvPr id="130" name="Oval 129"/>
            <p:cNvSpPr/>
            <p:nvPr/>
          </p:nvSpPr>
          <p:spPr>
            <a:xfrm>
              <a:off x="7531708" y="2266310"/>
              <a:ext cx="450375" cy="450375"/>
            </a:xfrm>
            <a:prstGeom prst="ellipse">
              <a:avLst/>
            </a:prstGeom>
            <a:solidFill>
              <a:srgbClr val="FF3201"/>
            </a:solidFill>
            <a:ln w="53975">
              <a:solidFill>
                <a:srgbClr val="C032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545358" y="2292693"/>
                  <a:ext cx="423076" cy="376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358" y="2292693"/>
                  <a:ext cx="423076" cy="37651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8490554" y="5240300"/>
                <a:ext cx="504818" cy="40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2F559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2F5597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554" y="5240300"/>
                <a:ext cx="504818" cy="403572"/>
              </a:xfrm>
              <a:prstGeom prst="rect">
                <a:avLst/>
              </a:prstGeom>
              <a:blipFill rotWithShape="0">
                <a:blip r:embed="rId1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8034686" y="5246330"/>
                <a:ext cx="504818" cy="40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86" y="5246330"/>
                <a:ext cx="504818" cy="403572"/>
              </a:xfrm>
              <a:prstGeom prst="rect">
                <a:avLst/>
              </a:prstGeom>
              <a:blipFill rotWithShape="0">
                <a:blip r:embed="rId1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531424" y="4631408"/>
            <a:ext cx="4488883" cy="523220"/>
            <a:chOff x="3531424" y="4631408"/>
            <a:chExt cx="4488883" cy="523220"/>
          </a:xfrm>
        </p:grpSpPr>
        <p:sp>
          <p:nvSpPr>
            <p:cNvPr id="96" name="TextBox 95"/>
            <p:cNvSpPr txBox="1"/>
            <p:nvPr/>
          </p:nvSpPr>
          <p:spPr>
            <a:xfrm>
              <a:off x="3531424" y="4631408"/>
              <a:ext cx="1360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cap="all" dirty="0" smtClean="0">
                  <a:solidFill>
                    <a:srgbClr val="00B050"/>
                  </a:solidFill>
                </a:rPr>
                <a:t>Transfer Buffer</a:t>
              </a:r>
              <a:endParaRPr lang="en-US" sz="1400" b="1" cap="all" dirty="0">
                <a:solidFill>
                  <a:srgbClr val="00B050"/>
                </a:solidFill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4913447" y="4784037"/>
              <a:ext cx="946701" cy="199561"/>
              <a:chOff x="846966" y="3992443"/>
              <a:chExt cx="946701" cy="199561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846966" y="4191580"/>
                <a:ext cx="9467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848588" y="3992443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1320317" y="3994896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1793667" y="3994896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7073606" y="4787868"/>
              <a:ext cx="946701" cy="199561"/>
              <a:chOff x="846966" y="3992443"/>
              <a:chExt cx="946701" cy="199561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>
                <a:off x="846966" y="4191580"/>
                <a:ext cx="9467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848588" y="3992443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1320317" y="3994896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1793667" y="3994896"/>
                <a:ext cx="0" cy="197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9" name="Rectangle 188"/>
          <p:cNvSpPr/>
          <p:nvPr/>
        </p:nvSpPr>
        <p:spPr>
          <a:xfrm>
            <a:off x="90153" y="2178211"/>
            <a:ext cx="2698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 Detect Crossings</a:t>
            </a:r>
          </a:p>
        </p:txBody>
      </p:sp>
      <p:sp>
        <p:nvSpPr>
          <p:cNvPr id="191" name="Oval 190"/>
          <p:cNvSpPr/>
          <p:nvPr/>
        </p:nvSpPr>
        <p:spPr>
          <a:xfrm>
            <a:off x="6171203" y="1300475"/>
            <a:ext cx="624723" cy="6247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212162" y="2160152"/>
            <a:ext cx="624723" cy="6247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031430" y="1939289"/>
            <a:ext cx="624723" cy="6247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/>
          <p:cNvSpPr/>
          <p:nvPr/>
        </p:nvSpPr>
        <p:spPr>
          <a:xfrm>
            <a:off x="4899369" y="5161780"/>
            <a:ext cx="514984" cy="514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7051152" y="5162814"/>
            <a:ext cx="514984" cy="514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8010778" y="5170185"/>
            <a:ext cx="514984" cy="514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90153" y="2838786"/>
            <a:ext cx="33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2. </a:t>
            </a:r>
            <a:r>
              <a:rPr lang="en-US" sz="2400" dirty="0" smtClean="0">
                <a:solidFill>
                  <a:srgbClr val="00B050"/>
                </a:solidFill>
              </a:rPr>
              <a:t>Copy: </a:t>
            </a:r>
            <a:r>
              <a:rPr lang="en-US" sz="2400" b="1" dirty="0" smtClean="0">
                <a:solidFill>
                  <a:srgbClr val="00B050"/>
                </a:solidFill>
              </a:rPr>
              <a:t>Branch → Buffer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0153" y="3597921"/>
            <a:ext cx="2698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3</a:t>
            </a:r>
            <a:r>
              <a:rPr lang="en-US" sz="2400" b="1" dirty="0" smtClean="0">
                <a:solidFill>
                  <a:srgbClr val="7030A0"/>
                </a:solidFill>
              </a:rPr>
              <a:t>. Fill Gaps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9299" y="4125576"/>
            <a:ext cx="3375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4. </a:t>
            </a:r>
            <a:r>
              <a:rPr lang="en-US" sz="2400" dirty="0" smtClean="0">
                <a:solidFill>
                  <a:srgbClr val="0070C0"/>
                </a:solidFill>
              </a:rPr>
              <a:t>Copy: </a:t>
            </a:r>
            <a:r>
              <a:rPr lang="en-US" sz="2400" b="1" dirty="0" smtClean="0">
                <a:solidFill>
                  <a:srgbClr val="0070C0"/>
                </a:solidFill>
              </a:rPr>
              <a:t>Buffer → Branch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5021920" y="5350104"/>
            <a:ext cx="260801" cy="224828"/>
          </a:xfrm>
          <a:prstGeom prst="triangl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7170004" y="5360784"/>
            <a:ext cx="260801" cy="224828"/>
          </a:xfrm>
          <a:prstGeom prst="triangl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87909" y="2502828"/>
            <a:ext cx="345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address of destination branch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03675" y="3198430"/>
                <a:ext cx="144089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75" y="3198430"/>
                <a:ext cx="1440891" cy="390748"/>
              </a:xfrm>
              <a:prstGeom prst="rect">
                <a:avLst/>
              </a:prstGeom>
              <a:blipFill rotWithShape="0">
                <a:blip r:embed="rId17"/>
                <a:stretch>
                  <a:fillRect l="-337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96283" y="6430944"/>
                <a:ext cx="74135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283" y="6430944"/>
                <a:ext cx="741357" cy="390748"/>
              </a:xfrm>
              <a:prstGeom prst="rect">
                <a:avLst/>
              </a:prstGeom>
              <a:blipFill rotWithShape="0"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6953820" y="6428181"/>
                <a:ext cx="74135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20" y="6428181"/>
                <a:ext cx="741357" cy="390748"/>
              </a:xfrm>
              <a:prstGeom prst="rect">
                <a:avLst/>
              </a:prstGeom>
              <a:blipFill rotWithShape="0">
                <a:blip r:embed="rId2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>
            <a:off x="4362450" y="6356933"/>
            <a:ext cx="1501821" cy="133350"/>
            <a:chOff x="4362450" y="6086476"/>
            <a:chExt cx="1501821" cy="13335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362450" y="6152827"/>
              <a:ext cx="1490555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864271" y="6086476"/>
              <a:ext cx="0" cy="1333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3545710" y="6400748"/>
            <a:ext cx="136794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470973" y="6480419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973" y="6480419"/>
                <a:ext cx="18113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7627575" y="6480337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5" y="6480337"/>
                <a:ext cx="181139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470363" y="6481392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63" y="6481392"/>
                <a:ext cx="18113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5470362" y="6480337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62" y="6480337"/>
                <a:ext cx="181139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7627577" y="6480337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7" y="6480337"/>
                <a:ext cx="181139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627573" y="6480337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3" y="6480337"/>
                <a:ext cx="181139" cy="276999"/>
              </a:xfrm>
              <a:prstGeom prst="rect">
                <a:avLst/>
              </a:prstGeom>
              <a:blipFill rotWithShape="0">
                <a:blip r:embed="rId2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3275225" y="5931705"/>
            <a:ext cx="1837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Particle Number</a:t>
            </a:r>
            <a:endParaRPr lang="en-US" sz="1200" b="1" i="1" cap="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042102" y="5879705"/>
            <a:ext cx="183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0           1        </a:t>
            </a:r>
            <a:r>
              <a:rPr lang="en-US" sz="1600" b="1" i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1" i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2           3</a:t>
            </a:r>
            <a:endParaRPr lang="en-US" sz="1200" b="1" i="1" cap="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200376" y="5877675"/>
            <a:ext cx="183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0           1        </a:t>
            </a:r>
            <a:r>
              <a:rPr lang="en-US" sz="1600" b="1" i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1" i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2           3</a:t>
            </a:r>
            <a:endParaRPr lang="en-US" sz="1200" b="1" i="1" cap="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6953820" y="3807888"/>
            <a:ext cx="0" cy="29494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063039" y="3818017"/>
            <a:ext cx="0" cy="29494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836725" y="3819401"/>
            <a:ext cx="0" cy="29494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373618" y="4087660"/>
            <a:ext cx="47703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4915069" y="5401284"/>
            <a:ext cx="1893802" cy="690655"/>
            <a:chOff x="4915069" y="5401284"/>
            <a:chExt cx="1893802" cy="690655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4915069" y="5654937"/>
              <a:ext cx="1890505" cy="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4916691" y="5401284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5388420" y="5409673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861770" y="5409673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6335121" y="5417817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6805574" y="5409427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918366" y="5958435"/>
              <a:ext cx="1890505" cy="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7076855" y="5407312"/>
            <a:ext cx="1893802" cy="690655"/>
            <a:chOff x="4915069" y="5401284"/>
            <a:chExt cx="1893802" cy="690655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4915069" y="5654937"/>
              <a:ext cx="1890505" cy="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916691" y="5401284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388420" y="5409673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5861770" y="5409673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6335121" y="5417817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6805574" y="5409427"/>
              <a:ext cx="0" cy="674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918366" y="5958435"/>
              <a:ext cx="1890505" cy="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831" y="4639668"/>
                <a:ext cx="3044693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Use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atomic operation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increment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1" y="4639668"/>
                <a:ext cx="3044693" cy="671209"/>
              </a:xfrm>
              <a:prstGeom prst="rect">
                <a:avLst/>
              </a:prstGeom>
              <a:blipFill rotWithShape="0">
                <a:blip r:embed="rId27"/>
                <a:stretch>
                  <a:fillRect l="-1600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211195" y="5252472"/>
            <a:ext cx="3243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WriteAddr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sz="15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,1)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879" y="5768358"/>
            <a:ext cx="3111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prohibits</a:t>
            </a:r>
            <a:r>
              <a:rPr lang="en-US" dirty="0" smtClean="0">
                <a:solidFill>
                  <a:srgbClr val="0070C0"/>
                </a:solidFill>
              </a:rPr>
              <a:t> other threads from </a:t>
            </a:r>
            <a:r>
              <a:rPr lang="en-US" b="1" dirty="0" smtClean="0">
                <a:solidFill>
                  <a:srgbClr val="0070C0"/>
                </a:solidFill>
              </a:rPr>
              <a:t>read/write</a:t>
            </a:r>
            <a:r>
              <a:rPr lang="en-US" dirty="0" smtClean="0">
                <a:solidFill>
                  <a:srgbClr val="0070C0"/>
                </a:solidFill>
              </a:rPr>
              <a:t> until it returns!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1524" y="4657388"/>
            <a:ext cx="3188498" cy="2058717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4893546" y="4510779"/>
            <a:ext cx="514984" cy="51498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5470309" y="6484045"/>
                <a:ext cx="1811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09" y="6484045"/>
                <a:ext cx="181139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Terminator 13"/>
          <p:cNvSpPr/>
          <p:nvPr/>
        </p:nvSpPr>
        <p:spPr>
          <a:xfrm>
            <a:off x="6931886" y="6265997"/>
            <a:ext cx="1773478" cy="530514"/>
          </a:xfrm>
          <a:prstGeom prst="flowChartTerminator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4335" y="3214088"/>
            <a:ext cx="2790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(Number of particles in branch)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355" y="5504415"/>
            <a:ext cx="293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WriteAddr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2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before we added 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2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0.17431 0.0599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5" y="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-0.1026 -0.03148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-15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8594 -0.025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-1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0.01268 0.08356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4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12187 -0.04607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231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77556E-17 L -0.09219 0.01991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4.16667E-6 -0.0946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8.33333E-7 -0.0962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5191 -0.0981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0.05243 -4.07407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07407E-6 L -0.10296 -4.07407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46 L -0.01407 -0.04027 C -0.01684 -0.0493 -0.02136 -0.05393 -0.02587 -0.05393 C -0.03108 -0.05393 -0.03525 -0.0493 -0.03803 -0.04027 L -0.05191 -0.00046 " pathEditMode="relative" rAng="0" ptsTypes="AAAAA">
                                      <p:cBhvr>
                                        <p:cTn id="13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685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046 L -0.04202 -0.04028 C -0.05087 -0.04931 -0.06407 -0.05394 -0.07778 -0.05394 C -0.09341 -0.05394 -0.10591 -0.04931 -0.11476 -0.04028 L -0.1566 -0.00046 " pathEditMode="relative" rAng="0" ptsTypes="AAAAA">
                                      <p:cBhvr>
                                        <p:cTn id="138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-2685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96 -4.07407E-6 L -0.0507 -4.07407E-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9467 L 0.3401 0.0020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476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3 -4.07407E-6 L -4.16667E-6 -1.11111E-6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3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9629 L -0.18142 -0.00208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05122 -4.07407E-6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91 -0.09814 L -0.23906 -0.00138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58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94" grpId="0"/>
      <p:bldP spid="7" grpId="0"/>
      <p:bldP spid="113" grpId="0"/>
      <p:bldP spid="113" grpId="1"/>
      <p:bldP spid="113" grpId="2"/>
      <p:bldP spid="119" grpId="0"/>
      <p:bldP spid="119" grpId="1"/>
      <p:bldP spid="119" grpId="2"/>
      <p:bldP spid="177" grpId="0"/>
      <p:bldP spid="178" grpId="0"/>
      <p:bldP spid="178" grpId="1"/>
      <p:bldP spid="178" grpId="2"/>
      <p:bldP spid="189" grpId="0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6" grpId="0" animBg="1"/>
      <p:bldP spid="196" grpId="1" animBg="1"/>
      <p:bldP spid="197" grpId="0" animBg="1"/>
      <p:bldP spid="197" grpId="1" animBg="1"/>
      <p:bldP spid="199" grpId="0"/>
      <p:bldP spid="97" grpId="0"/>
      <p:bldP spid="98" grpId="0"/>
      <p:bldP spid="9" grpId="0" animBg="1"/>
      <p:bldP spid="9" grpId="1" animBg="1"/>
      <p:bldP spid="100" grpId="0" animBg="1"/>
      <p:bldP spid="100" grpId="1" animBg="1"/>
      <p:bldP spid="102" grpId="0"/>
      <p:bldP spid="103" grpId="0"/>
      <p:bldP spid="67" grpId="0"/>
      <p:bldP spid="138" grpId="0"/>
      <p:bldP spid="139" grpId="0"/>
      <p:bldP spid="139" grpId="1"/>
      <p:bldP spid="140" grpId="0"/>
      <p:bldP spid="140" grpId="1"/>
      <p:bldP spid="141" grpId="0"/>
      <p:bldP spid="141" grpId="1"/>
      <p:bldP spid="143" grpId="0"/>
      <p:bldP spid="4" grpId="0"/>
      <p:bldP spid="78" grpId="0"/>
      <p:bldP spid="10" grpId="0"/>
      <p:bldP spid="12" grpId="0" animBg="1"/>
      <p:bldP spid="142" grpId="0" animBg="1"/>
      <p:bldP spid="142" grpId="1" animBg="1"/>
      <p:bldP spid="146" grpId="0"/>
      <p:bldP spid="14" grpId="0" animBg="1"/>
      <p:bldP spid="14" grpId="1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405</Words>
  <Application>Microsoft Office PowerPoint</Application>
  <PresentationFormat>On-screen Show (4:3)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Chap</dc:creator>
  <cp:lastModifiedBy>Andrew Chap</cp:lastModifiedBy>
  <cp:revision>1</cp:revision>
  <dcterms:created xsi:type="dcterms:W3CDTF">2017-09-12T17:47:29Z</dcterms:created>
  <dcterms:modified xsi:type="dcterms:W3CDTF">2017-09-12T17:47:52Z</dcterms:modified>
</cp:coreProperties>
</file>