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7" r:id="rId2"/>
    <p:sldId id="257" r:id="rId3"/>
    <p:sldId id="266" r:id="rId4"/>
    <p:sldId id="259" r:id="rId5"/>
    <p:sldId id="261" r:id="rId6"/>
    <p:sldId id="268" r:id="rId7"/>
    <p:sldId id="269" r:id="rId8"/>
    <p:sldId id="270" r:id="rId9"/>
    <p:sldId id="271" r:id="rId10"/>
    <p:sldId id="272" r:id="rId11"/>
    <p:sldId id="273" r:id="rId12"/>
    <p:sldId id="263" r:id="rId13"/>
    <p:sldId id="264" r:id="rId14"/>
    <p:sldId id="274" r:id="rId15"/>
    <p:sldId id="275" r:id="rId16"/>
    <p:sldId id="277" r:id="rId17"/>
    <p:sldId id="278" r:id="rId18"/>
    <p:sldId id="26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F1FDD-F108-4C2B-8A83-CA7CEFA5A6E2}" type="datetimeFigureOut">
              <a:rPr lang="en-SG" smtClean="0"/>
              <a:t>14/9/2021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3AF84-5EF1-4626-B3D3-A26FA7A027C7}" type="slidenum">
              <a:rPr lang="en-SG" smtClean="0"/>
              <a:t>‹#›</a:t>
            </a:fld>
            <a:endParaRPr lang="en-SG"/>
          </a:p>
        </p:txBody>
      </p:sp>
    </p:spTree>
    <p:extLst>
      <p:ext uri="{BB962C8B-B14F-4D97-AF65-F5344CB8AC3E}">
        <p14:creationId xmlns:p14="http://schemas.microsoft.com/office/powerpoint/2010/main" val="56968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2</a:t>
            </a:fld>
            <a:endParaRPr lang="en-SG"/>
          </a:p>
        </p:txBody>
      </p:sp>
    </p:spTree>
    <p:extLst>
      <p:ext uri="{BB962C8B-B14F-4D97-AF65-F5344CB8AC3E}">
        <p14:creationId xmlns:p14="http://schemas.microsoft.com/office/powerpoint/2010/main" val="365217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11</a:t>
            </a:fld>
            <a:endParaRPr lang="en-SG"/>
          </a:p>
        </p:txBody>
      </p:sp>
    </p:spTree>
    <p:extLst>
      <p:ext uri="{BB962C8B-B14F-4D97-AF65-F5344CB8AC3E}">
        <p14:creationId xmlns:p14="http://schemas.microsoft.com/office/powerpoint/2010/main" val="3573834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12</a:t>
            </a:fld>
            <a:endParaRPr lang="en-SG"/>
          </a:p>
        </p:txBody>
      </p:sp>
    </p:spTree>
    <p:extLst>
      <p:ext uri="{BB962C8B-B14F-4D97-AF65-F5344CB8AC3E}">
        <p14:creationId xmlns:p14="http://schemas.microsoft.com/office/powerpoint/2010/main" val="2375085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13</a:t>
            </a:fld>
            <a:endParaRPr lang="en-SG"/>
          </a:p>
        </p:txBody>
      </p:sp>
    </p:spTree>
    <p:extLst>
      <p:ext uri="{BB962C8B-B14F-4D97-AF65-F5344CB8AC3E}">
        <p14:creationId xmlns:p14="http://schemas.microsoft.com/office/powerpoint/2010/main" val="2193905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14</a:t>
            </a:fld>
            <a:endParaRPr lang="en-SG"/>
          </a:p>
        </p:txBody>
      </p:sp>
    </p:spTree>
    <p:extLst>
      <p:ext uri="{BB962C8B-B14F-4D97-AF65-F5344CB8AC3E}">
        <p14:creationId xmlns:p14="http://schemas.microsoft.com/office/powerpoint/2010/main" val="3571833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15</a:t>
            </a:fld>
            <a:endParaRPr lang="en-SG"/>
          </a:p>
        </p:txBody>
      </p:sp>
    </p:spTree>
    <p:extLst>
      <p:ext uri="{BB962C8B-B14F-4D97-AF65-F5344CB8AC3E}">
        <p14:creationId xmlns:p14="http://schemas.microsoft.com/office/powerpoint/2010/main" val="3752777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16</a:t>
            </a:fld>
            <a:endParaRPr lang="en-SG"/>
          </a:p>
        </p:txBody>
      </p:sp>
    </p:spTree>
    <p:extLst>
      <p:ext uri="{BB962C8B-B14F-4D97-AF65-F5344CB8AC3E}">
        <p14:creationId xmlns:p14="http://schemas.microsoft.com/office/powerpoint/2010/main" val="2584484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17</a:t>
            </a:fld>
            <a:endParaRPr lang="en-SG"/>
          </a:p>
        </p:txBody>
      </p:sp>
    </p:spTree>
    <p:extLst>
      <p:ext uri="{BB962C8B-B14F-4D97-AF65-F5344CB8AC3E}">
        <p14:creationId xmlns:p14="http://schemas.microsoft.com/office/powerpoint/2010/main" val="3327455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18</a:t>
            </a:fld>
            <a:endParaRPr lang="en-SG"/>
          </a:p>
        </p:txBody>
      </p:sp>
    </p:spTree>
    <p:extLst>
      <p:ext uri="{BB962C8B-B14F-4D97-AF65-F5344CB8AC3E}">
        <p14:creationId xmlns:p14="http://schemas.microsoft.com/office/powerpoint/2010/main" val="380468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3</a:t>
            </a:fld>
            <a:endParaRPr lang="en-SG"/>
          </a:p>
        </p:txBody>
      </p:sp>
    </p:spTree>
    <p:extLst>
      <p:ext uri="{BB962C8B-B14F-4D97-AF65-F5344CB8AC3E}">
        <p14:creationId xmlns:p14="http://schemas.microsoft.com/office/powerpoint/2010/main" val="196404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4</a:t>
            </a:fld>
            <a:endParaRPr lang="en-SG"/>
          </a:p>
        </p:txBody>
      </p:sp>
    </p:spTree>
    <p:extLst>
      <p:ext uri="{BB962C8B-B14F-4D97-AF65-F5344CB8AC3E}">
        <p14:creationId xmlns:p14="http://schemas.microsoft.com/office/powerpoint/2010/main" val="848744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5</a:t>
            </a:fld>
            <a:endParaRPr lang="en-SG"/>
          </a:p>
        </p:txBody>
      </p:sp>
    </p:spTree>
    <p:extLst>
      <p:ext uri="{BB962C8B-B14F-4D97-AF65-F5344CB8AC3E}">
        <p14:creationId xmlns:p14="http://schemas.microsoft.com/office/powerpoint/2010/main" val="4285356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6</a:t>
            </a:fld>
            <a:endParaRPr lang="en-SG"/>
          </a:p>
        </p:txBody>
      </p:sp>
    </p:spTree>
    <p:extLst>
      <p:ext uri="{BB962C8B-B14F-4D97-AF65-F5344CB8AC3E}">
        <p14:creationId xmlns:p14="http://schemas.microsoft.com/office/powerpoint/2010/main" val="3793731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7</a:t>
            </a:fld>
            <a:endParaRPr lang="en-SG"/>
          </a:p>
        </p:txBody>
      </p:sp>
    </p:spTree>
    <p:extLst>
      <p:ext uri="{BB962C8B-B14F-4D97-AF65-F5344CB8AC3E}">
        <p14:creationId xmlns:p14="http://schemas.microsoft.com/office/powerpoint/2010/main" val="317491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8</a:t>
            </a:fld>
            <a:endParaRPr lang="en-SG"/>
          </a:p>
        </p:txBody>
      </p:sp>
    </p:spTree>
    <p:extLst>
      <p:ext uri="{BB962C8B-B14F-4D97-AF65-F5344CB8AC3E}">
        <p14:creationId xmlns:p14="http://schemas.microsoft.com/office/powerpoint/2010/main" val="2341513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9</a:t>
            </a:fld>
            <a:endParaRPr lang="en-SG"/>
          </a:p>
        </p:txBody>
      </p:sp>
    </p:spTree>
    <p:extLst>
      <p:ext uri="{BB962C8B-B14F-4D97-AF65-F5344CB8AC3E}">
        <p14:creationId xmlns:p14="http://schemas.microsoft.com/office/powerpoint/2010/main" val="3481498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03AF84-5EF1-4626-B3D3-A26FA7A027C7}" type="slidenum">
              <a:rPr lang="en-SG" smtClean="0"/>
              <a:t>10</a:t>
            </a:fld>
            <a:endParaRPr lang="en-SG"/>
          </a:p>
        </p:txBody>
      </p:sp>
    </p:spTree>
    <p:extLst>
      <p:ext uri="{BB962C8B-B14F-4D97-AF65-F5344CB8AC3E}">
        <p14:creationId xmlns:p14="http://schemas.microsoft.com/office/powerpoint/2010/main" val="1968632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F4FC-7C36-4D9A-884D-91E9F2E21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C3F9A0C-7D6E-41EA-95E1-DCA9DFE2B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8C2B535-B708-4D33-A961-968AB933E4A3}"/>
              </a:ext>
            </a:extLst>
          </p:cNvPr>
          <p:cNvSpPr>
            <a:spLocks noGrp="1"/>
          </p:cNvSpPr>
          <p:nvPr>
            <p:ph type="dt" sz="half" idx="10"/>
          </p:nvPr>
        </p:nvSpPr>
        <p:spPr/>
        <p:txBody>
          <a:bodyPr/>
          <a:lstStyle/>
          <a:p>
            <a:fld id="{C2A6C4F4-CD97-4896-B2FB-8E117B291BCC}" type="datetimeFigureOut">
              <a:rPr lang="en-SG" smtClean="0"/>
              <a:t>14/9/2021</a:t>
            </a:fld>
            <a:endParaRPr lang="en-SG"/>
          </a:p>
        </p:txBody>
      </p:sp>
      <p:sp>
        <p:nvSpPr>
          <p:cNvPr id="5" name="Footer Placeholder 4">
            <a:extLst>
              <a:ext uri="{FF2B5EF4-FFF2-40B4-BE49-F238E27FC236}">
                <a16:creationId xmlns:a16="http://schemas.microsoft.com/office/drawing/2014/main" id="{B245D768-9925-46C5-8FF0-D1AAE3E1B28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C84EBEE-037E-4BC0-8B91-F66B4FB780E0}"/>
              </a:ext>
            </a:extLst>
          </p:cNvPr>
          <p:cNvSpPr>
            <a:spLocks noGrp="1"/>
          </p:cNvSpPr>
          <p:nvPr>
            <p:ph type="sldNum" sz="quarter" idx="12"/>
          </p:nvPr>
        </p:nvSpPr>
        <p:spPr/>
        <p:txBody>
          <a:bodyPr/>
          <a:lstStyle/>
          <a:p>
            <a:fld id="{329EC250-7831-4BC9-96E8-13D08BF94DAF}" type="slidenum">
              <a:rPr lang="en-SG" smtClean="0"/>
              <a:t>‹#›</a:t>
            </a:fld>
            <a:endParaRPr lang="en-SG"/>
          </a:p>
        </p:txBody>
      </p:sp>
    </p:spTree>
    <p:extLst>
      <p:ext uri="{BB962C8B-B14F-4D97-AF65-F5344CB8AC3E}">
        <p14:creationId xmlns:p14="http://schemas.microsoft.com/office/powerpoint/2010/main" val="62894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7748E-EEC7-42BD-A66C-8FC39F98E48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6BA394B-5C20-40AB-8816-83A4430340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85F5D6D-13D5-4180-83CF-1B137D132635}"/>
              </a:ext>
            </a:extLst>
          </p:cNvPr>
          <p:cNvSpPr>
            <a:spLocks noGrp="1"/>
          </p:cNvSpPr>
          <p:nvPr>
            <p:ph type="dt" sz="half" idx="10"/>
          </p:nvPr>
        </p:nvSpPr>
        <p:spPr/>
        <p:txBody>
          <a:bodyPr/>
          <a:lstStyle/>
          <a:p>
            <a:fld id="{C2A6C4F4-CD97-4896-B2FB-8E117B291BCC}" type="datetimeFigureOut">
              <a:rPr lang="en-SG" smtClean="0"/>
              <a:t>14/9/2021</a:t>
            </a:fld>
            <a:endParaRPr lang="en-SG"/>
          </a:p>
        </p:txBody>
      </p:sp>
      <p:sp>
        <p:nvSpPr>
          <p:cNvPr id="5" name="Footer Placeholder 4">
            <a:extLst>
              <a:ext uri="{FF2B5EF4-FFF2-40B4-BE49-F238E27FC236}">
                <a16:creationId xmlns:a16="http://schemas.microsoft.com/office/drawing/2014/main" id="{039A0B58-18DF-4052-B566-F71EF705979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4FB167-5AB1-483D-B047-D90B7795C5C2}"/>
              </a:ext>
            </a:extLst>
          </p:cNvPr>
          <p:cNvSpPr>
            <a:spLocks noGrp="1"/>
          </p:cNvSpPr>
          <p:nvPr>
            <p:ph type="sldNum" sz="quarter" idx="12"/>
          </p:nvPr>
        </p:nvSpPr>
        <p:spPr/>
        <p:txBody>
          <a:bodyPr/>
          <a:lstStyle/>
          <a:p>
            <a:fld id="{329EC250-7831-4BC9-96E8-13D08BF94DAF}" type="slidenum">
              <a:rPr lang="en-SG" smtClean="0"/>
              <a:t>‹#›</a:t>
            </a:fld>
            <a:endParaRPr lang="en-SG"/>
          </a:p>
        </p:txBody>
      </p:sp>
    </p:spTree>
    <p:extLst>
      <p:ext uri="{BB962C8B-B14F-4D97-AF65-F5344CB8AC3E}">
        <p14:creationId xmlns:p14="http://schemas.microsoft.com/office/powerpoint/2010/main" val="375443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DAD2D-E1E2-4390-83E2-BFE292EB1B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B27623-C8AA-47D8-96FD-30DAD628D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53417BC-6353-4D70-9EAF-7A738BF87A5D}"/>
              </a:ext>
            </a:extLst>
          </p:cNvPr>
          <p:cNvSpPr>
            <a:spLocks noGrp="1"/>
          </p:cNvSpPr>
          <p:nvPr>
            <p:ph type="dt" sz="half" idx="10"/>
          </p:nvPr>
        </p:nvSpPr>
        <p:spPr/>
        <p:txBody>
          <a:bodyPr/>
          <a:lstStyle/>
          <a:p>
            <a:fld id="{C2A6C4F4-CD97-4896-B2FB-8E117B291BCC}" type="datetimeFigureOut">
              <a:rPr lang="en-SG" smtClean="0"/>
              <a:t>14/9/2021</a:t>
            </a:fld>
            <a:endParaRPr lang="en-SG"/>
          </a:p>
        </p:txBody>
      </p:sp>
      <p:sp>
        <p:nvSpPr>
          <p:cNvPr id="5" name="Footer Placeholder 4">
            <a:extLst>
              <a:ext uri="{FF2B5EF4-FFF2-40B4-BE49-F238E27FC236}">
                <a16:creationId xmlns:a16="http://schemas.microsoft.com/office/drawing/2014/main" id="{F2D96F96-BF3A-4FDA-AC47-7793F1439B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86138AF-76CE-415D-A3FF-5E0645CA020C}"/>
              </a:ext>
            </a:extLst>
          </p:cNvPr>
          <p:cNvSpPr>
            <a:spLocks noGrp="1"/>
          </p:cNvSpPr>
          <p:nvPr>
            <p:ph type="sldNum" sz="quarter" idx="12"/>
          </p:nvPr>
        </p:nvSpPr>
        <p:spPr/>
        <p:txBody>
          <a:bodyPr/>
          <a:lstStyle/>
          <a:p>
            <a:fld id="{329EC250-7831-4BC9-96E8-13D08BF94DAF}" type="slidenum">
              <a:rPr lang="en-SG" smtClean="0"/>
              <a:t>‹#›</a:t>
            </a:fld>
            <a:endParaRPr lang="en-SG"/>
          </a:p>
        </p:txBody>
      </p:sp>
    </p:spTree>
    <p:extLst>
      <p:ext uri="{BB962C8B-B14F-4D97-AF65-F5344CB8AC3E}">
        <p14:creationId xmlns:p14="http://schemas.microsoft.com/office/powerpoint/2010/main" val="105624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BF59-15B5-4772-BA0D-166A5D665CA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7EA2276-214C-4DDA-B9BD-0EEDEE1C84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CE19711-4CAE-4BA4-9417-3472F3A37D83}"/>
              </a:ext>
            </a:extLst>
          </p:cNvPr>
          <p:cNvSpPr>
            <a:spLocks noGrp="1"/>
          </p:cNvSpPr>
          <p:nvPr>
            <p:ph type="dt" sz="half" idx="10"/>
          </p:nvPr>
        </p:nvSpPr>
        <p:spPr/>
        <p:txBody>
          <a:bodyPr/>
          <a:lstStyle/>
          <a:p>
            <a:fld id="{C2A6C4F4-CD97-4896-B2FB-8E117B291BCC}" type="datetimeFigureOut">
              <a:rPr lang="en-SG" smtClean="0"/>
              <a:t>14/9/2021</a:t>
            </a:fld>
            <a:endParaRPr lang="en-SG"/>
          </a:p>
        </p:txBody>
      </p:sp>
      <p:sp>
        <p:nvSpPr>
          <p:cNvPr id="5" name="Footer Placeholder 4">
            <a:extLst>
              <a:ext uri="{FF2B5EF4-FFF2-40B4-BE49-F238E27FC236}">
                <a16:creationId xmlns:a16="http://schemas.microsoft.com/office/drawing/2014/main" id="{9F20E2E4-D166-4DD2-9492-9564392C5EA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48BEDAB-B1C6-4C98-9467-80EA832F4CDF}"/>
              </a:ext>
            </a:extLst>
          </p:cNvPr>
          <p:cNvSpPr>
            <a:spLocks noGrp="1"/>
          </p:cNvSpPr>
          <p:nvPr>
            <p:ph type="sldNum" sz="quarter" idx="12"/>
          </p:nvPr>
        </p:nvSpPr>
        <p:spPr/>
        <p:txBody>
          <a:bodyPr/>
          <a:lstStyle/>
          <a:p>
            <a:fld id="{329EC250-7831-4BC9-96E8-13D08BF94DAF}" type="slidenum">
              <a:rPr lang="en-SG" smtClean="0"/>
              <a:t>‹#›</a:t>
            </a:fld>
            <a:endParaRPr lang="en-SG"/>
          </a:p>
        </p:txBody>
      </p:sp>
    </p:spTree>
    <p:extLst>
      <p:ext uri="{BB962C8B-B14F-4D97-AF65-F5344CB8AC3E}">
        <p14:creationId xmlns:p14="http://schemas.microsoft.com/office/powerpoint/2010/main" val="144661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8071-C97C-4518-86CA-9CE1A3F64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FC0C5E8-F560-4F8A-AE76-7F7DA33120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81C268-BFFB-480F-A047-675A5AC6F41F}"/>
              </a:ext>
            </a:extLst>
          </p:cNvPr>
          <p:cNvSpPr>
            <a:spLocks noGrp="1"/>
          </p:cNvSpPr>
          <p:nvPr>
            <p:ph type="dt" sz="half" idx="10"/>
          </p:nvPr>
        </p:nvSpPr>
        <p:spPr/>
        <p:txBody>
          <a:bodyPr/>
          <a:lstStyle/>
          <a:p>
            <a:fld id="{C2A6C4F4-CD97-4896-B2FB-8E117B291BCC}" type="datetimeFigureOut">
              <a:rPr lang="en-SG" smtClean="0"/>
              <a:t>14/9/2021</a:t>
            </a:fld>
            <a:endParaRPr lang="en-SG"/>
          </a:p>
        </p:txBody>
      </p:sp>
      <p:sp>
        <p:nvSpPr>
          <p:cNvPr id="5" name="Footer Placeholder 4">
            <a:extLst>
              <a:ext uri="{FF2B5EF4-FFF2-40B4-BE49-F238E27FC236}">
                <a16:creationId xmlns:a16="http://schemas.microsoft.com/office/drawing/2014/main" id="{4981818E-BF60-49EF-A8B8-B30D722BD76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DC21135-98CF-4777-97A4-DE29FF0E62D0}"/>
              </a:ext>
            </a:extLst>
          </p:cNvPr>
          <p:cNvSpPr>
            <a:spLocks noGrp="1"/>
          </p:cNvSpPr>
          <p:nvPr>
            <p:ph type="sldNum" sz="quarter" idx="12"/>
          </p:nvPr>
        </p:nvSpPr>
        <p:spPr/>
        <p:txBody>
          <a:bodyPr/>
          <a:lstStyle/>
          <a:p>
            <a:fld id="{329EC250-7831-4BC9-96E8-13D08BF94DAF}" type="slidenum">
              <a:rPr lang="en-SG" smtClean="0"/>
              <a:t>‹#›</a:t>
            </a:fld>
            <a:endParaRPr lang="en-SG"/>
          </a:p>
        </p:txBody>
      </p:sp>
    </p:spTree>
    <p:extLst>
      <p:ext uri="{BB962C8B-B14F-4D97-AF65-F5344CB8AC3E}">
        <p14:creationId xmlns:p14="http://schemas.microsoft.com/office/powerpoint/2010/main" val="379595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447-2F29-4DC5-BE87-1D9B87F67C9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0C792A9-89FF-4B43-98D1-A7E8C7D78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6E62C03-A7FE-4BE0-9A7F-E9051BAE0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FD40B31-23AB-414F-B111-9FED0D97699D}"/>
              </a:ext>
            </a:extLst>
          </p:cNvPr>
          <p:cNvSpPr>
            <a:spLocks noGrp="1"/>
          </p:cNvSpPr>
          <p:nvPr>
            <p:ph type="dt" sz="half" idx="10"/>
          </p:nvPr>
        </p:nvSpPr>
        <p:spPr/>
        <p:txBody>
          <a:bodyPr/>
          <a:lstStyle/>
          <a:p>
            <a:fld id="{C2A6C4F4-CD97-4896-B2FB-8E117B291BCC}" type="datetimeFigureOut">
              <a:rPr lang="en-SG" smtClean="0"/>
              <a:t>14/9/2021</a:t>
            </a:fld>
            <a:endParaRPr lang="en-SG"/>
          </a:p>
        </p:txBody>
      </p:sp>
      <p:sp>
        <p:nvSpPr>
          <p:cNvPr id="6" name="Footer Placeholder 5">
            <a:extLst>
              <a:ext uri="{FF2B5EF4-FFF2-40B4-BE49-F238E27FC236}">
                <a16:creationId xmlns:a16="http://schemas.microsoft.com/office/drawing/2014/main" id="{C9437617-8ADA-4EF7-8ED8-18CA9CAE7FC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57A8EED-A472-4000-8CC5-5DEF425FA6D4}"/>
              </a:ext>
            </a:extLst>
          </p:cNvPr>
          <p:cNvSpPr>
            <a:spLocks noGrp="1"/>
          </p:cNvSpPr>
          <p:nvPr>
            <p:ph type="sldNum" sz="quarter" idx="12"/>
          </p:nvPr>
        </p:nvSpPr>
        <p:spPr/>
        <p:txBody>
          <a:bodyPr/>
          <a:lstStyle/>
          <a:p>
            <a:fld id="{329EC250-7831-4BC9-96E8-13D08BF94DAF}" type="slidenum">
              <a:rPr lang="en-SG" smtClean="0"/>
              <a:t>‹#›</a:t>
            </a:fld>
            <a:endParaRPr lang="en-SG"/>
          </a:p>
        </p:txBody>
      </p:sp>
    </p:spTree>
    <p:extLst>
      <p:ext uri="{BB962C8B-B14F-4D97-AF65-F5344CB8AC3E}">
        <p14:creationId xmlns:p14="http://schemas.microsoft.com/office/powerpoint/2010/main" val="158538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BF3A-F654-45EE-96B0-79CF9F6950E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7C2C201-410E-45BE-885C-339C7C527C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2E315-D4B2-42DC-98D2-CA90528A4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89E67F4-13D5-4DAD-895C-7BBB2C5B9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3267C3-C024-4291-9A85-2760DE41A4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CA4A589-866A-4B9E-9EEA-A5AD093FD236}"/>
              </a:ext>
            </a:extLst>
          </p:cNvPr>
          <p:cNvSpPr>
            <a:spLocks noGrp="1"/>
          </p:cNvSpPr>
          <p:nvPr>
            <p:ph type="dt" sz="half" idx="10"/>
          </p:nvPr>
        </p:nvSpPr>
        <p:spPr/>
        <p:txBody>
          <a:bodyPr/>
          <a:lstStyle/>
          <a:p>
            <a:fld id="{C2A6C4F4-CD97-4896-B2FB-8E117B291BCC}" type="datetimeFigureOut">
              <a:rPr lang="en-SG" smtClean="0"/>
              <a:t>14/9/2021</a:t>
            </a:fld>
            <a:endParaRPr lang="en-SG"/>
          </a:p>
        </p:txBody>
      </p:sp>
      <p:sp>
        <p:nvSpPr>
          <p:cNvPr id="8" name="Footer Placeholder 7">
            <a:extLst>
              <a:ext uri="{FF2B5EF4-FFF2-40B4-BE49-F238E27FC236}">
                <a16:creationId xmlns:a16="http://schemas.microsoft.com/office/drawing/2014/main" id="{B3BB66D5-54F7-4F19-9779-B0ADA7CDE16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EDE1D65-DE14-4D0B-95E3-96DC1796AC47}"/>
              </a:ext>
            </a:extLst>
          </p:cNvPr>
          <p:cNvSpPr>
            <a:spLocks noGrp="1"/>
          </p:cNvSpPr>
          <p:nvPr>
            <p:ph type="sldNum" sz="quarter" idx="12"/>
          </p:nvPr>
        </p:nvSpPr>
        <p:spPr/>
        <p:txBody>
          <a:bodyPr/>
          <a:lstStyle/>
          <a:p>
            <a:fld id="{329EC250-7831-4BC9-96E8-13D08BF94DAF}" type="slidenum">
              <a:rPr lang="en-SG" smtClean="0"/>
              <a:t>‹#›</a:t>
            </a:fld>
            <a:endParaRPr lang="en-SG"/>
          </a:p>
        </p:txBody>
      </p:sp>
    </p:spTree>
    <p:extLst>
      <p:ext uri="{BB962C8B-B14F-4D97-AF65-F5344CB8AC3E}">
        <p14:creationId xmlns:p14="http://schemas.microsoft.com/office/powerpoint/2010/main" val="66848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C6BF-0973-44FC-85AB-1CF9BAD6BA0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4183510-66D1-4774-8AE1-B6A855DBB911}"/>
              </a:ext>
            </a:extLst>
          </p:cNvPr>
          <p:cNvSpPr>
            <a:spLocks noGrp="1"/>
          </p:cNvSpPr>
          <p:nvPr>
            <p:ph type="dt" sz="half" idx="10"/>
          </p:nvPr>
        </p:nvSpPr>
        <p:spPr/>
        <p:txBody>
          <a:bodyPr/>
          <a:lstStyle/>
          <a:p>
            <a:fld id="{C2A6C4F4-CD97-4896-B2FB-8E117B291BCC}" type="datetimeFigureOut">
              <a:rPr lang="en-SG" smtClean="0"/>
              <a:t>14/9/2021</a:t>
            </a:fld>
            <a:endParaRPr lang="en-SG"/>
          </a:p>
        </p:txBody>
      </p:sp>
      <p:sp>
        <p:nvSpPr>
          <p:cNvPr id="4" name="Footer Placeholder 3">
            <a:extLst>
              <a:ext uri="{FF2B5EF4-FFF2-40B4-BE49-F238E27FC236}">
                <a16:creationId xmlns:a16="http://schemas.microsoft.com/office/drawing/2014/main" id="{14035357-3FFC-4236-9E94-473647830C7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CBF40B7-9733-4F4B-B3F0-3CA3203DED42}"/>
              </a:ext>
            </a:extLst>
          </p:cNvPr>
          <p:cNvSpPr>
            <a:spLocks noGrp="1"/>
          </p:cNvSpPr>
          <p:nvPr>
            <p:ph type="sldNum" sz="quarter" idx="12"/>
          </p:nvPr>
        </p:nvSpPr>
        <p:spPr/>
        <p:txBody>
          <a:bodyPr/>
          <a:lstStyle/>
          <a:p>
            <a:fld id="{329EC250-7831-4BC9-96E8-13D08BF94DAF}" type="slidenum">
              <a:rPr lang="en-SG" smtClean="0"/>
              <a:t>‹#›</a:t>
            </a:fld>
            <a:endParaRPr lang="en-SG"/>
          </a:p>
        </p:txBody>
      </p:sp>
    </p:spTree>
    <p:extLst>
      <p:ext uri="{BB962C8B-B14F-4D97-AF65-F5344CB8AC3E}">
        <p14:creationId xmlns:p14="http://schemas.microsoft.com/office/powerpoint/2010/main" val="428532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1C71F-827D-4048-A427-1FBCED4BF23B}"/>
              </a:ext>
            </a:extLst>
          </p:cNvPr>
          <p:cNvSpPr>
            <a:spLocks noGrp="1"/>
          </p:cNvSpPr>
          <p:nvPr>
            <p:ph type="dt" sz="half" idx="10"/>
          </p:nvPr>
        </p:nvSpPr>
        <p:spPr/>
        <p:txBody>
          <a:bodyPr/>
          <a:lstStyle/>
          <a:p>
            <a:fld id="{C2A6C4F4-CD97-4896-B2FB-8E117B291BCC}" type="datetimeFigureOut">
              <a:rPr lang="en-SG" smtClean="0"/>
              <a:t>14/9/2021</a:t>
            </a:fld>
            <a:endParaRPr lang="en-SG"/>
          </a:p>
        </p:txBody>
      </p:sp>
      <p:sp>
        <p:nvSpPr>
          <p:cNvPr id="3" name="Footer Placeholder 2">
            <a:extLst>
              <a:ext uri="{FF2B5EF4-FFF2-40B4-BE49-F238E27FC236}">
                <a16:creationId xmlns:a16="http://schemas.microsoft.com/office/drawing/2014/main" id="{137742D5-6993-41E8-99D6-A2C581023D5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77B1460-4A85-41AE-B44F-B6AC2AFCCC0F}"/>
              </a:ext>
            </a:extLst>
          </p:cNvPr>
          <p:cNvSpPr>
            <a:spLocks noGrp="1"/>
          </p:cNvSpPr>
          <p:nvPr>
            <p:ph type="sldNum" sz="quarter" idx="12"/>
          </p:nvPr>
        </p:nvSpPr>
        <p:spPr/>
        <p:txBody>
          <a:bodyPr/>
          <a:lstStyle/>
          <a:p>
            <a:fld id="{329EC250-7831-4BC9-96E8-13D08BF94DAF}" type="slidenum">
              <a:rPr lang="en-SG" smtClean="0"/>
              <a:t>‹#›</a:t>
            </a:fld>
            <a:endParaRPr lang="en-SG"/>
          </a:p>
        </p:txBody>
      </p:sp>
    </p:spTree>
    <p:extLst>
      <p:ext uri="{BB962C8B-B14F-4D97-AF65-F5344CB8AC3E}">
        <p14:creationId xmlns:p14="http://schemas.microsoft.com/office/powerpoint/2010/main" val="217407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815C-2FC4-4548-A124-286D5875D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D485503-D7FE-4155-B8E4-B7241F9EA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9688CBE-D40F-4E4C-A6D4-E1D775CB9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31FC0-8722-429C-AC68-58AE2D7F76AF}"/>
              </a:ext>
            </a:extLst>
          </p:cNvPr>
          <p:cNvSpPr>
            <a:spLocks noGrp="1"/>
          </p:cNvSpPr>
          <p:nvPr>
            <p:ph type="dt" sz="half" idx="10"/>
          </p:nvPr>
        </p:nvSpPr>
        <p:spPr/>
        <p:txBody>
          <a:bodyPr/>
          <a:lstStyle/>
          <a:p>
            <a:fld id="{C2A6C4F4-CD97-4896-B2FB-8E117B291BCC}" type="datetimeFigureOut">
              <a:rPr lang="en-SG" smtClean="0"/>
              <a:t>14/9/2021</a:t>
            </a:fld>
            <a:endParaRPr lang="en-SG"/>
          </a:p>
        </p:txBody>
      </p:sp>
      <p:sp>
        <p:nvSpPr>
          <p:cNvPr id="6" name="Footer Placeholder 5">
            <a:extLst>
              <a:ext uri="{FF2B5EF4-FFF2-40B4-BE49-F238E27FC236}">
                <a16:creationId xmlns:a16="http://schemas.microsoft.com/office/drawing/2014/main" id="{417A666D-4AB7-450B-9E69-D0972C264E9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9DADFBE-7BEE-4332-BB1F-12FCA83CE6D4}"/>
              </a:ext>
            </a:extLst>
          </p:cNvPr>
          <p:cNvSpPr>
            <a:spLocks noGrp="1"/>
          </p:cNvSpPr>
          <p:nvPr>
            <p:ph type="sldNum" sz="quarter" idx="12"/>
          </p:nvPr>
        </p:nvSpPr>
        <p:spPr/>
        <p:txBody>
          <a:bodyPr/>
          <a:lstStyle/>
          <a:p>
            <a:fld id="{329EC250-7831-4BC9-96E8-13D08BF94DAF}" type="slidenum">
              <a:rPr lang="en-SG" smtClean="0"/>
              <a:t>‹#›</a:t>
            </a:fld>
            <a:endParaRPr lang="en-SG"/>
          </a:p>
        </p:txBody>
      </p:sp>
    </p:spTree>
    <p:extLst>
      <p:ext uri="{BB962C8B-B14F-4D97-AF65-F5344CB8AC3E}">
        <p14:creationId xmlns:p14="http://schemas.microsoft.com/office/powerpoint/2010/main" val="212017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17F6-18D4-49ED-AB7B-70D58F27F4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870B057-79EB-4B83-A809-2238446CA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F89FFD3-8EC9-4219-93D3-61C48711C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C765B-C518-4A1B-85D8-6DCC499588DE}"/>
              </a:ext>
            </a:extLst>
          </p:cNvPr>
          <p:cNvSpPr>
            <a:spLocks noGrp="1"/>
          </p:cNvSpPr>
          <p:nvPr>
            <p:ph type="dt" sz="half" idx="10"/>
          </p:nvPr>
        </p:nvSpPr>
        <p:spPr/>
        <p:txBody>
          <a:bodyPr/>
          <a:lstStyle/>
          <a:p>
            <a:fld id="{C2A6C4F4-CD97-4896-B2FB-8E117B291BCC}" type="datetimeFigureOut">
              <a:rPr lang="en-SG" smtClean="0"/>
              <a:t>14/9/2021</a:t>
            </a:fld>
            <a:endParaRPr lang="en-SG"/>
          </a:p>
        </p:txBody>
      </p:sp>
      <p:sp>
        <p:nvSpPr>
          <p:cNvPr id="6" name="Footer Placeholder 5">
            <a:extLst>
              <a:ext uri="{FF2B5EF4-FFF2-40B4-BE49-F238E27FC236}">
                <a16:creationId xmlns:a16="http://schemas.microsoft.com/office/drawing/2014/main" id="{19E12725-FC0C-432D-BCFB-9EACFEC647F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C8BA2EE-4432-4637-9CD4-EB4B8C49075B}"/>
              </a:ext>
            </a:extLst>
          </p:cNvPr>
          <p:cNvSpPr>
            <a:spLocks noGrp="1"/>
          </p:cNvSpPr>
          <p:nvPr>
            <p:ph type="sldNum" sz="quarter" idx="12"/>
          </p:nvPr>
        </p:nvSpPr>
        <p:spPr/>
        <p:txBody>
          <a:bodyPr/>
          <a:lstStyle/>
          <a:p>
            <a:fld id="{329EC250-7831-4BC9-96E8-13D08BF94DAF}" type="slidenum">
              <a:rPr lang="en-SG" smtClean="0"/>
              <a:t>‹#›</a:t>
            </a:fld>
            <a:endParaRPr lang="en-SG"/>
          </a:p>
        </p:txBody>
      </p:sp>
    </p:spTree>
    <p:extLst>
      <p:ext uri="{BB962C8B-B14F-4D97-AF65-F5344CB8AC3E}">
        <p14:creationId xmlns:p14="http://schemas.microsoft.com/office/powerpoint/2010/main" val="202072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94626E-BB5B-4E27-8ADB-63851BCF3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ABCFF28-95AA-47B0-AFCA-DAF51A260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7070D53-5ABC-4528-9BD7-E203D0589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6C4F4-CD97-4896-B2FB-8E117B291BCC}" type="datetimeFigureOut">
              <a:rPr lang="en-SG" smtClean="0"/>
              <a:t>14/9/2021</a:t>
            </a:fld>
            <a:endParaRPr lang="en-SG"/>
          </a:p>
        </p:txBody>
      </p:sp>
      <p:sp>
        <p:nvSpPr>
          <p:cNvPr id="5" name="Footer Placeholder 4">
            <a:extLst>
              <a:ext uri="{FF2B5EF4-FFF2-40B4-BE49-F238E27FC236}">
                <a16:creationId xmlns:a16="http://schemas.microsoft.com/office/drawing/2014/main" id="{5F687C52-0198-4291-B8DA-78FDEEBA1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79AA025-7517-415E-B68B-92F538D59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EC250-7831-4BC9-96E8-13D08BF94DAF}" type="slidenum">
              <a:rPr lang="en-SG" smtClean="0"/>
              <a:t>‹#›</a:t>
            </a:fld>
            <a:endParaRPr lang="en-SG"/>
          </a:p>
        </p:txBody>
      </p:sp>
    </p:spTree>
    <p:extLst>
      <p:ext uri="{BB962C8B-B14F-4D97-AF65-F5344CB8AC3E}">
        <p14:creationId xmlns:p14="http://schemas.microsoft.com/office/powerpoint/2010/main" val="3890953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blog.prepscholar.com/what-is-a-good-act-score-a-bad-act-score-an-excellent-act-score" TargetMode="External"/><Relationship Id="rId4" Type="http://schemas.openxmlformats.org/officeDocument/2006/relationships/hyperlink" Target="https://www.act.org/content/act/en/products-and-services/the-act/scores/understanding-your-score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edpolicyinca.org/sites/default/files/Statewide%20NSC%20Report%20Final%20Online.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nces.ed.gov/programs/digest/d16/tables/dt16_219.20.asp" TargetMode="External"/><Relationship Id="rId5" Type="http://schemas.openxmlformats.org/officeDocument/2006/relationships/hyperlink" Target="https://www.census.gov/quickfacts/CA"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blog.prepscholar.com/act-scores-by-state-averages-highs-and-lows" TargetMode="External"/><Relationship Id="rId4" Type="http://schemas.openxmlformats.org/officeDocument/2006/relationships/hyperlink" Target="https://blog.prepscholar.com/average-sat-scores-by-state-most-recen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collegereadiness.collegeboard.org/about/scores/benchmarks" TargetMode="External"/><Relationship Id="rId4" Type="http://schemas.openxmlformats.org/officeDocument/2006/relationships/hyperlink" Target="https://collegereadiness.collegeboard.org/sat/inside-the-tes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EECF-3509-4D57-B67F-8B39B8970482}"/>
              </a:ext>
            </a:extLst>
          </p:cNvPr>
          <p:cNvSpPr>
            <a:spLocks noGrp="1"/>
          </p:cNvSpPr>
          <p:nvPr>
            <p:ph type="ctrTitle"/>
          </p:nvPr>
        </p:nvSpPr>
        <p:spPr/>
        <p:txBody>
          <a:bodyPr/>
          <a:lstStyle/>
          <a:p>
            <a:r>
              <a:rPr lang="en-SG" b="1" dirty="0"/>
              <a:t>Project 1:</a:t>
            </a:r>
            <a:br>
              <a:rPr lang="en-SG" b="1" dirty="0"/>
            </a:br>
            <a:r>
              <a:rPr lang="en-US" b="1" dirty="0"/>
              <a:t>SAT and ACT scores analysis</a:t>
            </a:r>
            <a:endParaRPr lang="en-SG" b="1" dirty="0"/>
          </a:p>
        </p:txBody>
      </p:sp>
      <p:sp>
        <p:nvSpPr>
          <p:cNvPr id="3" name="Subtitle 2">
            <a:extLst>
              <a:ext uri="{FF2B5EF4-FFF2-40B4-BE49-F238E27FC236}">
                <a16:creationId xmlns:a16="http://schemas.microsoft.com/office/drawing/2014/main" id="{016461E7-B325-4A26-BEB1-08018A67DABC}"/>
              </a:ext>
            </a:extLst>
          </p:cNvPr>
          <p:cNvSpPr>
            <a:spLocks noGrp="1"/>
          </p:cNvSpPr>
          <p:nvPr>
            <p:ph type="subTitle" idx="1"/>
          </p:nvPr>
        </p:nvSpPr>
        <p:spPr/>
        <p:txBody>
          <a:bodyPr/>
          <a:lstStyle/>
          <a:p>
            <a:r>
              <a:rPr lang="en-SG" dirty="0"/>
              <a:t>By Andrew Chia – SG DSI 23 </a:t>
            </a:r>
          </a:p>
        </p:txBody>
      </p:sp>
      <p:pic>
        <p:nvPicPr>
          <p:cNvPr id="5" name="Picture 4" descr="&#10;">
            <a:extLst>
              <a:ext uri="{FF2B5EF4-FFF2-40B4-BE49-F238E27FC236}">
                <a16:creationId xmlns:a16="http://schemas.microsoft.com/office/drawing/2014/main" id="{DAEFA59E-9FFC-41F3-8383-0EEFDB12F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0"/>
            <a:ext cx="2209800" cy="1154621"/>
          </a:xfrm>
          <a:prstGeom prst="rect">
            <a:avLst/>
          </a:prstGeom>
        </p:spPr>
      </p:pic>
    </p:spTree>
    <p:extLst>
      <p:ext uri="{BB962C8B-B14F-4D97-AF65-F5344CB8AC3E}">
        <p14:creationId xmlns:p14="http://schemas.microsoft.com/office/powerpoint/2010/main" val="2757809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07296" y="813014"/>
            <a:ext cx="5903004" cy="6044985"/>
          </a:xfrm>
        </p:spPr>
        <p:txBody>
          <a:bodyPr>
            <a:normAutofit/>
          </a:bodyPr>
          <a:lstStyle/>
          <a:p>
            <a:pPr marL="0" indent="0">
              <a:spcBef>
                <a:spcPts val="2400"/>
              </a:spcBef>
              <a:buNone/>
            </a:pPr>
            <a:r>
              <a:rPr lang="en-US" sz="2000" dirty="0">
                <a:latin typeface="Calibri" panose="020F0502020204030204" pitchFamily="34" charset="0"/>
                <a:cs typeface="Calibri" panose="020F0502020204030204" pitchFamily="34" charset="0"/>
              </a:rPr>
              <a:t>Which subject’s teaching resources should government be providing to Year 12 students?</a:t>
            </a:r>
          </a:p>
          <a:p>
            <a:pPr marL="0" indent="0">
              <a:spcBef>
                <a:spcPts val="0"/>
              </a:spcBef>
              <a:buNone/>
            </a:pPr>
            <a:endParaRPr lang="en-US" sz="1100" dirty="0">
              <a:solidFill>
                <a:schemeClr val="bg1">
                  <a:lumMod val="85000"/>
                </a:schemeClr>
              </a:solidFill>
              <a:latin typeface="Calibri" panose="020F0502020204030204" pitchFamily="34" charset="0"/>
              <a:cs typeface="Calibri" panose="020F0502020204030204" pitchFamily="34" charset="0"/>
            </a:endParaRPr>
          </a:p>
          <a:p>
            <a:pPr>
              <a:spcBef>
                <a:spcPts val="600"/>
              </a:spcBef>
              <a:buFontTx/>
              <a:buChar char="-"/>
            </a:pPr>
            <a:r>
              <a:rPr lang="en-US" sz="2000" dirty="0">
                <a:solidFill>
                  <a:schemeClr val="bg1">
                    <a:lumMod val="85000"/>
                  </a:schemeClr>
                </a:solidFill>
                <a:latin typeface="Calibri" panose="020F0502020204030204" pitchFamily="34" charset="0"/>
                <a:cs typeface="Calibri" panose="020F0502020204030204" pitchFamily="34" charset="0"/>
              </a:rPr>
              <a:t>Based on a correlation study between % of Year 12 above </a:t>
            </a:r>
            <a:r>
              <a:rPr lang="en-US" sz="2000" b="1" dirty="0">
                <a:solidFill>
                  <a:schemeClr val="bg1">
                    <a:lumMod val="85000"/>
                  </a:schemeClr>
                </a:solidFill>
                <a:latin typeface="Calibri" panose="020F0502020204030204" pitchFamily="34" charset="0"/>
                <a:cs typeface="Calibri" panose="020F0502020204030204" pitchFamily="34" charset="0"/>
              </a:rPr>
              <a:t>math </a:t>
            </a:r>
            <a:r>
              <a:rPr lang="en-US" sz="2000" dirty="0">
                <a:solidFill>
                  <a:schemeClr val="bg1">
                    <a:lumMod val="85000"/>
                  </a:schemeClr>
                </a:solidFill>
                <a:latin typeface="Calibri" panose="020F0502020204030204" pitchFamily="34" charset="0"/>
                <a:cs typeface="Calibri" panose="020F0502020204030204" pitchFamily="34" charset="0"/>
              </a:rPr>
              <a:t>benchmark vs % of Year 12 above </a:t>
            </a:r>
            <a:r>
              <a:rPr lang="en-US" sz="2000" b="1" dirty="0">
                <a:solidFill>
                  <a:schemeClr val="bg1">
                    <a:lumMod val="85000"/>
                  </a:schemeClr>
                </a:solidFill>
                <a:latin typeface="Calibri" panose="020F0502020204030204" pitchFamily="34" charset="0"/>
                <a:cs typeface="Calibri" panose="020F0502020204030204" pitchFamily="34" charset="0"/>
              </a:rPr>
              <a:t>ERW</a:t>
            </a:r>
            <a:r>
              <a:rPr lang="en-US" sz="2000" dirty="0">
                <a:solidFill>
                  <a:schemeClr val="bg1">
                    <a:lumMod val="85000"/>
                  </a:schemeClr>
                </a:solidFill>
                <a:latin typeface="Calibri" panose="020F0502020204030204" pitchFamily="34" charset="0"/>
                <a:cs typeface="Calibri" panose="020F0502020204030204" pitchFamily="34" charset="0"/>
              </a:rPr>
              <a:t> benchmark, there is a </a:t>
            </a:r>
            <a:r>
              <a:rPr lang="en-US" sz="2000" b="1" dirty="0">
                <a:solidFill>
                  <a:schemeClr val="bg1">
                    <a:lumMod val="85000"/>
                  </a:schemeClr>
                </a:solidFill>
                <a:latin typeface="Calibri" panose="020F0502020204030204" pitchFamily="34" charset="0"/>
                <a:cs typeface="Calibri" panose="020F0502020204030204" pitchFamily="34" charset="0"/>
              </a:rPr>
              <a:t>strong +ve linear </a:t>
            </a:r>
            <a:r>
              <a:rPr lang="en-US" sz="2000" dirty="0">
                <a:solidFill>
                  <a:schemeClr val="bg1">
                    <a:lumMod val="85000"/>
                  </a:schemeClr>
                </a:solidFill>
                <a:latin typeface="Calibri" panose="020F0502020204030204" pitchFamily="34" charset="0"/>
                <a:cs typeface="Calibri" panose="020F0502020204030204" pitchFamily="34" charset="0"/>
              </a:rPr>
              <a:t>correlation (r=0.91), indicating that students with weak ERW background could possibly have weak Math background as well. </a:t>
            </a:r>
          </a:p>
          <a:p>
            <a:pPr marL="0" indent="0">
              <a:spcBef>
                <a:spcPts val="600"/>
              </a:spcBef>
              <a:buNone/>
            </a:pPr>
            <a:endParaRPr lang="en-US" sz="300" dirty="0">
              <a:latin typeface="Calibri" panose="020F0502020204030204" pitchFamily="34" charset="0"/>
              <a:cs typeface="Calibri" panose="020F0502020204030204" pitchFamily="34" charset="0"/>
            </a:endParaRPr>
          </a:p>
          <a:p>
            <a:pPr>
              <a:spcBef>
                <a:spcPts val="600"/>
              </a:spcBef>
              <a:buFontTx/>
              <a:buChar char="-"/>
            </a:pPr>
            <a:r>
              <a:rPr lang="en-US" sz="2000" dirty="0">
                <a:latin typeface="Calibri" panose="020F0502020204030204" pitchFamily="34" charset="0"/>
                <a:cs typeface="Calibri" panose="020F0502020204030204" pitchFamily="34" charset="0"/>
              </a:rPr>
              <a:t>% of Year 12 above benchmark for Math subject is always smaller than % of Year 12 above benchmark for ERW, suggesting that students are weaker in Math.</a:t>
            </a:r>
          </a:p>
          <a:p>
            <a:pPr marL="0" indent="0">
              <a:spcBef>
                <a:spcPts val="2400"/>
              </a:spcBef>
              <a:buNone/>
            </a:pPr>
            <a:r>
              <a:rPr lang="en-US" sz="2000" b="1" u="sng" dirty="0">
                <a:solidFill>
                  <a:schemeClr val="bg1">
                    <a:lumMod val="85000"/>
                  </a:schemeClr>
                </a:solidFill>
                <a:latin typeface="Calibri" panose="020F0502020204030204" pitchFamily="34" charset="0"/>
                <a:cs typeface="Calibri" panose="020F0502020204030204" pitchFamily="34" charset="0"/>
              </a:rPr>
              <a:t>Recommendation</a:t>
            </a:r>
          </a:p>
          <a:p>
            <a:pPr marL="0" indent="0">
              <a:spcBef>
                <a:spcPts val="0"/>
              </a:spcBef>
              <a:buNone/>
            </a:pPr>
            <a:r>
              <a:rPr lang="en-US" sz="2000" dirty="0">
                <a:solidFill>
                  <a:schemeClr val="bg1">
                    <a:lumMod val="85000"/>
                  </a:schemeClr>
                </a:solidFill>
                <a:latin typeface="Calibri" panose="020F0502020204030204" pitchFamily="34" charset="0"/>
                <a:cs typeface="Calibri" panose="020F0502020204030204" pitchFamily="34" charset="0"/>
              </a:rPr>
              <a:t>1. For students in need, the state will need to provide additional and higher quality teaching resources for both Math and ERW.</a:t>
            </a:r>
          </a:p>
          <a:p>
            <a:pPr marL="0" indent="0">
              <a:spcBef>
                <a:spcPts val="0"/>
              </a:spcBef>
              <a:buNone/>
            </a:pPr>
            <a:endParaRPr lang="en-US" sz="2000" dirty="0">
              <a:solidFill>
                <a:schemeClr val="bg1">
                  <a:lumMod val="85000"/>
                </a:schemeClr>
              </a:solidFill>
              <a:latin typeface="Calibri" panose="020F0502020204030204" pitchFamily="34" charset="0"/>
              <a:cs typeface="Calibri" panose="020F0502020204030204" pitchFamily="34" charset="0"/>
            </a:endParaRPr>
          </a:p>
          <a:p>
            <a:pPr marL="0" indent="0">
              <a:spcBef>
                <a:spcPts val="0"/>
              </a:spcBef>
              <a:buNone/>
            </a:pPr>
            <a:r>
              <a:rPr lang="en-US" sz="2000" dirty="0">
                <a:solidFill>
                  <a:schemeClr val="bg1">
                    <a:lumMod val="85000"/>
                  </a:schemeClr>
                </a:solidFill>
                <a:latin typeface="Calibri" panose="020F0502020204030204" pitchFamily="34" charset="0"/>
                <a:cs typeface="Calibri" panose="020F0502020204030204" pitchFamily="34" charset="0"/>
              </a:rPr>
              <a:t>2. Throughout the state, need to improve quality of current teaching resources in Math.  </a:t>
            </a:r>
          </a:p>
        </p:txBody>
      </p:sp>
      <p:sp>
        <p:nvSpPr>
          <p:cNvPr id="4" name="TextBox 3">
            <a:extLst>
              <a:ext uri="{FF2B5EF4-FFF2-40B4-BE49-F238E27FC236}">
                <a16:creationId xmlns:a16="http://schemas.microsoft.com/office/drawing/2014/main" id="{4FEFE9D8-9786-4436-AA3A-1997B9B5B922}"/>
              </a:ext>
            </a:extLst>
          </p:cNvPr>
          <p:cNvSpPr txBox="1"/>
          <p:nvPr/>
        </p:nvSpPr>
        <p:spPr>
          <a:xfrm>
            <a:off x="7766179" y="0"/>
            <a:ext cx="3909596" cy="584775"/>
          </a:xfrm>
          <a:prstGeom prst="rect">
            <a:avLst/>
          </a:prstGeom>
          <a:noFill/>
        </p:spPr>
        <p:txBody>
          <a:bodyPr wrap="none" rtlCol="0">
            <a:spAutoFit/>
          </a:bodyPr>
          <a:lstStyle/>
          <a:p>
            <a:r>
              <a:rPr lang="en-SG" sz="1600" dirty="0"/>
              <a:t>*ERW Benchmark for Year 12 Students: 480 </a:t>
            </a:r>
          </a:p>
          <a:p>
            <a:r>
              <a:rPr lang="en-SG" sz="1600" dirty="0"/>
              <a:t>*Math Benchmark for Year 12 Students: 530 </a:t>
            </a:r>
          </a:p>
        </p:txBody>
      </p:sp>
      <p:pic>
        <p:nvPicPr>
          <p:cNvPr id="10" name="Picture 9">
            <a:extLst>
              <a:ext uri="{FF2B5EF4-FFF2-40B4-BE49-F238E27FC236}">
                <a16:creationId xmlns:a16="http://schemas.microsoft.com/office/drawing/2014/main" id="{7CBB4EB6-96F7-42B1-9ACF-D972204F88C9}"/>
              </a:ext>
            </a:extLst>
          </p:cNvPr>
          <p:cNvPicPr>
            <a:picLocks noChangeAspect="1"/>
          </p:cNvPicPr>
          <p:nvPr/>
        </p:nvPicPr>
        <p:blipFill>
          <a:blip r:embed="rId3"/>
          <a:stretch>
            <a:fillRect/>
          </a:stretch>
        </p:blipFill>
        <p:spPr>
          <a:xfrm>
            <a:off x="6096000" y="933167"/>
            <a:ext cx="5904532" cy="5267608"/>
          </a:xfrm>
          <a:prstGeom prst="rect">
            <a:avLst/>
          </a:prstGeom>
        </p:spPr>
      </p:pic>
      <p:cxnSp>
        <p:nvCxnSpPr>
          <p:cNvPr id="26" name="Straight Connector 25">
            <a:extLst>
              <a:ext uri="{FF2B5EF4-FFF2-40B4-BE49-F238E27FC236}">
                <a16:creationId xmlns:a16="http://schemas.microsoft.com/office/drawing/2014/main" id="{3E47FDF9-2A07-43F6-AF84-29FE4378D210}"/>
              </a:ext>
            </a:extLst>
          </p:cNvPr>
          <p:cNvCxnSpPr>
            <a:cxnSpLocks/>
          </p:cNvCxnSpPr>
          <p:nvPr/>
        </p:nvCxnSpPr>
        <p:spPr>
          <a:xfrm flipV="1">
            <a:off x="7581900" y="1940031"/>
            <a:ext cx="4418632" cy="3714750"/>
          </a:xfrm>
          <a:prstGeom prst="line">
            <a:avLst/>
          </a:prstGeom>
        </p:spPr>
        <p:style>
          <a:lnRef idx="1">
            <a:schemeClr val="accent2"/>
          </a:lnRef>
          <a:fillRef idx="0">
            <a:schemeClr val="accent2"/>
          </a:fillRef>
          <a:effectRef idx="0">
            <a:schemeClr val="accent2"/>
          </a:effectRef>
          <a:fontRef idx="minor">
            <a:schemeClr val="tx1"/>
          </a:fontRef>
        </p:style>
      </p:cxnSp>
      <p:sp>
        <p:nvSpPr>
          <p:cNvPr id="28" name="Oval 27">
            <a:extLst>
              <a:ext uri="{FF2B5EF4-FFF2-40B4-BE49-F238E27FC236}">
                <a16:creationId xmlns:a16="http://schemas.microsoft.com/office/drawing/2014/main" id="{23EBB7D9-9FA6-4338-A4D8-0D03C6C16AB9}"/>
              </a:ext>
            </a:extLst>
          </p:cNvPr>
          <p:cNvSpPr/>
          <p:nvPr/>
        </p:nvSpPr>
        <p:spPr>
          <a:xfrm>
            <a:off x="11771779" y="1632485"/>
            <a:ext cx="316200" cy="266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1</a:t>
            </a:r>
          </a:p>
        </p:txBody>
      </p:sp>
      <p:sp>
        <p:nvSpPr>
          <p:cNvPr id="29" name="Oval 28">
            <a:extLst>
              <a:ext uri="{FF2B5EF4-FFF2-40B4-BE49-F238E27FC236}">
                <a16:creationId xmlns:a16="http://schemas.microsoft.com/office/drawing/2014/main" id="{FA7CFF19-680B-43CE-8CDB-261CB564D573}"/>
              </a:ext>
            </a:extLst>
          </p:cNvPr>
          <p:cNvSpPr/>
          <p:nvPr/>
        </p:nvSpPr>
        <p:spPr>
          <a:xfrm>
            <a:off x="231778" y="1632485"/>
            <a:ext cx="316200" cy="266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1</a:t>
            </a:r>
          </a:p>
        </p:txBody>
      </p:sp>
      <p:sp>
        <p:nvSpPr>
          <p:cNvPr id="32" name="Title 1">
            <a:extLst>
              <a:ext uri="{FF2B5EF4-FFF2-40B4-BE49-F238E27FC236}">
                <a16:creationId xmlns:a16="http://schemas.microsoft.com/office/drawing/2014/main" id="{219D53D5-4460-4FD7-99CB-A2A07700E733}"/>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SAT Test (Subject Analysis)</a:t>
            </a:r>
          </a:p>
        </p:txBody>
      </p:sp>
      <p:sp>
        <p:nvSpPr>
          <p:cNvPr id="9" name="Oval 8">
            <a:extLst>
              <a:ext uri="{FF2B5EF4-FFF2-40B4-BE49-F238E27FC236}">
                <a16:creationId xmlns:a16="http://schemas.microsoft.com/office/drawing/2014/main" id="{33CD46CF-58A5-4D15-87A8-3407BA93450F}"/>
              </a:ext>
            </a:extLst>
          </p:cNvPr>
          <p:cNvSpPr/>
          <p:nvPr/>
        </p:nvSpPr>
        <p:spPr>
          <a:xfrm>
            <a:off x="236724" y="3429000"/>
            <a:ext cx="316200" cy="266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SG" dirty="0"/>
              <a:t>2</a:t>
            </a:r>
          </a:p>
        </p:txBody>
      </p:sp>
      <p:cxnSp>
        <p:nvCxnSpPr>
          <p:cNvPr id="11" name="Straight Connector 10">
            <a:extLst>
              <a:ext uri="{FF2B5EF4-FFF2-40B4-BE49-F238E27FC236}">
                <a16:creationId xmlns:a16="http://schemas.microsoft.com/office/drawing/2014/main" id="{11E36B62-A6C5-4B2F-BC7D-50D1EB4E73AF}"/>
              </a:ext>
            </a:extLst>
          </p:cNvPr>
          <p:cNvCxnSpPr>
            <a:cxnSpLocks/>
          </p:cNvCxnSpPr>
          <p:nvPr/>
        </p:nvCxnSpPr>
        <p:spPr>
          <a:xfrm>
            <a:off x="6734175" y="3819525"/>
            <a:ext cx="2962275"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6EB25693-CDB1-4B9C-B481-9124F0B8C0FA}"/>
              </a:ext>
            </a:extLst>
          </p:cNvPr>
          <p:cNvCxnSpPr>
            <a:cxnSpLocks/>
          </p:cNvCxnSpPr>
          <p:nvPr/>
        </p:nvCxnSpPr>
        <p:spPr>
          <a:xfrm>
            <a:off x="9696450" y="3819525"/>
            <a:ext cx="24527" cy="1835256"/>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2FE4323B-48B2-4D84-AF8D-05A121262BE7}"/>
              </a:ext>
            </a:extLst>
          </p:cNvPr>
          <p:cNvCxnSpPr>
            <a:cxnSpLocks/>
          </p:cNvCxnSpPr>
          <p:nvPr/>
        </p:nvCxnSpPr>
        <p:spPr>
          <a:xfrm>
            <a:off x="6734175" y="2971800"/>
            <a:ext cx="40005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C857B135-E5BF-493A-8926-E61B947E6C15}"/>
              </a:ext>
            </a:extLst>
          </p:cNvPr>
          <p:cNvCxnSpPr>
            <a:cxnSpLocks/>
          </p:cNvCxnSpPr>
          <p:nvPr/>
        </p:nvCxnSpPr>
        <p:spPr>
          <a:xfrm>
            <a:off x="10658475" y="2971800"/>
            <a:ext cx="0" cy="2752725"/>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1383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07296" y="813013"/>
            <a:ext cx="5903004" cy="6044985"/>
          </a:xfrm>
        </p:spPr>
        <p:txBody>
          <a:bodyPr>
            <a:normAutofit/>
          </a:bodyPr>
          <a:lstStyle/>
          <a:p>
            <a:pPr marL="0" indent="0">
              <a:spcBef>
                <a:spcPts val="2400"/>
              </a:spcBef>
              <a:buNone/>
            </a:pPr>
            <a:r>
              <a:rPr lang="en-US" sz="2000" dirty="0">
                <a:latin typeface="Calibri" panose="020F0502020204030204" pitchFamily="34" charset="0"/>
                <a:cs typeface="Calibri" panose="020F0502020204030204" pitchFamily="34" charset="0"/>
              </a:rPr>
              <a:t>Which subject’s teaching resources should government be providing to Year 12 students?</a:t>
            </a:r>
          </a:p>
          <a:p>
            <a:pPr marL="0" indent="0">
              <a:spcBef>
                <a:spcPts val="0"/>
              </a:spcBef>
              <a:buNone/>
            </a:pPr>
            <a:endParaRPr lang="en-US" sz="1100" dirty="0">
              <a:solidFill>
                <a:schemeClr val="bg1">
                  <a:lumMod val="85000"/>
                </a:schemeClr>
              </a:solidFill>
              <a:latin typeface="Calibri" panose="020F0502020204030204" pitchFamily="34" charset="0"/>
              <a:cs typeface="Calibri" panose="020F0502020204030204" pitchFamily="34" charset="0"/>
            </a:endParaRPr>
          </a:p>
          <a:p>
            <a:pPr>
              <a:spcBef>
                <a:spcPts val="600"/>
              </a:spcBef>
              <a:buFontTx/>
              <a:buChar char="-"/>
            </a:pPr>
            <a:r>
              <a:rPr lang="en-US" sz="2000" dirty="0">
                <a:solidFill>
                  <a:schemeClr val="bg1">
                    <a:lumMod val="85000"/>
                  </a:schemeClr>
                </a:solidFill>
                <a:latin typeface="Calibri" panose="020F0502020204030204" pitchFamily="34" charset="0"/>
                <a:cs typeface="Calibri" panose="020F0502020204030204" pitchFamily="34" charset="0"/>
              </a:rPr>
              <a:t>Based on a correlation study between % of Year 12 above </a:t>
            </a:r>
            <a:r>
              <a:rPr lang="en-US" sz="2000" b="1" dirty="0">
                <a:solidFill>
                  <a:schemeClr val="bg1">
                    <a:lumMod val="85000"/>
                  </a:schemeClr>
                </a:solidFill>
                <a:latin typeface="Calibri" panose="020F0502020204030204" pitchFamily="34" charset="0"/>
                <a:cs typeface="Calibri" panose="020F0502020204030204" pitchFamily="34" charset="0"/>
              </a:rPr>
              <a:t>math </a:t>
            </a:r>
            <a:r>
              <a:rPr lang="en-US" sz="2000" dirty="0">
                <a:solidFill>
                  <a:schemeClr val="bg1">
                    <a:lumMod val="85000"/>
                  </a:schemeClr>
                </a:solidFill>
                <a:latin typeface="Calibri" panose="020F0502020204030204" pitchFamily="34" charset="0"/>
                <a:cs typeface="Calibri" panose="020F0502020204030204" pitchFamily="34" charset="0"/>
              </a:rPr>
              <a:t>benchmark vs % of Year 12 above </a:t>
            </a:r>
            <a:r>
              <a:rPr lang="en-US" sz="2000" b="1" dirty="0">
                <a:solidFill>
                  <a:schemeClr val="bg1">
                    <a:lumMod val="85000"/>
                  </a:schemeClr>
                </a:solidFill>
                <a:latin typeface="Calibri" panose="020F0502020204030204" pitchFamily="34" charset="0"/>
                <a:cs typeface="Calibri" panose="020F0502020204030204" pitchFamily="34" charset="0"/>
              </a:rPr>
              <a:t>ERW</a:t>
            </a:r>
            <a:r>
              <a:rPr lang="en-US" sz="2000" dirty="0">
                <a:solidFill>
                  <a:schemeClr val="bg1">
                    <a:lumMod val="85000"/>
                  </a:schemeClr>
                </a:solidFill>
                <a:latin typeface="Calibri" panose="020F0502020204030204" pitchFamily="34" charset="0"/>
                <a:cs typeface="Calibri" panose="020F0502020204030204" pitchFamily="34" charset="0"/>
              </a:rPr>
              <a:t> benchmark, there is a </a:t>
            </a:r>
            <a:r>
              <a:rPr lang="en-US" sz="2000" b="1" dirty="0">
                <a:solidFill>
                  <a:schemeClr val="bg1">
                    <a:lumMod val="85000"/>
                  </a:schemeClr>
                </a:solidFill>
                <a:latin typeface="Calibri" panose="020F0502020204030204" pitchFamily="34" charset="0"/>
                <a:cs typeface="Calibri" panose="020F0502020204030204" pitchFamily="34" charset="0"/>
              </a:rPr>
              <a:t>strong +ve linear </a:t>
            </a:r>
            <a:r>
              <a:rPr lang="en-US" sz="2000" dirty="0">
                <a:solidFill>
                  <a:schemeClr val="bg1">
                    <a:lumMod val="85000"/>
                  </a:schemeClr>
                </a:solidFill>
                <a:latin typeface="Calibri" panose="020F0502020204030204" pitchFamily="34" charset="0"/>
                <a:cs typeface="Calibri" panose="020F0502020204030204" pitchFamily="34" charset="0"/>
              </a:rPr>
              <a:t>correlation (r=0.91), indicating that students with weak ERW background could possibly have weak Math background as well. </a:t>
            </a:r>
          </a:p>
          <a:p>
            <a:pPr marL="0" indent="0">
              <a:spcBef>
                <a:spcPts val="600"/>
              </a:spcBef>
              <a:buNone/>
            </a:pPr>
            <a:endParaRPr lang="en-US" sz="300" dirty="0">
              <a:latin typeface="Calibri" panose="020F0502020204030204" pitchFamily="34" charset="0"/>
              <a:cs typeface="Calibri" panose="020F0502020204030204" pitchFamily="34" charset="0"/>
            </a:endParaRPr>
          </a:p>
          <a:p>
            <a:pPr>
              <a:spcBef>
                <a:spcPts val="600"/>
              </a:spcBef>
              <a:buFontTx/>
              <a:buChar char="-"/>
            </a:pPr>
            <a:r>
              <a:rPr lang="en-US" sz="2000" dirty="0">
                <a:latin typeface="Calibri" panose="020F0502020204030204" pitchFamily="34" charset="0"/>
                <a:cs typeface="Calibri" panose="020F0502020204030204" pitchFamily="34" charset="0"/>
              </a:rPr>
              <a:t>% of Year 12 above benchmark for Math subject is always smaller than % of Year 12 above benchmark for ERW, suggesting that students are weaker in Math.</a:t>
            </a:r>
          </a:p>
          <a:p>
            <a:pPr marL="0" indent="0">
              <a:spcBef>
                <a:spcPts val="2400"/>
              </a:spcBef>
              <a:buNone/>
            </a:pPr>
            <a:r>
              <a:rPr lang="en-US" sz="2000" b="1" u="sng" dirty="0">
                <a:latin typeface="Calibri" panose="020F0502020204030204" pitchFamily="34" charset="0"/>
                <a:cs typeface="Calibri" panose="020F0502020204030204" pitchFamily="34" charset="0"/>
              </a:rPr>
              <a:t>Recommendation</a:t>
            </a:r>
          </a:p>
          <a:p>
            <a:pPr marL="0" indent="0">
              <a:spcBef>
                <a:spcPts val="0"/>
              </a:spcBef>
              <a:buNone/>
            </a:pPr>
            <a:r>
              <a:rPr lang="en-US" sz="2000" dirty="0">
                <a:solidFill>
                  <a:schemeClr val="bg1">
                    <a:lumMod val="85000"/>
                  </a:schemeClr>
                </a:solidFill>
                <a:latin typeface="Calibri" panose="020F0502020204030204" pitchFamily="34" charset="0"/>
                <a:cs typeface="Calibri" panose="020F0502020204030204" pitchFamily="34" charset="0"/>
              </a:rPr>
              <a:t>1. For students in need, the state will need to provide additional and higher quality teaching resources for both Math and ERW.</a:t>
            </a:r>
          </a:p>
          <a:p>
            <a:pPr marL="0" indent="0">
              <a:spcBef>
                <a:spcPts val="0"/>
              </a:spcBef>
              <a:buNone/>
            </a:pPr>
            <a:endParaRPr lang="en-US" sz="2000" dirty="0">
              <a:solidFill>
                <a:schemeClr val="bg1">
                  <a:lumMod val="85000"/>
                </a:schemeClr>
              </a:solidFill>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2. Throughout the state, need to improve quality of current teaching resources in Math.  </a:t>
            </a:r>
          </a:p>
          <a:p>
            <a:pPr marL="0" indent="0">
              <a:spcBef>
                <a:spcPts val="0"/>
              </a:spcBef>
              <a:buNone/>
            </a:pPr>
            <a:endParaRPr lang="en-US"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FEFE9D8-9786-4436-AA3A-1997B9B5B922}"/>
              </a:ext>
            </a:extLst>
          </p:cNvPr>
          <p:cNvSpPr txBox="1"/>
          <p:nvPr/>
        </p:nvSpPr>
        <p:spPr>
          <a:xfrm>
            <a:off x="7766179" y="0"/>
            <a:ext cx="3909596" cy="584775"/>
          </a:xfrm>
          <a:prstGeom prst="rect">
            <a:avLst/>
          </a:prstGeom>
          <a:noFill/>
        </p:spPr>
        <p:txBody>
          <a:bodyPr wrap="none" rtlCol="0">
            <a:spAutoFit/>
          </a:bodyPr>
          <a:lstStyle/>
          <a:p>
            <a:r>
              <a:rPr lang="en-SG" sz="1600" dirty="0"/>
              <a:t>*ERW Benchmark for Year 12 Students: 480 </a:t>
            </a:r>
          </a:p>
          <a:p>
            <a:r>
              <a:rPr lang="en-SG" sz="1600" dirty="0"/>
              <a:t>*Math Benchmark for Year 12 Students: 530 </a:t>
            </a:r>
          </a:p>
        </p:txBody>
      </p:sp>
      <p:pic>
        <p:nvPicPr>
          <p:cNvPr id="10" name="Picture 9">
            <a:extLst>
              <a:ext uri="{FF2B5EF4-FFF2-40B4-BE49-F238E27FC236}">
                <a16:creationId xmlns:a16="http://schemas.microsoft.com/office/drawing/2014/main" id="{7CBB4EB6-96F7-42B1-9ACF-D972204F88C9}"/>
              </a:ext>
            </a:extLst>
          </p:cNvPr>
          <p:cNvPicPr>
            <a:picLocks noChangeAspect="1"/>
          </p:cNvPicPr>
          <p:nvPr/>
        </p:nvPicPr>
        <p:blipFill>
          <a:blip r:embed="rId3"/>
          <a:stretch>
            <a:fillRect/>
          </a:stretch>
        </p:blipFill>
        <p:spPr>
          <a:xfrm>
            <a:off x="6096000" y="933167"/>
            <a:ext cx="5904532" cy="5267608"/>
          </a:xfrm>
          <a:prstGeom prst="rect">
            <a:avLst/>
          </a:prstGeom>
        </p:spPr>
      </p:pic>
      <p:cxnSp>
        <p:nvCxnSpPr>
          <p:cNvPr id="26" name="Straight Connector 25">
            <a:extLst>
              <a:ext uri="{FF2B5EF4-FFF2-40B4-BE49-F238E27FC236}">
                <a16:creationId xmlns:a16="http://schemas.microsoft.com/office/drawing/2014/main" id="{3E47FDF9-2A07-43F6-AF84-29FE4378D210}"/>
              </a:ext>
            </a:extLst>
          </p:cNvPr>
          <p:cNvCxnSpPr>
            <a:cxnSpLocks/>
          </p:cNvCxnSpPr>
          <p:nvPr/>
        </p:nvCxnSpPr>
        <p:spPr>
          <a:xfrm flipV="1">
            <a:off x="7581900" y="1940031"/>
            <a:ext cx="4418632" cy="3714750"/>
          </a:xfrm>
          <a:prstGeom prst="line">
            <a:avLst/>
          </a:prstGeom>
        </p:spPr>
        <p:style>
          <a:lnRef idx="1">
            <a:schemeClr val="accent2"/>
          </a:lnRef>
          <a:fillRef idx="0">
            <a:schemeClr val="accent2"/>
          </a:fillRef>
          <a:effectRef idx="0">
            <a:schemeClr val="accent2"/>
          </a:effectRef>
          <a:fontRef idx="minor">
            <a:schemeClr val="tx1"/>
          </a:fontRef>
        </p:style>
      </p:cxnSp>
      <p:sp>
        <p:nvSpPr>
          <p:cNvPr id="28" name="Oval 27">
            <a:extLst>
              <a:ext uri="{FF2B5EF4-FFF2-40B4-BE49-F238E27FC236}">
                <a16:creationId xmlns:a16="http://schemas.microsoft.com/office/drawing/2014/main" id="{23EBB7D9-9FA6-4338-A4D8-0D03C6C16AB9}"/>
              </a:ext>
            </a:extLst>
          </p:cNvPr>
          <p:cNvSpPr/>
          <p:nvPr/>
        </p:nvSpPr>
        <p:spPr>
          <a:xfrm>
            <a:off x="11771779" y="1632485"/>
            <a:ext cx="316200" cy="266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1</a:t>
            </a:r>
          </a:p>
        </p:txBody>
      </p:sp>
      <p:sp>
        <p:nvSpPr>
          <p:cNvPr id="29" name="Oval 28">
            <a:extLst>
              <a:ext uri="{FF2B5EF4-FFF2-40B4-BE49-F238E27FC236}">
                <a16:creationId xmlns:a16="http://schemas.microsoft.com/office/drawing/2014/main" id="{FA7CFF19-680B-43CE-8CDB-261CB564D573}"/>
              </a:ext>
            </a:extLst>
          </p:cNvPr>
          <p:cNvSpPr/>
          <p:nvPr/>
        </p:nvSpPr>
        <p:spPr>
          <a:xfrm>
            <a:off x="231778" y="1632485"/>
            <a:ext cx="316200" cy="266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1</a:t>
            </a:r>
          </a:p>
        </p:txBody>
      </p:sp>
      <p:sp>
        <p:nvSpPr>
          <p:cNvPr id="32" name="Title 1">
            <a:extLst>
              <a:ext uri="{FF2B5EF4-FFF2-40B4-BE49-F238E27FC236}">
                <a16:creationId xmlns:a16="http://schemas.microsoft.com/office/drawing/2014/main" id="{219D53D5-4460-4FD7-99CB-A2A07700E733}"/>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SAT Test (Subject Analysis)</a:t>
            </a:r>
          </a:p>
        </p:txBody>
      </p:sp>
      <p:sp>
        <p:nvSpPr>
          <p:cNvPr id="9" name="Oval 8">
            <a:extLst>
              <a:ext uri="{FF2B5EF4-FFF2-40B4-BE49-F238E27FC236}">
                <a16:creationId xmlns:a16="http://schemas.microsoft.com/office/drawing/2014/main" id="{33CD46CF-58A5-4D15-87A8-3407BA93450F}"/>
              </a:ext>
            </a:extLst>
          </p:cNvPr>
          <p:cNvSpPr/>
          <p:nvPr/>
        </p:nvSpPr>
        <p:spPr>
          <a:xfrm>
            <a:off x="236724" y="3429000"/>
            <a:ext cx="316200" cy="266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SG" dirty="0"/>
              <a:t>2</a:t>
            </a:r>
          </a:p>
        </p:txBody>
      </p:sp>
      <p:cxnSp>
        <p:nvCxnSpPr>
          <p:cNvPr id="11" name="Straight Connector 10">
            <a:extLst>
              <a:ext uri="{FF2B5EF4-FFF2-40B4-BE49-F238E27FC236}">
                <a16:creationId xmlns:a16="http://schemas.microsoft.com/office/drawing/2014/main" id="{11E36B62-A6C5-4B2F-BC7D-50D1EB4E73AF}"/>
              </a:ext>
            </a:extLst>
          </p:cNvPr>
          <p:cNvCxnSpPr>
            <a:cxnSpLocks/>
          </p:cNvCxnSpPr>
          <p:nvPr/>
        </p:nvCxnSpPr>
        <p:spPr>
          <a:xfrm>
            <a:off x="6734175" y="3819525"/>
            <a:ext cx="2962275"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6EB25693-CDB1-4B9C-B481-9124F0B8C0FA}"/>
              </a:ext>
            </a:extLst>
          </p:cNvPr>
          <p:cNvCxnSpPr>
            <a:cxnSpLocks/>
          </p:cNvCxnSpPr>
          <p:nvPr/>
        </p:nvCxnSpPr>
        <p:spPr>
          <a:xfrm>
            <a:off x="9696450" y="3819525"/>
            <a:ext cx="24527" cy="1835256"/>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2FE4323B-48B2-4D84-AF8D-05A121262BE7}"/>
              </a:ext>
            </a:extLst>
          </p:cNvPr>
          <p:cNvCxnSpPr>
            <a:cxnSpLocks/>
          </p:cNvCxnSpPr>
          <p:nvPr/>
        </p:nvCxnSpPr>
        <p:spPr>
          <a:xfrm>
            <a:off x="6734175" y="2971800"/>
            <a:ext cx="40005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C857B135-E5BF-493A-8926-E61B947E6C15}"/>
              </a:ext>
            </a:extLst>
          </p:cNvPr>
          <p:cNvCxnSpPr>
            <a:cxnSpLocks/>
          </p:cNvCxnSpPr>
          <p:nvPr/>
        </p:nvCxnSpPr>
        <p:spPr>
          <a:xfrm>
            <a:off x="10658475" y="2971800"/>
            <a:ext cx="0" cy="2752725"/>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9226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89878" y="777981"/>
                <a:ext cx="11442624" cy="5587787"/>
              </a:xfrm>
            </p:spPr>
            <p:txBody>
              <a:bodyPr>
                <a:normAutofit/>
              </a:bodyPr>
              <a:lstStyle/>
              <a:p>
                <a:pPr>
                  <a:lnSpc>
                    <a:spcPct val="110000"/>
                  </a:lnSpc>
                  <a:spcBef>
                    <a:spcPts val="0"/>
                  </a:spcBef>
                  <a:buFontTx/>
                  <a:buChar char="-"/>
                </a:pPr>
                <a:r>
                  <a:rPr lang="en-SG" sz="2000" dirty="0">
                    <a:latin typeface="Calibri" panose="020F0502020204030204" pitchFamily="34" charset="0"/>
                    <a:cs typeface="Calibri" panose="020F0502020204030204" pitchFamily="34" charset="0"/>
                  </a:rPr>
                  <a:t>There are 4 subjects to be </a:t>
                </a:r>
                <a14:m>
                  <m:oMath xmlns:m="http://schemas.openxmlformats.org/officeDocument/2006/math">
                    <m:sSup>
                      <m:sSupPr>
                        <m:ctrlPr>
                          <a:rPr lang="en-SG" sz="2000" i="1" dirty="0" smtClean="0">
                            <a:latin typeface="Cambria Math" panose="02040503050406030204" pitchFamily="18" charset="0"/>
                            <a:cs typeface="Calibri" panose="020F0502020204030204" pitchFamily="34" charset="0"/>
                          </a:rPr>
                        </m:ctrlPr>
                      </m:sSupPr>
                      <m:e>
                        <m:r>
                          <m:rPr>
                            <m:sty m:val="p"/>
                          </m:rPr>
                          <a:rPr lang="en-SG" sz="2000" b="0" i="0" dirty="0" smtClean="0">
                            <a:latin typeface="Cambria Math" panose="02040503050406030204" pitchFamily="18" charset="0"/>
                            <a:cs typeface="Calibri" panose="020F0502020204030204" pitchFamily="34" charset="0"/>
                          </a:rPr>
                          <m:t>taken</m:t>
                        </m:r>
                        <m:r>
                          <a:rPr lang="en-SG" sz="2000" b="0" i="0" dirty="0" smtClean="0">
                            <a:latin typeface="Cambria Math" panose="02040503050406030204" pitchFamily="18" charset="0"/>
                            <a:cs typeface="Calibri" panose="020F0502020204030204" pitchFamily="34" charset="0"/>
                          </a:rPr>
                          <m:t> </m:t>
                        </m:r>
                        <m:r>
                          <m:rPr>
                            <m:sty m:val="p"/>
                          </m:rPr>
                          <a:rPr lang="en-SG" sz="2000" b="0" i="0" dirty="0" smtClean="0">
                            <a:latin typeface="Cambria Math" panose="02040503050406030204" pitchFamily="18" charset="0"/>
                            <a:cs typeface="Calibri" panose="020F0502020204030204" pitchFamily="34" charset="0"/>
                          </a:rPr>
                          <m:t>in</m:t>
                        </m:r>
                        <m:r>
                          <a:rPr lang="en-SG" sz="2000" b="0" i="0" dirty="0" smtClean="0">
                            <a:latin typeface="Cambria Math" panose="02040503050406030204" pitchFamily="18" charset="0"/>
                            <a:cs typeface="Calibri" panose="020F0502020204030204" pitchFamily="34" charset="0"/>
                          </a:rPr>
                          <m:t> </m:t>
                        </m:r>
                        <m:r>
                          <m:rPr>
                            <m:sty m:val="p"/>
                          </m:rPr>
                          <a:rPr lang="en-SG" sz="2000" b="0" i="0" dirty="0" smtClean="0">
                            <a:latin typeface="Cambria Math" panose="02040503050406030204" pitchFamily="18" charset="0"/>
                            <a:cs typeface="Calibri" panose="020F0502020204030204" pitchFamily="34" charset="0"/>
                          </a:rPr>
                          <m:t>ACT</m:t>
                        </m:r>
                        <m:r>
                          <a:rPr lang="en-SG" sz="2000" b="0" i="0" dirty="0" smtClean="0">
                            <a:latin typeface="Cambria Math" panose="02040503050406030204" pitchFamily="18" charset="0"/>
                            <a:cs typeface="Calibri" panose="020F0502020204030204" pitchFamily="34" charset="0"/>
                          </a:rPr>
                          <m:t> </m:t>
                        </m:r>
                        <m:r>
                          <m:rPr>
                            <m:sty m:val="p"/>
                          </m:rPr>
                          <a:rPr lang="en-SG" sz="2000" b="0" i="0" dirty="0" smtClean="0">
                            <a:latin typeface="Cambria Math" panose="02040503050406030204" pitchFamily="18" charset="0"/>
                            <a:cs typeface="Calibri" panose="020F0502020204030204" pitchFamily="34" charset="0"/>
                          </a:rPr>
                          <m:t>Test</m:t>
                        </m:r>
                      </m:e>
                      <m:sup>
                        <m:r>
                          <a:rPr lang="en-SG" sz="2000" b="0" i="0" dirty="0" smtClean="0">
                            <a:latin typeface="Cambria Math" panose="02040503050406030204" pitchFamily="18" charset="0"/>
                            <a:cs typeface="Calibri" panose="020F0502020204030204" pitchFamily="34" charset="0"/>
                          </a:rPr>
                          <m:t>[1]</m:t>
                        </m:r>
                      </m:sup>
                    </m:sSup>
                  </m:oMath>
                </a14:m>
                <a:r>
                  <a:rPr lang="en-SG" sz="2000" dirty="0">
                    <a:latin typeface="Calibri" panose="020F0502020204030204" pitchFamily="34" charset="0"/>
                    <a:cs typeface="Calibri" panose="020F0502020204030204" pitchFamily="34" charset="0"/>
                  </a:rPr>
                  <a:t>:</a:t>
                </a:r>
              </a:p>
              <a:p>
                <a:pPr marL="0" indent="0">
                  <a:lnSpc>
                    <a:spcPct val="110000"/>
                  </a:lnSpc>
                  <a:spcBef>
                    <a:spcPts val="0"/>
                  </a:spcBef>
                  <a:buNone/>
                </a:pPr>
                <a:endParaRPr lang="en-SG" sz="2000" dirty="0">
                  <a:latin typeface="Calibri" panose="020F0502020204030204" pitchFamily="34" charset="0"/>
                  <a:cs typeface="Calibri" panose="020F0502020204030204" pitchFamily="34" charset="0"/>
                </a:endParaRPr>
              </a:p>
              <a:p>
                <a:pPr>
                  <a:spcBef>
                    <a:spcPts val="2400"/>
                  </a:spcBef>
                  <a:buFontTx/>
                  <a:buChar char="-"/>
                </a:pPr>
                <a:endParaRPr lang="en-SG" sz="2000" dirty="0">
                  <a:cs typeface="Calibri" panose="020F0502020204030204" pitchFamily="34" charset="0"/>
                </a:endParaRPr>
              </a:p>
              <a:p>
                <a:pPr>
                  <a:spcBef>
                    <a:spcPts val="2400"/>
                  </a:spcBef>
                  <a:buFontTx/>
                  <a:buChar char="-"/>
                </a:pPr>
                <a:endParaRPr lang="en-SG" sz="2000" dirty="0">
                  <a:cs typeface="Calibri" panose="020F0502020204030204" pitchFamily="34" charset="0"/>
                </a:endParaRPr>
              </a:p>
              <a:p>
                <a:pPr marL="0" indent="0">
                  <a:spcBef>
                    <a:spcPts val="600"/>
                  </a:spcBef>
                  <a:buNone/>
                </a:pPr>
                <a:endParaRPr lang="en-SG" sz="2000" dirty="0">
                  <a:cs typeface="Calibri" panose="020F0502020204030204" pitchFamily="34" charset="0"/>
                </a:endParaRPr>
              </a:p>
              <a:p>
                <a:pPr>
                  <a:spcBef>
                    <a:spcPts val="600"/>
                  </a:spcBef>
                  <a:buFontTx/>
                  <a:buChar char="-"/>
                </a:pPr>
                <a:endParaRPr lang="en-SG" sz="600" dirty="0">
                  <a:cs typeface="Calibri" panose="020F0502020204030204" pitchFamily="34" charset="0"/>
                </a:endParaRPr>
              </a:p>
              <a:p>
                <a:pPr>
                  <a:spcBef>
                    <a:spcPts val="600"/>
                  </a:spcBef>
                  <a:buFontTx/>
                  <a:buChar char="-"/>
                </a:pPr>
                <a:r>
                  <a:rPr lang="en-SG" sz="2000" b="1" dirty="0">
                    <a:cs typeface="Calibri" panose="020F0502020204030204" pitchFamily="34" charset="0"/>
                  </a:rPr>
                  <a:t>Composite score = 21 </a:t>
                </a:r>
                <a:r>
                  <a:rPr lang="en-SG" sz="2000" dirty="0">
                    <a:cs typeface="Calibri" panose="020F0502020204030204" pitchFamily="34" charset="0"/>
                  </a:rPr>
                  <a:t>is at the </a:t>
                </a:r>
                <a:r>
                  <a:rPr lang="en-SG" sz="2000" b="1" dirty="0">
                    <a:cs typeface="Calibri" panose="020F0502020204030204" pitchFamily="34" charset="0"/>
                  </a:rPr>
                  <a:t>50</a:t>
                </a:r>
                <a:r>
                  <a:rPr lang="en-SG" sz="2000" b="1" baseline="30000" dirty="0">
                    <a:cs typeface="Calibri" panose="020F0502020204030204" pitchFamily="34" charset="0"/>
                  </a:rPr>
                  <a:t>th</a:t>
                </a:r>
                <a:r>
                  <a:rPr lang="en-SG" sz="2000" b="1" dirty="0">
                    <a:cs typeface="Calibri" panose="020F0502020204030204" pitchFamily="34" charset="0"/>
                  </a:rPr>
                  <a:t> percentile </a:t>
                </a:r>
                <a:r>
                  <a:rPr lang="en-SG" sz="2000" dirty="0">
                    <a:cs typeface="Calibri" panose="020F0502020204030204" pitchFamily="34" charset="0"/>
                  </a:rPr>
                  <a:t>of all test takers</a:t>
                </a:r>
                <a14:m>
                  <m:oMath xmlns:m="http://schemas.openxmlformats.org/officeDocument/2006/math">
                    <m:sSup>
                      <m:sSupPr>
                        <m:ctrlPr>
                          <a:rPr lang="en-SG" sz="2000" i="1" smtClean="0">
                            <a:latin typeface="Cambria Math" panose="02040503050406030204" pitchFamily="18" charset="0"/>
                            <a:cs typeface="Calibri" panose="020F0502020204030204" pitchFamily="34" charset="0"/>
                          </a:rPr>
                        </m:ctrlPr>
                      </m:sSupPr>
                      <m:e>
                        <m:r>
                          <a:rPr lang="en-SG" sz="2000" b="0" i="1" smtClean="0">
                            <a:latin typeface="Cambria Math" panose="02040503050406030204" pitchFamily="18" charset="0"/>
                            <a:cs typeface="Calibri" panose="020F0502020204030204" pitchFamily="34" charset="0"/>
                          </a:rPr>
                          <m:t>.</m:t>
                        </m:r>
                      </m:e>
                      <m:sup>
                        <m:r>
                          <a:rPr lang="en-SG" sz="2000" b="0" i="1" smtClean="0">
                            <a:latin typeface="Cambria Math" panose="02040503050406030204" pitchFamily="18" charset="0"/>
                            <a:cs typeface="Calibri" panose="020F0502020204030204" pitchFamily="34" charset="0"/>
                          </a:rPr>
                          <m:t>[2]</m:t>
                        </m:r>
                      </m:sup>
                    </m:sSup>
                  </m:oMath>
                </a14:m>
                <a:endParaRPr lang="en-SG" sz="2000" b="1" dirty="0">
                  <a:latin typeface="Calibri" panose="020F0502020204030204" pitchFamily="34" charset="0"/>
                  <a:cs typeface="Calibri" panose="020F0502020204030204" pitchFamily="34" charset="0"/>
                </a:endParaRPr>
              </a:p>
              <a:p>
                <a:pPr>
                  <a:spcBef>
                    <a:spcPts val="2400"/>
                  </a:spcBef>
                  <a:buFontTx/>
                  <a:buChar char="-"/>
                </a:pPr>
                <a:r>
                  <a:rPr lang="en-US" sz="2000" dirty="0">
                    <a:latin typeface="Calibri" panose="020F0502020204030204" pitchFamily="34" charset="0"/>
                    <a:cs typeface="Calibri" panose="020F0502020204030204" pitchFamily="34" charset="0"/>
                  </a:rPr>
                  <a:t>Meaning: For </a:t>
                </a:r>
                <a:r>
                  <a:rPr lang="en-US" sz="2000" b="1" dirty="0">
                    <a:latin typeface="Calibri" panose="020F0502020204030204" pitchFamily="34" charset="0"/>
                    <a:cs typeface="Calibri" panose="020F0502020204030204" pitchFamily="34" charset="0"/>
                  </a:rPr>
                  <a:t>students </a:t>
                </a:r>
                <a:r>
                  <a:rPr lang="en-US" sz="2000" dirty="0">
                    <a:latin typeface="Calibri" panose="020F0502020204030204" pitchFamily="34" charset="0"/>
                    <a:cs typeface="Calibri" panose="020F0502020204030204" pitchFamily="34" charset="0"/>
                  </a:rPr>
                  <a:t>having composite scores of &gt;= 21, </a:t>
                </a:r>
              </a:p>
              <a:p>
                <a:pPr marL="0" indent="0">
                  <a:spcBef>
                    <a:spcPts val="0"/>
                  </a:spcBef>
                  <a:buNone/>
                </a:pPr>
                <a:r>
                  <a:rPr lang="en-US" sz="2000" dirty="0">
                    <a:latin typeface="Calibri" panose="020F0502020204030204" pitchFamily="34" charset="0"/>
                    <a:cs typeface="Calibri" panose="020F0502020204030204" pitchFamily="34" charset="0"/>
                  </a:rPr>
                  <a:t>                      =&gt; indicating student belongs to 50</a:t>
                </a:r>
                <a:r>
                  <a:rPr lang="en-US" sz="2000" baseline="30000" dirty="0">
                    <a:latin typeface="Calibri" panose="020F0502020204030204" pitchFamily="34" charset="0"/>
                    <a:cs typeface="Calibri" panose="020F0502020204030204" pitchFamily="34" charset="0"/>
                  </a:rPr>
                  <a:t>th</a:t>
                </a:r>
                <a:r>
                  <a:rPr lang="en-US" sz="2000" dirty="0">
                    <a:latin typeface="Calibri" panose="020F0502020204030204" pitchFamily="34" charset="0"/>
                    <a:cs typeface="Calibri" panose="020F0502020204030204" pitchFamily="34" charset="0"/>
                  </a:rPr>
                  <a:t> percentile &amp; above in cohort, and is more ready for college, </a:t>
                </a:r>
              </a:p>
              <a:p>
                <a:pPr marL="0" indent="0">
                  <a:spcBef>
                    <a:spcPts val="0"/>
                  </a:spcBef>
                  <a:buNone/>
                </a:pPr>
                <a:r>
                  <a:rPr lang="en-US" sz="2000" dirty="0">
                    <a:latin typeface="Calibri" panose="020F0502020204030204" pitchFamily="34" charset="0"/>
                    <a:cs typeface="Calibri" panose="020F0502020204030204" pitchFamily="34" charset="0"/>
                  </a:rPr>
                  <a:t>                            and more likely be accepted into college.</a:t>
                </a:r>
              </a:p>
              <a:p>
                <a:pPr marL="0" indent="0">
                  <a:spcBef>
                    <a:spcPts val="0"/>
                  </a:spcBef>
                  <a:buNone/>
                </a:pPr>
                <a:endParaRPr lang="en-US" sz="20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	      For </a:t>
                </a:r>
                <a:r>
                  <a:rPr lang="en-US" sz="2000" b="1" dirty="0">
                    <a:latin typeface="Calibri" panose="020F0502020204030204" pitchFamily="34" charset="0"/>
                    <a:cs typeface="Calibri" panose="020F0502020204030204" pitchFamily="34" charset="0"/>
                  </a:rPr>
                  <a:t>county</a:t>
                </a:r>
                <a:r>
                  <a:rPr lang="en-US" sz="2000" dirty="0">
                    <a:latin typeface="Calibri" panose="020F0502020204030204" pitchFamily="34" charset="0"/>
                    <a:cs typeface="Calibri" panose="020F0502020204030204" pitchFamily="34" charset="0"/>
                  </a:rPr>
                  <a:t> with higher % of students have composite scores &gt;= 21, </a:t>
                </a:r>
              </a:p>
              <a:p>
                <a:pPr marL="0" indent="0">
                  <a:spcBef>
                    <a:spcPts val="0"/>
                  </a:spcBef>
                  <a:buNone/>
                </a:pPr>
                <a:r>
                  <a:rPr lang="en-US" sz="2000" dirty="0">
                    <a:latin typeface="Calibri" panose="020F0502020204030204" pitchFamily="34" charset="0"/>
                    <a:cs typeface="Calibri" panose="020F0502020204030204" pitchFamily="34" charset="0"/>
                  </a:rPr>
                  <a:t>                      more students fairs better, and more students is likely to made it to college, and vice versa.</a:t>
                </a:r>
              </a:p>
            </p:txBody>
          </p:sp>
        </mc:Choice>
        <mc:Fallback xmlns="">
          <p:sp>
            <p:nvSpPr>
              <p:cNvPr id="3" name="Content Placeholder 2">
                <a:extLst>
                  <a:ext uri="{FF2B5EF4-FFF2-40B4-BE49-F238E27FC236}">
                    <a16:creationId xmlns:a16="http://schemas.microsoft.com/office/drawing/2014/main" id="{95F8B131-7BA5-4A86-A54D-B3003A80D22C}"/>
                  </a:ext>
                </a:extLst>
              </p:cNvPr>
              <p:cNvSpPr>
                <a:spLocks noGrp="1" noRot="1" noChangeAspect="1" noMove="1" noResize="1" noEditPoints="1" noAdjustHandles="1" noChangeArrowheads="1" noChangeShapeType="1" noTextEdit="1"/>
              </p:cNvSpPr>
              <p:nvPr>
                <p:ph idx="1"/>
              </p:nvPr>
            </p:nvSpPr>
            <p:spPr>
              <a:xfrm>
                <a:off x="389878" y="777981"/>
                <a:ext cx="11442624" cy="5587787"/>
              </a:xfrm>
              <a:blipFill>
                <a:blip r:embed="rId3"/>
                <a:stretch>
                  <a:fillRect l="-586" t="-328" r="-426"/>
                </a:stretch>
              </a:blipFill>
            </p:spPr>
            <p:txBody>
              <a:bodyPr/>
              <a:lstStyle/>
              <a:p>
                <a:r>
                  <a:rPr lang="en-SG">
                    <a:noFill/>
                  </a:rPr>
                  <a:t> </a:t>
                </a:r>
              </a:p>
            </p:txBody>
          </p:sp>
        </mc:Fallback>
      </mc:AlternateContent>
      <p:sp>
        <p:nvSpPr>
          <p:cNvPr id="6" name="TextBox 5">
            <a:extLst>
              <a:ext uri="{FF2B5EF4-FFF2-40B4-BE49-F238E27FC236}">
                <a16:creationId xmlns:a16="http://schemas.microsoft.com/office/drawing/2014/main" id="{B11565AA-E653-46C0-908F-81E49DFEB5AC}"/>
              </a:ext>
            </a:extLst>
          </p:cNvPr>
          <p:cNvSpPr txBox="1"/>
          <p:nvPr/>
        </p:nvSpPr>
        <p:spPr>
          <a:xfrm>
            <a:off x="182639" y="6457890"/>
            <a:ext cx="11171534" cy="400110"/>
          </a:xfrm>
          <a:prstGeom prst="rect">
            <a:avLst/>
          </a:prstGeom>
          <a:noFill/>
        </p:spPr>
        <p:txBody>
          <a:bodyPr wrap="square" rtlCol="0">
            <a:spAutoFit/>
          </a:bodyPr>
          <a:lstStyle/>
          <a:p>
            <a:r>
              <a:rPr lang="en-SG" sz="1000" i="1" dirty="0"/>
              <a:t>[1] ACT Understanding your scores </a:t>
            </a:r>
            <a:r>
              <a:rPr lang="en-SG" sz="1000" i="1" dirty="0">
                <a:hlinkClick r:id="rId4"/>
              </a:rPr>
              <a:t>https://www.act.org/content/act/en/products-and-services/the-act/scores/understanding-your-scores.html</a:t>
            </a:r>
            <a:endParaRPr lang="en-SG" sz="1000" i="1" dirty="0"/>
          </a:p>
          <a:p>
            <a:r>
              <a:rPr lang="en-SG" sz="1000" i="1" dirty="0"/>
              <a:t>[2] What is a good ACT score? A bad ACT score? An excellent ACT score? </a:t>
            </a:r>
            <a:r>
              <a:rPr lang="en-SG" sz="1000" i="1" dirty="0">
                <a:hlinkClick r:id="rId5"/>
              </a:rPr>
              <a:t>https://blog.prepscholar.com/what-is-a-good-act-score-a-bad-act-score-an-excellent-act-score</a:t>
            </a:r>
            <a:endParaRPr lang="en-SG" sz="1000" i="1" dirty="0"/>
          </a:p>
        </p:txBody>
      </p:sp>
      <p:graphicFrame>
        <p:nvGraphicFramePr>
          <p:cNvPr id="4" name="Table 8">
            <a:extLst>
              <a:ext uri="{FF2B5EF4-FFF2-40B4-BE49-F238E27FC236}">
                <a16:creationId xmlns:a16="http://schemas.microsoft.com/office/drawing/2014/main" id="{14389EED-1C33-4CA2-B5D1-724E2828A65C}"/>
              </a:ext>
            </a:extLst>
          </p:cNvPr>
          <p:cNvGraphicFramePr>
            <a:graphicFrameLocks noGrp="1"/>
          </p:cNvGraphicFramePr>
          <p:nvPr>
            <p:extLst>
              <p:ext uri="{D42A27DB-BD31-4B8C-83A1-F6EECF244321}">
                <p14:modId xmlns:p14="http://schemas.microsoft.com/office/powerpoint/2010/main" val="4265940308"/>
              </p:ext>
            </p:extLst>
          </p:nvPr>
        </p:nvGraphicFramePr>
        <p:xfrm>
          <a:off x="389878" y="1219460"/>
          <a:ext cx="10823499" cy="1920240"/>
        </p:xfrm>
        <a:graphic>
          <a:graphicData uri="http://schemas.openxmlformats.org/drawingml/2006/table">
            <a:tbl>
              <a:tblPr firstRow="1" bandRow="1">
                <a:tableStyleId>{00A15C55-8517-42AA-B614-E9B94910E393}</a:tableStyleId>
              </a:tblPr>
              <a:tblGrid>
                <a:gridCol w="2856481">
                  <a:extLst>
                    <a:ext uri="{9D8B030D-6E8A-4147-A177-3AD203B41FA5}">
                      <a16:colId xmlns:a16="http://schemas.microsoft.com/office/drawing/2014/main" val="1049110077"/>
                    </a:ext>
                  </a:extLst>
                </a:gridCol>
                <a:gridCol w="5897641">
                  <a:extLst>
                    <a:ext uri="{9D8B030D-6E8A-4147-A177-3AD203B41FA5}">
                      <a16:colId xmlns:a16="http://schemas.microsoft.com/office/drawing/2014/main" val="2322764024"/>
                    </a:ext>
                  </a:extLst>
                </a:gridCol>
                <a:gridCol w="2069377">
                  <a:extLst>
                    <a:ext uri="{9D8B030D-6E8A-4147-A177-3AD203B41FA5}">
                      <a16:colId xmlns:a16="http://schemas.microsoft.com/office/drawing/2014/main" val="3139272842"/>
                    </a:ext>
                  </a:extLst>
                </a:gridCol>
              </a:tblGrid>
              <a:tr h="267138">
                <a:tc>
                  <a:txBody>
                    <a:bodyPr/>
                    <a:lstStyle/>
                    <a:p>
                      <a:pPr algn="ctr"/>
                      <a:r>
                        <a:rPr lang="en-SG" sz="1600" dirty="0"/>
                        <a:t>Subjects</a:t>
                      </a:r>
                    </a:p>
                  </a:txBody>
                  <a:tcPr/>
                </a:tc>
                <a:tc>
                  <a:txBody>
                    <a:bodyPr/>
                    <a:lstStyle/>
                    <a:p>
                      <a:pPr algn="ctr"/>
                      <a:r>
                        <a:rPr lang="en-SG" sz="1600" dirty="0"/>
                        <a:t>Score Range </a:t>
                      </a:r>
                    </a:p>
                    <a:p>
                      <a:pPr algn="ctr"/>
                      <a:r>
                        <a:rPr lang="en-SG" sz="1600" dirty="0"/>
                        <a:t>(corresponds to percentile that compares within test takers)</a:t>
                      </a:r>
                    </a:p>
                  </a:txBody>
                  <a:tcPr/>
                </a:tc>
                <a:tc>
                  <a:txBody>
                    <a:bodyPr/>
                    <a:lstStyle/>
                    <a:p>
                      <a:pPr algn="ctr"/>
                      <a:r>
                        <a:rPr lang="en-SG" sz="1600" dirty="0"/>
                        <a:t>Composite Score</a:t>
                      </a:r>
                    </a:p>
                  </a:txBody>
                  <a:tcPr/>
                </a:tc>
                <a:extLst>
                  <a:ext uri="{0D108BD9-81ED-4DB2-BD59-A6C34878D82A}">
                    <a16:rowId xmlns:a16="http://schemas.microsoft.com/office/drawing/2014/main" val="2089541652"/>
                  </a:ext>
                </a:extLst>
              </a:tr>
              <a:tr h="0">
                <a:tc>
                  <a:txBody>
                    <a:bodyPr/>
                    <a:lstStyle/>
                    <a:p>
                      <a:pPr algn="ctr"/>
                      <a:r>
                        <a:rPr lang="en-SG" sz="1600" dirty="0"/>
                        <a:t>English</a:t>
                      </a:r>
                    </a:p>
                  </a:txBody>
                  <a:tcPr/>
                </a:tc>
                <a:tc>
                  <a:txBody>
                    <a:bodyPr/>
                    <a:lstStyle/>
                    <a:p>
                      <a:pPr algn="ctr"/>
                      <a:r>
                        <a:rPr lang="en-SG" sz="1600" dirty="0"/>
                        <a:t>1 - 36</a:t>
                      </a:r>
                    </a:p>
                  </a:txBody>
                  <a:tcPr/>
                </a:tc>
                <a:tc rowSpan="4">
                  <a:txBody>
                    <a:bodyPr/>
                    <a:lstStyle/>
                    <a:p>
                      <a:pPr algn="ctr"/>
                      <a:r>
                        <a:rPr lang="en-SG" sz="1600" b="1" dirty="0"/>
                        <a:t>Average Score of these 4 subjects</a:t>
                      </a:r>
                    </a:p>
                  </a:txBody>
                  <a:tcPr anchor="ctr"/>
                </a:tc>
                <a:extLst>
                  <a:ext uri="{0D108BD9-81ED-4DB2-BD59-A6C34878D82A}">
                    <a16:rowId xmlns:a16="http://schemas.microsoft.com/office/drawing/2014/main" val="3547038681"/>
                  </a:ext>
                </a:extLst>
              </a:tr>
              <a:tr h="0">
                <a:tc>
                  <a:txBody>
                    <a:bodyPr/>
                    <a:lstStyle/>
                    <a:p>
                      <a:pPr algn="ctr"/>
                      <a:r>
                        <a:rPr lang="en-SG" sz="1600" dirty="0"/>
                        <a:t>Math</a:t>
                      </a:r>
                    </a:p>
                  </a:txBody>
                  <a:tcPr/>
                </a:tc>
                <a:tc>
                  <a:txBody>
                    <a:bodyPr/>
                    <a:lstStyle/>
                    <a:p>
                      <a:pPr algn="ctr"/>
                      <a:r>
                        <a:rPr lang="en-SG" sz="1600" dirty="0"/>
                        <a:t>1 - 36</a:t>
                      </a:r>
                    </a:p>
                  </a:txBody>
                  <a:tcPr/>
                </a:tc>
                <a:tc vMerge="1">
                  <a:txBody>
                    <a:bodyPr/>
                    <a:lstStyle/>
                    <a:p>
                      <a:pPr algn="ctr"/>
                      <a:r>
                        <a:rPr lang="en-SG" sz="1600" b="1" dirty="0"/>
                        <a:t>530</a:t>
                      </a:r>
                    </a:p>
                  </a:txBody>
                  <a:tcPr/>
                </a:tc>
                <a:extLst>
                  <a:ext uri="{0D108BD9-81ED-4DB2-BD59-A6C34878D82A}">
                    <a16:rowId xmlns:a16="http://schemas.microsoft.com/office/drawing/2014/main" val="2347696506"/>
                  </a:ext>
                </a:extLst>
              </a:tr>
              <a:tr h="265863">
                <a:tc>
                  <a:txBody>
                    <a:bodyPr/>
                    <a:lstStyle/>
                    <a:p>
                      <a:pPr algn="ctr"/>
                      <a:r>
                        <a:rPr lang="en-SG" sz="1600" dirty="0"/>
                        <a:t>Reading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600" dirty="0"/>
                        <a:t>1 - 36</a:t>
                      </a:r>
                    </a:p>
                  </a:txBody>
                  <a:tcPr/>
                </a:tc>
                <a:tc vMerge="1">
                  <a:txBody>
                    <a:bodyPr/>
                    <a:lstStyle/>
                    <a:p>
                      <a:pPr algn="ctr"/>
                      <a:endParaRPr lang="en-SG" sz="1600" dirty="0"/>
                    </a:p>
                  </a:txBody>
                  <a:tcPr/>
                </a:tc>
                <a:extLst>
                  <a:ext uri="{0D108BD9-81ED-4DB2-BD59-A6C34878D82A}">
                    <a16:rowId xmlns:a16="http://schemas.microsoft.com/office/drawing/2014/main" val="2452360078"/>
                  </a:ext>
                </a:extLst>
              </a:tr>
              <a:tr h="307143">
                <a:tc>
                  <a:txBody>
                    <a:bodyPr/>
                    <a:lstStyle/>
                    <a:p>
                      <a:pPr algn="ctr"/>
                      <a:r>
                        <a:rPr lang="en-SG" sz="1600" dirty="0"/>
                        <a:t>Science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600" dirty="0"/>
                        <a:t>1 - 36</a:t>
                      </a:r>
                    </a:p>
                  </a:txBody>
                  <a:tcPr/>
                </a:tc>
                <a:tc vMerge="1">
                  <a:txBody>
                    <a:bodyPr/>
                    <a:lstStyle/>
                    <a:p>
                      <a:pPr algn="ctr"/>
                      <a:endParaRPr lang="en-SG" sz="1600" dirty="0"/>
                    </a:p>
                  </a:txBody>
                  <a:tcPr/>
                </a:tc>
                <a:extLst>
                  <a:ext uri="{0D108BD9-81ED-4DB2-BD59-A6C34878D82A}">
                    <a16:rowId xmlns:a16="http://schemas.microsoft.com/office/drawing/2014/main" val="1012788219"/>
                  </a:ext>
                </a:extLst>
              </a:tr>
            </a:tbl>
          </a:graphicData>
        </a:graphic>
      </p:graphicFrame>
      <p:sp>
        <p:nvSpPr>
          <p:cNvPr id="7" name="Title 1">
            <a:extLst>
              <a:ext uri="{FF2B5EF4-FFF2-40B4-BE49-F238E27FC236}">
                <a16:creationId xmlns:a16="http://schemas.microsoft.com/office/drawing/2014/main" id="{E6896434-6D19-4E1A-821F-0558F5712746}"/>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ACT Test</a:t>
            </a:r>
          </a:p>
        </p:txBody>
      </p:sp>
      <p:pic>
        <p:nvPicPr>
          <p:cNvPr id="9" name="Picture 8" descr="Logo&#10;&#10;Description automatically generated">
            <a:extLst>
              <a:ext uri="{FF2B5EF4-FFF2-40B4-BE49-F238E27FC236}">
                <a16:creationId xmlns:a16="http://schemas.microsoft.com/office/drawing/2014/main" id="{B9F5564D-2B0E-4BAD-8DA4-F748B6869F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8393" y="72858"/>
            <a:ext cx="1388745" cy="838747"/>
          </a:xfrm>
          <a:prstGeom prst="rect">
            <a:avLst/>
          </a:prstGeom>
        </p:spPr>
      </p:pic>
    </p:spTree>
    <p:extLst>
      <p:ext uri="{BB962C8B-B14F-4D97-AF65-F5344CB8AC3E}">
        <p14:creationId xmlns:p14="http://schemas.microsoft.com/office/powerpoint/2010/main" val="3918513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776CB0-15D5-4064-B72D-87BB260EC3B8}"/>
              </a:ext>
            </a:extLst>
          </p:cNvPr>
          <p:cNvPicPr>
            <a:picLocks noChangeAspect="1"/>
          </p:cNvPicPr>
          <p:nvPr/>
        </p:nvPicPr>
        <p:blipFill>
          <a:blip r:embed="rId3"/>
          <a:stretch>
            <a:fillRect/>
          </a:stretch>
        </p:blipFill>
        <p:spPr>
          <a:xfrm>
            <a:off x="5197714" y="702575"/>
            <a:ext cx="6906642" cy="6121187"/>
          </a:xfrm>
          <a:prstGeom prst="rect">
            <a:avLst/>
          </a:prstGeom>
        </p:spPr>
      </p:pic>
      <p:sp>
        <p:nvSpPr>
          <p:cNvPr id="8" name="Rectangle 7">
            <a:extLst>
              <a:ext uri="{FF2B5EF4-FFF2-40B4-BE49-F238E27FC236}">
                <a16:creationId xmlns:a16="http://schemas.microsoft.com/office/drawing/2014/main" id="{767D9558-4094-4FCE-BA2E-98770B588DDE}"/>
              </a:ext>
            </a:extLst>
          </p:cNvPr>
          <p:cNvSpPr/>
          <p:nvPr/>
        </p:nvSpPr>
        <p:spPr>
          <a:xfrm>
            <a:off x="5604511" y="5981700"/>
            <a:ext cx="2606039" cy="57553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11" name="Title 1">
            <a:extLst>
              <a:ext uri="{FF2B5EF4-FFF2-40B4-BE49-F238E27FC236}">
                <a16:creationId xmlns:a16="http://schemas.microsoft.com/office/drawing/2014/main" id="{77168952-A8DC-4CA7-B148-17ABC29AFE84}"/>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ACT Test (County Analysis)</a:t>
            </a:r>
          </a:p>
        </p:txBody>
      </p:sp>
      <p:sp>
        <p:nvSpPr>
          <p:cNvPr id="16" name="Content Placeholder 2">
            <a:extLst>
              <a:ext uri="{FF2B5EF4-FFF2-40B4-BE49-F238E27FC236}">
                <a16:creationId xmlns:a16="http://schemas.microsoft.com/office/drawing/2014/main" id="{74E2A64C-3B13-4E31-AC6E-355E421427D1}"/>
              </a:ext>
            </a:extLst>
          </p:cNvPr>
          <p:cNvSpPr txBox="1">
            <a:spLocks/>
          </p:cNvSpPr>
          <p:nvPr/>
        </p:nvSpPr>
        <p:spPr>
          <a:xfrm>
            <a:off x="377901" y="736813"/>
            <a:ext cx="4841813" cy="5981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400"/>
              </a:spcBef>
              <a:buFontTx/>
              <a:buChar char="-"/>
            </a:pPr>
            <a:r>
              <a:rPr lang="en-US" sz="2000" dirty="0">
                <a:latin typeface="Calibri" panose="020F0502020204030204" pitchFamily="34" charset="0"/>
                <a:cs typeface="Calibri" panose="020F0502020204030204" pitchFamily="34" charset="0"/>
              </a:rPr>
              <a:t>Among the 53 counties in California, the </a:t>
            </a:r>
            <a:r>
              <a:rPr lang="en-US" sz="2000" b="1" dirty="0">
                <a:solidFill>
                  <a:srgbClr val="FF0000"/>
                </a:solidFill>
                <a:latin typeface="Calibri" panose="020F0502020204030204" pitchFamily="34" charset="0"/>
                <a:cs typeface="Calibri" panose="020F0502020204030204" pitchFamily="34" charset="0"/>
              </a:rPr>
              <a:t>bottom 5 counties</a:t>
            </a:r>
            <a:r>
              <a:rPr lang="en-US" sz="2000" dirty="0">
                <a:latin typeface="Calibri" panose="020F0502020204030204" pitchFamily="34" charset="0"/>
                <a:cs typeface="Calibri" panose="020F0502020204030204" pitchFamily="34" charset="0"/>
              </a:rPr>
              <a:t> in terms of </a:t>
            </a:r>
            <a:r>
              <a:rPr lang="en-US" sz="2000" b="1" dirty="0">
                <a:latin typeface="Calibri" panose="020F0502020204030204" pitchFamily="34" charset="0"/>
                <a:cs typeface="Calibri" panose="020F0502020204030204" pitchFamily="34" charset="0"/>
              </a:rPr>
              <a:t>median</a:t>
            </a:r>
            <a:r>
              <a:rPr lang="en-US" sz="2000" dirty="0">
                <a:latin typeface="Calibri" panose="020F0502020204030204" pitchFamily="34" charset="0"/>
                <a:cs typeface="Calibri" panose="020F0502020204030204" pitchFamily="34" charset="0"/>
              </a:rPr>
              <a:t> % of students obtaining &gt;=21 composite scores:</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Modoc – 15.8%</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Fresno – 25.7%</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Monterey – 27.9%</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Tehama – 29.2%</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Lake – 30.6%</a:t>
            </a:r>
          </a:p>
          <a:p>
            <a:pPr marL="0" indent="0">
              <a:spcBef>
                <a:spcPts val="0"/>
              </a:spcBef>
              <a:buFont typeface="Arial" panose="020B0604020202020204" pitchFamily="34" charse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420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776CB0-15D5-4064-B72D-87BB260EC3B8}"/>
              </a:ext>
            </a:extLst>
          </p:cNvPr>
          <p:cNvPicPr>
            <a:picLocks noChangeAspect="1"/>
          </p:cNvPicPr>
          <p:nvPr/>
        </p:nvPicPr>
        <p:blipFill>
          <a:blip r:embed="rId3"/>
          <a:stretch>
            <a:fillRect/>
          </a:stretch>
        </p:blipFill>
        <p:spPr>
          <a:xfrm>
            <a:off x="5197714" y="702575"/>
            <a:ext cx="6906642" cy="6121187"/>
          </a:xfrm>
          <a:prstGeom prst="rect">
            <a:avLst/>
          </a:prstGeom>
        </p:spPr>
      </p:pic>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77901" y="736813"/>
            <a:ext cx="4841813" cy="5981274"/>
          </a:xfrm>
        </p:spPr>
        <p:txBody>
          <a:bodyPr>
            <a:normAutofit/>
          </a:bodyPr>
          <a:lstStyle/>
          <a:p>
            <a:pPr>
              <a:spcBef>
                <a:spcPts val="2400"/>
              </a:spcBef>
              <a:buFontTx/>
              <a:buChar char="-"/>
            </a:pPr>
            <a:r>
              <a:rPr lang="en-US" sz="2000" dirty="0">
                <a:latin typeface="Calibri" panose="020F0502020204030204" pitchFamily="34" charset="0"/>
                <a:cs typeface="Calibri" panose="020F0502020204030204" pitchFamily="34" charset="0"/>
              </a:rPr>
              <a:t>Among the 53 counties in California, the </a:t>
            </a:r>
            <a:r>
              <a:rPr lang="en-US" sz="2000" b="1" dirty="0">
                <a:solidFill>
                  <a:srgbClr val="FF0000"/>
                </a:solidFill>
                <a:latin typeface="Calibri" panose="020F0502020204030204" pitchFamily="34" charset="0"/>
                <a:cs typeface="Calibri" panose="020F0502020204030204" pitchFamily="34" charset="0"/>
              </a:rPr>
              <a:t>bottom 5 counties</a:t>
            </a:r>
            <a:r>
              <a:rPr lang="en-US" sz="2000" dirty="0">
                <a:latin typeface="Calibri" panose="020F0502020204030204" pitchFamily="34" charset="0"/>
                <a:cs typeface="Calibri" panose="020F0502020204030204" pitchFamily="34" charset="0"/>
              </a:rPr>
              <a:t> in terms of </a:t>
            </a:r>
            <a:r>
              <a:rPr lang="en-US" sz="2000" b="1" dirty="0">
                <a:latin typeface="Calibri" panose="020F0502020204030204" pitchFamily="34" charset="0"/>
                <a:cs typeface="Calibri" panose="020F0502020204030204" pitchFamily="34" charset="0"/>
              </a:rPr>
              <a:t>median</a:t>
            </a:r>
            <a:r>
              <a:rPr lang="en-US" sz="2000" dirty="0">
                <a:latin typeface="Calibri" panose="020F0502020204030204" pitchFamily="34" charset="0"/>
                <a:cs typeface="Calibri" panose="020F0502020204030204" pitchFamily="34" charset="0"/>
              </a:rPr>
              <a:t> % of students obtaining &gt;=21 composite scores:</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Modoc – 15.8%</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Fresno – 25.7%</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Monterey – 27.9%</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Tehama – 29.2%</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Lake – 30.6%</a:t>
            </a:r>
          </a:p>
          <a:p>
            <a:pPr marL="0" indent="0">
              <a:spcBef>
                <a:spcPts val="2400"/>
              </a:spcBef>
              <a:buNone/>
            </a:pPr>
            <a:r>
              <a:rPr lang="en-US" sz="2000" b="1" u="sng" dirty="0">
                <a:latin typeface="Calibri" panose="020F0502020204030204" pitchFamily="34" charset="0"/>
                <a:cs typeface="Calibri" panose="020F0502020204030204" pitchFamily="34" charset="0"/>
              </a:rPr>
              <a:t>Recommendations:</a:t>
            </a:r>
          </a:p>
          <a:p>
            <a:pPr marL="457200" indent="-457200">
              <a:spcBef>
                <a:spcPts val="0"/>
              </a:spcBef>
              <a:buAutoNum type="arabicPeriod"/>
            </a:pPr>
            <a:r>
              <a:rPr lang="en-US" sz="2000" dirty="0">
                <a:latin typeface="Calibri" panose="020F0502020204030204" pitchFamily="34" charset="0"/>
                <a:cs typeface="Calibri" panose="020F0502020204030204" pitchFamily="34" charset="0"/>
              </a:rPr>
              <a:t>Focus on allocating more and higher quality teaching resources to these 5 counties in </a:t>
            </a:r>
            <a:r>
              <a:rPr lang="en-US" sz="2000" b="1" dirty="0">
                <a:solidFill>
                  <a:srgbClr val="FF0000"/>
                </a:solidFill>
                <a:latin typeface="Calibri" panose="020F0502020204030204" pitchFamily="34" charset="0"/>
                <a:cs typeface="Calibri" panose="020F0502020204030204" pitchFamily="34" charset="0"/>
              </a:rPr>
              <a:t>urgent need.</a:t>
            </a:r>
          </a:p>
          <a:p>
            <a:pPr marL="0" indent="0">
              <a:spcBef>
                <a:spcPts val="0"/>
              </a:spcBef>
              <a:buNone/>
            </a:pPr>
            <a:endParaRPr lang="en-US" sz="2000"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767D9558-4094-4FCE-BA2E-98770B588DDE}"/>
              </a:ext>
            </a:extLst>
          </p:cNvPr>
          <p:cNvSpPr/>
          <p:nvPr/>
        </p:nvSpPr>
        <p:spPr>
          <a:xfrm>
            <a:off x="5604511" y="5981700"/>
            <a:ext cx="2606039" cy="57553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9" name="Title 1">
            <a:extLst>
              <a:ext uri="{FF2B5EF4-FFF2-40B4-BE49-F238E27FC236}">
                <a16:creationId xmlns:a16="http://schemas.microsoft.com/office/drawing/2014/main" id="{57A1FDF1-B34A-4613-B9A3-1B57B79A7F63}"/>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ACT Test (County Analysis)</a:t>
            </a:r>
          </a:p>
        </p:txBody>
      </p:sp>
    </p:spTree>
    <p:extLst>
      <p:ext uri="{BB962C8B-B14F-4D97-AF65-F5344CB8AC3E}">
        <p14:creationId xmlns:p14="http://schemas.microsoft.com/office/powerpoint/2010/main" val="292133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776CB0-15D5-4064-B72D-87BB260EC3B8}"/>
              </a:ext>
            </a:extLst>
          </p:cNvPr>
          <p:cNvPicPr>
            <a:picLocks noChangeAspect="1"/>
          </p:cNvPicPr>
          <p:nvPr/>
        </p:nvPicPr>
        <p:blipFill>
          <a:blip r:embed="rId3"/>
          <a:stretch>
            <a:fillRect/>
          </a:stretch>
        </p:blipFill>
        <p:spPr>
          <a:xfrm>
            <a:off x="5197714" y="702575"/>
            <a:ext cx="6906642" cy="6121187"/>
          </a:xfrm>
          <a:prstGeom prst="rect">
            <a:avLst/>
          </a:prstGeom>
        </p:spPr>
      </p:pic>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77901" y="736813"/>
            <a:ext cx="4841813" cy="5981274"/>
          </a:xfrm>
        </p:spPr>
        <p:txBody>
          <a:bodyPr>
            <a:normAutofit/>
          </a:bodyPr>
          <a:lstStyle/>
          <a:p>
            <a:pPr>
              <a:spcBef>
                <a:spcPts val="2400"/>
              </a:spcBef>
              <a:buFontTx/>
              <a:buChar char="-"/>
            </a:pPr>
            <a:r>
              <a:rPr lang="en-US" sz="2000" dirty="0">
                <a:latin typeface="Calibri" panose="020F0502020204030204" pitchFamily="34" charset="0"/>
                <a:cs typeface="Calibri" panose="020F0502020204030204" pitchFamily="34" charset="0"/>
              </a:rPr>
              <a:t>Among the 53 counties in California, the </a:t>
            </a:r>
            <a:r>
              <a:rPr lang="en-US" sz="2000" b="1" dirty="0">
                <a:solidFill>
                  <a:srgbClr val="FF0000"/>
                </a:solidFill>
                <a:latin typeface="Calibri" panose="020F0502020204030204" pitchFamily="34" charset="0"/>
                <a:cs typeface="Calibri" panose="020F0502020204030204" pitchFamily="34" charset="0"/>
              </a:rPr>
              <a:t>bottom 5 counties</a:t>
            </a:r>
            <a:r>
              <a:rPr lang="en-US" sz="2000" dirty="0">
                <a:latin typeface="Calibri" panose="020F0502020204030204" pitchFamily="34" charset="0"/>
                <a:cs typeface="Calibri" panose="020F0502020204030204" pitchFamily="34" charset="0"/>
              </a:rPr>
              <a:t> in terms of </a:t>
            </a:r>
            <a:r>
              <a:rPr lang="en-US" sz="2000" b="1" dirty="0">
                <a:latin typeface="Calibri" panose="020F0502020204030204" pitchFamily="34" charset="0"/>
                <a:cs typeface="Calibri" panose="020F0502020204030204" pitchFamily="34" charset="0"/>
              </a:rPr>
              <a:t>median</a:t>
            </a:r>
            <a:r>
              <a:rPr lang="en-US" sz="2000" dirty="0">
                <a:latin typeface="Calibri" panose="020F0502020204030204" pitchFamily="34" charset="0"/>
                <a:cs typeface="Calibri" panose="020F0502020204030204" pitchFamily="34" charset="0"/>
              </a:rPr>
              <a:t> % of students obtaining &gt;=21 composite scores:</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Modoc – 15.8%</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Fresno – 25.7%</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Monterey – 27.9%</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Tehama – 29.2%</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Lake – 30.6%</a:t>
            </a:r>
          </a:p>
          <a:p>
            <a:pPr marL="0" indent="0">
              <a:spcBef>
                <a:spcPts val="2400"/>
              </a:spcBef>
              <a:buNone/>
            </a:pPr>
            <a:r>
              <a:rPr lang="en-US" sz="2000" b="1" u="sng" dirty="0">
                <a:latin typeface="Calibri" panose="020F0502020204030204" pitchFamily="34" charset="0"/>
                <a:cs typeface="Calibri" panose="020F0502020204030204" pitchFamily="34" charset="0"/>
              </a:rPr>
              <a:t>Recommendations:</a:t>
            </a:r>
          </a:p>
          <a:p>
            <a:pPr marL="457200" indent="-457200">
              <a:spcBef>
                <a:spcPts val="0"/>
              </a:spcBef>
              <a:buAutoNum type="arabicPeriod"/>
            </a:pPr>
            <a:r>
              <a:rPr lang="en-US" sz="2000" dirty="0">
                <a:latin typeface="Calibri" panose="020F0502020204030204" pitchFamily="34" charset="0"/>
                <a:cs typeface="Calibri" panose="020F0502020204030204" pitchFamily="34" charset="0"/>
              </a:rPr>
              <a:t>Focus on allocating more and higher quality teaching resources to these 5 counties in </a:t>
            </a:r>
            <a:r>
              <a:rPr lang="en-US" sz="2000" b="1" dirty="0">
                <a:solidFill>
                  <a:srgbClr val="FF0000"/>
                </a:solidFill>
                <a:latin typeface="Calibri" panose="020F0502020204030204" pitchFamily="34" charset="0"/>
                <a:cs typeface="Calibri" panose="020F0502020204030204" pitchFamily="34" charset="0"/>
              </a:rPr>
              <a:t>urgent need.</a:t>
            </a:r>
          </a:p>
          <a:p>
            <a:pPr marL="457200" indent="-457200">
              <a:spcBef>
                <a:spcPts val="0"/>
              </a:spcBef>
              <a:buAutoNum type="arabicPeriod"/>
            </a:pPr>
            <a:r>
              <a:rPr lang="en-US" sz="2000" dirty="0">
                <a:latin typeface="Calibri" panose="020F0502020204030204" pitchFamily="34" charset="0"/>
                <a:cs typeface="Calibri" panose="020F0502020204030204" pitchFamily="34" charset="0"/>
              </a:rPr>
              <a:t>If there are additional teaching resources, the government can also focus on the next </a:t>
            </a:r>
            <a:r>
              <a:rPr lang="en-US" sz="2000" b="1" dirty="0">
                <a:solidFill>
                  <a:srgbClr val="FFC000"/>
                </a:solidFill>
                <a:latin typeface="Calibri" panose="020F0502020204030204" pitchFamily="34" charset="0"/>
                <a:cs typeface="Calibri" panose="020F0502020204030204" pitchFamily="34" charset="0"/>
              </a:rPr>
              <a:t>9 counties</a:t>
            </a:r>
            <a:r>
              <a:rPr lang="en-US" sz="2000" dirty="0">
                <a:latin typeface="Calibri" panose="020F0502020204030204" pitchFamily="34" charset="0"/>
                <a:cs typeface="Calibri" panose="020F0502020204030204" pitchFamily="34" charset="0"/>
              </a:rPr>
              <a:t> which have 30-40% of median % of students obtaining &gt;=21 composite scores.</a:t>
            </a:r>
          </a:p>
        </p:txBody>
      </p:sp>
      <p:sp>
        <p:nvSpPr>
          <p:cNvPr id="8" name="Rectangle 7">
            <a:extLst>
              <a:ext uri="{FF2B5EF4-FFF2-40B4-BE49-F238E27FC236}">
                <a16:creationId xmlns:a16="http://schemas.microsoft.com/office/drawing/2014/main" id="{767D9558-4094-4FCE-BA2E-98770B588DDE}"/>
              </a:ext>
            </a:extLst>
          </p:cNvPr>
          <p:cNvSpPr/>
          <p:nvPr/>
        </p:nvSpPr>
        <p:spPr>
          <a:xfrm>
            <a:off x="5302503" y="5981700"/>
            <a:ext cx="2908047" cy="57553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7" name="Rectangle 6">
            <a:extLst>
              <a:ext uri="{FF2B5EF4-FFF2-40B4-BE49-F238E27FC236}">
                <a16:creationId xmlns:a16="http://schemas.microsoft.com/office/drawing/2014/main" id="{982CEC1B-2B19-48D4-BAF9-C13A2EF9E48C}"/>
              </a:ext>
            </a:extLst>
          </p:cNvPr>
          <p:cNvSpPr/>
          <p:nvPr/>
        </p:nvSpPr>
        <p:spPr>
          <a:xfrm>
            <a:off x="5302502" y="5010150"/>
            <a:ext cx="3508123" cy="97155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itle 1">
            <a:extLst>
              <a:ext uri="{FF2B5EF4-FFF2-40B4-BE49-F238E27FC236}">
                <a16:creationId xmlns:a16="http://schemas.microsoft.com/office/drawing/2014/main" id="{8CE5C841-CCFE-4928-8B5B-26628E240687}"/>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ACT Test (County Analysis)</a:t>
            </a:r>
          </a:p>
        </p:txBody>
      </p:sp>
    </p:spTree>
    <p:extLst>
      <p:ext uri="{BB962C8B-B14F-4D97-AF65-F5344CB8AC3E}">
        <p14:creationId xmlns:p14="http://schemas.microsoft.com/office/powerpoint/2010/main" val="1679180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77901" y="736813"/>
            <a:ext cx="4841813" cy="5981274"/>
          </a:xfrm>
        </p:spPr>
        <p:txBody>
          <a:bodyPr>
            <a:normAutofit/>
          </a:bodyPr>
          <a:lstStyle/>
          <a:p>
            <a:pPr>
              <a:spcBef>
                <a:spcPts val="2400"/>
              </a:spcBef>
              <a:buFontTx/>
              <a:buChar char="-"/>
            </a:pPr>
            <a:r>
              <a:rPr lang="en-US" sz="2000" dirty="0">
                <a:latin typeface="Calibri" panose="020F0502020204030204" pitchFamily="34" charset="0"/>
                <a:cs typeface="Calibri" panose="020F0502020204030204" pitchFamily="34" charset="0"/>
              </a:rPr>
              <a:t>The charts on the right are relationship of each subject’s average score with the % of students obtaining &gt;=21 composite score.</a:t>
            </a:r>
          </a:p>
          <a:p>
            <a:pPr>
              <a:spcBef>
                <a:spcPts val="2400"/>
              </a:spcBef>
              <a:buFontTx/>
              <a:buChar char="-"/>
            </a:pPr>
            <a:r>
              <a:rPr lang="en-US" sz="2000" dirty="0">
                <a:latin typeface="Calibri" panose="020F0502020204030204" pitchFamily="34" charset="0"/>
                <a:cs typeface="Calibri" panose="020F0502020204030204" pitchFamily="34" charset="0"/>
              </a:rPr>
              <a:t>All 4 subjects shows strong +ve linear correlation to % of students obtaining &gt;=21 composite score, suggesting that to increase the % of students obtaining &gt;=21 composite scores, all the 4 subjects are equally important.</a:t>
            </a:r>
          </a:p>
        </p:txBody>
      </p:sp>
      <p:sp>
        <p:nvSpPr>
          <p:cNvPr id="11" name="Title 1">
            <a:extLst>
              <a:ext uri="{FF2B5EF4-FFF2-40B4-BE49-F238E27FC236}">
                <a16:creationId xmlns:a16="http://schemas.microsoft.com/office/drawing/2014/main" id="{8CE5C841-CCFE-4928-8B5B-26628E240687}"/>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ACT Test (Subject Analysis)</a:t>
            </a:r>
          </a:p>
        </p:txBody>
      </p:sp>
      <p:pic>
        <p:nvPicPr>
          <p:cNvPr id="4" name="Picture 3">
            <a:extLst>
              <a:ext uri="{FF2B5EF4-FFF2-40B4-BE49-F238E27FC236}">
                <a16:creationId xmlns:a16="http://schemas.microsoft.com/office/drawing/2014/main" id="{BE8269E4-812A-4F56-B0E7-F07E5D10C356}"/>
              </a:ext>
            </a:extLst>
          </p:cNvPr>
          <p:cNvPicPr>
            <a:picLocks noChangeAspect="1"/>
          </p:cNvPicPr>
          <p:nvPr/>
        </p:nvPicPr>
        <p:blipFill>
          <a:blip r:embed="rId3"/>
          <a:stretch>
            <a:fillRect/>
          </a:stretch>
        </p:blipFill>
        <p:spPr>
          <a:xfrm>
            <a:off x="5357812" y="653767"/>
            <a:ext cx="3502923" cy="2882687"/>
          </a:xfrm>
          <a:prstGeom prst="rect">
            <a:avLst/>
          </a:prstGeom>
        </p:spPr>
      </p:pic>
      <p:pic>
        <p:nvPicPr>
          <p:cNvPr id="6" name="Picture 5">
            <a:extLst>
              <a:ext uri="{FF2B5EF4-FFF2-40B4-BE49-F238E27FC236}">
                <a16:creationId xmlns:a16="http://schemas.microsoft.com/office/drawing/2014/main" id="{D9CCF296-8D8D-4919-AB38-B8E76DDC1E93}"/>
              </a:ext>
            </a:extLst>
          </p:cNvPr>
          <p:cNvPicPr>
            <a:picLocks noChangeAspect="1"/>
          </p:cNvPicPr>
          <p:nvPr/>
        </p:nvPicPr>
        <p:blipFill>
          <a:blip r:embed="rId4"/>
          <a:stretch>
            <a:fillRect/>
          </a:stretch>
        </p:blipFill>
        <p:spPr>
          <a:xfrm>
            <a:off x="8698694" y="653767"/>
            <a:ext cx="3493305" cy="2882687"/>
          </a:xfrm>
          <a:prstGeom prst="rect">
            <a:avLst/>
          </a:prstGeom>
        </p:spPr>
      </p:pic>
      <p:pic>
        <p:nvPicPr>
          <p:cNvPr id="12" name="Picture 11">
            <a:extLst>
              <a:ext uri="{FF2B5EF4-FFF2-40B4-BE49-F238E27FC236}">
                <a16:creationId xmlns:a16="http://schemas.microsoft.com/office/drawing/2014/main" id="{4E7A9C31-4B57-4222-9B22-36E443595B6F}"/>
              </a:ext>
            </a:extLst>
          </p:cNvPr>
          <p:cNvPicPr>
            <a:picLocks noChangeAspect="1"/>
          </p:cNvPicPr>
          <p:nvPr/>
        </p:nvPicPr>
        <p:blipFill>
          <a:blip r:embed="rId5"/>
          <a:stretch>
            <a:fillRect/>
          </a:stretch>
        </p:blipFill>
        <p:spPr>
          <a:xfrm>
            <a:off x="5519853" y="3964390"/>
            <a:ext cx="3340882" cy="2753697"/>
          </a:xfrm>
          <a:prstGeom prst="rect">
            <a:avLst/>
          </a:prstGeom>
        </p:spPr>
      </p:pic>
      <p:pic>
        <p:nvPicPr>
          <p:cNvPr id="14" name="Picture 13">
            <a:extLst>
              <a:ext uri="{FF2B5EF4-FFF2-40B4-BE49-F238E27FC236}">
                <a16:creationId xmlns:a16="http://schemas.microsoft.com/office/drawing/2014/main" id="{E156660F-50E2-4A73-8C2B-705CE151C83E}"/>
              </a:ext>
            </a:extLst>
          </p:cNvPr>
          <p:cNvPicPr>
            <a:picLocks noChangeAspect="1"/>
          </p:cNvPicPr>
          <p:nvPr/>
        </p:nvPicPr>
        <p:blipFill>
          <a:blip r:embed="rId6"/>
          <a:stretch>
            <a:fillRect/>
          </a:stretch>
        </p:blipFill>
        <p:spPr>
          <a:xfrm>
            <a:off x="8698694" y="3964390"/>
            <a:ext cx="3493305" cy="2753697"/>
          </a:xfrm>
          <a:prstGeom prst="rect">
            <a:avLst/>
          </a:prstGeom>
        </p:spPr>
      </p:pic>
      <p:sp>
        <p:nvSpPr>
          <p:cNvPr id="15" name="TextBox 14">
            <a:extLst>
              <a:ext uri="{FF2B5EF4-FFF2-40B4-BE49-F238E27FC236}">
                <a16:creationId xmlns:a16="http://schemas.microsoft.com/office/drawing/2014/main" id="{A743C455-290A-4C5C-B62C-F518B13E0F30}"/>
              </a:ext>
            </a:extLst>
          </p:cNvPr>
          <p:cNvSpPr txBox="1"/>
          <p:nvPr/>
        </p:nvSpPr>
        <p:spPr>
          <a:xfrm>
            <a:off x="6764723" y="284435"/>
            <a:ext cx="689099" cy="369332"/>
          </a:xfrm>
          <a:prstGeom prst="rect">
            <a:avLst/>
          </a:prstGeom>
          <a:noFill/>
        </p:spPr>
        <p:txBody>
          <a:bodyPr wrap="none" rtlCol="0">
            <a:spAutoFit/>
          </a:bodyPr>
          <a:lstStyle/>
          <a:p>
            <a:r>
              <a:rPr lang="en-SG" u="sng" dirty="0"/>
              <a:t>Math</a:t>
            </a:r>
          </a:p>
        </p:txBody>
      </p:sp>
      <p:sp>
        <p:nvSpPr>
          <p:cNvPr id="16" name="TextBox 15">
            <a:extLst>
              <a:ext uri="{FF2B5EF4-FFF2-40B4-BE49-F238E27FC236}">
                <a16:creationId xmlns:a16="http://schemas.microsoft.com/office/drawing/2014/main" id="{C3714887-25B3-4AD0-8BBA-28A9B66FA0D0}"/>
              </a:ext>
            </a:extLst>
          </p:cNvPr>
          <p:cNvSpPr txBox="1"/>
          <p:nvPr/>
        </p:nvSpPr>
        <p:spPr>
          <a:xfrm>
            <a:off x="10022794" y="284435"/>
            <a:ext cx="845103" cy="369332"/>
          </a:xfrm>
          <a:prstGeom prst="rect">
            <a:avLst/>
          </a:prstGeom>
          <a:noFill/>
        </p:spPr>
        <p:txBody>
          <a:bodyPr wrap="none" rtlCol="0">
            <a:spAutoFit/>
          </a:bodyPr>
          <a:lstStyle/>
          <a:p>
            <a:r>
              <a:rPr lang="en-SG" u="sng" dirty="0"/>
              <a:t>English</a:t>
            </a:r>
          </a:p>
        </p:txBody>
      </p:sp>
      <p:sp>
        <p:nvSpPr>
          <p:cNvPr id="17" name="TextBox 16">
            <a:extLst>
              <a:ext uri="{FF2B5EF4-FFF2-40B4-BE49-F238E27FC236}">
                <a16:creationId xmlns:a16="http://schemas.microsoft.com/office/drawing/2014/main" id="{60A4AAC7-9B7A-4AA3-95D2-6D997E4C2525}"/>
              </a:ext>
            </a:extLst>
          </p:cNvPr>
          <p:cNvSpPr txBox="1"/>
          <p:nvPr/>
        </p:nvSpPr>
        <p:spPr>
          <a:xfrm>
            <a:off x="9999549" y="3595058"/>
            <a:ext cx="891591" cy="369332"/>
          </a:xfrm>
          <a:prstGeom prst="rect">
            <a:avLst/>
          </a:prstGeom>
          <a:noFill/>
        </p:spPr>
        <p:txBody>
          <a:bodyPr wrap="none" rtlCol="0">
            <a:spAutoFit/>
          </a:bodyPr>
          <a:lstStyle/>
          <a:p>
            <a:r>
              <a:rPr lang="en-SG" u="sng" dirty="0"/>
              <a:t>Science</a:t>
            </a:r>
          </a:p>
        </p:txBody>
      </p:sp>
      <p:sp>
        <p:nvSpPr>
          <p:cNvPr id="18" name="TextBox 17">
            <a:extLst>
              <a:ext uri="{FF2B5EF4-FFF2-40B4-BE49-F238E27FC236}">
                <a16:creationId xmlns:a16="http://schemas.microsoft.com/office/drawing/2014/main" id="{4083A356-3EED-4B78-8CA7-27A303289C95}"/>
              </a:ext>
            </a:extLst>
          </p:cNvPr>
          <p:cNvSpPr txBox="1"/>
          <p:nvPr/>
        </p:nvSpPr>
        <p:spPr>
          <a:xfrm>
            <a:off x="6640650" y="3595058"/>
            <a:ext cx="937244" cy="369332"/>
          </a:xfrm>
          <a:prstGeom prst="rect">
            <a:avLst/>
          </a:prstGeom>
          <a:noFill/>
        </p:spPr>
        <p:txBody>
          <a:bodyPr wrap="none" rtlCol="0">
            <a:spAutoFit/>
          </a:bodyPr>
          <a:lstStyle/>
          <a:p>
            <a:r>
              <a:rPr lang="en-SG" u="sng" dirty="0"/>
              <a:t>Reading</a:t>
            </a:r>
          </a:p>
        </p:txBody>
      </p:sp>
    </p:spTree>
    <p:extLst>
      <p:ext uri="{BB962C8B-B14F-4D97-AF65-F5344CB8AC3E}">
        <p14:creationId xmlns:p14="http://schemas.microsoft.com/office/powerpoint/2010/main" val="4088198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77901" y="736813"/>
            <a:ext cx="4841813" cy="5981274"/>
          </a:xfrm>
        </p:spPr>
        <p:txBody>
          <a:bodyPr>
            <a:normAutofit/>
          </a:bodyPr>
          <a:lstStyle/>
          <a:p>
            <a:pPr>
              <a:spcBef>
                <a:spcPts val="2400"/>
              </a:spcBef>
              <a:buFontTx/>
              <a:buChar char="-"/>
            </a:pPr>
            <a:r>
              <a:rPr lang="en-US" sz="2000" dirty="0">
                <a:latin typeface="Calibri" panose="020F0502020204030204" pitchFamily="34" charset="0"/>
                <a:cs typeface="Calibri" panose="020F0502020204030204" pitchFamily="34" charset="0"/>
              </a:rPr>
              <a:t>The charts on the right are relationship of each subject’s average score with the % of students obtaining &gt;=21 composite score.</a:t>
            </a:r>
          </a:p>
          <a:p>
            <a:pPr>
              <a:spcBef>
                <a:spcPts val="2400"/>
              </a:spcBef>
              <a:buFontTx/>
              <a:buChar char="-"/>
            </a:pPr>
            <a:r>
              <a:rPr lang="en-US" sz="2000" dirty="0">
                <a:latin typeface="Calibri" panose="020F0502020204030204" pitchFamily="34" charset="0"/>
                <a:cs typeface="Calibri" panose="020F0502020204030204" pitchFamily="34" charset="0"/>
              </a:rPr>
              <a:t>All 4 subjects shows strong +ve linear correlation to % of students obtaining &gt;=21 composite score, suggesting that to increase the % of students obtaining &gt;=21 composite scores, all the 4 subjects are equally important.</a:t>
            </a:r>
          </a:p>
          <a:p>
            <a:pPr marL="0" indent="0">
              <a:spcBef>
                <a:spcPts val="2400"/>
              </a:spcBef>
              <a:buNone/>
            </a:pPr>
            <a:r>
              <a:rPr lang="en-US" sz="2000" b="1" u="sng" dirty="0">
                <a:latin typeface="Calibri" panose="020F0502020204030204" pitchFamily="34" charset="0"/>
                <a:cs typeface="Calibri" panose="020F0502020204030204" pitchFamily="34" charset="0"/>
              </a:rPr>
              <a:t>Recommendations:</a:t>
            </a:r>
          </a:p>
          <a:p>
            <a:pPr marL="0" indent="0">
              <a:spcBef>
                <a:spcPts val="0"/>
              </a:spcBef>
              <a:buNone/>
            </a:pPr>
            <a:r>
              <a:rPr lang="en-US" sz="2000" dirty="0">
                <a:latin typeface="Calibri" panose="020F0502020204030204" pitchFamily="34" charset="0"/>
                <a:cs typeface="Calibri" panose="020F0502020204030204" pitchFamily="34" charset="0"/>
              </a:rPr>
              <a:t>- For students in need, the state will need to provide additional or higher quality teaching resources for all 4 subjects.</a:t>
            </a:r>
          </a:p>
        </p:txBody>
      </p:sp>
      <p:sp>
        <p:nvSpPr>
          <p:cNvPr id="11" name="Title 1">
            <a:extLst>
              <a:ext uri="{FF2B5EF4-FFF2-40B4-BE49-F238E27FC236}">
                <a16:creationId xmlns:a16="http://schemas.microsoft.com/office/drawing/2014/main" id="{8CE5C841-CCFE-4928-8B5B-26628E240687}"/>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ACT Test (Subject Analysis)</a:t>
            </a:r>
          </a:p>
        </p:txBody>
      </p:sp>
      <p:pic>
        <p:nvPicPr>
          <p:cNvPr id="4" name="Picture 3">
            <a:extLst>
              <a:ext uri="{FF2B5EF4-FFF2-40B4-BE49-F238E27FC236}">
                <a16:creationId xmlns:a16="http://schemas.microsoft.com/office/drawing/2014/main" id="{BE8269E4-812A-4F56-B0E7-F07E5D10C356}"/>
              </a:ext>
            </a:extLst>
          </p:cNvPr>
          <p:cNvPicPr>
            <a:picLocks noChangeAspect="1"/>
          </p:cNvPicPr>
          <p:nvPr/>
        </p:nvPicPr>
        <p:blipFill>
          <a:blip r:embed="rId3"/>
          <a:stretch>
            <a:fillRect/>
          </a:stretch>
        </p:blipFill>
        <p:spPr>
          <a:xfrm>
            <a:off x="5357812" y="653767"/>
            <a:ext cx="3502923" cy="2882687"/>
          </a:xfrm>
          <a:prstGeom prst="rect">
            <a:avLst/>
          </a:prstGeom>
        </p:spPr>
      </p:pic>
      <p:pic>
        <p:nvPicPr>
          <p:cNvPr id="6" name="Picture 5">
            <a:extLst>
              <a:ext uri="{FF2B5EF4-FFF2-40B4-BE49-F238E27FC236}">
                <a16:creationId xmlns:a16="http://schemas.microsoft.com/office/drawing/2014/main" id="{D9CCF296-8D8D-4919-AB38-B8E76DDC1E93}"/>
              </a:ext>
            </a:extLst>
          </p:cNvPr>
          <p:cNvPicPr>
            <a:picLocks noChangeAspect="1"/>
          </p:cNvPicPr>
          <p:nvPr/>
        </p:nvPicPr>
        <p:blipFill>
          <a:blip r:embed="rId4"/>
          <a:stretch>
            <a:fillRect/>
          </a:stretch>
        </p:blipFill>
        <p:spPr>
          <a:xfrm>
            <a:off x="8698694" y="653767"/>
            <a:ext cx="3493305" cy="2882687"/>
          </a:xfrm>
          <a:prstGeom prst="rect">
            <a:avLst/>
          </a:prstGeom>
        </p:spPr>
      </p:pic>
      <p:pic>
        <p:nvPicPr>
          <p:cNvPr id="12" name="Picture 11">
            <a:extLst>
              <a:ext uri="{FF2B5EF4-FFF2-40B4-BE49-F238E27FC236}">
                <a16:creationId xmlns:a16="http://schemas.microsoft.com/office/drawing/2014/main" id="{4E7A9C31-4B57-4222-9B22-36E443595B6F}"/>
              </a:ext>
            </a:extLst>
          </p:cNvPr>
          <p:cNvPicPr>
            <a:picLocks noChangeAspect="1"/>
          </p:cNvPicPr>
          <p:nvPr/>
        </p:nvPicPr>
        <p:blipFill>
          <a:blip r:embed="rId5"/>
          <a:stretch>
            <a:fillRect/>
          </a:stretch>
        </p:blipFill>
        <p:spPr>
          <a:xfrm>
            <a:off x="5519853" y="3964390"/>
            <a:ext cx="3340882" cy="2753697"/>
          </a:xfrm>
          <a:prstGeom prst="rect">
            <a:avLst/>
          </a:prstGeom>
        </p:spPr>
      </p:pic>
      <p:pic>
        <p:nvPicPr>
          <p:cNvPr id="14" name="Picture 13">
            <a:extLst>
              <a:ext uri="{FF2B5EF4-FFF2-40B4-BE49-F238E27FC236}">
                <a16:creationId xmlns:a16="http://schemas.microsoft.com/office/drawing/2014/main" id="{E156660F-50E2-4A73-8C2B-705CE151C83E}"/>
              </a:ext>
            </a:extLst>
          </p:cNvPr>
          <p:cNvPicPr>
            <a:picLocks noChangeAspect="1"/>
          </p:cNvPicPr>
          <p:nvPr/>
        </p:nvPicPr>
        <p:blipFill>
          <a:blip r:embed="rId6"/>
          <a:stretch>
            <a:fillRect/>
          </a:stretch>
        </p:blipFill>
        <p:spPr>
          <a:xfrm>
            <a:off x="8698694" y="3964390"/>
            <a:ext cx="3493305" cy="2753697"/>
          </a:xfrm>
          <a:prstGeom prst="rect">
            <a:avLst/>
          </a:prstGeom>
        </p:spPr>
      </p:pic>
      <p:sp>
        <p:nvSpPr>
          <p:cNvPr id="15" name="TextBox 14">
            <a:extLst>
              <a:ext uri="{FF2B5EF4-FFF2-40B4-BE49-F238E27FC236}">
                <a16:creationId xmlns:a16="http://schemas.microsoft.com/office/drawing/2014/main" id="{A743C455-290A-4C5C-B62C-F518B13E0F30}"/>
              </a:ext>
            </a:extLst>
          </p:cNvPr>
          <p:cNvSpPr txBox="1"/>
          <p:nvPr/>
        </p:nvSpPr>
        <p:spPr>
          <a:xfrm>
            <a:off x="6764723" y="284435"/>
            <a:ext cx="689099" cy="369332"/>
          </a:xfrm>
          <a:prstGeom prst="rect">
            <a:avLst/>
          </a:prstGeom>
          <a:noFill/>
        </p:spPr>
        <p:txBody>
          <a:bodyPr wrap="none" rtlCol="0">
            <a:spAutoFit/>
          </a:bodyPr>
          <a:lstStyle/>
          <a:p>
            <a:r>
              <a:rPr lang="en-SG" u="sng" dirty="0"/>
              <a:t>Math</a:t>
            </a:r>
          </a:p>
        </p:txBody>
      </p:sp>
      <p:sp>
        <p:nvSpPr>
          <p:cNvPr id="16" name="TextBox 15">
            <a:extLst>
              <a:ext uri="{FF2B5EF4-FFF2-40B4-BE49-F238E27FC236}">
                <a16:creationId xmlns:a16="http://schemas.microsoft.com/office/drawing/2014/main" id="{C3714887-25B3-4AD0-8BBA-28A9B66FA0D0}"/>
              </a:ext>
            </a:extLst>
          </p:cNvPr>
          <p:cNvSpPr txBox="1"/>
          <p:nvPr/>
        </p:nvSpPr>
        <p:spPr>
          <a:xfrm>
            <a:off x="10022794" y="284435"/>
            <a:ext cx="845103" cy="369332"/>
          </a:xfrm>
          <a:prstGeom prst="rect">
            <a:avLst/>
          </a:prstGeom>
          <a:noFill/>
        </p:spPr>
        <p:txBody>
          <a:bodyPr wrap="none" rtlCol="0">
            <a:spAutoFit/>
          </a:bodyPr>
          <a:lstStyle/>
          <a:p>
            <a:r>
              <a:rPr lang="en-SG" u="sng" dirty="0"/>
              <a:t>English</a:t>
            </a:r>
          </a:p>
        </p:txBody>
      </p:sp>
      <p:sp>
        <p:nvSpPr>
          <p:cNvPr id="17" name="TextBox 16">
            <a:extLst>
              <a:ext uri="{FF2B5EF4-FFF2-40B4-BE49-F238E27FC236}">
                <a16:creationId xmlns:a16="http://schemas.microsoft.com/office/drawing/2014/main" id="{60A4AAC7-9B7A-4AA3-95D2-6D997E4C2525}"/>
              </a:ext>
            </a:extLst>
          </p:cNvPr>
          <p:cNvSpPr txBox="1"/>
          <p:nvPr/>
        </p:nvSpPr>
        <p:spPr>
          <a:xfrm>
            <a:off x="9999549" y="3595058"/>
            <a:ext cx="891591" cy="369332"/>
          </a:xfrm>
          <a:prstGeom prst="rect">
            <a:avLst/>
          </a:prstGeom>
          <a:noFill/>
        </p:spPr>
        <p:txBody>
          <a:bodyPr wrap="none" rtlCol="0">
            <a:spAutoFit/>
          </a:bodyPr>
          <a:lstStyle/>
          <a:p>
            <a:r>
              <a:rPr lang="en-SG" u="sng" dirty="0"/>
              <a:t>Science</a:t>
            </a:r>
          </a:p>
        </p:txBody>
      </p:sp>
      <p:sp>
        <p:nvSpPr>
          <p:cNvPr id="18" name="TextBox 17">
            <a:extLst>
              <a:ext uri="{FF2B5EF4-FFF2-40B4-BE49-F238E27FC236}">
                <a16:creationId xmlns:a16="http://schemas.microsoft.com/office/drawing/2014/main" id="{4083A356-3EED-4B78-8CA7-27A303289C95}"/>
              </a:ext>
            </a:extLst>
          </p:cNvPr>
          <p:cNvSpPr txBox="1"/>
          <p:nvPr/>
        </p:nvSpPr>
        <p:spPr>
          <a:xfrm>
            <a:off x="6640650" y="3595058"/>
            <a:ext cx="937244" cy="369332"/>
          </a:xfrm>
          <a:prstGeom prst="rect">
            <a:avLst/>
          </a:prstGeom>
          <a:noFill/>
        </p:spPr>
        <p:txBody>
          <a:bodyPr wrap="none" rtlCol="0">
            <a:spAutoFit/>
          </a:bodyPr>
          <a:lstStyle/>
          <a:p>
            <a:r>
              <a:rPr lang="en-SG" u="sng" dirty="0"/>
              <a:t>Reading</a:t>
            </a:r>
          </a:p>
        </p:txBody>
      </p:sp>
    </p:spTree>
    <p:extLst>
      <p:ext uri="{BB962C8B-B14F-4D97-AF65-F5344CB8AC3E}">
        <p14:creationId xmlns:p14="http://schemas.microsoft.com/office/powerpoint/2010/main" val="249590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77900" y="736813"/>
            <a:ext cx="11424221" cy="5981274"/>
          </a:xfrm>
        </p:spPr>
        <p:txBody>
          <a:bodyPr>
            <a:normAutofit/>
          </a:bodyPr>
          <a:lstStyle/>
          <a:p>
            <a:pPr marL="0" indent="0">
              <a:spcBef>
                <a:spcPts val="2400"/>
              </a:spcBef>
              <a:buNone/>
            </a:pPr>
            <a:r>
              <a:rPr lang="en-US" sz="2000" dirty="0">
                <a:latin typeface="Calibri" panose="020F0502020204030204" pitchFamily="34" charset="0"/>
                <a:cs typeface="Calibri" panose="020F0502020204030204" pitchFamily="34" charset="0"/>
              </a:rPr>
              <a:t>To improve college enrollment rate in California: </a:t>
            </a:r>
          </a:p>
          <a:p>
            <a:pPr>
              <a:spcBef>
                <a:spcPts val="1200"/>
              </a:spcBef>
              <a:buFontTx/>
              <a:buChar char="-"/>
            </a:pPr>
            <a:r>
              <a:rPr lang="en-US" sz="2000" dirty="0">
                <a:latin typeface="Calibri" panose="020F0502020204030204" pitchFamily="34" charset="0"/>
                <a:cs typeface="Calibri" panose="020F0502020204030204" pitchFamily="34" charset="0"/>
              </a:rPr>
              <a:t>Can improve the college admission test results of students. </a:t>
            </a:r>
          </a:p>
          <a:p>
            <a:pPr>
              <a:spcBef>
                <a:spcPts val="0"/>
              </a:spcBef>
              <a:buFontTx/>
              <a:buChar char="-"/>
            </a:pPr>
            <a:endParaRPr lang="en-US" sz="2000" dirty="0">
              <a:latin typeface="Calibri" panose="020F0502020204030204" pitchFamily="34" charset="0"/>
              <a:cs typeface="Calibri" panose="020F0502020204030204" pitchFamily="34" charset="0"/>
            </a:endParaRPr>
          </a:p>
          <a:p>
            <a:pPr marL="0" indent="0">
              <a:spcBef>
                <a:spcPts val="0"/>
              </a:spcBef>
              <a:buNone/>
            </a:pPr>
            <a:r>
              <a:rPr lang="en-US" sz="2000" b="1" u="sng" dirty="0">
                <a:latin typeface="Calibri" panose="020F0502020204030204" pitchFamily="34" charset="0"/>
                <a:cs typeface="Calibri" panose="020F0502020204030204" pitchFamily="34" charset="0"/>
              </a:rPr>
              <a:t>SAT Test</a:t>
            </a:r>
          </a:p>
          <a:p>
            <a:pPr marL="457200" indent="-457200">
              <a:spcBef>
                <a:spcPts val="1200"/>
              </a:spcBef>
              <a:buAutoNum type="arabicPeriod"/>
            </a:pPr>
            <a:r>
              <a:rPr lang="en-US" sz="2000" dirty="0">
                <a:latin typeface="Calibri" panose="020F0502020204030204" pitchFamily="34" charset="0"/>
                <a:cs typeface="Calibri" panose="020F0502020204030204" pitchFamily="34" charset="0"/>
              </a:rPr>
              <a:t>Government can focus on allocating more and higher quality teaching resources to the bottom 5 counties in SAT performance, namely Colusa, Glenn, Fresno, Los Angeles and Monterey.</a:t>
            </a:r>
          </a:p>
          <a:p>
            <a:pPr marL="457200" indent="-457200">
              <a:spcBef>
                <a:spcPts val="1200"/>
              </a:spcBef>
              <a:buAutoNum type="arabicPeriod"/>
            </a:pPr>
            <a:r>
              <a:rPr lang="en-US" sz="2000" dirty="0">
                <a:latin typeface="Calibri" panose="020F0502020204030204" pitchFamily="34" charset="0"/>
                <a:cs typeface="Calibri" panose="020F0502020204030204" pitchFamily="34" charset="0"/>
              </a:rPr>
              <a:t>For students in need, the state will need to provide additional or higher quality teaching resources for both Math and ERW subjects.</a:t>
            </a:r>
          </a:p>
          <a:p>
            <a:pPr marL="457200" indent="-457200">
              <a:spcBef>
                <a:spcPts val="1200"/>
              </a:spcBef>
              <a:buAutoNum type="arabicPeriod"/>
            </a:pPr>
            <a:r>
              <a:rPr lang="en-US" sz="2000" dirty="0">
                <a:latin typeface="Calibri" panose="020F0502020204030204" pitchFamily="34" charset="0"/>
                <a:cs typeface="Calibri" panose="020F0502020204030204" pitchFamily="34" charset="0"/>
              </a:rPr>
              <a:t>Throughout the state, government need to improve quality of current teaching resources in Math.</a:t>
            </a:r>
          </a:p>
          <a:p>
            <a:pPr marL="0" indent="0">
              <a:spcBef>
                <a:spcPts val="0"/>
              </a:spcBef>
              <a:buNone/>
            </a:pPr>
            <a:endParaRPr lang="en-US" sz="2000" dirty="0">
              <a:latin typeface="Calibri" panose="020F0502020204030204" pitchFamily="34" charset="0"/>
              <a:cs typeface="Calibri" panose="020F0502020204030204" pitchFamily="34" charset="0"/>
            </a:endParaRPr>
          </a:p>
          <a:p>
            <a:pPr marL="0" indent="0">
              <a:spcBef>
                <a:spcPts val="0"/>
              </a:spcBef>
              <a:buNone/>
            </a:pPr>
            <a:r>
              <a:rPr lang="en-US" sz="2000" b="1" u="sng" dirty="0">
                <a:latin typeface="Calibri" panose="020F0502020204030204" pitchFamily="34" charset="0"/>
                <a:cs typeface="Calibri" panose="020F0502020204030204" pitchFamily="34" charset="0"/>
              </a:rPr>
              <a:t>ACT Test</a:t>
            </a:r>
          </a:p>
          <a:p>
            <a:pPr marL="457200" indent="-457200">
              <a:spcBef>
                <a:spcPts val="1200"/>
              </a:spcBef>
              <a:buAutoNum type="arabicPeriod"/>
            </a:pPr>
            <a:r>
              <a:rPr lang="en-US" sz="2000" dirty="0">
                <a:latin typeface="Calibri" panose="020F0502020204030204" pitchFamily="34" charset="0"/>
                <a:cs typeface="Calibri" panose="020F0502020204030204" pitchFamily="34" charset="0"/>
              </a:rPr>
              <a:t>Government can focus on allocating more and higher quality teaching resources to the bottom 5 counties in ACT performance, namely Modoc, Fresno, Monterey, Tehama and Lake.</a:t>
            </a:r>
          </a:p>
          <a:p>
            <a:pPr marL="457200" indent="-457200">
              <a:spcBef>
                <a:spcPts val="1200"/>
              </a:spcBef>
              <a:buAutoNum type="arabicPeriod"/>
            </a:pPr>
            <a:r>
              <a:rPr lang="en-US" sz="2000" dirty="0">
                <a:latin typeface="Calibri" panose="020F0502020204030204" pitchFamily="34" charset="0"/>
                <a:cs typeface="Calibri" panose="020F0502020204030204" pitchFamily="34" charset="0"/>
              </a:rPr>
              <a:t>For students in need, the state will need to provide additional or higher quality teaching resources for all 4 subjects (Math, English, Reading, Science).</a:t>
            </a:r>
          </a:p>
        </p:txBody>
      </p:sp>
      <p:sp>
        <p:nvSpPr>
          <p:cNvPr id="10" name="Title 1">
            <a:extLst>
              <a:ext uri="{FF2B5EF4-FFF2-40B4-BE49-F238E27FC236}">
                <a16:creationId xmlns:a16="http://schemas.microsoft.com/office/drawing/2014/main" id="{804551E3-49FA-40A1-95B2-F4A00A1D2A3E}"/>
              </a:ext>
            </a:extLst>
          </p:cNvPr>
          <p:cNvSpPr txBox="1">
            <a:spLocks/>
          </p:cNvSpPr>
          <p:nvPr/>
        </p:nvSpPr>
        <p:spPr>
          <a:xfrm>
            <a:off x="389878" y="374367"/>
            <a:ext cx="4267847" cy="5588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Conclusion &amp; Recommendations</a:t>
            </a:r>
          </a:p>
        </p:txBody>
      </p:sp>
    </p:spTree>
    <p:extLst>
      <p:ext uri="{BB962C8B-B14F-4D97-AF65-F5344CB8AC3E}">
        <p14:creationId xmlns:p14="http://schemas.microsoft.com/office/powerpoint/2010/main" val="3979179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2C49-C0A2-4903-8B4E-DE2DE76241F1}"/>
              </a:ext>
            </a:extLst>
          </p:cNvPr>
          <p:cNvSpPr>
            <a:spLocks noGrp="1"/>
          </p:cNvSpPr>
          <p:nvPr>
            <p:ph type="title"/>
          </p:nvPr>
        </p:nvSpPr>
        <p:spPr>
          <a:xfrm>
            <a:off x="4110037" y="2445146"/>
            <a:ext cx="3971925" cy="1967707"/>
          </a:xfrm>
        </p:spPr>
        <p:txBody>
          <a:bodyPr>
            <a:normAutofit/>
          </a:bodyPr>
          <a:lstStyle/>
          <a:p>
            <a:pPr algn="ctr"/>
            <a:r>
              <a:rPr lang="en-SG" sz="6000" b="1" dirty="0"/>
              <a:t>Thank you!</a:t>
            </a:r>
          </a:p>
        </p:txBody>
      </p:sp>
    </p:spTree>
    <p:extLst>
      <p:ext uri="{BB962C8B-B14F-4D97-AF65-F5344CB8AC3E}">
        <p14:creationId xmlns:p14="http://schemas.microsoft.com/office/powerpoint/2010/main" val="19887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44C0-8777-4356-80EE-F2CF7BA9C0A3}"/>
              </a:ext>
            </a:extLst>
          </p:cNvPr>
          <p:cNvSpPr>
            <a:spLocks noGrp="1"/>
          </p:cNvSpPr>
          <p:nvPr>
            <p:ph type="title"/>
          </p:nvPr>
        </p:nvSpPr>
        <p:spPr>
          <a:xfrm>
            <a:off x="389878" y="374367"/>
            <a:ext cx="3555923" cy="558800"/>
          </a:xfrm>
        </p:spPr>
        <p:txBody>
          <a:bodyPr>
            <a:normAutofit/>
          </a:bodyPr>
          <a:lstStyle/>
          <a:p>
            <a:r>
              <a:rPr lang="en-SG" sz="2400" b="1" u="sng" dirty="0">
                <a:latin typeface="+mn-lt"/>
              </a:rPr>
              <a:t>Background of Project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89878" y="933166"/>
                <a:ext cx="10248900" cy="4781833"/>
              </a:xfrm>
            </p:spPr>
            <p:txBody>
              <a:bodyPr>
                <a:normAutofit/>
              </a:bodyPr>
              <a:lstStyle/>
              <a:p>
                <a:pPr marL="0" indent="0">
                  <a:lnSpc>
                    <a:spcPct val="110000"/>
                  </a:lnSpc>
                  <a:spcBef>
                    <a:spcPts val="2400"/>
                  </a:spcBef>
                  <a:buNone/>
                </a:pPr>
                <a:r>
                  <a:rPr lang="en-US" sz="2000" u="sng" dirty="0">
                    <a:cs typeface="Calibri" panose="020F0502020204030204" pitchFamily="34" charset="0"/>
                  </a:rPr>
                  <a:t>Who am I?</a:t>
                </a:r>
              </a:p>
              <a:p>
                <a:pPr marL="0" indent="0">
                  <a:lnSpc>
                    <a:spcPct val="110000"/>
                  </a:lnSpc>
                  <a:spcBef>
                    <a:spcPts val="600"/>
                  </a:spcBef>
                  <a:buNone/>
                </a:pPr>
                <a:r>
                  <a:rPr lang="en-US" sz="2000" b="1" dirty="0">
                    <a:cs typeface="Calibri" panose="020F0502020204030204" pitchFamily="34" charset="0"/>
                  </a:rPr>
                  <a:t>Education policy advisor to State Government of California in 2020 </a:t>
                </a:r>
              </a:p>
              <a:p>
                <a:pPr marL="0" indent="0">
                  <a:lnSpc>
                    <a:spcPct val="110000"/>
                  </a:lnSpc>
                  <a:spcBef>
                    <a:spcPts val="600"/>
                  </a:spcBef>
                  <a:buNone/>
                </a:pPr>
                <a:endParaRPr lang="en-US" sz="2000" b="1" dirty="0">
                  <a:cs typeface="Calibri" panose="020F0502020204030204" pitchFamily="34" charset="0"/>
                </a:endParaRPr>
              </a:p>
              <a:p>
                <a:pPr marL="0" indent="0">
                  <a:lnSpc>
                    <a:spcPct val="110000"/>
                  </a:lnSpc>
                  <a:spcBef>
                    <a:spcPts val="600"/>
                  </a:spcBef>
                  <a:buNone/>
                </a:pPr>
                <a:r>
                  <a:rPr lang="en-US" sz="2000" u="sng" dirty="0">
                    <a:cs typeface="Calibri" panose="020F0502020204030204" pitchFamily="34" charset="0"/>
                  </a:rPr>
                  <a:t>California State</a:t>
                </a:r>
              </a:p>
              <a:p>
                <a:pPr>
                  <a:lnSpc>
                    <a:spcPct val="110000"/>
                  </a:lnSpc>
                  <a:spcBef>
                    <a:spcPts val="0"/>
                  </a:spcBef>
                  <a:buFontTx/>
                  <a:buChar char="-"/>
                </a:pPr>
                <a:r>
                  <a:rPr lang="en-US" altLang="zh-CN" sz="2000" dirty="0">
                    <a:cs typeface="Calibri" panose="020F0502020204030204" pitchFamily="34" charset="0"/>
                  </a:rPr>
                  <a:t>Highest population state (~39.5 million, ~12% of US population</a:t>
                </a:r>
                <a14:m>
                  <m:oMath xmlns:m="http://schemas.openxmlformats.org/officeDocument/2006/math">
                    <m:sSup>
                      <m:sSupPr>
                        <m:ctrlPr>
                          <a:rPr lang="en-US" altLang="zh-CN" sz="2000" i="1" dirty="0" smtClean="0">
                            <a:latin typeface="Cambria Math" panose="02040503050406030204" pitchFamily="18" charset="0"/>
                            <a:cs typeface="Calibri" panose="020F0502020204030204" pitchFamily="34" charset="0"/>
                          </a:rPr>
                        </m:ctrlPr>
                      </m:sSupPr>
                      <m:e>
                        <m:r>
                          <a:rPr lang="en-SG" altLang="zh-CN" sz="2000" b="0" i="0" dirty="0" smtClean="0">
                            <a:latin typeface="Cambria Math" panose="02040503050406030204" pitchFamily="18" charset="0"/>
                            <a:cs typeface="Calibri" panose="020F0502020204030204" pitchFamily="34" charset="0"/>
                          </a:rPr>
                          <m:t>)</m:t>
                        </m:r>
                      </m:e>
                      <m:sup>
                        <m:r>
                          <a:rPr lang="en-SG" altLang="zh-CN" sz="2000" b="0" i="0" dirty="0" smtClean="0">
                            <a:latin typeface="Cambria Math" panose="02040503050406030204" pitchFamily="18" charset="0"/>
                            <a:cs typeface="Calibri" panose="020F0502020204030204" pitchFamily="34" charset="0"/>
                          </a:rPr>
                          <m:t>[1]</m:t>
                        </m:r>
                      </m:sup>
                    </m:sSup>
                  </m:oMath>
                </a14:m>
                <a:r>
                  <a:rPr lang="en-US" altLang="zh-CN" sz="2000" dirty="0">
                    <a:cs typeface="Calibri" panose="020F0502020204030204" pitchFamily="34" charset="0"/>
                  </a:rPr>
                  <a:t>.</a:t>
                </a:r>
                <a:r>
                  <a:rPr lang="en-US" sz="2000" dirty="0">
                    <a:cs typeface="Calibri" panose="020F0502020204030204" pitchFamily="34" charset="0"/>
                  </a:rPr>
                  <a:t> </a:t>
                </a:r>
              </a:p>
              <a:p>
                <a:pPr>
                  <a:lnSpc>
                    <a:spcPct val="110000"/>
                  </a:lnSpc>
                  <a:spcBef>
                    <a:spcPts val="0"/>
                  </a:spcBef>
                  <a:buFontTx/>
                  <a:buChar char="-"/>
                </a:pPr>
                <a:r>
                  <a:rPr lang="en-US" b="1" dirty="0">
                    <a:cs typeface="Calibri" panose="020F0502020204030204" pitchFamily="34" charset="0"/>
                  </a:rPr>
                  <a:t>~420,000 </a:t>
                </a:r>
                <a:r>
                  <a:rPr lang="en-US" sz="2000" dirty="0">
                    <a:cs typeface="Calibri" panose="020F0502020204030204" pitchFamily="34" charset="0"/>
                  </a:rPr>
                  <a:t>high school students graduated</a:t>
                </a:r>
                <a14:m>
                  <m:oMath xmlns:m="http://schemas.openxmlformats.org/officeDocument/2006/math">
                    <m:sSup>
                      <m:sSupPr>
                        <m:ctrlPr>
                          <a:rPr lang="en-US" sz="2000" i="1" smtClean="0">
                            <a:latin typeface="Cambria Math" panose="02040503050406030204" pitchFamily="18" charset="0"/>
                          </a:rPr>
                        </m:ctrlPr>
                      </m:sSupPr>
                      <m:e>
                        <m:r>
                          <a:rPr lang="en-SG" sz="2000" b="0" i="0" smtClean="0">
                            <a:latin typeface="Cambria Math" panose="02040503050406030204" pitchFamily="18" charset="0"/>
                          </a:rPr>
                          <m:t> </m:t>
                        </m:r>
                        <m:r>
                          <m:rPr>
                            <m:sty m:val="p"/>
                          </m:rPr>
                          <a:rPr lang="en-SG" sz="2000" b="0" i="0" smtClean="0">
                            <a:latin typeface="Cambria Math" panose="02040503050406030204" pitchFamily="18" charset="0"/>
                          </a:rPr>
                          <m:t>every</m:t>
                        </m:r>
                        <m:r>
                          <a:rPr lang="en-SG" sz="2000" b="0" i="0" smtClean="0">
                            <a:latin typeface="Cambria Math" panose="02040503050406030204" pitchFamily="18" charset="0"/>
                          </a:rPr>
                          <m:t> </m:t>
                        </m:r>
                        <m:r>
                          <m:rPr>
                            <m:sty m:val="p"/>
                          </m:rPr>
                          <a:rPr lang="en-SG" sz="2000" b="0" i="0" smtClean="0">
                            <a:latin typeface="Cambria Math" panose="02040503050406030204" pitchFamily="18" charset="0"/>
                          </a:rPr>
                          <m:t>year</m:t>
                        </m:r>
                      </m:e>
                      <m:sup>
                        <m:r>
                          <a:rPr lang="en-SG" sz="2000" b="0" i="0" smtClean="0">
                            <a:latin typeface="Cambria Math" panose="02040503050406030204" pitchFamily="18" charset="0"/>
                          </a:rPr>
                          <m:t>[2]</m:t>
                        </m:r>
                      </m:sup>
                    </m:sSup>
                  </m:oMath>
                </a14:m>
                <a:r>
                  <a:rPr lang="en-US" sz="2000" dirty="0">
                    <a:cs typeface="Calibri" panose="020F0502020204030204" pitchFamily="34" charset="0"/>
                  </a:rPr>
                  <a:t>. </a:t>
                </a:r>
              </a:p>
              <a:p>
                <a:pPr marL="0" indent="0">
                  <a:lnSpc>
                    <a:spcPct val="110000"/>
                  </a:lnSpc>
                  <a:spcBef>
                    <a:spcPts val="0"/>
                  </a:spcBef>
                  <a:buNone/>
                </a:pPr>
                <a:r>
                  <a:rPr lang="en-US" sz="2000" dirty="0">
                    <a:cs typeface="Calibri" panose="020F0502020204030204" pitchFamily="34" charset="0"/>
                  </a:rPr>
                  <a:t>    Problem: Only </a:t>
                </a:r>
                <a:r>
                  <a:rPr lang="en-US" b="1" dirty="0">
                    <a:solidFill>
                      <a:srgbClr val="FF0000"/>
                    </a:solidFill>
                    <a:cs typeface="Calibri" panose="020F0502020204030204" pitchFamily="34" charset="0"/>
                  </a:rPr>
                  <a:t>63%</a:t>
                </a:r>
                <a:r>
                  <a:rPr lang="en-US" sz="2000" dirty="0">
                    <a:cs typeface="Calibri" panose="020F0502020204030204" pitchFamily="34" charset="0"/>
                  </a:rPr>
                  <a:t> of these students able to enroll into college</a:t>
                </a:r>
                <a14:m>
                  <m:oMath xmlns:m="http://schemas.openxmlformats.org/officeDocument/2006/math">
                    <m:sSup>
                      <m:sSupPr>
                        <m:ctrlPr>
                          <a:rPr lang="en-US" sz="2000" i="1" dirty="0" smtClean="0">
                            <a:latin typeface="Cambria Math" panose="02040503050406030204" pitchFamily="18" charset="0"/>
                            <a:cs typeface="Calibri" panose="020F0502020204030204" pitchFamily="34" charset="0"/>
                          </a:rPr>
                        </m:ctrlPr>
                      </m:sSupPr>
                      <m:e>
                        <m:r>
                          <a:rPr lang="en-SG" sz="2000" b="0" i="1" dirty="0" smtClean="0">
                            <a:latin typeface="Cambria Math" panose="02040503050406030204" pitchFamily="18" charset="0"/>
                            <a:cs typeface="Calibri" panose="020F0502020204030204" pitchFamily="34" charset="0"/>
                          </a:rPr>
                          <m:t>.</m:t>
                        </m:r>
                      </m:e>
                      <m:sup>
                        <m:r>
                          <a:rPr lang="en-SG" sz="2000" b="0" i="1" dirty="0" smtClean="0">
                            <a:latin typeface="Cambria Math" panose="02040503050406030204" pitchFamily="18" charset="0"/>
                            <a:cs typeface="Calibri" panose="020F0502020204030204" pitchFamily="34" charset="0"/>
                          </a:rPr>
                          <m:t>[3]</m:t>
                        </m:r>
                      </m:sup>
                    </m:sSup>
                  </m:oMath>
                </a14:m>
                <a:endParaRPr lang="en-US" sz="2000" dirty="0">
                  <a:cs typeface="Calibri" panose="020F0502020204030204" pitchFamily="34" charset="0"/>
                </a:endParaRPr>
              </a:p>
              <a:p>
                <a:pPr marL="0" indent="0">
                  <a:lnSpc>
                    <a:spcPct val="110000"/>
                  </a:lnSpc>
                  <a:spcBef>
                    <a:spcPts val="0"/>
                  </a:spcBef>
                  <a:buNone/>
                </a:pPr>
                <a:endParaRPr lang="en-US" sz="2000" dirty="0">
                  <a:cs typeface="Calibri" panose="020F0502020204030204" pitchFamily="34" charset="0"/>
                </a:endParaRPr>
              </a:p>
              <a:p>
                <a:pPr marL="0" indent="0">
                  <a:lnSpc>
                    <a:spcPct val="110000"/>
                  </a:lnSpc>
                  <a:spcBef>
                    <a:spcPts val="0"/>
                  </a:spcBef>
                  <a:buNone/>
                </a:pPr>
                <a:r>
                  <a:rPr lang="en-US" sz="2000" u="sng" dirty="0">
                    <a:cs typeface="Calibri" panose="020F0502020204030204" pitchFamily="34" charset="0"/>
                  </a:rPr>
                  <a:t>Task:</a:t>
                </a:r>
              </a:p>
              <a:p>
                <a:pPr>
                  <a:lnSpc>
                    <a:spcPct val="110000"/>
                  </a:lnSpc>
                  <a:spcBef>
                    <a:spcPts val="0"/>
                  </a:spcBef>
                </a:pPr>
                <a:r>
                  <a:rPr lang="en-US" sz="2000" dirty="0">
                    <a:cs typeface="Calibri" panose="020F0502020204030204" pitchFamily="34" charset="0"/>
                  </a:rPr>
                  <a:t>To look for ways to increase college enrollments. </a:t>
                </a:r>
              </a:p>
              <a:p>
                <a:pPr marL="0" indent="0">
                  <a:lnSpc>
                    <a:spcPct val="110000"/>
                  </a:lnSpc>
                  <a:spcBef>
                    <a:spcPts val="0"/>
                  </a:spcBef>
                  <a:buNone/>
                </a:pPr>
                <a:r>
                  <a:rPr lang="en-US" sz="2000" dirty="0">
                    <a:cs typeface="Calibri" panose="020F0502020204030204" pitchFamily="34" charset="0"/>
                  </a:rPr>
                  <a:t>     - One aspect is to improve the </a:t>
                </a:r>
                <a:r>
                  <a:rPr lang="en-US" sz="2000" b="1" dirty="0">
                    <a:cs typeface="Calibri" panose="020F0502020204030204" pitchFamily="34" charset="0"/>
                  </a:rPr>
                  <a:t>college admission test </a:t>
                </a:r>
                <a:r>
                  <a:rPr lang="en-US" sz="2000" dirty="0">
                    <a:cs typeface="Calibri" panose="020F0502020204030204" pitchFamily="34" charset="0"/>
                  </a:rPr>
                  <a:t>results of students. </a:t>
                </a:r>
              </a:p>
            </p:txBody>
          </p:sp>
        </mc:Choice>
        <mc:Fallback xmlns="">
          <p:sp>
            <p:nvSpPr>
              <p:cNvPr id="3" name="Content Placeholder 2">
                <a:extLst>
                  <a:ext uri="{FF2B5EF4-FFF2-40B4-BE49-F238E27FC236}">
                    <a16:creationId xmlns:a16="http://schemas.microsoft.com/office/drawing/2014/main" id="{95F8B131-7BA5-4A86-A54D-B3003A80D22C}"/>
                  </a:ext>
                </a:extLst>
              </p:cNvPr>
              <p:cNvSpPr>
                <a:spLocks noGrp="1" noRot="1" noChangeAspect="1" noMove="1" noResize="1" noEditPoints="1" noAdjustHandles="1" noChangeArrowheads="1" noChangeShapeType="1" noTextEdit="1"/>
              </p:cNvSpPr>
              <p:nvPr>
                <p:ph idx="1"/>
              </p:nvPr>
            </p:nvSpPr>
            <p:spPr>
              <a:xfrm>
                <a:off x="389878" y="933166"/>
                <a:ext cx="10248900" cy="4781833"/>
              </a:xfrm>
              <a:blipFill>
                <a:blip r:embed="rId3"/>
                <a:stretch>
                  <a:fillRect l="-1249" t="-383"/>
                </a:stretch>
              </a:blipFill>
            </p:spPr>
            <p:txBody>
              <a:bodyPr/>
              <a:lstStyle/>
              <a:p>
                <a:r>
                  <a:rPr lang="en-SG">
                    <a:noFill/>
                  </a:rPr>
                  <a:t> </a:t>
                </a:r>
              </a:p>
            </p:txBody>
          </p:sp>
        </mc:Fallback>
      </mc:AlternateContent>
      <p:pic>
        <p:nvPicPr>
          <p:cNvPr id="5" name="Picture 4" descr="Map&#10;&#10;Description automatically generated">
            <a:extLst>
              <a:ext uri="{FF2B5EF4-FFF2-40B4-BE49-F238E27FC236}">
                <a16:creationId xmlns:a16="http://schemas.microsoft.com/office/drawing/2014/main" id="{41DDF8F4-B31A-431F-9EA2-4799324887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6201" y="933167"/>
            <a:ext cx="3402274" cy="2109411"/>
          </a:xfrm>
          <a:prstGeom prst="rect">
            <a:avLst/>
          </a:prstGeom>
        </p:spPr>
      </p:pic>
      <p:sp>
        <p:nvSpPr>
          <p:cNvPr id="6" name="TextBox 5">
            <a:extLst>
              <a:ext uri="{FF2B5EF4-FFF2-40B4-BE49-F238E27FC236}">
                <a16:creationId xmlns:a16="http://schemas.microsoft.com/office/drawing/2014/main" id="{B11565AA-E653-46C0-908F-81E49DFEB5AC}"/>
              </a:ext>
            </a:extLst>
          </p:cNvPr>
          <p:cNvSpPr txBox="1"/>
          <p:nvPr/>
        </p:nvSpPr>
        <p:spPr>
          <a:xfrm>
            <a:off x="27928" y="6304002"/>
            <a:ext cx="10248900" cy="553998"/>
          </a:xfrm>
          <a:prstGeom prst="rect">
            <a:avLst/>
          </a:prstGeom>
          <a:noFill/>
        </p:spPr>
        <p:txBody>
          <a:bodyPr wrap="square" rtlCol="0">
            <a:spAutoFit/>
          </a:bodyPr>
          <a:lstStyle/>
          <a:p>
            <a:r>
              <a:rPr lang="en-SG" sz="1000" i="1" dirty="0"/>
              <a:t>[1] US Census Bureau, Quick Facts </a:t>
            </a:r>
            <a:r>
              <a:rPr lang="en-SG" sz="1000" i="1" dirty="0">
                <a:hlinkClick r:id="rId5"/>
              </a:rPr>
              <a:t>https://www.census.gov/quickfacts/CA</a:t>
            </a:r>
            <a:endParaRPr lang="en-SG" sz="1000" i="1" dirty="0"/>
          </a:p>
          <a:p>
            <a:r>
              <a:rPr lang="en-SG" sz="1000" i="1" dirty="0"/>
              <a:t>[2] US National </a:t>
            </a:r>
            <a:r>
              <a:rPr lang="en-SG" sz="1000" i="1" dirty="0" err="1"/>
              <a:t>Center</a:t>
            </a:r>
            <a:r>
              <a:rPr lang="en-SG" sz="1000" i="1" dirty="0"/>
              <a:t> for Education Statistics </a:t>
            </a:r>
            <a:r>
              <a:rPr lang="en-SG" sz="1000" i="1" dirty="0">
                <a:hlinkClick r:id="rId6"/>
              </a:rPr>
              <a:t>https://nces.ed.gov/programs/digest/d16/tables/dt16_219.20.asp</a:t>
            </a:r>
            <a:endParaRPr lang="en-SG" sz="1000" i="1" dirty="0"/>
          </a:p>
          <a:p>
            <a:r>
              <a:rPr lang="en-SG" sz="1000" i="1" dirty="0"/>
              <a:t>[3] Where California High School students attend college, Policy Analysis for California Education </a:t>
            </a:r>
            <a:r>
              <a:rPr lang="en-SG" sz="1000" i="1" dirty="0">
                <a:hlinkClick r:id="rId7"/>
              </a:rPr>
              <a:t>https://edpolicyinca.org/sites/default/files/Statewide%20NSC%20Report%20Final%20Online.pdf</a:t>
            </a:r>
            <a:endParaRPr lang="en-SG" sz="1000" i="1" dirty="0"/>
          </a:p>
        </p:txBody>
      </p:sp>
    </p:spTree>
    <p:extLst>
      <p:ext uri="{BB962C8B-B14F-4D97-AF65-F5344CB8AC3E}">
        <p14:creationId xmlns:p14="http://schemas.microsoft.com/office/powerpoint/2010/main" val="6036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438150" y="933167"/>
                <a:ext cx="8867775" cy="3863991"/>
              </a:xfrm>
            </p:spPr>
            <p:txBody>
              <a:bodyPr>
                <a:normAutofit/>
              </a:bodyPr>
              <a:lstStyle/>
              <a:p>
                <a:pPr marL="0" indent="0">
                  <a:lnSpc>
                    <a:spcPct val="110000"/>
                  </a:lnSpc>
                  <a:spcBef>
                    <a:spcPts val="2400"/>
                  </a:spcBef>
                  <a:buNone/>
                </a:pPr>
                <a:r>
                  <a:rPr lang="en-US" sz="2000" u="sng" dirty="0">
                    <a:cs typeface="Calibri" panose="020F0502020204030204" pitchFamily="34" charset="0"/>
                  </a:rPr>
                  <a:t>College Admission Test</a:t>
                </a:r>
              </a:p>
              <a:p>
                <a:pPr marL="0" indent="0">
                  <a:lnSpc>
                    <a:spcPct val="110000"/>
                  </a:lnSpc>
                  <a:spcBef>
                    <a:spcPts val="0"/>
                  </a:spcBef>
                  <a:buNone/>
                </a:pPr>
                <a:r>
                  <a:rPr lang="en-US" sz="2000" dirty="0">
                    <a:cs typeface="Calibri" panose="020F0502020204030204" pitchFamily="34" charset="0"/>
                  </a:rPr>
                  <a:t>Most California schools enrolled their students in taking SAT test (63% of schools</a:t>
                </a:r>
                <a14:m>
                  <m:oMath xmlns:m="http://schemas.openxmlformats.org/officeDocument/2006/math">
                    <m:sSup>
                      <m:sSupPr>
                        <m:ctrlPr>
                          <a:rPr lang="en-US" sz="2000" i="1" dirty="0" smtClean="0">
                            <a:latin typeface="Cambria Math" panose="02040503050406030204" pitchFamily="18" charset="0"/>
                            <a:cs typeface="Calibri" panose="020F0502020204030204" pitchFamily="34" charset="0"/>
                          </a:rPr>
                        </m:ctrlPr>
                      </m:sSupPr>
                      <m:e>
                        <m:r>
                          <a:rPr lang="en-SG" sz="2000" b="0" i="0" dirty="0" smtClean="0">
                            <a:latin typeface="Cambria Math" panose="02040503050406030204" pitchFamily="18" charset="0"/>
                            <a:cs typeface="Calibri" panose="020F0502020204030204" pitchFamily="34" charset="0"/>
                          </a:rPr>
                          <m:t>)</m:t>
                        </m:r>
                      </m:e>
                      <m:sup>
                        <m:r>
                          <a:rPr lang="en-SG" sz="2000" b="0" i="0" dirty="0" smtClean="0">
                            <a:latin typeface="Cambria Math" panose="02040503050406030204" pitchFamily="18" charset="0"/>
                            <a:cs typeface="Calibri" panose="020F0502020204030204" pitchFamily="34" charset="0"/>
                          </a:rPr>
                          <m:t>[1]</m:t>
                        </m:r>
                      </m:sup>
                    </m:sSup>
                  </m:oMath>
                </a14:m>
                <a:r>
                  <a:rPr lang="en-US" sz="2000" dirty="0">
                    <a:cs typeface="Calibri" panose="020F0502020204030204" pitchFamily="34" charset="0"/>
                  </a:rPr>
                  <a:t> and/or ACT test (23% of schools</a:t>
                </a:r>
                <a14:m>
                  <m:oMath xmlns:m="http://schemas.openxmlformats.org/officeDocument/2006/math">
                    <m:sSup>
                      <m:sSupPr>
                        <m:ctrlPr>
                          <a:rPr lang="en-US" sz="2000" i="1" smtClean="0">
                            <a:latin typeface="Cambria Math" panose="02040503050406030204" pitchFamily="18" charset="0"/>
                            <a:cs typeface="Calibri" panose="020F0502020204030204" pitchFamily="34" charset="0"/>
                          </a:rPr>
                        </m:ctrlPr>
                      </m:sSupPr>
                      <m:e>
                        <m:r>
                          <a:rPr lang="en-SG" sz="2000" b="0" i="0" smtClean="0">
                            <a:latin typeface="Cambria Math" panose="02040503050406030204" pitchFamily="18" charset="0"/>
                            <a:cs typeface="Calibri" panose="020F0502020204030204" pitchFamily="34" charset="0"/>
                          </a:rPr>
                          <m:t>)</m:t>
                        </m:r>
                      </m:e>
                      <m:sup>
                        <m:r>
                          <a:rPr lang="en-SG" sz="2000" b="0" i="0" smtClean="0">
                            <a:latin typeface="Cambria Math" panose="02040503050406030204" pitchFamily="18" charset="0"/>
                            <a:cs typeface="Calibri" panose="020F0502020204030204" pitchFamily="34" charset="0"/>
                          </a:rPr>
                          <m:t>[2]</m:t>
                        </m:r>
                      </m:sup>
                    </m:sSup>
                  </m:oMath>
                </a14:m>
                <a:r>
                  <a:rPr lang="en-US" sz="2000" dirty="0">
                    <a:cs typeface="Calibri" panose="020F0502020204030204" pitchFamily="34" charset="0"/>
                  </a:rPr>
                  <a:t>.</a:t>
                </a:r>
              </a:p>
              <a:p>
                <a:pPr marL="0" indent="0">
                  <a:lnSpc>
                    <a:spcPct val="110000"/>
                  </a:lnSpc>
                  <a:spcBef>
                    <a:spcPts val="0"/>
                  </a:spcBef>
                  <a:buNone/>
                </a:pPr>
                <a:endParaRPr lang="en-US" sz="2000" dirty="0">
                  <a:cs typeface="Calibri" panose="020F0502020204030204" pitchFamily="34" charset="0"/>
                </a:endParaRPr>
              </a:p>
              <a:p>
                <a:pPr marL="0" indent="0">
                  <a:lnSpc>
                    <a:spcPct val="110000"/>
                  </a:lnSpc>
                  <a:spcBef>
                    <a:spcPts val="0"/>
                  </a:spcBef>
                  <a:buNone/>
                </a:pPr>
                <a:r>
                  <a:rPr lang="en-US" sz="2400" b="1" u="sng" dirty="0">
                    <a:cs typeface="Calibri" panose="020F0502020204030204" pitchFamily="34" charset="0"/>
                  </a:rPr>
                  <a:t>Problem statement</a:t>
                </a:r>
                <a:r>
                  <a:rPr lang="en-US" sz="2400" u="sng" dirty="0">
                    <a:cs typeface="Calibri" panose="020F0502020204030204" pitchFamily="34" charset="0"/>
                  </a:rPr>
                  <a:t>: </a:t>
                </a:r>
              </a:p>
              <a:p>
                <a:pPr marL="0" indent="0">
                  <a:lnSpc>
                    <a:spcPct val="110000"/>
                  </a:lnSpc>
                  <a:spcBef>
                    <a:spcPts val="0"/>
                  </a:spcBef>
                  <a:buNone/>
                </a:pPr>
                <a:r>
                  <a:rPr lang="en-US" sz="2400" dirty="0">
                    <a:cs typeface="Calibri" panose="020F0502020204030204" pitchFamily="34" charset="0"/>
                  </a:rPr>
                  <a:t>Project aims to identify insights from graduated students’ performance in the 2019 SAT and ACT tests. And hence to provide recommendations to government to improve college admission test results of students, so as to improve the college enrollment rates.</a:t>
                </a:r>
                <a:endParaRPr lang="en-SG" sz="2400" dirty="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95F8B131-7BA5-4A86-A54D-B3003A80D22C}"/>
                  </a:ext>
                </a:extLst>
              </p:cNvPr>
              <p:cNvSpPr>
                <a:spLocks noGrp="1" noRot="1" noChangeAspect="1" noMove="1" noResize="1" noEditPoints="1" noAdjustHandles="1" noChangeArrowheads="1" noChangeShapeType="1" noTextEdit="1"/>
              </p:cNvSpPr>
              <p:nvPr>
                <p:ph idx="1"/>
              </p:nvPr>
            </p:nvSpPr>
            <p:spPr>
              <a:xfrm>
                <a:off x="438150" y="933167"/>
                <a:ext cx="8867775" cy="3863991"/>
              </a:xfrm>
              <a:blipFill>
                <a:blip r:embed="rId3"/>
                <a:stretch>
                  <a:fillRect l="-1100" t="-473"/>
                </a:stretch>
              </a:blipFill>
            </p:spPr>
            <p:txBody>
              <a:bodyPr/>
              <a:lstStyle/>
              <a:p>
                <a:r>
                  <a:rPr lang="en-SG">
                    <a:noFill/>
                  </a:rPr>
                  <a:t> </a:t>
                </a:r>
              </a:p>
            </p:txBody>
          </p:sp>
        </mc:Fallback>
      </mc:AlternateContent>
      <p:sp>
        <p:nvSpPr>
          <p:cNvPr id="6" name="TextBox 5">
            <a:extLst>
              <a:ext uri="{FF2B5EF4-FFF2-40B4-BE49-F238E27FC236}">
                <a16:creationId xmlns:a16="http://schemas.microsoft.com/office/drawing/2014/main" id="{B11565AA-E653-46C0-908F-81E49DFEB5AC}"/>
              </a:ext>
            </a:extLst>
          </p:cNvPr>
          <p:cNvSpPr txBox="1"/>
          <p:nvPr/>
        </p:nvSpPr>
        <p:spPr>
          <a:xfrm>
            <a:off x="0" y="6483633"/>
            <a:ext cx="5781675" cy="400110"/>
          </a:xfrm>
          <a:prstGeom prst="rect">
            <a:avLst/>
          </a:prstGeom>
          <a:noFill/>
        </p:spPr>
        <p:txBody>
          <a:bodyPr wrap="square" rtlCol="0">
            <a:spAutoFit/>
          </a:bodyPr>
          <a:lstStyle/>
          <a:p>
            <a:r>
              <a:rPr lang="en-SG" sz="1000" i="1" dirty="0"/>
              <a:t>[1] </a:t>
            </a:r>
            <a:r>
              <a:rPr lang="en-US" sz="1000" b="0" i="0" dirty="0">
                <a:solidFill>
                  <a:srgbClr val="24292E"/>
                </a:solidFill>
                <a:effectLst/>
                <a:latin typeface="-apple-system"/>
              </a:rPr>
              <a:t>2019 SAT Scores by State </a:t>
            </a:r>
            <a:r>
              <a:rPr lang="en-US" sz="1000" b="0" i="0" dirty="0">
                <a:solidFill>
                  <a:srgbClr val="24292E"/>
                </a:solidFill>
                <a:effectLst/>
                <a:latin typeface="-apple-system"/>
                <a:hlinkClick r:id="rId4"/>
              </a:rPr>
              <a:t>https://blog.prepscholar.com/average-sat-scores-by-state-most-recent</a:t>
            </a:r>
            <a:endParaRPr lang="en-US" sz="1000" b="0" i="0" dirty="0">
              <a:solidFill>
                <a:srgbClr val="24292E"/>
              </a:solidFill>
              <a:effectLst/>
              <a:latin typeface="-apple-system"/>
            </a:endParaRPr>
          </a:p>
          <a:p>
            <a:r>
              <a:rPr lang="en-SG" sz="1000" i="1" dirty="0"/>
              <a:t>[2] </a:t>
            </a:r>
            <a:r>
              <a:rPr lang="en-US" sz="1000" b="0" i="0" dirty="0">
                <a:solidFill>
                  <a:srgbClr val="24292E"/>
                </a:solidFill>
                <a:effectLst/>
                <a:latin typeface="-apple-system"/>
              </a:rPr>
              <a:t>2019 ACT Scores by State </a:t>
            </a:r>
            <a:r>
              <a:rPr lang="en-US" sz="1000" b="0" i="0" dirty="0">
                <a:solidFill>
                  <a:srgbClr val="24292E"/>
                </a:solidFill>
                <a:effectLst/>
                <a:latin typeface="-apple-system"/>
                <a:hlinkClick r:id="rId5"/>
              </a:rPr>
              <a:t>https://blog.prepscholar.com/act-scores-by-state-averages-highs-and-lows</a:t>
            </a:r>
            <a:endParaRPr lang="en-US" sz="1000" b="0" i="0" dirty="0">
              <a:solidFill>
                <a:srgbClr val="24292E"/>
              </a:solidFill>
              <a:effectLst/>
              <a:latin typeface="-apple-system"/>
            </a:endParaRPr>
          </a:p>
        </p:txBody>
      </p:sp>
      <p:sp>
        <p:nvSpPr>
          <p:cNvPr id="13" name="Title 1">
            <a:extLst>
              <a:ext uri="{FF2B5EF4-FFF2-40B4-BE49-F238E27FC236}">
                <a16:creationId xmlns:a16="http://schemas.microsoft.com/office/drawing/2014/main" id="{05070B89-12FE-4EF4-84A7-6E7199C0D6A8}"/>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Background of Project</a:t>
            </a:r>
          </a:p>
        </p:txBody>
      </p:sp>
      <p:pic>
        <p:nvPicPr>
          <p:cNvPr id="11" name="Picture 10" descr="Logo&#10;&#10;Description automatically generated">
            <a:extLst>
              <a:ext uri="{FF2B5EF4-FFF2-40B4-BE49-F238E27FC236}">
                <a16:creationId xmlns:a16="http://schemas.microsoft.com/office/drawing/2014/main" id="{44362BDF-B5D3-432E-90BB-BDF91043ED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1003" y="1553702"/>
            <a:ext cx="1388745" cy="838747"/>
          </a:xfrm>
          <a:prstGeom prst="rect">
            <a:avLst/>
          </a:prstGeom>
        </p:spPr>
      </p:pic>
      <p:pic>
        <p:nvPicPr>
          <p:cNvPr id="14" name="Picture 13" descr="Graphical user interface, text&#10;&#10;Description automatically generated">
            <a:extLst>
              <a:ext uri="{FF2B5EF4-FFF2-40B4-BE49-F238E27FC236}">
                <a16:creationId xmlns:a16="http://schemas.microsoft.com/office/drawing/2014/main" id="{F2D73C71-FD3E-4DD6-9E47-5CB2BED216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3862" y="189829"/>
            <a:ext cx="1589324" cy="1101931"/>
          </a:xfrm>
          <a:prstGeom prst="rect">
            <a:avLst/>
          </a:prstGeom>
        </p:spPr>
      </p:pic>
    </p:spTree>
    <p:extLst>
      <p:ext uri="{BB962C8B-B14F-4D97-AF65-F5344CB8AC3E}">
        <p14:creationId xmlns:p14="http://schemas.microsoft.com/office/powerpoint/2010/main" val="242216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295275" y="895846"/>
                <a:ext cx="11442624" cy="5587787"/>
              </a:xfrm>
            </p:spPr>
            <p:txBody>
              <a:bodyPr>
                <a:normAutofit/>
              </a:bodyPr>
              <a:lstStyle/>
              <a:p>
                <a:pPr>
                  <a:lnSpc>
                    <a:spcPct val="110000"/>
                  </a:lnSpc>
                  <a:spcBef>
                    <a:spcPts val="0"/>
                  </a:spcBef>
                  <a:buFontTx/>
                  <a:buChar char="-"/>
                </a:pPr>
                <a:r>
                  <a:rPr lang="en-SG" sz="2000" dirty="0">
                    <a:latin typeface="Calibri" panose="020F0502020204030204" pitchFamily="34" charset="0"/>
                    <a:cs typeface="Calibri" panose="020F0502020204030204" pitchFamily="34" charset="0"/>
                  </a:rPr>
                  <a:t>There are 2 subjects to be </a:t>
                </a:r>
                <a14:m>
                  <m:oMath xmlns:m="http://schemas.openxmlformats.org/officeDocument/2006/math">
                    <m:sSup>
                      <m:sSupPr>
                        <m:ctrlPr>
                          <a:rPr lang="en-SG" sz="2000" i="1" dirty="0" smtClean="0">
                            <a:latin typeface="Cambria Math" panose="02040503050406030204" pitchFamily="18" charset="0"/>
                            <a:cs typeface="Calibri" panose="020F0502020204030204" pitchFamily="34" charset="0"/>
                          </a:rPr>
                        </m:ctrlPr>
                      </m:sSupPr>
                      <m:e>
                        <m:r>
                          <m:rPr>
                            <m:sty m:val="p"/>
                          </m:rPr>
                          <a:rPr lang="en-SG" sz="2000" b="0" i="0" dirty="0" smtClean="0">
                            <a:latin typeface="Cambria Math" panose="02040503050406030204" pitchFamily="18" charset="0"/>
                            <a:cs typeface="Calibri" panose="020F0502020204030204" pitchFamily="34" charset="0"/>
                          </a:rPr>
                          <m:t>taken</m:t>
                        </m:r>
                      </m:e>
                      <m:sup>
                        <m:r>
                          <a:rPr lang="en-SG" sz="2000" b="0" i="0" dirty="0" smtClean="0">
                            <a:latin typeface="Cambria Math" panose="02040503050406030204" pitchFamily="18" charset="0"/>
                            <a:cs typeface="Calibri" panose="020F0502020204030204" pitchFamily="34" charset="0"/>
                          </a:rPr>
                          <m:t>[1]</m:t>
                        </m:r>
                      </m:sup>
                    </m:sSup>
                  </m:oMath>
                </a14:m>
                <a:r>
                  <a:rPr lang="en-SG" sz="2000" dirty="0">
                    <a:latin typeface="Calibri" panose="020F0502020204030204" pitchFamily="34" charset="0"/>
                    <a:cs typeface="Calibri" panose="020F0502020204030204" pitchFamily="34" charset="0"/>
                  </a:rPr>
                  <a:t>:</a:t>
                </a:r>
              </a:p>
              <a:p>
                <a:pPr marL="0" indent="0">
                  <a:lnSpc>
                    <a:spcPct val="110000"/>
                  </a:lnSpc>
                  <a:spcBef>
                    <a:spcPts val="0"/>
                  </a:spcBef>
                  <a:buNone/>
                </a:pPr>
                <a:endParaRPr lang="en-SG" sz="2000" dirty="0">
                  <a:latin typeface="Calibri" panose="020F0502020204030204" pitchFamily="34" charset="0"/>
                  <a:cs typeface="Calibri" panose="020F0502020204030204" pitchFamily="34" charset="0"/>
                </a:endParaRPr>
              </a:p>
              <a:p>
                <a:pPr>
                  <a:spcBef>
                    <a:spcPts val="2400"/>
                  </a:spcBef>
                  <a:buFontTx/>
                  <a:buChar char="-"/>
                </a:pPr>
                <a:endParaRPr lang="en-SG" sz="2000" dirty="0">
                  <a:cs typeface="Calibri" panose="020F0502020204030204" pitchFamily="34" charset="0"/>
                </a:endParaRPr>
              </a:p>
              <a:p>
                <a:pPr>
                  <a:spcBef>
                    <a:spcPts val="2400"/>
                  </a:spcBef>
                  <a:buFontTx/>
                  <a:buChar char="-"/>
                </a:pPr>
                <a:endParaRPr lang="en-SG" sz="2000" dirty="0">
                  <a:cs typeface="Calibri" panose="020F0502020204030204" pitchFamily="34" charset="0"/>
                </a:endParaRPr>
              </a:p>
              <a:p>
                <a:pPr marL="0" indent="0">
                  <a:spcBef>
                    <a:spcPts val="2400"/>
                  </a:spcBef>
                  <a:buNone/>
                </a:pPr>
                <a:endParaRPr lang="en-SG" sz="1000" dirty="0">
                  <a:cs typeface="Calibri" panose="020F0502020204030204" pitchFamily="34" charset="0"/>
                </a:endParaRPr>
              </a:p>
              <a:p>
                <a:pPr marL="0" indent="0">
                  <a:spcBef>
                    <a:spcPts val="600"/>
                  </a:spcBef>
                  <a:buNone/>
                </a:pPr>
                <a:r>
                  <a:rPr lang="en-SG" sz="2000" b="1" dirty="0">
                    <a:cs typeface="Calibri" panose="020F0502020204030204" pitchFamily="34" charset="0"/>
                  </a:rPr>
                  <a:t>SAT College and Career Readiness Benchmark:</a:t>
                </a:r>
              </a:p>
              <a:p>
                <a:pPr>
                  <a:spcBef>
                    <a:spcPts val="600"/>
                  </a:spcBef>
                  <a:buFontTx/>
                  <a:buChar char="-"/>
                </a:pPr>
                <a:r>
                  <a:rPr lang="en-SG" sz="2000" dirty="0">
                    <a:cs typeface="Calibri" panose="020F0502020204030204" pitchFamily="34" charset="0"/>
                  </a:rPr>
                  <a:t>Students with scores &gt;= benchmark scores will have a 75% chance of earning at least a C in 1</a:t>
                </a:r>
                <a:r>
                  <a:rPr lang="en-SG" sz="2000" baseline="30000" dirty="0">
                    <a:cs typeface="Calibri" panose="020F0502020204030204" pitchFamily="34" charset="0"/>
                  </a:rPr>
                  <a:t>st</a:t>
                </a:r>
                <a:r>
                  <a:rPr lang="en-SG" sz="2000" dirty="0">
                    <a:cs typeface="Calibri" panose="020F0502020204030204" pitchFamily="34" charset="0"/>
                  </a:rPr>
                  <a:t> semester in college for credit bearing </a:t>
                </a:r>
                <a:r>
                  <a:rPr lang="en-SG" sz="2000" dirty="0">
                    <a:latin typeface="Calibri" panose="020F0502020204030204" pitchFamily="34" charset="0"/>
                    <a:cs typeface="Calibri" panose="020F0502020204030204" pitchFamily="34" charset="0"/>
                  </a:rPr>
                  <a:t>courses</a:t>
                </a:r>
                <a14:m>
                  <m:oMath xmlns:m="http://schemas.openxmlformats.org/officeDocument/2006/math">
                    <m:sSup>
                      <m:sSupPr>
                        <m:ctrlPr>
                          <a:rPr lang="en-SG" sz="2000" i="1" smtClean="0">
                            <a:latin typeface="Cambria Math" panose="02040503050406030204" pitchFamily="18" charset="0"/>
                            <a:cs typeface="Calibri" panose="020F0502020204030204" pitchFamily="34" charset="0"/>
                          </a:rPr>
                        </m:ctrlPr>
                      </m:sSupPr>
                      <m:e>
                        <m:r>
                          <a:rPr lang="en-SG" sz="2000" b="0" i="0" smtClean="0">
                            <a:latin typeface="Cambria Math" panose="02040503050406030204" pitchFamily="18" charset="0"/>
                            <a:cs typeface="Calibri" panose="020F0502020204030204" pitchFamily="34" charset="0"/>
                          </a:rPr>
                          <m:t>.</m:t>
                        </m:r>
                      </m:e>
                      <m:sup>
                        <m:r>
                          <a:rPr lang="en-SG" sz="2000" b="0" i="0" smtClean="0">
                            <a:latin typeface="Cambria Math" panose="02040503050406030204" pitchFamily="18" charset="0"/>
                            <a:cs typeface="Calibri" panose="020F0502020204030204" pitchFamily="34" charset="0"/>
                          </a:rPr>
                          <m:t>[2]</m:t>
                        </m:r>
                      </m:sup>
                    </m:sSup>
                  </m:oMath>
                </a14:m>
                <a:endParaRPr lang="en-SG" sz="2000" dirty="0">
                  <a:latin typeface="Calibri" panose="020F0502020204030204" pitchFamily="34" charset="0"/>
                  <a:cs typeface="Calibri" panose="020F0502020204030204" pitchFamily="34" charset="0"/>
                </a:endParaRPr>
              </a:p>
              <a:p>
                <a:pPr>
                  <a:spcBef>
                    <a:spcPts val="2400"/>
                  </a:spcBef>
                  <a:buFontTx/>
                  <a:buChar char="-"/>
                </a:pPr>
                <a:r>
                  <a:rPr lang="en-US" sz="2000" b="1" dirty="0">
                    <a:latin typeface="Calibri" panose="020F0502020204030204" pitchFamily="34" charset="0"/>
                    <a:cs typeface="Calibri" panose="020F0502020204030204" pitchFamily="34" charset="0"/>
                  </a:rPr>
                  <a:t>Meaning</a:t>
                </a:r>
                <a:r>
                  <a:rPr lang="en-US" sz="2000" dirty="0">
                    <a:latin typeface="Calibri" panose="020F0502020204030204" pitchFamily="34" charset="0"/>
                    <a:cs typeface="Calibri" panose="020F0502020204030204" pitchFamily="34" charset="0"/>
                  </a:rPr>
                  <a:t>: For </a:t>
                </a:r>
                <a:r>
                  <a:rPr lang="en-US" sz="2000" b="1" dirty="0">
                    <a:latin typeface="Calibri" panose="020F0502020204030204" pitchFamily="34" charset="0"/>
                    <a:cs typeface="Calibri" panose="020F0502020204030204" pitchFamily="34" charset="0"/>
                  </a:rPr>
                  <a:t>graduating (Year 12) students </a:t>
                </a:r>
                <a:r>
                  <a:rPr lang="en-US" sz="2000" dirty="0">
                    <a:latin typeface="Calibri" panose="020F0502020204030204" pitchFamily="34" charset="0"/>
                    <a:cs typeface="Calibri" panose="020F0502020204030204" pitchFamily="34" charset="0"/>
                  </a:rPr>
                  <a:t>have scores of </a:t>
                </a:r>
                <a:r>
                  <a:rPr lang="en-US" sz="2000" b="1" dirty="0">
                    <a:latin typeface="Calibri" panose="020F0502020204030204" pitchFamily="34" charset="0"/>
                    <a:cs typeface="Calibri" panose="020F0502020204030204" pitchFamily="34" charset="0"/>
                  </a:rPr>
                  <a:t>both</a:t>
                </a:r>
                <a:r>
                  <a:rPr lang="en-US" sz="2000" dirty="0">
                    <a:latin typeface="Calibri" panose="020F0502020204030204" pitchFamily="34" charset="0"/>
                    <a:cs typeface="Calibri" panose="020F0502020204030204" pitchFamily="34" charset="0"/>
                  </a:rPr>
                  <a:t> subjects &gt;= benchmarks, </a:t>
                </a:r>
              </a:p>
              <a:p>
                <a:pPr marL="0" indent="0">
                  <a:spcBef>
                    <a:spcPts val="0"/>
                  </a:spcBef>
                  <a:buNone/>
                </a:pPr>
                <a:r>
                  <a:rPr lang="en-US" sz="2000" dirty="0">
                    <a:latin typeface="Calibri" panose="020F0502020204030204" pitchFamily="34" charset="0"/>
                    <a:cs typeface="Calibri" panose="020F0502020204030204" pitchFamily="34" charset="0"/>
                  </a:rPr>
                  <a:t>	       -&gt; They are college-ready, more likely to be accepted into college.</a:t>
                </a:r>
              </a:p>
              <a:p>
                <a:pPr marL="0" indent="0">
                  <a:spcBef>
                    <a:spcPts val="2400"/>
                  </a:spcBef>
                  <a:buNone/>
                </a:pPr>
                <a:r>
                  <a:rPr lang="en-US" sz="2000" dirty="0">
                    <a:latin typeface="Calibri" panose="020F0502020204030204" pitchFamily="34" charset="0"/>
                    <a:cs typeface="Calibri" panose="020F0502020204030204" pitchFamily="34" charset="0"/>
                  </a:rPr>
                  <a:t>                      For </a:t>
                </a:r>
                <a:r>
                  <a:rPr lang="en-US" sz="2000" b="1" dirty="0">
                    <a:latin typeface="Calibri" panose="020F0502020204030204" pitchFamily="34" charset="0"/>
                    <a:cs typeface="Calibri" panose="020F0502020204030204" pitchFamily="34" charset="0"/>
                  </a:rPr>
                  <a:t>county</a:t>
                </a:r>
                <a:r>
                  <a:rPr lang="en-US" sz="2000" dirty="0">
                    <a:latin typeface="Calibri" panose="020F0502020204030204" pitchFamily="34" charset="0"/>
                    <a:cs typeface="Calibri" panose="020F0502020204030204" pitchFamily="34" charset="0"/>
                  </a:rPr>
                  <a:t> with higher % of Year 12 students have scores of both subjects &gt;= benchmarks, </a:t>
                </a:r>
              </a:p>
              <a:p>
                <a:pPr marL="0" indent="0">
                  <a:spcBef>
                    <a:spcPts val="0"/>
                  </a:spcBef>
                  <a:buNone/>
                </a:pPr>
                <a:r>
                  <a:rPr lang="en-US" sz="2000" dirty="0">
                    <a:latin typeface="Calibri" panose="020F0502020204030204" pitchFamily="34" charset="0"/>
                    <a:cs typeface="Calibri" panose="020F0502020204030204" pitchFamily="34" charset="0"/>
                  </a:rPr>
                  <a:t>                      the county is likely to have more students made it to college, and vice versa.</a:t>
                </a:r>
              </a:p>
            </p:txBody>
          </p:sp>
        </mc:Choice>
        <mc:Fallback xmlns="">
          <p:sp>
            <p:nvSpPr>
              <p:cNvPr id="3" name="Content Placeholder 2">
                <a:extLst>
                  <a:ext uri="{FF2B5EF4-FFF2-40B4-BE49-F238E27FC236}">
                    <a16:creationId xmlns:a16="http://schemas.microsoft.com/office/drawing/2014/main" id="{95F8B131-7BA5-4A86-A54D-B3003A80D22C}"/>
                  </a:ext>
                </a:extLst>
              </p:cNvPr>
              <p:cNvSpPr>
                <a:spLocks noGrp="1" noRot="1" noChangeAspect="1" noMove="1" noResize="1" noEditPoints="1" noAdjustHandles="1" noChangeArrowheads="1" noChangeShapeType="1" noTextEdit="1"/>
              </p:cNvSpPr>
              <p:nvPr>
                <p:ph idx="1"/>
              </p:nvPr>
            </p:nvSpPr>
            <p:spPr>
              <a:xfrm>
                <a:off x="295275" y="895846"/>
                <a:ext cx="11442624" cy="5587787"/>
              </a:xfrm>
              <a:blipFill>
                <a:blip r:embed="rId3"/>
                <a:stretch>
                  <a:fillRect l="-586" t="-327" r="-53"/>
                </a:stretch>
              </a:blipFill>
            </p:spPr>
            <p:txBody>
              <a:bodyPr/>
              <a:lstStyle/>
              <a:p>
                <a:r>
                  <a:rPr lang="en-SG">
                    <a:noFill/>
                  </a:rPr>
                  <a:t> </a:t>
                </a:r>
              </a:p>
            </p:txBody>
          </p:sp>
        </mc:Fallback>
      </mc:AlternateContent>
      <p:sp>
        <p:nvSpPr>
          <p:cNvPr id="6" name="TextBox 5">
            <a:extLst>
              <a:ext uri="{FF2B5EF4-FFF2-40B4-BE49-F238E27FC236}">
                <a16:creationId xmlns:a16="http://schemas.microsoft.com/office/drawing/2014/main" id="{B11565AA-E653-46C0-908F-81E49DFEB5AC}"/>
              </a:ext>
            </a:extLst>
          </p:cNvPr>
          <p:cNvSpPr txBox="1"/>
          <p:nvPr/>
        </p:nvSpPr>
        <p:spPr>
          <a:xfrm>
            <a:off x="182639" y="6457890"/>
            <a:ext cx="11171534" cy="400110"/>
          </a:xfrm>
          <a:prstGeom prst="rect">
            <a:avLst/>
          </a:prstGeom>
          <a:noFill/>
        </p:spPr>
        <p:txBody>
          <a:bodyPr wrap="square" rtlCol="0">
            <a:spAutoFit/>
          </a:bodyPr>
          <a:lstStyle/>
          <a:p>
            <a:r>
              <a:rPr lang="en-SG" sz="1000" i="1" dirty="0"/>
              <a:t>[1] Inside the SAT test, </a:t>
            </a:r>
            <a:r>
              <a:rPr lang="en-SG" sz="1000" i="1" dirty="0">
                <a:hlinkClick r:id="rId4"/>
              </a:rPr>
              <a:t>https://collegereadiness.collegeboard.org/sat/inside-the-test</a:t>
            </a:r>
            <a:endParaRPr lang="en-SG" sz="1000" i="1" dirty="0"/>
          </a:p>
          <a:p>
            <a:r>
              <a:rPr lang="en-SG" sz="1000" i="1" dirty="0"/>
              <a:t>[2] SAT College and Career Readiness Benchmarks </a:t>
            </a:r>
            <a:r>
              <a:rPr lang="en-SG" sz="1000" i="1" dirty="0">
                <a:hlinkClick r:id="rId5"/>
              </a:rPr>
              <a:t>https://collegereadiness.collegeboard.org/about/scores/benchmarks</a:t>
            </a:r>
            <a:endParaRPr lang="en-SG" sz="1000" i="1" dirty="0"/>
          </a:p>
        </p:txBody>
      </p:sp>
      <p:graphicFrame>
        <p:nvGraphicFramePr>
          <p:cNvPr id="4" name="Table 8">
            <a:extLst>
              <a:ext uri="{FF2B5EF4-FFF2-40B4-BE49-F238E27FC236}">
                <a16:creationId xmlns:a16="http://schemas.microsoft.com/office/drawing/2014/main" id="{14389EED-1C33-4CA2-B5D1-724E2828A65C}"/>
              </a:ext>
            </a:extLst>
          </p:cNvPr>
          <p:cNvGraphicFramePr>
            <a:graphicFrameLocks noGrp="1"/>
          </p:cNvGraphicFramePr>
          <p:nvPr>
            <p:extLst>
              <p:ext uri="{D42A27DB-BD31-4B8C-83A1-F6EECF244321}">
                <p14:modId xmlns:p14="http://schemas.microsoft.com/office/powerpoint/2010/main" val="2081655278"/>
              </p:ext>
            </p:extLst>
          </p:nvPr>
        </p:nvGraphicFramePr>
        <p:xfrm>
          <a:off x="295275" y="1454646"/>
          <a:ext cx="9539819" cy="1586200"/>
        </p:xfrm>
        <a:graphic>
          <a:graphicData uri="http://schemas.openxmlformats.org/drawingml/2006/table">
            <a:tbl>
              <a:tblPr firstRow="1" bandRow="1">
                <a:tableStyleId>{00A15C55-8517-42AA-B614-E9B94910E393}</a:tableStyleId>
              </a:tblPr>
              <a:tblGrid>
                <a:gridCol w="2517699">
                  <a:extLst>
                    <a:ext uri="{9D8B030D-6E8A-4147-A177-3AD203B41FA5}">
                      <a16:colId xmlns:a16="http://schemas.microsoft.com/office/drawing/2014/main" val="1049110077"/>
                    </a:ext>
                  </a:extLst>
                </a:gridCol>
                <a:gridCol w="2604260">
                  <a:extLst>
                    <a:ext uri="{9D8B030D-6E8A-4147-A177-3AD203B41FA5}">
                      <a16:colId xmlns:a16="http://schemas.microsoft.com/office/drawing/2014/main" val="2322764024"/>
                    </a:ext>
                  </a:extLst>
                </a:gridCol>
                <a:gridCol w="4417860">
                  <a:extLst>
                    <a:ext uri="{9D8B030D-6E8A-4147-A177-3AD203B41FA5}">
                      <a16:colId xmlns:a16="http://schemas.microsoft.com/office/drawing/2014/main" val="3139272842"/>
                    </a:ext>
                  </a:extLst>
                </a:gridCol>
              </a:tblGrid>
              <a:tr h="265863">
                <a:tc>
                  <a:txBody>
                    <a:bodyPr/>
                    <a:lstStyle/>
                    <a:p>
                      <a:pPr algn="ctr"/>
                      <a:r>
                        <a:rPr lang="en-SG" sz="1600" dirty="0"/>
                        <a:t>Subjects</a:t>
                      </a:r>
                    </a:p>
                  </a:txBody>
                  <a:tcPr/>
                </a:tc>
                <a:tc>
                  <a:txBody>
                    <a:bodyPr/>
                    <a:lstStyle/>
                    <a:p>
                      <a:pPr algn="ctr"/>
                      <a:r>
                        <a:rPr lang="en-SG" sz="1600" dirty="0"/>
                        <a:t>Score Range</a:t>
                      </a:r>
                    </a:p>
                  </a:txBody>
                  <a:tcPr/>
                </a:tc>
                <a:tc>
                  <a:txBody>
                    <a:bodyPr/>
                    <a:lstStyle/>
                    <a:p>
                      <a:pPr algn="ctr"/>
                      <a:r>
                        <a:rPr lang="en-SG" sz="1600" b="1" dirty="0"/>
                        <a:t>SAT College and Career Readiness Benchmarks</a:t>
                      </a:r>
                    </a:p>
                  </a:txBody>
                  <a:tcPr/>
                </a:tc>
                <a:extLst>
                  <a:ext uri="{0D108BD9-81ED-4DB2-BD59-A6C34878D82A}">
                    <a16:rowId xmlns:a16="http://schemas.microsoft.com/office/drawing/2014/main" val="2089541652"/>
                  </a:ext>
                </a:extLst>
              </a:tr>
              <a:tr h="415184">
                <a:tc>
                  <a:txBody>
                    <a:bodyPr/>
                    <a:lstStyle/>
                    <a:p>
                      <a:pPr algn="ctr"/>
                      <a:r>
                        <a:rPr lang="en-SG" sz="1600" dirty="0"/>
                        <a:t>Evidence-based </a:t>
                      </a:r>
                    </a:p>
                    <a:p>
                      <a:pPr algn="ctr"/>
                      <a:r>
                        <a:rPr lang="en-SG" sz="1600" dirty="0"/>
                        <a:t>Reading and Writing (ERW)</a:t>
                      </a:r>
                    </a:p>
                  </a:txBody>
                  <a:tcPr/>
                </a:tc>
                <a:tc>
                  <a:txBody>
                    <a:bodyPr/>
                    <a:lstStyle/>
                    <a:p>
                      <a:pPr algn="ctr"/>
                      <a:r>
                        <a:rPr lang="en-SG" sz="1600" dirty="0"/>
                        <a:t>200 - 800</a:t>
                      </a:r>
                    </a:p>
                  </a:txBody>
                  <a:tcPr/>
                </a:tc>
                <a:tc>
                  <a:txBody>
                    <a:bodyPr/>
                    <a:lstStyle/>
                    <a:p>
                      <a:pPr algn="ctr"/>
                      <a:r>
                        <a:rPr lang="en-SG" sz="1600" b="1" dirty="0"/>
                        <a:t>480</a:t>
                      </a:r>
                    </a:p>
                  </a:txBody>
                  <a:tcPr/>
                </a:tc>
                <a:extLst>
                  <a:ext uri="{0D108BD9-81ED-4DB2-BD59-A6C34878D82A}">
                    <a16:rowId xmlns:a16="http://schemas.microsoft.com/office/drawing/2014/main" val="3547038681"/>
                  </a:ext>
                </a:extLst>
              </a:tr>
              <a:tr h="336520">
                <a:tc>
                  <a:txBody>
                    <a:bodyPr/>
                    <a:lstStyle/>
                    <a:p>
                      <a:pPr algn="ctr"/>
                      <a:r>
                        <a:rPr lang="en-SG" sz="1600" dirty="0"/>
                        <a:t>Math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600" dirty="0"/>
                        <a:t>200 - 800</a:t>
                      </a:r>
                    </a:p>
                  </a:txBody>
                  <a:tcPr/>
                </a:tc>
                <a:tc>
                  <a:txBody>
                    <a:bodyPr/>
                    <a:lstStyle/>
                    <a:p>
                      <a:pPr algn="ctr"/>
                      <a:r>
                        <a:rPr lang="en-SG" sz="1600" b="1" dirty="0"/>
                        <a:t>530</a:t>
                      </a:r>
                    </a:p>
                  </a:txBody>
                  <a:tcPr/>
                </a:tc>
                <a:extLst>
                  <a:ext uri="{0D108BD9-81ED-4DB2-BD59-A6C34878D82A}">
                    <a16:rowId xmlns:a16="http://schemas.microsoft.com/office/drawing/2014/main" val="2347696506"/>
                  </a:ext>
                </a:extLst>
              </a:tr>
              <a:tr h="265863">
                <a:tc>
                  <a:txBody>
                    <a:bodyPr/>
                    <a:lstStyle/>
                    <a:p>
                      <a:pPr algn="ctr"/>
                      <a:r>
                        <a:rPr lang="en-SG" sz="1600" dirty="0"/>
                        <a:t>Total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600" dirty="0"/>
                        <a:t>400 - 1600</a:t>
                      </a:r>
                    </a:p>
                  </a:txBody>
                  <a:tcPr/>
                </a:tc>
                <a:tc>
                  <a:txBody>
                    <a:bodyPr/>
                    <a:lstStyle/>
                    <a:p>
                      <a:pPr algn="ctr"/>
                      <a:r>
                        <a:rPr lang="en-SG" sz="1600" dirty="0"/>
                        <a:t>1110</a:t>
                      </a:r>
                    </a:p>
                  </a:txBody>
                  <a:tcPr/>
                </a:tc>
                <a:extLst>
                  <a:ext uri="{0D108BD9-81ED-4DB2-BD59-A6C34878D82A}">
                    <a16:rowId xmlns:a16="http://schemas.microsoft.com/office/drawing/2014/main" val="1817404271"/>
                  </a:ext>
                </a:extLst>
              </a:tr>
            </a:tbl>
          </a:graphicData>
        </a:graphic>
      </p:graphicFrame>
      <p:sp>
        <p:nvSpPr>
          <p:cNvPr id="15" name="Title 1">
            <a:extLst>
              <a:ext uri="{FF2B5EF4-FFF2-40B4-BE49-F238E27FC236}">
                <a16:creationId xmlns:a16="http://schemas.microsoft.com/office/drawing/2014/main" id="{FA284884-CD1A-419A-BD4D-C2B0160FB124}"/>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SAT Test</a:t>
            </a:r>
          </a:p>
        </p:txBody>
      </p:sp>
      <p:pic>
        <p:nvPicPr>
          <p:cNvPr id="17" name="Picture 16" descr="Graphical user interface, text&#10;&#10;Description automatically generated">
            <a:extLst>
              <a:ext uri="{FF2B5EF4-FFF2-40B4-BE49-F238E27FC236}">
                <a16:creationId xmlns:a16="http://schemas.microsoft.com/office/drawing/2014/main" id="{5F8D8676-1D40-4AEB-9B61-1E2DFFA737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8662" y="84141"/>
            <a:ext cx="1589324" cy="1101931"/>
          </a:xfrm>
          <a:prstGeom prst="rect">
            <a:avLst/>
          </a:prstGeom>
        </p:spPr>
      </p:pic>
    </p:spTree>
    <p:extLst>
      <p:ext uri="{BB962C8B-B14F-4D97-AF65-F5344CB8AC3E}">
        <p14:creationId xmlns:p14="http://schemas.microsoft.com/office/powerpoint/2010/main" val="276615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68363" y="876726"/>
            <a:ext cx="4841813" cy="5981274"/>
          </a:xfrm>
        </p:spPr>
        <p:txBody>
          <a:bodyPr>
            <a:normAutofit/>
          </a:bodyPr>
          <a:lstStyle/>
          <a:p>
            <a:pPr>
              <a:spcBef>
                <a:spcPts val="2400"/>
              </a:spcBef>
              <a:buFontTx/>
              <a:buChar char="-"/>
            </a:pPr>
            <a:r>
              <a:rPr lang="en-US" sz="2000" dirty="0">
                <a:latin typeface="Calibri" panose="020F0502020204030204" pitchFamily="34" charset="0"/>
                <a:cs typeface="Calibri" panose="020F0502020204030204" pitchFamily="34" charset="0"/>
              </a:rPr>
              <a:t>Among the 53 counties in California, the </a:t>
            </a:r>
            <a:r>
              <a:rPr lang="en-US" sz="2000" b="1" dirty="0">
                <a:solidFill>
                  <a:srgbClr val="FF0000"/>
                </a:solidFill>
                <a:latin typeface="Calibri" panose="020F0502020204030204" pitchFamily="34" charset="0"/>
                <a:cs typeface="Calibri" panose="020F0502020204030204" pitchFamily="34" charset="0"/>
              </a:rPr>
              <a:t>bottom 5 counties</a:t>
            </a:r>
            <a:r>
              <a:rPr lang="en-US" sz="2000" dirty="0">
                <a:latin typeface="Calibri" panose="020F0502020204030204" pitchFamily="34" charset="0"/>
                <a:cs typeface="Calibri" panose="020F0502020204030204" pitchFamily="34" charset="0"/>
              </a:rPr>
              <a:t> in terms of </a:t>
            </a:r>
            <a:r>
              <a:rPr lang="en-US" sz="2000" b="1" dirty="0">
                <a:latin typeface="Calibri" panose="020F0502020204030204" pitchFamily="34" charset="0"/>
                <a:cs typeface="Calibri" panose="020F0502020204030204" pitchFamily="34" charset="0"/>
              </a:rPr>
              <a:t>median</a:t>
            </a:r>
            <a:r>
              <a:rPr lang="en-US" sz="2000" dirty="0">
                <a:latin typeface="Calibri" panose="020F0502020204030204" pitchFamily="34" charset="0"/>
                <a:cs typeface="Calibri" panose="020F0502020204030204" pitchFamily="34" charset="0"/>
              </a:rPr>
              <a:t> % of Year 12 students achieving scores above benchmarks for both subjects:</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Colusa - 7.1%</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Glenn – 8.5%</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Fresno – 26.3%</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Los Angeles – 27.9%</a:t>
            </a:r>
          </a:p>
          <a:p>
            <a:pPr lvl="1">
              <a:spcBef>
                <a:spcPts val="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Monterey – 29.3%</a:t>
            </a:r>
          </a:p>
        </p:txBody>
      </p:sp>
      <p:sp>
        <p:nvSpPr>
          <p:cNvPr id="4" name="TextBox 3">
            <a:extLst>
              <a:ext uri="{FF2B5EF4-FFF2-40B4-BE49-F238E27FC236}">
                <a16:creationId xmlns:a16="http://schemas.microsoft.com/office/drawing/2014/main" id="{4FEFE9D8-9786-4436-AA3A-1997B9B5B922}"/>
              </a:ext>
            </a:extLst>
          </p:cNvPr>
          <p:cNvSpPr txBox="1"/>
          <p:nvPr/>
        </p:nvSpPr>
        <p:spPr>
          <a:xfrm>
            <a:off x="7766179" y="0"/>
            <a:ext cx="3909596" cy="584775"/>
          </a:xfrm>
          <a:prstGeom prst="rect">
            <a:avLst/>
          </a:prstGeom>
          <a:noFill/>
        </p:spPr>
        <p:txBody>
          <a:bodyPr wrap="none" rtlCol="0">
            <a:spAutoFit/>
          </a:bodyPr>
          <a:lstStyle/>
          <a:p>
            <a:r>
              <a:rPr lang="en-SG" sz="1600" dirty="0"/>
              <a:t>*ERW Benchmark for Year 12 Students: 480 </a:t>
            </a:r>
          </a:p>
          <a:p>
            <a:r>
              <a:rPr lang="en-SG" sz="1600" dirty="0"/>
              <a:t>*Math Benchmark for Year 12 Students: 530 </a:t>
            </a:r>
          </a:p>
        </p:txBody>
      </p:sp>
      <p:pic>
        <p:nvPicPr>
          <p:cNvPr id="7" name="Picture 6">
            <a:extLst>
              <a:ext uri="{FF2B5EF4-FFF2-40B4-BE49-F238E27FC236}">
                <a16:creationId xmlns:a16="http://schemas.microsoft.com/office/drawing/2014/main" id="{8EEAEDDD-FBF9-4E86-91D3-7C0C86D380FC}"/>
              </a:ext>
            </a:extLst>
          </p:cNvPr>
          <p:cNvPicPr>
            <a:picLocks noChangeAspect="1"/>
          </p:cNvPicPr>
          <p:nvPr/>
        </p:nvPicPr>
        <p:blipFill>
          <a:blip r:embed="rId3"/>
          <a:stretch>
            <a:fillRect/>
          </a:stretch>
        </p:blipFill>
        <p:spPr>
          <a:xfrm>
            <a:off x="5114925" y="736813"/>
            <a:ext cx="6896086" cy="6121187"/>
          </a:xfrm>
          <a:prstGeom prst="rect">
            <a:avLst/>
          </a:prstGeom>
        </p:spPr>
      </p:pic>
      <p:sp>
        <p:nvSpPr>
          <p:cNvPr id="8" name="Rectangle 7">
            <a:extLst>
              <a:ext uri="{FF2B5EF4-FFF2-40B4-BE49-F238E27FC236}">
                <a16:creationId xmlns:a16="http://schemas.microsoft.com/office/drawing/2014/main" id="{767D9558-4094-4FCE-BA2E-98770B588DDE}"/>
              </a:ext>
            </a:extLst>
          </p:cNvPr>
          <p:cNvSpPr/>
          <p:nvPr/>
        </p:nvSpPr>
        <p:spPr>
          <a:xfrm>
            <a:off x="5305427" y="5943601"/>
            <a:ext cx="3057524" cy="62316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10" name="Title 1">
            <a:extLst>
              <a:ext uri="{FF2B5EF4-FFF2-40B4-BE49-F238E27FC236}">
                <a16:creationId xmlns:a16="http://schemas.microsoft.com/office/drawing/2014/main" id="{3559BF55-D759-4E5C-8EC1-74B910B24563}"/>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SAT Test (County Analysis)</a:t>
            </a:r>
          </a:p>
        </p:txBody>
      </p:sp>
    </p:spTree>
    <p:extLst>
      <p:ext uri="{BB962C8B-B14F-4D97-AF65-F5344CB8AC3E}">
        <p14:creationId xmlns:p14="http://schemas.microsoft.com/office/powerpoint/2010/main" val="48698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68363" y="876726"/>
            <a:ext cx="4841813" cy="5981274"/>
          </a:xfrm>
        </p:spPr>
        <p:txBody>
          <a:bodyPr>
            <a:normAutofit/>
          </a:bodyPr>
          <a:lstStyle/>
          <a:p>
            <a:pPr>
              <a:spcBef>
                <a:spcPts val="2400"/>
              </a:spcBef>
              <a:buFontTx/>
              <a:buChar char="-"/>
            </a:pPr>
            <a:r>
              <a:rPr lang="en-US" sz="2000" dirty="0">
                <a:solidFill>
                  <a:schemeClr val="bg1">
                    <a:lumMod val="85000"/>
                  </a:schemeClr>
                </a:solidFill>
                <a:latin typeface="Calibri" panose="020F0502020204030204" pitchFamily="34" charset="0"/>
                <a:cs typeface="Calibri" panose="020F0502020204030204" pitchFamily="34" charset="0"/>
              </a:rPr>
              <a:t>Among the 53 counties in California, the </a:t>
            </a:r>
            <a:r>
              <a:rPr lang="en-US" sz="2000" b="1" dirty="0">
                <a:solidFill>
                  <a:schemeClr val="bg1">
                    <a:lumMod val="85000"/>
                  </a:schemeClr>
                </a:solidFill>
                <a:latin typeface="Calibri" panose="020F0502020204030204" pitchFamily="34" charset="0"/>
                <a:cs typeface="Calibri" panose="020F0502020204030204" pitchFamily="34" charset="0"/>
              </a:rPr>
              <a:t>bottom 5 counties</a:t>
            </a:r>
            <a:r>
              <a:rPr lang="en-US" sz="2000" dirty="0">
                <a:solidFill>
                  <a:schemeClr val="bg1">
                    <a:lumMod val="85000"/>
                  </a:schemeClr>
                </a:solidFill>
                <a:latin typeface="Calibri" panose="020F0502020204030204" pitchFamily="34" charset="0"/>
                <a:cs typeface="Calibri" panose="020F0502020204030204" pitchFamily="34" charset="0"/>
              </a:rPr>
              <a:t> in terms of </a:t>
            </a:r>
            <a:r>
              <a:rPr lang="en-US" sz="2000" b="1" dirty="0">
                <a:solidFill>
                  <a:schemeClr val="bg1">
                    <a:lumMod val="85000"/>
                  </a:schemeClr>
                </a:solidFill>
                <a:latin typeface="Calibri" panose="020F0502020204030204" pitchFamily="34" charset="0"/>
                <a:cs typeface="Calibri" panose="020F0502020204030204" pitchFamily="34" charset="0"/>
              </a:rPr>
              <a:t>median</a:t>
            </a:r>
            <a:r>
              <a:rPr lang="en-US" sz="2000" dirty="0">
                <a:solidFill>
                  <a:schemeClr val="bg1">
                    <a:lumMod val="85000"/>
                  </a:schemeClr>
                </a:solidFill>
                <a:latin typeface="Calibri" panose="020F0502020204030204" pitchFamily="34" charset="0"/>
                <a:cs typeface="Calibri" panose="020F0502020204030204" pitchFamily="34" charset="0"/>
              </a:rPr>
              <a:t> % of Year 12 students achieving scores above benchmarks for both subjects:</a:t>
            </a:r>
          </a:p>
          <a:p>
            <a:pPr lvl="1">
              <a:spcBef>
                <a:spcPts val="0"/>
              </a:spcBef>
              <a:buFont typeface="Wingdings" panose="05000000000000000000" pitchFamily="2" charset="2"/>
              <a:buChar char="§"/>
            </a:pPr>
            <a:r>
              <a:rPr lang="en-US" sz="2000" dirty="0">
                <a:solidFill>
                  <a:schemeClr val="bg1">
                    <a:lumMod val="85000"/>
                  </a:schemeClr>
                </a:solidFill>
                <a:latin typeface="Calibri" panose="020F0502020204030204" pitchFamily="34" charset="0"/>
                <a:cs typeface="Calibri" panose="020F0502020204030204" pitchFamily="34" charset="0"/>
              </a:rPr>
              <a:t>Colusa - 7.1%</a:t>
            </a:r>
          </a:p>
          <a:p>
            <a:pPr lvl="1">
              <a:spcBef>
                <a:spcPts val="0"/>
              </a:spcBef>
              <a:buFont typeface="Wingdings" panose="05000000000000000000" pitchFamily="2" charset="2"/>
              <a:buChar char="§"/>
            </a:pPr>
            <a:r>
              <a:rPr lang="en-US" sz="2000" dirty="0">
                <a:solidFill>
                  <a:schemeClr val="bg1">
                    <a:lumMod val="85000"/>
                  </a:schemeClr>
                </a:solidFill>
                <a:latin typeface="Calibri" panose="020F0502020204030204" pitchFamily="34" charset="0"/>
                <a:cs typeface="Calibri" panose="020F0502020204030204" pitchFamily="34" charset="0"/>
              </a:rPr>
              <a:t>Glenn – 8.5%</a:t>
            </a:r>
          </a:p>
          <a:p>
            <a:pPr lvl="1">
              <a:spcBef>
                <a:spcPts val="0"/>
              </a:spcBef>
              <a:buFont typeface="Wingdings" panose="05000000000000000000" pitchFamily="2" charset="2"/>
              <a:buChar char="§"/>
            </a:pPr>
            <a:r>
              <a:rPr lang="en-US" sz="2000" dirty="0">
                <a:solidFill>
                  <a:schemeClr val="bg1">
                    <a:lumMod val="85000"/>
                  </a:schemeClr>
                </a:solidFill>
                <a:latin typeface="Calibri" panose="020F0502020204030204" pitchFamily="34" charset="0"/>
                <a:cs typeface="Calibri" panose="020F0502020204030204" pitchFamily="34" charset="0"/>
              </a:rPr>
              <a:t>Fresno – 26.3%</a:t>
            </a:r>
          </a:p>
          <a:p>
            <a:pPr lvl="1">
              <a:spcBef>
                <a:spcPts val="0"/>
              </a:spcBef>
              <a:buFont typeface="Wingdings" panose="05000000000000000000" pitchFamily="2" charset="2"/>
              <a:buChar char="§"/>
            </a:pPr>
            <a:r>
              <a:rPr lang="en-US" sz="2000" dirty="0">
                <a:solidFill>
                  <a:schemeClr val="bg1">
                    <a:lumMod val="85000"/>
                  </a:schemeClr>
                </a:solidFill>
                <a:latin typeface="Calibri" panose="020F0502020204030204" pitchFamily="34" charset="0"/>
                <a:cs typeface="Calibri" panose="020F0502020204030204" pitchFamily="34" charset="0"/>
              </a:rPr>
              <a:t>Los Angeles – 27.9%</a:t>
            </a:r>
          </a:p>
          <a:p>
            <a:pPr lvl="1">
              <a:spcBef>
                <a:spcPts val="0"/>
              </a:spcBef>
              <a:buFont typeface="Wingdings" panose="05000000000000000000" pitchFamily="2" charset="2"/>
              <a:buChar char="§"/>
            </a:pPr>
            <a:r>
              <a:rPr lang="en-US" sz="2000" dirty="0">
                <a:solidFill>
                  <a:schemeClr val="bg1">
                    <a:lumMod val="85000"/>
                  </a:schemeClr>
                </a:solidFill>
                <a:latin typeface="Calibri" panose="020F0502020204030204" pitchFamily="34" charset="0"/>
                <a:cs typeface="Calibri" panose="020F0502020204030204" pitchFamily="34" charset="0"/>
              </a:rPr>
              <a:t>Monterey – 29.3%</a:t>
            </a:r>
          </a:p>
          <a:p>
            <a:pPr marL="0" indent="0">
              <a:spcBef>
                <a:spcPts val="2400"/>
              </a:spcBef>
              <a:buNone/>
            </a:pPr>
            <a:r>
              <a:rPr lang="en-US" sz="2000" b="1" u="sng" dirty="0">
                <a:latin typeface="Calibri" panose="020F0502020204030204" pitchFamily="34" charset="0"/>
                <a:cs typeface="Calibri" panose="020F0502020204030204" pitchFamily="34" charset="0"/>
              </a:rPr>
              <a:t>Recommendations:</a:t>
            </a:r>
          </a:p>
          <a:p>
            <a:pPr marL="457200" indent="-457200">
              <a:spcBef>
                <a:spcPts val="0"/>
              </a:spcBef>
              <a:buAutoNum type="arabicPeriod"/>
            </a:pPr>
            <a:r>
              <a:rPr lang="en-US" sz="2000" dirty="0">
                <a:latin typeface="Calibri" panose="020F0502020204030204" pitchFamily="34" charset="0"/>
                <a:cs typeface="Calibri" panose="020F0502020204030204" pitchFamily="34" charset="0"/>
              </a:rPr>
              <a:t>Focus on allocating more and higher quality teaching resources to these 5 counties in </a:t>
            </a:r>
            <a:r>
              <a:rPr lang="en-US" sz="2000" b="1" dirty="0">
                <a:solidFill>
                  <a:srgbClr val="FF0000"/>
                </a:solidFill>
                <a:latin typeface="Calibri" panose="020F0502020204030204" pitchFamily="34" charset="0"/>
                <a:cs typeface="Calibri" panose="020F0502020204030204" pitchFamily="34" charset="0"/>
              </a:rPr>
              <a:t>urgent need.</a:t>
            </a:r>
          </a:p>
        </p:txBody>
      </p:sp>
      <p:sp>
        <p:nvSpPr>
          <p:cNvPr id="4" name="TextBox 3">
            <a:extLst>
              <a:ext uri="{FF2B5EF4-FFF2-40B4-BE49-F238E27FC236}">
                <a16:creationId xmlns:a16="http://schemas.microsoft.com/office/drawing/2014/main" id="{4FEFE9D8-9786-4436-AA3A-1997B9B5B922}"/>
              </a:ext>
            </a:extLst>
          </p:cNvPr>
          <p:cNvSpPr txBox="1"/>
          <p:nvPr/>
        </p:nvSpPr>
        <p:spPr>
          <a:xfrm>
            <a:off x="7766179" y="0"/>
            <a:ext cx="3909596" cy="584775"/>
          </a:xfrm>
          <a:prstGeom prst="rect">
            <a:avLst/>
          </a:prstGeom>
          <a:noFill/>
        </p:spPr>
        <p:txBody>
          <a:bodyPr wrap="none" rtlCol="0">
            <a:spAutoFit/>
          </a:bodyPr>
          <a:lstStyle/>
          <a:p>
            <a:r>
              <a:rPr lang="en-SG" sz="1600" dirty="0"/>
              <a:t>*ERW Benchmark for Year 12 Students: 480 </a:t>
            </a:r>
          </a:p>
          <a:p>
            <a:r>
              <a:rPr lang="en-SG" sz="1600" dirty="0"/>
              <a:t>*Math Benchmark for Year 12 Students: 530 </a:t>
            </a:r>
          </a:p>
        </p:txBody>
      </p:sp>
      <p:pic>
        <p:nvPicPr>
          <p:cNvPr id="7" name="Picture 6">
            <a:extLst>
              <a:ext uri="{FF2B5EF4-FFF2-40B4-BE49-F238E27FC236}">
                <a16:creationId xmlns:a16="http://schemas.microsoft.com/office/drawing/2014/main" id="{8EEAEDDD-FBF9-4E86-91D3-7C0C86D380FC}"/>
              </a:ext>
            </a:extLst>
          </p:cNvPr>
          <p:cNvPicPr>
            <a:picLocks noChangeAspect="1"/>
          </p:cNvPicPr>
          <p:nvPr/>
        </p:nvPicPr>
        <p:blipFill>
          <a:blip r:embed="rId3"/>
          <a:stretch>
            <a:fillRect/>
          </a:stretch>
        </p:blipFill>
        <p:spPr>
          <a:xfrm>
            <a:off x="5114925" y="736813"/>
            <a:ext cx="6896086" cy="6121187"/>
          </a:xfrm>
          <a:prstGeom prst="rect">
            <a:avLst/>
          </a:prstGeom>
        </p:spPr>
      </p:pic>
      <p:sp>
        <p:nvSpPr>
          <p:cNvPr id="8" name="Rectangle 7">
            <a:extLst>
              <a:ext uri="{FF2B5EF4-FFF2-40B4-BE49-F238E27FC236}">
                <a16:creationId xmlns:a16="http://schemas.microsoft.com/office/drawing/2014/main" id="{767D9558-4094-4FCE-BA2E-98770B588DDE}"/>
              </a:ext>
            </a:extLst>
          </p:cNvPr>
          <p:cNvSpPr/>
          <p:nvPr/>
        </p:nvSpPr>
        <p:spPr>
          <a:xfrm>
            <a:off x="5305427" y="5943601"/>
            <a:ext cx="3057524" cy="62316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10" name="Title 1">
            <a:extLst>
              <a:ext uri="{FF2B5EF4-FFF2-40B4-BE49-F238E27FC236}">
                <a16:creationId xmlns:a16="http://schemas.microsoft.com/office/drawing/2014/main" id="{3559BF55-D759-4E5C-8EC1-74B910B24563}"/>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SAT Test (County Analysis)</a:t>
            </a:r>
          </a:p>
        </p:txBody>
      </p:sp>
    </p:spTree>
    <p:extLst>
      <p:ext uri="{BB962C8B-B14F-4D97-AF65-F5344CB8AC3E}">
        <p14:creationId xmlns:p14="http://schemas.microsoft.com/office/powerpoint/2010/main" val="14241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68363" y="876726"/>
            <a:ext cx="4841813" cy="5981274"/>
          </a:xfrm>
        </p:spPr>
        <p:txBody>
          <a:bodyPr>
            <a:normAutofit/>
          </a:bodyPr>
          <a:lstStyle/>
          <a:p>
            <a:pPr>
              <a:spcBef>
                <a:spcPts val="2400"/>
              </a:spcBef>
              <a:buFontTx/>
              <a:buChar char="-"/>
            </a:pPr>
            <a:r>
              <a:rPr lang="en-US" sz="2000" dirty="0">
                <a:solidFill>
                  <a:schemeClr val="bg1">
                    <a:lumMod val="85000"/>
                  </a:schemeClr>
                </a:solidFill>
                <a:latin typeface="Calibri" panose="020F0502020204030204" pitchFamily="34" charset="0"/>
                <a:cs typeface="Calibri" panose="020F0502020204030204" pitchFamily="34" charset="0"/>
              </a:rPr>
              <a:t>Among the 53 counties in California, the </a:t>
            </a:r>
            <a:r>
              <a:rPr lang="en-US" sz="2000" b="1" dirty="0">
                <a:solidFill>
                  <a:schemeClr val="bg1">
                    <a:lumMod val="85000"/>
                  </a:schemeClr>
                </a:solidFill>
                <a:latin typeface="Calibri" panose="020F0502020204030204" pitchFamily="34" charset="0"/>
                <a:cs typeface="Calibri" panose="020F0502020204030204" pitchFamily="34" charset="0"/>
              </a:rPr>
              <a:t>bottom 5 counties</a:t>
            </a:r>
            <a:r>
              <a:rPr lang="en-US" sz="2000" dirty="0">
                <a:solidFill>
                  <a:schemeClr val="bg1">
                    <a:lumMod val="85000"/>
                  </a:schemeClr>
                </a:solidFill>
                <a:latin typeface="Calibri" panose="020F0502020204030204" pitchFamily="34" charset="0"/>
                <a:cs typeface="Calibri" panose="020F0502020204030204" pitchFamily="34" charset="0"/>
              </a:rPr>
              <a:t> in terms of </a:t>
            </a:r>
            <a:r>
              <a:rPr lang="en-US" sz="2000" b="1" dirty="0">
                <a:solidFill>
                  <a:schemeClr val="bg1">
                    <a:lumMod val="85000"/>
                  </a:schemeClr>
                </a:solidFill>
                <a:latin typeface="Calibri" panose="020F0502020204030204" pitchFamily="34" charset="0"/>
                <a:cs typeface="Calibri" panose="020F0502020204030204" pitchFamily="34" charset="0"/>
              </a:rPr>
              <a:t>median</a:t>
            </a:r>
            <a:r>
              <a:rPr lang="en-US" sz="2000" dirty="0">
                <a:solidFill>
                  <a:schemeClr val="bg1">
                    <a:lumMod val="85000"/>
                  </a:schemeClr>
                </a:solidFill>
                <a:latin typeface="Calibri" panose="020F0502020204030204" pitchFamily="34" charset="0"/>
                <a:cs typeface="Calibri" panose="020F0502020204030204" pitchFamily="34" charset="0"/>
              </a:rPr>
              <a:t> % of Year 12 students achieving scores above benchmarks for both subjects:</a:t>
            </a:r>
          </a:p>
          <a:p>
            <a:pPr lvl="1">
              <a:spcBef>
                <a:spcPts val="0"/>
              </a:spcBef>
              <a:buFont typeface="Wingdings" panose="05000000000000000000" pitchFamily="2" charset="2"/>
              <a:buChar char="§"/>
            </a:pPr>
            <a:r>
              <a:rPr lang="en-US" sz="2000" dirty="0">
                <a:solidFill>
                  <a:schemeClr val="bg1">
                    <a:lumMod val="85000"/>
                  </a:schemeClr>
                </a:solidFill>
                <a:latin typeface="Calibri" panose="020F0502020204030204" pitchFamily="34" charset="0"/>
                <a:cs typeface="Calibri" panose="020F0502020204030204" pitchFamily="34" charset="0"/>
              </a:rPr>
              <a:t>Colusa - 7.1%</a:t>
            </a:r>
          </a:p>
          <a:p>
            <a:pPr lvl="1">
              <a:spcBef>
                <a:spcPts val="0"/>
              </a:spcBef>
              <a:buFont typeface="Wingdings" panose="05000000000000000000" pitchFamily="2" charset="2"/>
              <a:buChar char="§"/>
            </a:pPr>
            <a:r>
              <a:rPr lang="en-US" sz="2000" dirty="0">
                <a:solidFill>
                  <a:schemeClr val="bg1">
                    <a:lumMod val="85000"/>
                  </a:schemeClr>
                </a:solidFill>
                <a:latin typeface="Calibri" panose="020F0502020204030204" pitchFamily="34" charset="0"/>
                <a:cs typeface="Calibri" panose="020F0502020204030204" pitchFamily="34" charset="0"/>
              </a:rPr>
              <a:t>Glenn – 8.5%</a:t>
            </a:r>
          </a:p>
          <a:p>
            <a:pPr lvl="1">
              <a:spcBef>
                <a:spcPts val="0"/>
              </a:spcBef>
              <a:buFont typeface="Wingdings" panose="05000000000000000000" pitchFamily="2" charset="2"/>
              <a:buChar char="§"/>
            </a:pPr>
            <a:r>
              <a:rPr lang="en-US" sz="2000" dirty="0">
                <a:solidFill>
                  <a:schemeClr val="bg1">
                    <a:lumMod val="85000"/>
                  </a:schemeClr>
                </a:solidFill>
                <a:latin typeface="Calibri" panose="020F0502020204030204" pitchFamily="34" charset="0"/>
                <a:cs typeface="Calibri" panose="020F0502020204030204" pitchFamily="34" charset="0"/>
              </a:rPr>
              <a:t>Fresno – 26.3%</a:t>
            </a:r>
          </a:p>
          <a:p>
            <a:pPr lvl="1">
              <a:spcBef>
                <a:spcPts val="0"/>
              </a:spcBef>
              <a:buFont typeface="Wingdings" panose="05000000000000000000" pitchFamily="2" charset="2"/>
              <a:buChar char="§"/>
            </a:pPr>
            <a:r>
              <a:rPr lang="en-US" sz="2000" dirty="0">
                <a:solidFill>
                  <a:schemeClr val="bg1">
                    <a:lumMod val="85000"/>
                  </a:schemeClr>
                </a:solidFill>
                <a:latin typeface="Calibri" panose="020F0502020204030204" pitchFamily="34" charset="0"/>
                <a:cs typeface="Calibri" panose="020F0502020204030204" pitchFamily="34" charset="0"/>
              </a:rPr>
              <a:t>Los Angeles – 27.9%</a:t>
            </a:r>
          </a:p>
          <a:p>
            <a:pPr lvl="1">
              <a:spcBef>
                <a:spcPts val="0"/>
              </a:spcBef>
              <a:buFont typeface="Wingdings" panose="05000000000000000000" pitchFamily="2" charset="2"/>
              <a:buChar char="§"/>
            </a:pPr>
            <a:r>
              <a:rPr lang="en-US" sz="2000" dirty="0">
                <a:solidFill>
                  <a:schemeClr val="bg1">
                    <a:lumMod val="85000"/>
                  </a:schemeClr>
                </a:solidFill>
                <a:latin typeface="Calibri" panose="020F0502020204030204" pitchFamily="34" charset="0"/>
                <a:cs typeface="Calibri" panose="020F0502020204030204" pitchFamily="34" charset="0"/>
              </a:rPr>
              <a:t>Monterey – 29.3%</a:t>
            </a:r>
          </a:p>
          <a:p>
            <a:pPr marL="0" indent="0">
              <a:spcBef>
                <a:spcPts val="2400"/>
              </a:spcBef>
              <a:buNone/>
            </a:pPr>
            <a:r>
              <a:rPr lang="en-US" sz="2000" b="1" u="sng" dirty="0">
                <a:latin typeface="Calibri" panose="020F0502020204030204" pitchFamily="34" charset="0"/>
                <a:cs typeface="Calibri" panose="020F0502020204030204" pitchFamily="34" charset="0"/>
              </a:rPr>
              <a:t>Recommendations:</a:t>
            </a:r>
          </a:p>
          <a:p>
            <a:pPr marL="457200" indent="-457200">
              <a:spcBef>
                <a:spcPts val="0"/>
              </a:spcBef>
              <a:buAutoNum type="arabicPeriod"/>
            </a:pPr>
            <a:r>
              <a:rPr lang="en-US" sz="2000" dirty="0">
                <a:solidFill>
                  <a:schemeClr val="bg1">
                    <a:lumMod val="85000"/>
                  </a:schemeClr>
                </a:solidFill>
                <a:latin typeface="Calibri" panose="020F0502020204030204" pitchFamily="34" charset="0"/>
                <a:cs typeface="Calibri" panose="020F0502020204030204" pitchFamily="34" charset="0"/>
              </a:rPr>
              <a:t>Focus on allocating more and higher quality teaching resources to these 5 counties in </a:t>
            </a:r>
            <a:r>
              <a:rPr lang="en-US" sz="2000" b="1" dirty="0">
                <a:solidFill>
                  <a:schemeClr val="bg1">
                    <a:lumMod val="85000"/>
                  </a:schemeClr>
                </a:solidFill>
                <a:latin typeface="Calibri" panose="020F0502020204030204" pitchFamily="34" charset="0"/>
                <a:cs typeface="Calibri" panose="020F0502020204030204" pitchFamily="34" charset="0"/>
              </a:rPr>
              <a:t>urgent need.</a:t>
            </a:r>
          </a:p>
          <a:p>
            <a:pPr marL="457200" indent="-457200">
              <a:spcBef>
                <a:spcPts val="0"/>
              </a:spcBef>
              <a:buAutoNum type="arabicPeriod"/>
            </a:pPr>
            <a:r>
              <a:rPr lang="en-US" sz="2000" dirty="0">
                <a:latin typeface="Calibri" panose="020F0502020204030204" pitchFamily="34" charset="0"/>
                <a:cs typeface="Calibri" panose="020F0502020204030204" pitchFamily="34" charset="0"/>
              </a:rPr>
              <a:t>If there are additional teaching resources, the government can also focus on the next </a:t>
            </a:r>
            <a:r>
              <a:rPr lang="en-US" sz="2000" b="1" dirty="0">
                <a:solidFill>
                  <a:srgbClr val="FFC000"/>
                </a:solidFill>
                <a:latin typeface="Calibri" panose="020F0502020204030204" pitchFamily="34" charset="0"/>
                <a:cs typeface="Calibri" panose="020F0502020204030204" pitchFamily="34" charset="0"/>
              </a:rPr>
              <a:t>12 counties</a:t>
            </a:r>
            <a:r>
              <a:rPr lang="en-US" sz="2000" dirty="0">
                <a:latin typeface="Calibri" panose="020F0502020204030204" pitchFamily="34" charset="0"/>
                <a:cs typeface="Calibri" panose="020F0502020204030204" pitchFamily="34" charset="0"/>
              </a:rPr>
              <a:t> which have 30-40% of median % of Year 12 students achieving scores above benchmarks for both subjects.</a:t>
            </a:r>
          </a:p>
        </p:txBody>
      </p:sp>
      <p:sp>
        <p:nvSpPr>
          <p:cNvPr id="4" name="TextBox 3">
            <a:extLst>
              <a:ext uri="{FF2B5EF4-FFF2-40B4-BE49-F238E27FC236}">
                <a16:creationId xmlns:a16="http://schemas.microsoft.com/office/drawing/2014/main" id="{4FEFE9D8-9786-4436-AA3A-1997B9B5B922}"/>
              </a:ext>
            </a:extLst>
          </p:cNvPr>
          <p:cNvSpPr txBox="1"/>
          <p:nvPr/>
        </p:nvSpPr>
        <p:spPr>
          <a:xfrm>
            <a:off x="7766179" y="0"/>
            <a:ext cx="3909596" cy="584775"/>
          </a:xfrm>
          <a:prstGeom prst="rect">
            <a:avLst/>
          </a:prstGeom>
          <a:noFill/>
        </p:spPr>
        <p:txBody>
          <a:bodyPr wrap="none" rtlCol="0">
            <a:spAutoFit/>
          </a:bodyPr>
          <a:lstStyle/>
          <a:p>
            <a:r>
              <a:rPr lang="en-SG" sz="1600" dirty="0"/>
              <a:t>*ERW Benchmark for Year 12 Students: 480 </a:t>
            </a:r>
          </a:p>
          <a:p>
            <a:r>
              <a:rPr lang="en-SG" sz="1600" dirty="0"/>
              <a:t>*Math Benchmark for Year 12 Students: 530 </a:t>
            </a:r>
          </a:p>
        </p:txBody>
      </p:sp>
      <p:pic>
        <p:nvPicPr>
          <p:cNvPr id="7" name="Picture 6">
            <a:extLst>
              <a:ext uri="{FF2B5EF4-FFF2-40B4-BE49-F238E27FC236}">
                <a16:creationId xmlns:a16="http://schemas.microsoft.com/office/drawing/2014/main" id="{8EEAEDDD-FBF9-4E86-91D3-7C0C86D380FC}"/>
              </a:ext>
            </a:extLst>
          </p:cNvPr>
          <p:cNvPicPr>
            <a:picLocks noChangeAspect="1"/>
          </p:cNvPicPr>
          <p:nvPr/>
        </p:nvPicPr>
        <p:blipFill>
          <a:blip r:embed="rId3"/>
          <a:stretch>
            <a:fillRect/>
          </a:stretch>
        </p:blipFill>
        <p:spPr>
          <a:xfrm>
            <a:off x="5114925" y="736813"/>
            <a:ext cx="6896086" cy="6121187"/>
          </a:xfrm>
          <a:prstGeom prst="rect">
            <a:avLst/>
          </a:prstGeom>
        </p:spPr>
      </p:pic>
      <p:sp>
        <p:nvSpPr>
          <p:cNvPr id="8" name="Rectangle 7">
            <a:extLst>
              <a:ext uri="{FF2B5EF4-FFF2-40B4-BE49-F238E27FC236}">
                <a16:creationId xmlns:a16="http://schemas.microsoft.com/office/drawing/2014/main" id="{767D9558-4094-4FCE-BA2E-98770B588DDE}"/>
              </a:ext>
            </a:extLst>
          </p:cNvPr>
          <p:cNvSpPr/>
          <p:nvPr/>
        </p:nvSpPr>
        <p:spPr>
          <a:xfrm>
            <a:off x="5305427" y="5943601"/>
            <a:ext cx="3057524" cy="62316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9" name="Rectangle 8">
            <a:extLst>
              <a:ext uri="{FF2B5EF4-FFF2-40B4-BE49-F238E27FC236}">
                <a16:creationId xmlns:a16="http://schemas.microsoft.com/office/drawing/2014/main" id="{B8E9AD85-B617-45F7-81F6-043A9ECD24F3}"/>
              </a:ext>
            </a:extLst>
          </p:cNvPr>
          <p:cNvSpPr/>
          <p:nvPr/>
        </p:nvSpPr>
        <p:spPr>
          <a:xfrm>
            <a:off x="5305427" y="4700044"/>
            <a:ext cx="3867150" cy="124355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itle 1">
            <a:extLst>
              <a:ext uri="{FF2B5EF4-FFF2-40B4-BE49-F238E27FC236}">
                <a16:creationId xmlns:a16="http://schemas.microsoft.com/office/drawing/2014/main" id="{3559BF55-D759-4E5C-8EC1-74B910B24563}"/>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SAT Test (County Analysis)</a:t>
            </a:r>
          </a:p>
        </p:txBody>
      </p:sp>
    </p:spTree>
    <p:extLst>
      <p:ext uri="{BB962C8B-B14F-4D97-AF65-F5344CB8AC3E}">
        <p14:creationId xmlns:p14="http://schemas.microsoft.com/office/powerpoint/2010/main" val="103724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07295" y="813013"/>
            <a:ext cx="5982437" cy="5968787"/>
          </a:xfrm>
        </p:spPr>
        <p:txBody>
          <a:bodyPr>
            <a:normAutofit/>
          </a:bodyPr>
          <a:lstStyle/>
          <a:p>
            <a:pPr marL="0" indent="0">
              <a:spcBef>
                <a:spcPts val="2400"/>
              </a:spcBef>
              <a:buNone/>
            </a:pPr>
            <a:r>
              <a:rPr lang="en-US" sz="2000" dirty="0">
                <a:latin typeface="Calibri" panose="020F0502020204030204" pitchFamily="34" charset="0"/>
                <a:cs typeface="Calibri" panose="020F0502020204030204" pitchFamily="34" charset="0"/>
              </a:rPr>
              <a:t>Which subject’s teaching resources should government be providing to Year 12 students?</a:t>
            </a:r>
          </a:p>
          <a:p>
            <a:pPr marL="0" indent="0">
              <a:spcBef>
                <a:spcPts val="0"/>
              </a:spcBef>
              <a:buNone/>
            </a:pPr>
            <a:endParaRPr lang="en-US" sz="1100" dirty="0">
              <a:latin typeface="Calibri" panose="020F0502020204030204" pitchFamily="34" charset="0"/>
              <a:cs typeface="Calibri" panose="020F0502020204030204" pitchFamily="34" charset="0"/>
            </a:endParaRPr>
          </a:p>
          <a:p>
            <a:pPr>
              <a:spcBef>
                <a:spcPts val="600"/>
              </a:spcBef>
              <a:buFontTx/>
              <a:buChar char="-"/>
            </a:pPr>
            <a:r>
              <a:rPr lang="en-US" sz="2000" dirty="0">
                <a:latin typeface="Calibri" panose="020F0502020204030204" pitchFamily="34" charset="0"/>
                <a:cs typeface="Calibri" panose="020F0502020204030204" pitchFamily="34" charset="0"/>
              </a:rPr>
              <a:t>Based on a correlation study between % of Year 12 above </a:t>
            </a:r>
            <a:r>
              <a:rPr lang="en-US" sz="2000" b="1" dirty="0">
                <a:latin typeface="Calibri" panose="020F0502020204030204" pitchFamily="34" charset="0"/>
                <a:cs typeface="Calibri" panose="020F0502020204030204" pitchFamily="34" charset="0"/>
              </a:rPr>
              <a:t>math </a:t>
            </a:r>
            <a:r>
              <a:rPr lang="en-US" sz="2000" dirty="0">
                <a:latin typeface="Calibri" panose="020F0502020204030204" pitchFamily="34" charset="0"/>
                <a:cs typeface="Calibri" panose="020F0502020204030204" pitchFamily="34" charset="0"/>
              </a:rPr>
              <a:t>benchmark vs % of Year 12 above </a:t>
            </a:r>
            <a:r>
              <a:rPr lang="en-US" sz="2000" b="1" dirty="0">
                <a:latin typeface="Calibri" panose="020F0502020204030204" pitchFamily="34" charset="0"/>
                <a:cs typeface="Calibri" panose="020F0502020204030204" pitchFamily="34" charset="0"/>
              </a:rPr>
              <a:t>ERW</a:t>
            </a:r>
            <a:r>
              <a:rPr lang="en-US" sz="2000" dirty="0">
                <a:latin typeface="Calibri" panose="020F0502020204030204" pitchFamily="34" charset="0"/>
                <a:cs typeface="Calibri" panose="020F0502020204030204" pitchFamily="34" charset="0"/>
              </a:rPr>
              <a:t> benchmark, there is a </a:t>
            </a:r>
            <a:r>
              <a:rPr lang="en-US" sz="2000" b="1" dirty="0">
                <a:latin typeface="Calibri" panose="020F0502020204030204" pitchFamily="34" charset="0"/>
                <a:cs typeface="Calibri" panose="020F0502020204030204" pitchFamily="34" charset="0"/>
              </a:rPr>
              <a:t>strong +ve linear </a:t>
            </a:r>
            <a:r>
              <a:rPr lang="en-US" sz="2000" dirty="0">
                <a:latin typeface="Calibri" panose="020F0502020204030204" pitchFamily="34" charset="0"/>
                <a:cs typeface="Calibri" panose="020F0502020204030204" pitchFamily="34" charset="0"/>
              </a:rPr>
              <a:t>correlation (r=0.91), indicating that students with weak ERW background could possibly have weak Math background as well. </a:t>
            </a:r>
          </a:p>
          <a:p>
            <a:pPr>
              <a:spcBef>
                <a:spcPts val="600"/>
              </a:spcBef>
              <a:buFontTx/>
              <a:buChar char="-"/>
            </a:pPr>
            <a:endParaRPr lang="en-US" sz="2000" dirty="0">
              <a:latin typeface="Calibri" panose="020F0502020204030204" pitchFamily="34" charset="0"/>
              <a:cs typeface="Calibri" panose="020F0502020204030204" pitchFamily="34" charset="0"/>
            </a:endParaRPr>
          </a:p>
          <a:p>
            <a:pPr>
              <a:spcBef>
                <a:spcPts val="600"/>
              </a:spcBef>
              <a:buFontTx/>
              <a:buChar char="-"/>
            </a:pPr>
            <a:endParaRPr lang="en-US" sz="2000" dirty="0">
              <a:latin typeface="Calibri" panose="020F0502020204030204" pitchFamily="34" charset="0"/>
              <a:cs typeface="Calibri" panose="020F0502020204030204" pitchFamily="34" charset="0"/>
            </a:endParaRPr>
          </a:p>
          <a:p>
            <a:pPr marL="0" indent="0">
              <a:spcBef>
                <a:spcPts val="600"/>
              </a:spcBef>
              <a:buNone/>
            </a:pPr>
            <a:endParaRPr lang="en-US" sz="1200" dirty="0">
              <a:latin typeface="Calibri" panose="020F0502020204030204" pitchFamily="34" charset="0"/>
              <a:cs typeface="Calibri" panose="020F0502020204030204" pitchFamily="34" charset="0"/>
            </a:endParaRPr>
          </a:p>
          <a:p>
            <a:pPr>
              <a:spcBef>
                <a:spcPts val="600"/>
              </a:spcBef>
              <a:buFontTx/>
              <a:buChar char="-"/>
            </a:pPr>
            <a:endParaRPr lang="en-US" sz="2000" dirty="0">
              <a:latin typeface="Calibri" panose="020F0502020204030204" pitchFamily="34" charset="0"/>
              <a:cs typeface="Calibri" panose="020F0502020204030204" pitchFamily="34" charset="0"/>
            </a:endParaRPr>
          </a:p>
          <a:p>
            <a:pPr marL="0" indent="0">
              <a:spcBef>
                <a:spcPts val="2400"/>
              </a:spcBef>
              <a:buNone/>
            </a:pPr>
            <a:r>
              <a:rPr lang="en-US" sz="2000" b="1" u="sng" dirty="0">
                <a:solidFill>
                  <a:schemeClr val="bg1">
                    <a:lumMod val="85000"/>
                  </a:schemeClr>
                </a:solidFill>
                <a:latin typeface="Calibri" panose="020F0502020204030204" pitchFamily="34" charset="0"/>
                <a:cs typeface="Calibri" panose="020F0502020204030204" pitchFamily="34" charset="0"/>
              </a:rPr>
              <a:t>Recommendation</a:t>
            </a:r>
          </a:p>
          <a:p>
            <a:pPr marL="0" indent="0">
              <a:spcBef>
                <a:spcPts val="0"/>
              </a:spcBef>
              <a:buNone/>
            </a:pPr>
            <a:r>
              <a:rPr lang="en-US" sz="2000" dirty="0">
                <a:solidFill>
                  <a:schemeClr val="bg1">
                    <a:lumMod val="85000"/>
                  </a:schemeClr>
                </a:solidFill>
                <a:latin typeface="Calibri" panose="020F0502020204030204" pitchFamily="34" charset="0"/>
                <a:cs typeface="Calibri" panose="020F0502020204030204" pitchFamily="34" charset="0"/>
              </a:rPr>
              <a:t>1. For students in need, the state will need to provide additional and higher quality teaching resources for both Math and ERW.</a:t>
            </a:r>
          </a:p>
        </p:txBody>
      </p:sp>
      <p:sp>
        <p:nvSpPr>
          <p:cNvPr id="4" name="TextBox 3">
            <a:extLst>
              <a:ext uri="{FF2B5EF4-FFF2-40B4-BE49-F238E27FC236}">
                <a16:creationId xmlns:a16="http://schemas.microsoft.com/office/drawing/2014/main" id="{4FEFE9D8-9786-4436-AA3A-1997B9B5B922}"/>
              </a:ext>
            </a:extLst>
          </p:cNvPr>
          <p:cNvSpPr txBox="1"/>
          <p:nvPr/>
        </p:nvSpPr>
        <p:spPr>
          <a:xfrm>
            <a:off x="7766179" y="0"/>
            <a:ext cx="3909596" cy="584775"/>
          </a:xfrm>
          <a:prstGeom prst="rect">
            <a:avLst/>
          </a:prstGeom>
          <a:noFill/>
        </p:spPr>
        <p:txBody>
          <a:bodyPr wrap="none" rtlCol="0">
            <a:spAutoFit/>
          </a:bodyPr>
          <a:lstStyle/>
          <a:p>
            <a:r>
              <a:rPr lang="en-SG" sz="1600" dirty="0"/>
              <a:t>*ERW Benchmark for Year 12 Students: 480 </a:t>
            </a:r>
          </a:p>
          <a:p>
            <a:r>
              <a:rPr lang="en-SG" sz="1600" dirty="0"/>
              <a:t>*Math Benchmark for Year 12 Students: 530 </a:t>
            </a:r>
          </a:p>
        </p:txBody>
      </p:sp>
      <p:pic>
        <p:nvPicPr>
          <p:cNvPr id="10" name="Picture 9">
            <a:extLst>
              <a:ext uri="{FF2B5EF4-FFF2-40B4-BE49-F238E27FC236}">
                <a16:creationId xmlns:a16="http://schemas.microsoft.com/office/drawing/2014/main" id="{7CBB4EB6-96F7-42B1-9ACF-D972204F88C9}"/>
              </a:ext>
            </a:extLst>
          </p:cNvPr>
          <p:cNvPicPr>
            <a:picLocks noChangeAspect="1"/>
          </p:cNvPicPr>
          <p:nvPr/>
        </p:nvPicPr>
        <p:blipFill>
          <a:blip r:embed="rId3"/>
          <a:stretch>
            <a:fillRect/>
          </a:stretch>
        </p:blipFill>
        <p:spPr>
          <a:xfrm>
            <a:off x="6096000" y="933167"/>
            <a:ext cx="5904532" cy="5267608"/>
          </a:xfrm>
          <a:prstGeom prst="rect">
            <a:avLst/>
          </a:prstGeom>
        </p:spPr>
      </p:pic>
      <p:cxnSp>
        <p:nvCxnSpPr>
          <p:cNvPr id="26" name="Straight Connector 25">
            <a:extLst>
              <a:ext uri="{FF2B5EF4-FFF2-40B4-BE49-F238E27FC236}">
                <a16:creationId xmlns:a16="http://schemas.microsoft.com/office/drawing/2014/main" id="{3E47FDF9-2A07-43F6-AF84-29FE4378D210}"/>
              </a:ext>
            </a:extLst>
          </p:cNvPr>
          <p:cNvCxnSpPr>
            <a:cxnSpLocks/>
          </p:cNvCxnSpPr>
          <p:nvPr/>
        </p:nvCxnSpPr>
        <p:spPr>
          <a:xfrm flipV="1">
            <a:off x="7581900" y="1940031"/>
            <a:ext cx="4418632" cy="3714750"/>
          </a:xfrm>
          <a:prstGeom prst="line">
            <a:avLst/>
          </a:prstGeom>
        </p:spPr>
        <p:style>
          <a:lnRef idx="1">
            <a:schemeClr val="accent2"/>
          </a:lnRef>
          <a:fillRef idx="0">
            <a:schemeClr val="accent2"/>
          </a:fillRef>
          <a:effectRef idx="0">
            <a:schemeClr val="accent2"/>
          </a:effectRef>
          <a:fontRef idx="minor">
            <a:schemeClr val="tx1"/>
          </a:fontRef>
        </p:style>
      </p:cxnSp>
      <p:sp>
        <p:nvSpPr>
          <p:cNvPr id="28" name="Oval 27">
            <a:extLst>
              <a:ext uri="{FF2B5EF4-FFF2-40B4-BE49-F238E27FC236}">
                <a16:creationId xmlns:a16="http://schemas.microsoft.com/office/drawing/2014/main" id="{23EBB7D9-9FA6-4338-A4D8-0D03C6C16AB9}"/>
              </a:ext>
            </a:extLst>
          </p:cNvPr>
          <p:cNvSpPr/>
          <p:nvPr/>
        </p:nvSpPr>
        <p:spPr>
          <a:xfrm>
            <a:off x="11771779" y="1632485"/>
            <a:ext cx="316200" cy="266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1</a:t>
            </a:r>
          </a:p>
        </p:txBody>
      </p:sp>
      <p:sp>
        <p:nvSpPr>
          <p:cNvPr id="29" name="Oval 28">
            <a:extLst>
              <a:ext uri="{FF2B5EF4-FFF2-40B4-BE49-F238E27FC236}">
                <a16:creationId xmlns:a16="http://schemas.microsoft.com/office/drawing/2014/main" id="{FA7CFF19-680B-43CE-8CDB-261CB564D573}"/>
              </a:ext>
            </a:extLst>
          </p:cNvPr>
          <p:cNvSpPr/>
          <p:nvPr/>
        </p:nvSpPr>
        <p:spPr>
          <a:xfrm>
            <a:off x="231778" y="1632485"/>
            <a:ext cx="316200" cy="266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1</a:t>
            </a:r>
          </a:p>
        </p:txBody>
      </p:sp>
      <p:sp>
        <p:nvSpPr>
          <p:cNvPr id="32" name="Title 1">
            <a:extLst>
              <a:ext uri="{FF2B5EF4-FFF2-40B4-BE49-F238E27FC236}">
                <a16:creationId xmlns:a16="http://schemas.microsoft.com/office/drawing/2014/main" id="{219D53D5-4460-4FD7-99CB-A2A07700E733}"/>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SAT Test (Subject Analysis)</a:t>
            </a:r>
          </a:p>
        </p:txBody>
      </p:sp>
    </p:spTree>
    <p:extLst>
      <p:ext uri="{BB962C8B-B14F-4D97-AF65-F5344CB8AC3E}">
        <p14:creationId xmlns:p14="http://schemas.microsoft.com/office/powerpoint/2010/main" val="371790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8B131-7BA5-4A86-A54D-B3003A80D22C}"/>
              </a:ext>
            </a:extLst>
          </p:cNvPr>
          <p:cNvSpPr>
            <a:spLocks noGrp="1"/>
          </p:cNvSpPr>
          <p:nvPr>
            <p:ph idx="1"/>
          </p:nvPr>
        </p:nvSpPr>
        <p:spPr>
          <a:xfrm>
            <a:off x="307296" y="813014"/>
            <a:ext cx="5903004" cy="5921162"/>
          </a:xfrm>
        </p:spPr>
        <p:txBody>
          <a:bodyPr>
            <a:normAutofit/>
          </a:bodyPr>
          <a:lstStyle/>
          <a:p>
            <a:pPr marL="0" indent="0">
              <a:spcBef>
                <a:spcPts val="2400"/>
              </a:spcBef>
              <a:buNone/>
            </a:pPr>
            <a:r>
              <a:rPr lang="en-US" sz="2000" dirty="0">
                <a:latin typeface="Calibri" panose="020F0502020204030204" pitchFamily="34" charset="0"/>
                <a:cs typeface="Calibri" panose="020F0502020204030204" pitchFamily="34" charset="0"/>
              </a:rPr>
              <a:t>Which subject’s teaching resources should government be providing to Year 12 students?</a:t>
            </a:r>
          </a:p>
          <a:p>
            <a:pPr marL="0" indent="0">
              <a:spcBef>
                <a:spcPts val="0"/>
              </a:spcBef>
              <a:buNone/>
            </a:pPr>
            <a:endParaRPr lang="en-US" sz="1100" dirty="0">
              <a:latin typeface="Calibri" panose="020F0502020204030204" pitchFamily="34" charset="0"/>
              <a:cs typeface="Calibri" panose="020F0502020204030204" pitchFamily="34" charset="0"/>
            </a:endParaRPr>
          </a:p>
          <a:p>
            <a:pPr>
              <a:spcBef>
                <a:spcPts val="600"/>
              </a:spcBef>
              <a:buFontTx/>
              <a:buChar char="-"/>
            </a:pPr>
            <a:r>
              <a:rPr lang="en-US" sz="2000" dirty="0">
                <a:latin typeface="Calibri" panose="020F0502020204030204" pitchFamily="34" charset="0"/>
                <a:cs typeface="Calibri" panose="020F0502020204030204" pitchFamily="34" charset="0"/>
              </a:rPr>
              <a:t>Based on a correlation study between % of Year 12 above </a:t>
            </a:r>
            <a:r>
              <a:rPr lang="en-US" sz="2000" b="1" dirty="0">
                <a:latin typeface="Calibri" panose="020F0502020204030204" pitchFamily="34" charset="0"/>
                <a:cs typeface="Calibri" panose="020F0502020204030204" pitchFamily="34" charset="0"/>
              </a:rPr>
              <a:t>math </a:t>
            </a:r>
            <a:r>
              <a:rPr lang="en-US" sz="2000" dirty="0">
                <a:latin typeface="Calibri" panose="020F0502020204030204" pitchFamily="34" charset="0"/>
                <a:cs typeface="Calibri" panose="020F0502020204030204" pitchFamily="34" charset="0"/>
              </a:rPr>
              <a:t>benchmark vs % of Year 12 above </a:t>
            </a:r>
            <a:r>
              <a:rPr lang="en-US" sz="2000" b="1" dirty="0">
                <a:latin typeface="Calibri" panose="020F0502020204030204" pitchFamily="34" charset="0"/>
                <a:cs typeface="Calibri" panose="020F0502020204030204" pitchFamily="34" charset="0"/>
              </a:rPr>
              <a:t>ERW</a:t>
            </a:r>
            <a:r>
              <a:rPr lang="en-US" sz="2000" dirty="0">
                <a:latin typeface="Calibri" panose="020F0502020204030204" pitchFamily="34" charset="0"/>
                <a:cs typeface="Calibri" panose="020F0502020204030204" pitchFamily="34" charset="0"/>
              </a:rPr>
              <a:t> benchmark, there is a </a:t>
            </a:r>
            <a:r>
              <a:rPr lang="en-US" sz="2000" b="1" dirty="0">
                <a:latin typeface="Calibri" panose="020F0502020204030204" pitchFamily="34" charset="0"/>
                <a:cs typeface="Calibri" panose="020F0502020204030204" pitchFamily="34" charset="0"/>
              </a:rPr>
              <a:t>strong +ve linear </a:t>
            </a:r>
            <a:r>
              <a:rPr lang="en-US" sz="2000" dirty="0">
                <a:latin typeface="Calibri" panose="020F0502020204030204" pitchFamily="34" charset="0"/>
                <a:cs typeface="Calibri" panose="020F0502020204030204" pitchFamily="34" charset="0"/>
              </a:rPr>
              <a:t>correlation (r=0.91), indicating that students with weak ERW background could possibly have weak Math background as well. </a:t>
            </a:r>
          </a:p>
          <a:p>
            <a:pPr>
              <a:spcBef>
                <a:spcPts val="600"/>
              </a:spcBef>
              <a:buFontTx/>
              <a:buChar char="-"/>
            </a:pPr>
            <a:endParaRPr lang="en-US" sz="2000" dirty="0">
              <a:latin typeface="Calibri" panose="020F0502020204030204" pitchFamily="34" charset="0"/>
              <a:cs typeface="Calibri" panose="020F0502020204030204" pitchFamily="34" charset="0"/>
            </a:endParaRPr>
          </a:p>
          <a:p>
            <a:pPr>
              <a:spcBef>
                <a:spcPts val="600"/>
              </a:spcBef>
              <a:buFontTx/>
              <a:buChar char="-"/>
            </a:pPr>
            <a:endParaRPr lang="en-US" sz="2000" dirty="0">
              <a:latin typeface="Calibri" panose="020F0502020204030204" pitchFamily="34" charset="0"/>
              <a:cs typeface="Calibri" panose="020F0502020204030204" pitchFamily="34" charset="0"/>
            </a:endParaRPr>
          </a:p>
          <a:p>
            <a:pPr marL="0" indent="0">
              <a:spcBef>
                <a:spcPts val="600"/>
              </a:spcBef>
              <a:buNone/>
            </a:pPr>
            <a:endParaRPr lang="en-US" sz="1200" dirty="0">
              <a:latin typeface="Calibri" panose="020F0502020204030204" pitchFamily="34" charset="0"/>
              <a:cs typeface="Calibri" panose="020F0502020204030204" pitchFamily="34" charset="0"/>
            </a:endParaRPr>
          </a:p>
          <a:p>
            <a:pPr>
              <a:spcBef>
                <a:spcPts val="600"/>
              </a:spcBef>
              <a:buFontTx/>
              <a:buChar char="-"/>
            </a:pPr>
            <a:endParaRPr lang="en-US" sz="2000" dirty="0">
              <a:latin typeface="Calibri" panose="020F0502020204030204" pitchFamily="34" charset="0"/>
              <a:cs typeface="Calibri" panose="020F0502020204030204" pitchFamily="34" charset="0"/>
            </a:endParaRPr>
          </a:p>
          <a:p>
            <a:pPr marL="0" indent="0">
              <a:spcBef>
                <a:spcPts val="2400"/>
              </a:spcBef>
              <a:buNone/>
            </a:pPr>
            <a:r>
              <a:rPr lang="en-US" sz="2000" b="1" u="sng" dirty="0">
                <a:latin typeface="Calibri" panose="020F0502020204030204" pitchFamily="34" charset="0"/>
                <a:cs typeface="Calibri" panose="020F0502020204030204" pitchFamily="34" charset="0"/>
              </a:rPr>
              <a:t>Recommendation</a:t>
            </a:r>
          </a:p>
          <a:p>
            <a:pPr marL="0" indent="0">
              <a:spcBef>
                <a:spcPts val="0"/>
              </a:spcBef>
              <a:buNone/>
            </a:pPr>
            <a:r>
              <a:rPr lang="en-US" sz="2000" dirty="0">
                <a:latin typeface="Calibri" panose="020F0502020204030204" pitchFamily="34" charset="0"/>
                <a:cs typeface="Calibri" panose="020F0502020204030204" pitchFamily="34" charset="0"/>
              </a:rPr>
              <a:t>1. For students in need, the state will need to provide additional and higher quality teaching resources for both Math and ERW.</a:t>
            </a:r>
          </a:p>
        </p:txBody>
      </p:sp>
      <p:sp>
        <p:nvSpPr>
          <p:cNvPr id="4" name="TextBox 3">
            <a:extLst>
              <a:ext uri="{FF2B5EF4-FFF2-40B4-BE49-F238E27FC236}">
                <a16:creationId xmlns:a16="http://schemas.microsoft.com/office/drawing/2014/main" id="{4FEFE9D8-9786-4436-AA3A-1997B9B5B922}"/>
              </a:ext>
            </a:extLst>
          </p:cNvPr>
          <p:cNvSpPr txBox="1"/>
          <p:nvPr/>
        </p:nvSpPr>
        <p:spPr>
          <a:xfrm>
            <a:off x="7766179" y="0"/>
            <a:ext cx="3909596" cy="584775"/>
          </a:xfrm>
          <a:prstGeom prst="rect">
            <a:avLst/>
          </a:prstGeom>
          <a:noFill/>
        </p:spPr>
        <p:txBody>
          <a:bodyPr wrap="none" rtlCol="0">
            <a:spAutoFit/>
          </a:bodyPr>
          <a:lstStyle/>
          <a:p>
            <a:r>
              <a:rPr lang="en-SG" sz="1600" dirty="0"/>
              <a:t>*ERW Benchmark for Year 12 Students: 480 </a:t>
            </a:r>
          </a:p>
          <a:p>
            <a:r>
              <a:rPr lang="en-SG" sz="1600" dirty="0"/>
              <a:t>*Math Benchmark for Year 12 Students: 530 </a:t>
            </a:r>
          </a:p>
        </p:txBody>
      </p:sp>
      <p:pic>
        <p:nvPicPr>
          <p:cNvPr id="10" name="Picture 9">
            <a:extLst>
              <a:ext uri="{FF2B5EF4-FFF2-40B4-BE49-F238E27FC236}">
                <a16:creationId xmlns:a16="http://schemas.microsoft.com/office/drawing/2014/main" id="{7CBB4EB6-96F7-42B1-9ACF-D972204F88C9}"/>
              </a:ext>
            </a:extLst>
          </p:cNvPr>
          <p:cNvPicPr>
            <a:picLocks noChangeAspect="1"/>
          </p:cNvPicPr>
          <p:nvPr/>
        </p:nvPicPr>
        <p:blipFill>
          <a:blip r:embed="rId3"/>
          <a:stretch>
            <a:fillRect/>
          </a:stretch>
        </p:blipFill>
        <p:spPr>
          <a:xfrm>
            <a:off x="6096000" y="933167"/>
            <a:ext cx="5904532" cy="5267608"/>
          </a:xfrm>
          <a:prstGeom prst="rect">
            <a:avLst/>
          </a:prstGeom>
        </p:spPr>
      </p:pic>
      <p:cxnSp>
        <p:nvCxnSpPr>
          <p:cNvPr id="26" name="Straight Connector 25">
            <a:extLst>
              <a:ext uri="{FF2B5EF4-FFF2-40B4-BE49-F238E27FC236}">
                <a16:creationId xmlns:a16="http://schemas.microsoft.com/office/drawing/2014/main" id="{3E47FDF9-2A07-43F6-AF84-29FE4378D210}"/>
              </a:ext>
            </a:extLst>
          </p:cNvPr>
          <p:cNvCxnSpPr>
            <a:cxnSpLocks/>
          </p:cNvCxnSpPr>
          <p:nvPr/>
        </p:nvCxnSpPr>
        <p:spPr>
          <a:xfrm flipV="1">
            <a:off x="7581900" y="1940031"/>
            <a:ext cx="4418632" cy="3714750"/>
          </a:xfrm>
          <a:prstGeom prst="line">
            <a:avLst/>
          </a:prstGeom>
        </p:spPr>
        <p:style>
          <a:lnRef idx="1">
            <a:schemeClr val="accent2"/>
          </a:lnRef>
          <a:fillRef idx="0">
            <a:schemeClr val="accent2"/>
          </a:fillRef>
          <a:effectRef idx="0">
            <a:schemeClr val="accent2"/>
          </a:effectRef>
          <a:fontRef idx="minor">
            <a:schemeClr val="tx1"/>
          </a:fontRef>
        </p:style>
      </p:cxnSp>
      <p:sp>
        <p:nvSpPr>
          <p:cNvPr id="28" name="Oval 27">
            <a:extLst>
              <a:ext uri="{FF2B5EF4-FFF2-40B4-BE49-F238E27FC236}">
                <a16:creationId xmlns:a16="http://schemas.microsoft.com/office/drawing/2014/main" id="{23EBB7D9-9FA6-4338-A4D8-0D03C6C16AB9}"/>
              </a:ext>
            </a:extLst>
          </p:cNvPr>
          <p:cNvSpPr/>
          <p:nvPr/>
        </p:nvSpPr>
        <p:spPr>
          <a:xfrm>
            <a:off x="11771779" y="1632485"/>
            <a:ext cx="316200" cy="266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1</a:t>
            </a:r>
          </a:p>
        </p:txBody>
      </p:sp>
      <p:sp>
        <p:nvSpPr>
          <p:cNvPr id="29" name="Oval 28">
            <a:extLst>
              <a:ext uri="{FF2B5EF4-FFF2-40B4-BE49-F238E27FC236}">
                <a16:creationId xmlns:a16="http://schemas.microsoft.com/office/drawing/2014/main" id="{FA7CFF19-680B-43CE-8CDB-261CB564D573}"/>
              </a:ext>
            </a:extLst>
          </p:cNvPr>
          <p:cNvSpPr/>
          <p:nvPr/>
        </p:nvSpPr>
        <p:spPr>
          <a:xfrm>
            <a:off x="231778" y="1632485"/>
            <a:ext cx="316200" cy="266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1</a:t>
            </a:r>
          </a:p>
        </p:txBody>
      </p:sp>
      <p:sp>
        <p:nvSpPr>
          <p:cNvPr id="32" name="Title 1">
            <a:extLst>
              <a:ext uri="{FF2B5EF4-FFF2-40B4-BE49-F238E27FC236}">
                <a16:creationId xmlns:a16="http://schemas.microsoft.com/office/drawing/2014/main" id="{219D53D5-4460-4FD7-99CB-A2A07700E733}"/>
              </a:ext>
            </a:extLst>
          </p:cNvPr>
          <p:cNvSpPr txBox="1">
            <a:spLocks/>
          </p:cNvSpPr>
          <p:nvPr/>
        </p:nvSpPr>
        <p:spPr>
          <a:xfrm>
            <a:off x="389878" y="374367"/>
            <a:ext cx="3555923" cy="55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u="sng" dirty="0">
                <a:latin typeface="+mn-lt"/>
              </a:rPr>
              <a:t>SAT Test (Subject Analysis)</a:t>
            </a:r>
          </a:p>
        </p:txBody>
      </p:sp>
    </p:spTree>
    <p:extLst>
      <p:ext uri="{BB962C8B-B14F-4D97-AF65-F5344CB8AC3E}">
        <p14:creationId xmlns:p14="http://schemas.microsoft.com/office/powerpoint/2010/main" val="269512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3477</TotalTime>
  <Words>2104</Words>
  <Application>Microsoft Office PowerPoint</Application>
  <PresentationFormat>Widescreen</PresentationFormat>
  <Paragraphs>243</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Calibri Light</vt:lpstr>
      <vt:lpstr>Cambria Math</vt:lpstr>
      <vt:lpstr>Wingdings</vt:lpstr>
      <vt:lpstr>Office Theme</vt:lpstr>
      <vt:lpstr>Project 1: SAT and ACT scores analysis</vt:lpstr>
      <vt:lpstr>Background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Chia Yih Jeng</dc:creator>
  <cp:lastModifiedBy>Andrew Chia Yih Jeng</cp:lastModifiedBy>
  <cp:revision>75</cp:revision>
  <dcterms:created xsi:type="dcterms:W3CDTF">2021-06-29T06:41:02Z</dcterms:created>
  <dcterms:modified xsi:type="dcterms:W3CDTF">2021-09-14T12:26:29Z</dcterms:modified>
</cp:coreProperties>
</file>