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7" r:id="rId2"/>
    <p:sldId id="258" r:id="rId3"/>
    <p:sldId id="259" r:id="rId4"/>
    <p:sldId id="260" r:id="rId5"/>
    <p:sldId id="264" r:id="rId6"/>
    <p:sldId id="265"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5"/>
    <p:restoredTop sz="94706"/>
  </p:normalViewPr>
  <p:slideViewPr>
    <p:cSldViewPr snapToGrid="0">
      <p:cViewPr varScale="1">
        <p:scale>
          <a:sx n="111" d="100"/>
          <a:sy n="111" d="100"/>
        </p:scale>
        <p:origin x="90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2F9B0B-AD1B-4627-9698-53DF6634C63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F45CC03-60D9-4143-A181-411F7ECEE7AD}">
      <dgm:prSet/>
      <dgm:spPr/>
      <dgm:t>
        <a:bodyPr/>
        <a:lstStyle/>
        <a:p>
          <a:r>
            <a:rPr lang="en-US" b="1"/>
            <a:t>1.  Prompt Hack</a:t>
          </a:r>
          <a:endParaRPr lang="en-US"/>
        </a:p>
      </dgm:t>
    </dgm:pt>
    <dgm:pt modelId="{BDF68EE5-26F8-49A3-82D4-E6F17174319F}" type="parTrans" cxnId="{E8B2DC97-7497-4E13-AFEB-93953DF38F16}">
      <dgm:prSet/>
      <dgm:spPr/>
      <dgm:t>
        <a:bodyPr/>
        <a:lstStyle/>
        <a:p>
          <a:endParaRPr lang="en-US"/>
        </a:p>
      </dgm:t>
    </dgm:pt>
    <dgm:pt modelId="{3526246B-7C10-4B02-8D4A-B036296FDECD}" type="sibTrans" cxnId="{E8B2DC97-7497-4E13-AFEB-93953DF38F16}">
      <dgm:prSet/>
      <dgm:spPr/>
      <dgm:t>
        <a:bodyPr/>
        <a:lstStyle/>
        <a:p>
          <a:endParaRPr lang="en-US"/>
        </a:p>
      </dgm:t>
    </dgm:pt>
    <dgm:pt modelId="{500392B3-F3FF-470F-99F0-8FE19623ED53}">
      <dgm:prSet/>
      <dgm:spPr/>
      <dgm:t>
        <a:bodyPr/>
        <a:lstStyle/>
        <a:p>
          <a:r>
            <a:rPr lang="en-US"/>
            <a:t>To allow LLM to start at a new page and ignore previous instructions.</a:t>
          </a:r>
        </a:p>
      </dgm:t>
    </dgm:pt>
    <dgm:pt modelId="{8E9713CC-410E-4E6B-9995-577D3FC15EE4}" type="parTrans" cxnId="{1747201E-4AC2-4934-BB7A-0570C6F964A4}">
      <dgm:prSet/>
      <dgm:spPr/>
      <dgm:t>
        <a:bodyPr/>
        <a:lstStyle/>
        <a:p>
          <a:endParaRPr lang="en-US"/>
        </a:p>
      </dgm:t>
    </dgm:pt>
    <dgm:pt modelId="{39F0AE3B-AFB5-48C7-9BDB-0E7156518C2A}" type="sibTrans" cxnId="{1747201E-4AC2-4934-BB7A-0570C6F964A4}">
      <dgm:prSet/>
      <dgm:spPr/>
      <dgm:t>
        <a:bodyPr/>
        <a:lstStyle/>
        <a:p>
          <a:endParaRPr lang="en-US"/>
        </a:p>
      </dgm:t>
    </dgm:pt>
    <dgm:pt modelId="{1231BDAA-3FD0-4CE5-813B-7901AC5F3DF3}">
      <dgm:prSet/>
      <dgm:spPr/>
      <dgm:t>
        <a:bodyPr/>
        <a:lstStyle/>
        <a:p>
          <a:r>
            <a:rPr lang="en-SG"/>
            <a:t>(Ignore all previous instructions before this one)</a:t>
          </a:r>
          <a:endParaRPr lang="en-US"/>
        </a:p>
      </dgm:t>
    </dgm:pt>
    <dgm:pt modelId="{A39B0B2D-C604-4F8E-8E1B-4E5799CF2EE0}" type="parTrans" cxnId="{D677B4C3-7C5F-42F7-8F97-8790E14161E8}">
      <dgm:prSet/>
      <dgm:spPr/>
      <dgm:t>
        <a:bodyPr/>
        <a:lstStyle/>
        <a:p>
          <a:endParaRPr lang="en-US"/>
        </a:p>
      </dgm:t>
    </dgm:pt>
    <dgm:pt modelId="{0F2A082F-87EC-4521-B345-CEB6AFAAD56E}" type="sibTrans" cxnId="{D677B4C3-7C5F-42F7-8F97-8790E14161E8}">
      <dgm:prSet/>
      <dgm:spPr/>
      <dgm:t>
        <a:bodyPr/>
        <a:lstStyle/>
        <a:p>
          <a:endParaRPr lang="en-US"/>
        </a:p>
      </dgm:t>
    </dgm:pt>
    <dgm:pt modelId="{2C074ECB-6794-43FA-9559-652C754B35A6}">
      <dgm:prSet/>
      <dgm:spPr/>
      <dgm:t>
        <a:bodyPr/>
        <a:lstStyle/>
        <a:p>
          <a:r>
            <a:rPr lang="en-US" b="1"/>
            <a:t>2. Role/Persona</a:t>
          </a:r>
          <a:endParaRPr lang="en-US"/>
        </a:p>
      </dgm:t>
    </dgm:pt>
    <dgm:pt modelId="{5AC33C60-54AB-4CD8-9CC9-4AFB88EB4332}" type="parTrans" cxnId="{5E1B2A7C-09C2-4800-A694-A4F0CFA286B0}">
      <dgm:prSet/>
      <dgm:spPr/>
      <dgm:t>
        <a:bodyPr/>
        <a:lstStyle/>
        <a:p>
          <a:endParaRPr lang="en-US"/>
        </a:p>
      </dgm:t>
    </dgm:pt>
    <dgm:pt modelId="{6F4A5269-9FDF-4667-9323-9A4E9682A955}" type="sibTrans" cxnId="{5E1B2A7C-09C2-4800-A694-A4F0CFA286B0}">
      <dgm:prSet/>
      <dgm:spPr/>
      <dgm:t>
        <a:bodyPr/>
        <a:lstStyle/>
        <a:p>
          <a:endParaRPr lang="en-US"/>
        </a:p>
      </dgm:t>
    </dgm:pt>
    <dgm:pt modelId="{4F58E161-A1DC-420F-BBBF-45C57F442620}">
      <dgm:prSet/>
      <dgm:spPr/>
      <dgm:t>
        <a:bodyPr/>
        <a:lstStyle/>
        <a:p>
          <a:r>
            <a:rPr lang="en-US"/>
            <a:t>Assigns the AI a specific role (e.g., teacher, translator) to guide responses with domain-specific expertise and consistency.</a:t>
          </a:r>
        </a:p>
      </dgm:t>
    </dgm:pt>
    <dgm:pt modelId="{CC149B4C-44DC-48A2-A349-87D2D8A72B1D}" type="parTrans" cxnId="{C412B872-1837-4450-90E6-9C6684CC5430}">
      <dgm:prSet/>
      <dgm:spPr/>
      <dgm:t>
        <a:bodyPr/>
        <a:lstStyle/>
        <a:p>
          <a:endParaRPr lang="en-US"/>
        </a:p>
      </dgm:t>
    </dgm:pt>
    <dgm:pt modelId="{EE7135E0-A049-49EF-ABEE-0DF199039466}" type="sibTrans" cxnId="{C412B872-1837-4450-90E6-9C6684CC5430}">
      <dgm:prSet/>
      <dgm:spPr/>
      <dgm:t>
        <a:bodyPr/>
        <a:lstStyle/>
        <a:p>
          <a:endParaRPr lang="en-US"/>
        </a:p>
      </dgm:t>
    </dgm:pt>
    <dgm:pt modelId="{6C532E74-880B-4FEB-8E98-5DC34337F916}">
      <dgm:prSet/>
      <dgm:spPr/>
      <dgm:t>
        <a:bodyPr/>
        <a:lstStyle/>
        <a:p>
          <a:r>
            <a:rPr lang="en-US"/>
            <a:t>Example: “Act as a software engineer specializing in Python debugging.”</a:t>
          </a:r>
        </a:p>
      </dgm:t>
    </dgm:pt>
    <dgm:pt modelId="{D3870711-A7D4-4AC9-9A04-6B1E46C99028}" type="parTrans" cxnId="{31B35BE7-B16C-4163-9045-1FBCC8F1E265}">
      <dgm:prSet/>
      <dgm:spPr/>
      <dgm:t>
        <a:bodyPr/>
        <a:lstStyle/>
        <a:p>
          <a:endParaRPr lang="en-US"/>
        </a:p>
      </dgm:t>
    </dgm:pt>
    <dgm:pt modelId="{C87B0791-10DB-4E84-9CA6-BE905A4E3581}" type="sibTrans" cxnId="{31B35BE7-B16C-4163-9045-1FBCC8F1E265}">
      <dgm:prSet/>
      <dgm:spPr/>
      <dgm:t>
        <a:bodyPr/>
        <a:lstStyle/>
        <a:p>
          <a:endParaRPr lang="en-US"/>
        </a:p>
      </dgm:t>
    </dgm:pt>
    <dgm:pt modelId="{B1AB46D2-628E-43FD-88D5-8EDE9ED0B857}">
      <dgm:prSet/>
      <dgm:spPr/>
      <dgm:t>
        <a:bodyPr/>
        <a:lstStyle/>
        <a:p>
          <a:r>
            <a:rPr lang="en-US" b="1"/>
            <a:t>3. Context </a:t>
          </a:r>
          <a:endParaRPr lang="en-US"/>
        </a:p>
      </dgm:t>
    </dgm:pt>
    <dgm:pt modelId="{88B6D3F4-0023-4096-A92E-97A0F21D0E53}" type="parTrans" cxnId="{A9805A61-865D-43AE-BF61-8DF07294D104}">
      <dgm:prSet/>
      <dgm:spPr/>
      <dgm:t>
        <a:bodyPr/>
        <a:lstStyle/>
        <a:p>
          <a:endParaRPr lang="en-US"/>
        </a:p>
      </dgm:t>
    </dgm:pt>
    <dgm:pt modelId="{E5FBB0B3-DB97-4226-BBCA-E3A50E2F08D5}" type="sibTrans" cxnId="{A9805A61-865D-43AE-BF61-8DF07294D104}">
      <dgm:prSet/>
      <dgm:spPr/>
      <dgm:t>
        <a:bodyPr/>
        <a:lstStyle/>
        <a:p>
          <a:endParaRPr lang="en-US"/>
        </a:p>
      </dgm:t>
    </dgm:pt>
    <dgm:pt modelId="{746D7E1F-FBCA-4FAE-A1C7-D3F8CCA43C2C}">
      <dgm:prSet/>
      <dgm:spPr/>
      <dgm:t>
        <a:bodyPr/>
        <a:lstStyle/>
        <a:p>
          <a:r>
            <a:rPr lang="en-US"/>
            <a:t>Provides necessary background details and environment to limit ambiguity.</a:t>
          </a:r>
        </a:p>
      </dgm:t>
    </dgm:pt>
    <dgm:pt modelId="{81F25AED-1D3B-4A97-A993-238DC7E8BAB9}" type="parTrans" cxnId="{FE2A6995-7F93-459D-8FB5-3254BB18803B}">
      <dgm:prSet/>
      <dgm:spPr/>
      <dgm:t>
        <a:bodyPr/>
        <a:lstStyle/>
        <a:p>
          <a:endParaRPr lang="en-US"/>
        </a:p>
      </dgm:t>
    </dgm:pt>
    <dgm:pt modelId="{40689E68-8841-4E1F-8964-2540697C6F62}" type="sibTrans" cxnId="{FE2A6995-7F93-459D-8FB5-3254BB18803B}">
      <dgm:prSet/>
      <dgm:spPr/>
      <dgm:t>
        <a:bodyPr/>
        <a:lstStyle/>
        <a:p>
          <a:endParaRPr lang="en-US"/>
        </a:p>
      </dgm:t>
    </dgm:pt>
    <dgm:pt modelId="{3B019064-5665-4002-9B46-6DDFC49EBF43}">
      <dgm:prSet/>
      <dgm:spPr/>
      <dgm:t>
        <a:bodyPr/>
        <a:lstStyle/>
        <a:p>
          <a:r>
            <a:rPr lang="en-US"/>
            <a:t>Example: “You are assisting a beginner learning JavaScript for web development.”</a:t>
          </a:r>
        </a:p>
      </dgm:t>
    </dgm:pt>
    <dgm:pt modelId="{4B13854D-1E15-4B9B-829C-F33BE6FA4771}" type="parTrans" cxnId="{A511F246-84AC-4361-A34D-275BD8ECD0B2}">
      <dgm:prSet/>
      <dgm:spPr/>
      <dgm:t>
        <a:bodyPr/>
        <a:lstStyle/>
        <a:p>
          <a:endParaRPr lang="en-US"/>
        </a:p>
      </dgm:t>
    </dgm:pt>
    <dgm:pt modelId="{2BA9F367-854F-46EA-A084-E97AC3AE64B5}" type="sibTrans" cxnId="{A511F246-84AC-4361-A34D-275BD8ECD0B2}">
      <dgm:prSet/>
      <dgm:spPr/>
      <dgm:t>
        <a:bodyPr/>
        <a:lstStyle/>
        <a:p>
          <a:endParaRPr lang="en-US"/>
        </a:p>
      </dgm:t>
    </dgm:pt>
    <dgm:pt modelId="{A96DBA2A-B336-294F-88C7-45E7BF32225A}" type="pres">
      <dgm:prSet presAssocID="{872F9B0B-AD1B-4627-9698-53DF6634C63E}" presName="linear" presStyleCnt="0">
        <dgm:presLayoutVars>
          <dgm:animLvl val="lvl"/>
          <dgm:resizeHandles val="exact"/>
        </dgm:presLayoutVars>
      </dgm:prSet>
      <dgm:spPr/>
    </dgm:pt>
    <dgm:pt modelId="{4440D6E8-4855-124D-B53F-CB63EA0B9529}" type="pres">
      <dgm:prSet presAssocID="{EF45CC03-60D9-4143-A181-411F7ECEE7AD}" presName="parentText" presStyleLbl="node1" presStyleIdx="0" presStyleCnt="3">
        <dgm:presLayoutVars>
          <dgm:chMax val="0"/>
          <dgm:bulletEnabled val="1"/>
        </dgm:presLayoutVars>
      </dgm:prSet>
      <dgm:spPr/>
    </dgm:pt>
    <dgm:pt modelId="{C56E93FA-F049-974F-A7B4-E63CCB808A15}" type="pres">
      <dgm:prSet presAssocID="{EF45CC03-60D9-4143-A181-411F7ECEE7AD}" presName="childText" presStyleLbl="revTx" presStyleIdx="0" presStyleCnt="3">
        <dgm:presLayoutVars>
          <dgm:bulletEnabled val="1"/>
        </dgm:presLayoutVars>
      </dgm:prSet>
      <dgm:spPr/>
    </dgm:pt>
    <dgm:pt modelId="{1DA01B6A-1960-4F4D-984F-1389FD20CCA9}" type="pres">
      <dgm:prSet presAssocID="{2C074ECB-6794-43FA-9559-652C754B35A6}" presName="parentText" presStyleLbl="node1" presStyleIdx="1" presStyleCnt="3">
        <dgm:presLayoutVars>
          <dgm:chMax val="0"/>
          <dgm:bulletEnabled val="1"/>
        </dgm:presLayoutVars>
      </dgm:prSet>
      <dgm:spPr/>
    </dgm:pt>
    <dgm:pt modelId="{41B91A20-1643-7643-A566-21D4AF40EB85}" type="pres">
      <dgm:prSet presAssocID="{2C074ECB-6794-43FA-9559-652C754B35A6}" presName="childText" presStyleLbl="revTx" presStyleIdx="1" presStyleCnt="3">
        <dgm:presLayoutVars>
          <dgm:bulletEnabled val="1"/>
        </dgm:presLayoutVars>
      </dgm:prSet>
      <dgm:spPr/>
    </dgm:pt>
    <dgm:pt modelId="{F546C3D6-E892-314E-91CC-A6656CBEB6BA}" type="pres">
      <dgm:prSet presAssocID="{B1AB46D2-628E-43FD-88D5-8EDE9ED0B857}" presName="parentText" presStyleLbl="node1" presStyleIdx="2" presStyleCnt="3">
        <dgm:presLayoutVars>
          <dgm:chMax val="0"/>
          <dgm:bulletEnabled val="1"/>
        </dgm:presLayoutVars>
      </dgm:prSet>
      <dgm:spPr/>
    </dgm:pt>
    <dgm:pt modelId="{AB73AB49-E9C8-3A43-AC68-C7334CEA4CEE}" type="pres">
      <dgm:prSet presAssocID="{B1AB46D2-628E-43FD-88D5-8EDE9ED0B857}" presName="childText" presStyleLbl="revTx" presStyleIdx="2" presStyleCnt="3">
        <dgm:presLayoutVars>
          <dgm:bulletEnabled val="1"/>
        </dgm:presLayoutVars>
      </dgm:prSet>
      <dgm:spPr/>
    </dgm:pt>
  </dgm:ptLst>
  <dgm:cxnLst>
    <dgm:cxn modelId="{1747201E-4AC2-4934-BB7A-0570C6F964A4}" srcId="{EF45CC03-60D9-4143-A181-411F7ECEE7AD}" destId="{500392B3-F3FF-470F-99F0-8FE19623ED53}" srcOrd="0" destOrd="0" parTransId="{8E9713CC-410E-4E6B-9995-577D3FC15EE4}" sibTransId="{39F0AE3B-AFB5-48C7-9BDB-0E7156518C2A}"/>
    <dgm:cxn modelId="{F7934022-1DF5-5B47-BFAD-A89D7EE8A5FD}" type="presOf" srcId="{4F58E161-A1DC-420F-BBBF-45C57F442620}" destId="{41B91A20-1643-7643-A566-21D4AF40EB85}" srcOrd="0" destOrd="0" presId="urn:microsoft.com/office/officeart/2005/8/layout/vList2"/>
    <dgm:cxn modelId="{7B6A8C39-DC04-5649-A91C-7519A5D971CB}" type="presOf" srcId="{2C074ECB-6794-43FA-9559-652C754B35A6}" destId="{1DA01B6A-1960-4F4D-984F-1389FD20CCA9}" srcOrd="0" destOrd="0" presId="urn:microsoft.com/office/officeart/2005/8/layout/vList2"/>
    <dgm:cxn modelId="{A511F246-84AC-4361-A34D-275BD8ECD0B2}" srcId="{B1AB46D2-628E-43FD-88D5-8EDE9ED0B857}" destId="{3B019064-5665-4002-9B46-6DDFC49EBF43}" srcOrd="1" destOrd="0" parTransId="{4B13854D-1E15-4B9B-829C-F33BE6FA4771}" sibTransId="{2BA9F367-854F-46EA-A084-E97AC3AE64B5}"/>
    <dgm:cxn modelId="{7D259358-1F50-5549-823E-56017D987D9E}" type="presOf" srcId="{6C532E74-880B-4FEB-8E98-5DC34337F916}" destId="{41B91A20-1643-7643-A566-21D4AF40EB85}" srcOrd="0" destOrd="1" presId="urn:microsoft.com/office/officeart/2005/8/layout/vList2"/>
    <dgm:cxn modelId="{A9805A61-865D-43AE-BF61-8DF07294D104}" srcId="{872F9B0B-AD1B-4627-9698-53DF6634C63E}" destId="{B1AB46D2-628E-43FD-88D5-8EDE9ED0B857}" srcOrd="2" destOrd="0" parTransId="{88B6D3F4-0023-4096-A92E-97A0F21D0E53}" sibTransId="{E5FBB0B3-DB97-4226-BBCA-E3A50E2F08D5}"/>
    <dgm:cxn modelId="{EE2D1F67-2B01-7F4D-9C26-327AE67FDA0A}" type="presOf" srcId="{B1AB46D2-628E-43FD-88D5-8EDE9ED0B857}" destId="{F546C3D6-E892-314E-91CC-A6656CBEB6BA}" srcOrd="0" destOrd="0" presId="urn:microsoft.com/office/officeart/2005/8/layout/vList2"/>
    <dgm:cxn modelId="{C412B872-1837-4450-90E6-9C6684CC5430}" srcId="{2C074ECB-6794-43FA-9559-652C754B35A6}" destId="{4F58E161-A1DC-420F-BBBF-45C57F442620}" srcOrd="0" destOrd="0" parTransId="{CC149B4C-44DC-48A2-A349-87D2D8A72B1D}" sibTransId="{EE7135E0-A049-49EF-ABEE-0DF199039466}"/>
    <dgm:cxn modelId="{5E1B2A7C-09C2-4800-A694-A4F0CFA286B0}" srcId="{872F9B0B-AD1B-4627-9698-53DF6634C63E}" destId="{2C074ECB-6794-43FA-9559-652C754B35A6}" srcOrd="1" destOrd="0" parTransId="{5AC33C60-54AB-4CD8-9CC9-4AFB88EB4332}" sibTransId="{6F4A5269-9FDF-4667-9323-9A4E9682A955}"/>
    <dgm:cxn modelId="{BC167793-8CB8-BA4E-8C47-8EE2AD610B4F}" type="presOf" srcId="{872F9B0B-AD1B-4627-9698-53DF6634C63E}" destId="{A96DBA2A-B336-294F-88C7-45E7BF32225A}" srcOrd="0" destOrd="0" presId="urn:microsoft.com/office/officeart/2005/8/layout/vList2"/>
    <dgm:cxn modelId="{FE2A6995-7F93-459D-8FB5-3254BB18803B}" srcId="{B1AB46D2-628E-43FD-88D5-8EDE9ED0B857}" destId="{746D7E1F-FBCA-4FAE-A1C7-D3F8CCA43C2C}" srcOrd="0" destOrd="0" parTransId="{81F25AED-1D3B-4A97-A993-238DC7E8BAB9}" sibTransId="{40689E68-8841-4E1F-8964-2540697C6F62}"/>
    <dgm:cxn modelId="{E8B2DC97-7497-4E13-AFEB-93953DF38F16}" srcId="{872F9B0B-AD1B-4627-9698-53DF6634C63E}" destId="{EF45CC03-60D9-4143-A181-411F7ECEE7AD}" srcOrd="0" destOrd="0" parTransId="{BDF68EE5-26F8-49A3-82D4-E6F17174319F}" sibTransId="{3526246B-7C10-4B02-8D4A-B036296FDECD}"/>
    <dgm:cxn modelId="{CCAB7398-2191-2443-AC2F-6EA9ED43E106}" type="presOf" srcId="{1231BDAA-3FD0-4CE5-813B-7901AC5F3DF3}" destId="{C56E93FA-F049-974F-A7B4-E63CCB808A15}" srcOrd="0" destOrd="1" presId="urn:microsoft.com/office/officeart/2005/8/layout/vList2"/>
    <dgm:cxn modelId="{EAD9FCB1-B386-3649-B610-80319ED3C967}" type="presOf" srcId="{EF45CC03-60D9-4143-A181-411F7ECEE7AD}" destId="{4440D6E8-4855-124D-B53F-CB63EA0B9529}" srcOrd="0" destOrd="0" presId="urn:microsoft.com/office/officeart/2005/8/layout/vList2"/>
    <dgm:cxn modelId="{72538AB7-8536-914E-8730-7531195F55E4}" type="presOf" srcId="{746D7E1F-FBCA-4FAE-A1C7-D3F8CCA43C2C}" destId="{AB73AB49-E9C8-3A43-AC68-C7334CEA4CEE}" srcOrd="0" destOrd="0" presId="urn:microsoft.com/office/officeart/2005/8/layout/vList2"/>
    <dgm:cxn modelId="{627616BF-EBA8-1449-A1E5-C1401F7AC5D5}" type="presOf" srcId="{3B019064-5665-4002-9B46-6DDFC49EBF43}" destId="{AB73AB49-E9C8-3A43-AC68-C7334CEA4CEE}" srcOrd="0" destOrd="1" presId="urn:microsoft.com/office/officeart/2005/8/layout/vList2"/>
    <dgm:cxn modelId="{D677B4C3-7C5F-42F7-8F97-8790E14161E8}" srcId="{EF45CC03-60D9-4143-A181-411F7ECEE7AD}" destId="{1231BDAA-3FD0-4CE5-813B-7901AC5F3DF3}" srcOrd="1" destOrd="0" parTransId="{A39B0B2D-C604-4F8E-8E1B-4E5799CF2EE0}" sibTransId="{0F2A082F-87EC-4521-B345-CEB6AFAAD56E}"/>
    <dgm:cxn modelId="{31B35BE7-B16C-4163-9045-1FBCC8F1E265}" srcId="{2C074ECB-6794-43FA-9559-652C754B35A6}" destId="{6C532E74-880B-4FEB-8E98-5DC34337F916}" srcOrd="1" destOrd="0" parTransId="{D3870711-A7D4-4AC9-9A04-6B1E46C99028}" sibTransId="{C87B0791-10DB-4E84-9CA6-BE905A4E3581}"/>
    <dgm:cxn modelId="{3C0296FC-67A6-2F4E-8B23-86782ACA33F2}" type="presOf" srcId="{500392B3-F3FF-470F-99F0-8FE19623ED53}" destId="{C56E93FA-F049-974F-A7B4-E63CCB808A15}" srcOrd="0" destOrd="0" presId="urn:microsoft.com/office/officeart/2005/8/layout/vList2"/>
    <dgm:cxn modelId="{035AC412-A0E9-6447-8248-4BAB185DFFD4}" type="presParOf" srcId="{A96DBA2A-B336-294F-88C7-45E7BF32225A}" destId="{4440D6E8-4855-124D-B53F-CB63EA0B9529}" srcOrd="0" destOrd="0" presId="urn:microsoft.com/office/officeart/2005/8/layout/vList2"/>
    <dgm:cxn modelId="{B76F1B12-97B5-0B47-9AC0-2A4F26D12981}" type="presParOf" srcId="{A96DBA2A-B336-294F-88C7-45E7BF32225A}" destId="{C56E93FA-F049-974F-A7B4-E63CCB808A15}" srcOrd="1" destOrd="0" presId="urn:microsoft.com/office/officeart/2005/8/layout/vList2"/>
    <dgm:cxn modelId="{1F6DE33E-3256-CE43-A9B2-006971C2862B}" type="presParOf" srcId="{A96DBA2A-B336-294F-88C7-45E7BF32225A}" destId="{1DA01B6A-1960-4F4D-984F-1389FD20CCA9}" srcOrd="2" destOrd="0" presId="urn:microsoft.com/office/officeart/2005/8/layout/vList2"/>
    <dgm:cxn modelId="{313A7646-B9F7-1641-BAC7-6C300DD8769A}" type="presParOf" srcId="{A96DBA2A-B336-294F-88C7-45E7BF32225A}" destId="{41B91A20-1643-7643-A566-21D4AF40EB85}" srcOrd="3" destOrd="0" presId="urn:microsoft.com/office/officeart/2005/8/layout/vList2"/>
    <dgm:cxn modelId="{6EB49C18-4107-5549-8741-7B401CB093AA}" type="presParOf" srcId="{A96DBA2A-B336-294F-88C7-45E7BF32225A}" destId="{F546C3D6-E892-314E-91CC-A6656CBEB6BA}" srcOrd="4" destOrd="0" presId="urn:microsoft.com/office/officeart/2005/8/layout/vList2"/>
    <dgm:cxn modelId="{6952A6B3-5E97-DC4D-9F7D-870D2C0A7752}" type="presParOf" srcId="{A96DBA2A-B336-294F-88C7-45E7BF32225A}" destId="{AB73AB49-E9C8-3A43-AC68-C7334CEA4CEE}"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00FA32-65E4-4558-BE4D-BE0149259F3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761B167-3AE3-4AE4-917D-94281A2A224E}">
      <dgm:prSet/>
      <dgm:spPr/>
      <dgm:t>
        <a:bodyPr/>
        <a:lstStyle/>
        <a:p>
          <a:r>
            <a:rPr lang="en-US" b="1"/>
            <a:t>4. Task/Intent</a:t>
          </a:r>
          <a:endParaRPr lang="en-US"/>
        </a:p>
      </dgm:t>
    </dgm:pt>
    <dgm:pt modelId="{C3AFFA79-4B7B-4E4F-B78E-9F5B70CFDF39}" type="parTrans" cxnId="{94EF0191-1D1C-4948-93D9-C00BB9B532DD}">
      <dgm:prSet/>
      <dgm:spPr/>
      <dgm:t>
        <a:bodyPr/>
        <a:lstStyle/>
        <a:p>
          <a:endParaRPr lang="en-US"/>
        </a:p>
      </dgm:t>
    </dgm:pt>
    <dgm:pt modelId="{DABB1944-BE2F-46B4-A6CC-1346CC7B509F}" type="sibTrans" cxnId="{94EF0191-1D1C-4948-93D9-C00BB9B532DD}">
      <dgm:prSet/>
      <dgm:spPr/>
      <dgm:t>
        <a:bodyPr/>
        <a:lstStyle/>
        <a:p>
          <a:endParaRPr lang="en-US"/>
        </a:p>
      </dgm:t>
    </dgm:pt>
    <dgm:pt modelId="{E4D2D576-1114-4EDB-AA6D-B8E6A213A9E9}">
      <dgm:prSet/>
      <dgm:spPr/>
      <dgm:t>
        <a:bodyPr/>
        <a:lstStyle/>
        <a:p>
          <a:r>
            <a:rPr lang="en-US"/>
            <a:t>Clearly states the action and intent, using verbs like </a:t>
          </a:r>
          <a:r>
            <a:rPr lang="en-US" i="1"/>
            <a:t>generate</a:t>
          </a:r>
          <a:r>
            <a:rPr lang="en-US"/>
            <a:t>, </a:t>
          </a:r>
          <a:r>
            <a:rPr lang="en-US" i="1"/>
            <a:t>analyze</a:t>
          </a:r>
          <a:r>
            <a:rPr lang="en-US"/>
            <a:t>, or </a:t>
          </a:r>
          <a:r>
            <a:rPr lang="en-US" i="1"/>
            <a:t>summarize</a:t>
          </a:r>
          <a:r>
            <a:rPr lang="en-US"/>
            <a:t>.</a:t>
          </a:r>
        </a:p>
      </dgm:t>
    </dgm:pt>
    <dgm:pt modelId="{FD536B3E-B978-49BD-B245-98151175F23E}" type="parTrans" cxnId="{EEBBCC6A-805D-4E8C-B365-620E5AFBEB57}">
      <dgm:prSet/>
      <dgm:spPr/>
      <dgm:t>
        <a:bodyPr/>
        <a:lstStyle/>
        <a:p>
          <a:endParaRPr lang="en-US"/>
        </a:p>
      </dgm:t>
    </dgm:pt>
    <dgm:pt modelId="{9B21F3A1-694F-45AF-959F-FA5DA6E6B489}" type="sibTrans" cxnId="{EEBBCC6A-805D-4E8C-B365-620E5AFBEB57}">
      <dgm:prSet/>
      <dgm:spPr/>
      <dgm:t>
        <a:bodyPr/>
        <a:lstStyle/>
        <a:p>
          <a:endParaRPr lang="en-US"/>
        </a:p>
      </dgm:t>
    </dgm:pt>
    <dgm:pt modelId="{54202640-A87D-4515-BD8C-E8030773763F}">
      <dgm:prSet/>
      <dgm:spPr/>
      <dgm:t>
        <a:bodyPr/>
        <a:lstStyle/>
        <a:p>
          <a:r>
            <a:rPr lang="en-US"/>
            <a:t>Example: “Generate a summary of this article in 100 words.”</a:t>
          </a:r>
        </a:p>
      </dgm:t>
    </dgm:pt>
    <dgm:pt modelId="{E0E84CB8-BA9B-45A5-97D4-505E1E6CB98D}" type="parTrans" cxnId="{A8221688-18D5-484C-BAF7-D7C3253EECF7}">
      <dgm:prSet/>
      <dgm:spPr/>
      <dgm:t>
        <a:bodyPr/>
        <a:lstStyle/>
        <a:p>
          <a:endParaRPr lang="en-US"/>
        </a:p>
      </dgm:t>
    </dgm:pt>
    <dgm:pt modelId="{DFC286E1-0668-4CAD-BC05-08DF973BF746}" type="sibTrans" cxnId="{A8221688-18D5-484C-BAF7-D7C3253EECF7}">
      <dgm:prSet/>
      <dgm:spPr/>
      <dgm:t>
        <a:bodyPr/>
        <a:lstStyle/>
        <a:p>
          <a:endParaRPr lang="en-US"/>
        </a:p>
      </dgm:t>
    </dgm:pt>
    <dgm:pt modelId="{2F62D53D-DDCF-42B6-BE90-BE01B584CB0C}">
      <dgm:prSet/>
      <dgm:spPr/>
      <dgm:t>
        <a:bodyPr/>
        <a:lstStyle/>
        <a:p>
          <a:r>
            <a:rPr lang="en-US"/>
            <a:t>It would be ideal to prompt 1 task at a time. But if need a few, do list them in sequence.</a:t>
          </a:r>
        </a:p>
      </dgm:t>
    </dgm:pt>
    <dgm:pt modelId="{64C792A1-95D3-4C68-B647-44AA7DDAC46C}" type="parTrans" cxnId="{913EBB99-D4EA-4021-BBAD-12CD3173B824}">
      <dgm:prSet/>
      <dgm:spPr/>
      <dgm:t>
        <a:bodyPr/>
        <a:lstStyle/>
        <a:p>
          <a:endParaRPr lang="en-US"/>
        </a:p>
      </dgm:t>
    </dgm:pt>
    <dgm:pt modelId="{D5693B5A-8DC8-42B7-8C50-0614C7C4AD20}" type="sibTrans" cxnId="{913EBB99-D4EA-4021-BBAD-12CD3173B824}">
      <dgm:prSet/>
      <dgm:spPr/>
      <dgm:t>
        <a:bodyPr/>
        <a:lstStyle/>
        <a:p>
          <a:endParaRPr lang="en-US"/>
        </a:p>
      </dgm:t>
    </dgm:pt>
    <dgm:pt modelId="{95A90493-D8E0-4123-A9BD-B4688B309E5F}">
      <dgm:prSet/>
      <dgm:spPr/>
      <dgm:t>
        <a:bodyPr/>
        <a:lstStyle/>
        <a:p>
          <a:r>
            <a:rPr lang="en-US" b="1"/>
            <a:t>5. Chain of Thought: </a:t>
          </a:r>
          <a:r>
            <a:rPr lang="en-US"/>
            <a:t>Let the LLM thinks in a step by step manner.</a:t>
          </a:r>
        </a:p>
      </dgm:t>
    </dgm:pt>
    <dgm:pt modelId="{C52A12C4-2AA9-418B-B440-2274B4A1F09A}" type="parTrans" cxnId="{B93AF689-546D-4438-A007-BDAC88C471C9}">
      <dgm:prSet/>
      <dgm:spPr/>
      <dgm:t>
        <a:bodyPr/>
        <a:lstStyle/>
        <a:p>
          <a:endParaRPr lang="en-US"/>
        </a:p>
      </dgm:t>
    </dgm:pt>
    <dgm:pt modelId="{55B5A8F2-F14C-4B06-B76C-E5A3586716D7}" type="sibTrans" cxnId="{B93AF689-546D-4438-A007-BDAC88C471C9}">
      <dgm:prSet/>
      <dgm:spPr/>
      <dgm:t>
        <a:bodyPr/>
        <a:lstStyle/>
        <a:p>
          <a:endParaRPr lang="en-US"/>
        </a:p>
      </dgm:t>
    </dgm:pt>
    <dgm:pt modelId="{17C7C32F-6AD9-42EA-940E-E90472BCBC32}">
      <dgm:prSet/>
      <dgm:spPr/>
      <dgm:t>
        <a:bodyPr/>
        <a:lstStyle/>
        <a:p>
          <a:r>
            <a:rPr lang="en-US" b="1"/>
            <a:t>6. Additional Content: </a:t>
          </a:r>
          <a:r>
            <a:rPr lang="en-US"/>
            <a:t>Includes other text or images for the LLM to understand more in terms of context.</a:t>
          </a:r>
        </a:p>
      </dgm:t>
    </dgm:pt>
    <dgm:pt modelId="{467B9862-D379-4DC2-8AC8-1D9DA5E3AB7A}" type="parTrans" cxnId="{F1D06391-6D3A-403F-9DAE-2B9E06561929}">
      <dgm:prSet/>
      <dgm:spPr/>
      <dgm:t>
        <a:bodyPr/>
        <a:lstStyle/>
        <a:p>
          <a:endParaRPr lang="en-US"/>
        </a:p>
      </dgm:t>
    </dgm:pt>
    <dgm:pt modelId="{F239AFE4-1152-4825-91BD-05F14D5BCD92}" type="sibTrans" cxnId="{F1D06391-6D3A-403F-9DAE-2B9E06561929}">
      <dgm:prSet/>
      <dgm:spPr/>
      <dgm:t>
        <a:bodyPr/>
        <a:lstStyle/>
        <a:p>
          <a:endParaRPr lang="en-US"/>
        </a:p>
      </dgm:t>
    </dgm:pt>
    <dgm:pt modelId="{E5F44AC2-1548-4D06-BFF3-EBBDDCECC3ED}">
      <dgm:prSet/>
      <dgm:spPr/>
      <dgm:t>
        <a:bodyPr/>
        <a:lstStyle/>
        <a:p>
          <a:r>
            <a:rPr lang="en-US" b="1"/>
            <a:t>7. Exemplars</a:t>
          </a:r>
          <a:endParaRPr lang="en-US"/>
        </a:p>
      </dgm:t>
    </dgm:pt>
    <dgm:pt modelId="{43E1D3C3-499A-429D-BFAC-95E80BFF0721}" type="parTrans" cxnId="{8B89664F-3CBC-4A73-9CBD-621D680DC469}">
      <dgm:prSet/>
      <dgm:spPr/>
      <dgm:t>
        <a:bodyPr/>
        <a:lstStyle/>
        <a:p>
          <a:endParaRPr lang="en-US"/>
        </a:p>
      </dgm:t>
    </dgm:pt>
    <dgm:pt modelId="{F6EC5389-864B-4C1D-96C6-747A6BDA38A5}" type="sibTrans" cxnId="{8B89664F-3CBC-4A73-9CBD-621D680DC469}">
      <dgm:prSet/>
      <dgm:spPr/>
      <dgm:t>
        <a:bodyPr/>
        <a:lstStyle/>
        <a:p>
          <a:endParaRPr lang="en-US"/>
        </a:p>
      </dgm:t>
    </dgm:pt>
    <dgm:pt modelId="{46EB55D4-7CAA-4AF9-94B9-84D75254930B}">
      <dgm:prSet/>
      <dgm:spPr/>
      <dgm:t>
        <a:bodyPr/>
        <a:lstStyle/>
        <a:p>
          <a:r>
            <a:rPr lang="en-US"/>
            <a:t>Includes examples (one-shot, or few-shot) to clarify the expected output pattern.</a:t>
          </a:r>
        </a:p>
      </dgm:t>
    </dgm:pt>
    <dgm:pt modelId="{347C8ACD-C904-45BC-A713-B1F137731320}" type="parTrans" cxnId="{F7262487-79D5-42BB-9CC2-77D2FDF7B4C0}">
      <dgm:prSet/>
      <dgm:spPr/>
      <dgm:t>
        <a:bodyPr/>
        <a:lstStyle/>
        <a:p>
          <a:endParaRPr lang="en-US"/>
        </a:p>
      </dgm:t>
    </dgm:pt>
    <dgm:pt modelId="{23987787-5D7F-4C07-B46A-076121E5DA41}" type="sibTrans" cxnId="{F7262487-79D5-42BB-9CC2-77D2FDF7B4C0}">
      <dgm:prSet/>
      <dgm:spPr/>
      <dgm:t>
        <a:bodyPr/>
        <a:lstStyle/>
        <a:p>
          <a:endParaRPr lang="en-US"/>
        </a:p>
      </dgm:t>
    </dgm:pt>
    <dgm:pt modelId="{57C773D8-475A-45D1-8106-7295C259D6E3}">
      <dgm:prSet/>
      <dgm:spPr/>
      <dgm:t>
        <a:bodyPr/>
        <a:lstStyle/>
        <a:p>
          <a:r>
            <a:rPr lang="en-US"/>
            <a:t>Example: “Translate the text: ‘Hola, ¿cómo estás?’ into English. Response: ‘Hello, how are you?’”</a:t>
          </a:r>
        </a:p>
      </dgm:t>
    </dgm:pt>
    <dgm:pt modelId="{E754DA14-0A96-4A93-B6E2-118D6B2C80A9}" type="parTrans" cxnId="{B98ABD97-0F2B-48AE-A05A-6735CD1248B7}">
      <dgm:prSet/>
      <dgm:spPr/>
      <dgm:t>
        <a:bodyPr/>
        <a:lstStyle/>
        <a:p>
          <a:endParaRPr lang="en-US"/>
        </a:p>
      </dgm:t>
    </dgm:pt>
    <dgm:pt modelId="{858EB2DB-0D8A-4306-8291-ABE1E42BB56A}" type="sibTrans" cxnId="{B98ABD97-0F2B-48AE-A05A-6735CD1248B7}">
      <dgm:prSet/>
      <dgm:spPr/>
      <dgm:t>
        <a:bodyPr/>
        <a:lstStyle/>
        <a:p>
          <a:endParaRPr lang="en-US"/>
        </a:p>
      </dgm:t>
    </dgm:pt>
    <dgm:pt modelId="{EE3F39F8-FAB3-244F-AC26-39F19D7DC8E8}" type="pres">
      <dgm:prSet presAssocID="{5800FA32-65E4-4558-BE4D-BE0149259F38}" presName="linear" presStyleCnt="0">
        <dgm:presLayoutVars>
          <dgm:animLvl val="lvl"/>
          <dgm:resizeHandles val="exact"/>
        </dgm:presLayoutVars>
      </dgm:prSet>
      <dgm:spPr/>
    </dgm:pt>
    <dgm:pt modelId="{94114107-750A-B149-9D2F-A761980747E4}" type="pres">
      <dgm:prSet presAssocID="{1761B167-3AE3-4AE4-917D-94281A2A224E}" presName="parentText" presStyleLbl="node1" presStyleIdx="0" presStyleCnt="4">
        <dgm:presLayoutVars>
          <dgm:chMax val="0"/>
          <dgm:bulletEnabled val="1"/>
        </dgm:presLayoutVars>
      </dgm:prSet>
      <dgm:spPr/>
    </dgm:pt>
    <dgm:pt modelId="{594C4896-13B6-D347-ADBC-64DA22DEE59B}" type="pres">
      <dgm:prSet presAssocID="{1761B167-3AE3-4AE4-917D-94281A2A224E}" presName="childText" presStyleLbl="revTx" presStyleIdx="0" presStyleCnt="2">
        <dgm:presLayoutVars>
          <dgm:bulletEnabled val="1"/>
        </dgm:presLayoutVars>
      </dgm:prSet>
      <dgm:spPr/>
    </dgm:pt>
    <dgm:pt modelId="{272CD6E3-6D53-B94D-9F74-88F1A7140DF7}" type="pres">
      <dgm:prSet presAssocID="{95A90493-D8E0-4123-A9BD-B4688B309E5F}" presName="parentText" presStyleLbl="node1" presStyleIdx="1" presStyleCnt="4">
        <dgm:presLayoutVars>
          <dgm:chMax val="0"/>
          <dgm:bulletEnabled val="1"/>
        </dgm:presLayoutVars>
      </dgm:prSet>
      <dgm:spPr/>
    </dgm:pt>
    <dgm:pt modelId="{FBAAED44-1592-E24E-9E01-E6D10C1EDDC8}" type="pres">
      <dgm:prSet presAssocID="{55B5A8F2-F14C-4B06-B76C-E5A3586716D7}" presName="spacer" presStyleCnt="0"/>
      <dgm:spPr/>
    </dgm:pt>
    <dgm:pt modelId="{E1878F7A-02F4-2F4C-B58B-253450BBC563}" type="pres">
      <dgm:prSet presAssocID="{17C7C32F-6AD9-42EA-940E-E90472BCBC32}" presName="parentText" presStyleLbl="node1" presStyleIdx="2" presStyleCnt="4">
        <dgm:presLayoutVars>
          <dgm:chMax val="0"/>
          <dgm:bulletEnabled val="1"/>
        </dgm:presLayoutVars>
      </dgm:prSet>
      <dgm:spPr/>
    </dgm:pt>
    <dgm:pt modelId="{16AD9D26-4055-F944-8434-ECD017F84F2A}" type="pres">
      <dgm:prSet presAssocID="{F239AFE4-1152-4825-91BD-05F14D5BCD92}" presName="spacer" presStyleCnt="0"/>
      <dgm:spPr/>
    </dgm:pt>
    <dgm:pt modelId="{6C068F95-A6A6-6C4B-98FA-A5B754F483E1}" type="pres">
      <dgm:prSet presAssocID="{E5F44AC2-1548-4D06-BFF3-EBBDDCECC3ED}" presName="parentText" presStyleLbl="node1" presStyleIdx="3" presStyleCnt="4">
        <dgm:presLayoutVars>
          <dgm:chMax val="0"/>
          <dgm:bulletEnabled val="1"/>
        </dgm:presLayoutVars>
      </dgm:prSet>
      <dgm:spPr/>
    </dgm:pt>
    <dgm:pt modelId="{82DE9C79-81A3-CD49-8DB3-4C8D6E45246D}" type="pres">
      <dgm:prSet presAssocID="{E5F44AC2-1548-4D06-BFF3-EBBDDCECC3ED}" presName="childText" presStyleLbl="revTx" presStyleIdx="1" presStyleCnt="2">
        <dgm:presLayoutVars>
          <dgm:bulletEnabled val="1"/>
        </dgm:presLayoutVars>
      </dgm:prSet>
      <dgm:spPr/>
    </dgm:pt>
  </dgm:ptLst>
  <dgm:cxnLst>
    <dgm:cxn modelId="{7729BE25-2D0A-4947-B23E-07AA06A9B1D0}" type="presOf" srcId="{17C7C32F-6AD9-42EA-940E-E90472BCBC32}" destId="{E1878F7A-02F4-2F4C-B58B-253450BBC563}" srcOrd="0" destOrd="0" presId="urn:microsoft.com/office/officeart/2005/8/layout/vList2"/>
    <dgm:cxn modelId="{80908F2F-D461-0246-B270-F1FD6B70F04F}" type="presOf" srcId="{2F62D53D-DDCF-42B6-BE90-BE01B584CB0C}" destId="{594C4896-13B6-D347-ADBC-64DA22DEE59B}" srcOrd="0" destOrd="2" presId="urn:microsoft.com/office/officeart/2005/8/layout/vList2"/>
    <dgm:cxn modelId="{E32F7930-CA85-D64E-A534-97B6B8C4C9E6}" type="presOf" srcId="{54202640-A87D-4515-BD8C-E8030773763F}" destId="{594C4896-13B6-D347-ADBC-64DA22DEE59B}" srcOrd="0" destOrd="1" presId="urn:microsoft.com/office/officeart/2005/8/layout/vList2"/>
    <dgm:cxn modelId="{6F6C6A3B-8A55-3444-81EF-86F2B58B9D5F}" type="presOf" srcId="{E5F44AC2-1548-4D06-BFF3-EBBDDCECC3ED}" destId="{6C068F95-A6A6-6C4B-98FA-A5B754F483E1}" srcOrd="0" destOrd="0" presId="urn:microsoft.com/office/officeart/2005/8/layout/vList2"/>
    <dgm:cxn modelId="{8B89664F-3CBC-4A73-9CBD-621D680DC469}" srcId="{5800FA32-65E4-4558-BE4D-BE0149259F38}" destId="{E5F44AC2-1548-4D06-BFF3-EBBDDCECC3ED}" srcOrd="3" destOrd="0" parTransId="{43E1D3C3-499A-429D-BFAC-95E80BFF0721}" sibTransId="{F6EC5389-864B-4C1D-96C6-747A6BDA38A5}"/>
    <dgm:cxn modelId="{CB9A2955-35B1-A343-A65F-43AD02F220A2}" type="presOf" srcId="{E4D2D576-1114-4EDB-AA6D-B8E6A213A9E9}" destId="{594C4896-13B6-D347-ADBC-64DA22DEE59B}" srcOrd="0" destOrd="0" presId="urn:microsoft.com/office/officeart/2005/8/layout/vList2"/>
    <dgm:cxn modelId="{8E78A464-F80E-1A49-A8C0-DBEB5DB76D28}" type="presOf" srcId="{57C773D8-475A-45D1-8106-7295C259D6E3}" destId="{82DE9C79-81A3-CD49-8DB3-4C8D6E45246D}" srcOrd="0" destOrd="1" presId="urn:microsoft.com/office/officeart/2005/8/layout/vList2"/>
    <dgm:cxn modelId="{C6287566-24BF-1A4C-86A9-955BA387FADA}" type="presOf" srcId="{5800FA32-65E4-4558-BE4D-BE0149259F38}" destId="{EE3F39F8-FAB3-244F-AC26-39F19D7DC8E8}" srcOrd="0" destOrd="0" presId="urn:microsoft.com/office/officeart/2005/8/layout/vList2"/>
    <dgm:cxn modelId="{EEBBCC6A-805D-4E8C-B365-620E5AFBEB57}" srcId="{1761B167-3AE3-4AE4-917D-94281A2A224E}" destId="{E4D2D576-1114-4EDB-AA6D-B8E6A213A9E9}" srcOrd="0" destOrd="0" parTransId="{FD536B3E-B978-49BD-B245-98151175F23E}" sibTransId="{9B21F3A1-694F-45AF-959F-FA5DA6E6B489}"/>
    <dgm:cxn modelId="{F7262487-79D5-42BB-9CC2-77D2FDF7B4C0}" srcId="{E5F44AC2-1548-4D06-BFF3-EBBDDCECC3ED}" destId="{46EB55D4-7CAA-4AF9-94B9-84D75254930B}" srcOrd="0" destOrd="0" parTransId="{347C8ACD-C904-45BC-A713-B1F137731320}" sibTransId="{23987787-5D7F-4C07-B46A-076121E5DA41}"/>
    <dgm:cxn modelId="{A8221688-18D5-484C-BAF7-D7C3253EECF7}" srcId="{1761B167-3AE3-4AE4-917D-94281A2A224E}" destId="{54202640-A87D-4515-BD8C-E8030773763F}" srcOrd="1" destOrd="0" parTransId="{E0E84CB8-BA9B-45A5-97D4-505E1E6CB98D}" sibTransId="{DFC286E1-0668-4CAD-BC05-08DF973BF746}"/>
    <dgm:cxn modelId="{B93AF689-546D-4438-A007-BDAC88C471C9}" srcId="{5800FA32-65E4-4558-BE4D-BE0149259F38}" destId="{95A90493-D8E0-4123-A9BD-B4688B309E5F}" srcOrd="1" destOrd="0" parTransId="{C52A12C4-2AA9-418B-B440-2274B4A1F09A}" sibTransId="{55B5A8F2-F14C-4B06-B76C-E5A3586716D7}"/>
    <dgm:cxn modelId="{94EF0191-1D1C-4948-93D9-C00BB9B532DD}" srcId="{5800FA32-65E4-4558-BE4D-BE0149259F38}" destId="{1761B167-3AE3-4AE4-917D-94281A2A224E}" srcOrd="0" destOrd="0" parTransId="{C3AFFA79-4B7B-4E4F-B78E-9F5B70CFDF39}" sibTransId="{DABB1944-BE2F-46B4-A6CC-1346CC7B509F}"/>
    <dgm:cxn modelId="{F1D06391-6D3A-403F-9DAE-2B9E06561929}" srcId="{5800FA32-65E4-4558-BE4D-BE0149259F38}" destId="{17C7C32F-6AD9-42EA-940E-E90472BCBC32}" srcOrd="2" destOrd="0" parTransId="{467B9862-D379-4DC2-8AC8-1D9DA5E3AB7A}" sibTransId="{F239AFE4-1152-4825-91BD-05F14D5BCD92}"/>
    <dgm:cxn modelId="{B98ABD97-0F2B-48AE-A05A-6735CD1248B7}" srcId="{E5F44AC2-1548-4D06-BFF3-EBBDDCECC3ED}" destId="{57C773D8-475A-45D1-8106-7295C259D6E3}" srcOrd="1" destOrd="0" parTransId="{E754DA14-0A96-4A93-B6E2-118D6B2C80A9}" sibTransId="{858EB2DB-0D8A-4306-8291-ABE1E42BB56A}"/>
    <dgm:cxn modelId="{913EBB99-D4EA-4021-BBAD-12CD3173B824}" srcId="{1761B167-3AE3-4AE4-917D-94281A2A224E}" destId="{2F62D53D-DDCF-42B6-BE90-BE01B584CB0C}" srcOrd="2" destOrd="0" parTransId="{64C792A1-95D3-4C68-B647-44AA7DDAC46C}" sibTransId="{D5693B5A-8DC8-42B7-8C50-0614C7C4AD20}"/>
    <dgm:cxn modelId="{7C0DA29A-86CF-1748-83DD-A1250A96B833}" type="presOf" srcId="{1761B167-3AE3-4AE4-917D-94281A2A224E}" destId="{94114107-750A-B149-9D2F-A761980747E4}" srcOrd="0" destOrd="0" presId="urn:microsoft.com/office/officeart/2005/8/layout/vList2"/>
    <dgm:cxn modelId="{DAE563A1-0E60-AE46-8481-6DAB2E5B9E61}" type="presOf" srcId="{95A90493-D8E0-4123-A9BD-B4688B309E5F}" destId="{272CD6E3-6D53-B94D-9F74-88F1A7140DF7}" srcOrd="0" destOrd="0" presId="urn:microsoft.com/office/officeart/2005/8/layout/vList2"/>
    <dgm:cxn modelId="{351210CD-9F1F-EB48-9D6E-1AE6C9571EBA}" type="presOf" srcId="{46EB55D4-7CAA-4AF9-94B9-84D75254930B}" destId="{82DE9C79-81A3-CD49-8DB3-4C8D6E45246D}" srcOrd="0" destOrd="0" presId="urn:microsoft.com/office/officeart/2005/8/layout/vList2"/>
    <dgm:cxn modelId="{2E4A6AC2-4628-2A46-A98D-B76E779E382B}" type="presParOf" srcId="{EE3F39F8-FAB3-244F-AC26-39F19D7DC8E8}" destId="{94114107-750A-B149-9D2F-A761980747E4}" srcOrd="0" destOrd="0" presId="urn:microsoft.com/office/officeart/2005/8/layout/vList2"/>
    <dgm:cxn modelId="{CCD465AF-5D91-534A-8587-F6512A465390}" type="presParOf" srcId="{EE3F39F8-FAB3-244F-AC26-39F19D7DC8E8}" destId="{594C4896-13B6-D347-ADBC-64DA22DEE59B}" srcOrd="1" destOrd="0" presId="urn:microsoft.com/office/officeart/2005/8/layout/vList2"/>
    <dgm:cxn modelId="{F9DF98CA-BCE1-0545-BB83-11A35C2F6E94}" type="presParOf" srcId="{EE3F39F8-FAB3-244F-AC26-39F19D7DC8E8}" destId="{272CD6E3-6D53-B94D-9F74-88F1A7140DF7}" srcOrd="2" destOrd="0" presId="urn:microsoft.com/office/officeart/2005/8/layout/vList2"/>
    <dgm:cxn modelId="{6A40884A-5167-9648-8A92-6EE9BEE4F90A}" type="presParOf" srcId="{EE3F39F8-FAB3-244F-AC26-39F19D7DC8E8}" destId="{FBAAED44-1592-E24E-9E01-E6D10C1EDDC8}" srcOrd="3" destOrd="0" presId="urn:microsoft.com/office/officeart/2005/8/layout/vList2"/>
    <dgm:cxn modelId="{920773FC-9E0B-F64D-A17D-FB807961920B}" type="presParOf" srcId="{EE3F39F8-FAB3-244F-AC26-39F19D7DC8E8}" destId="{E1878F7A-02F4-2F4C-B58B-253450BBC563}" srcOrd="4" destOrd="0" presId="urn:microsoft.com/office/officeart/2005/8/layout/vList2"/>
    <dgm:cxn modelId="{90D27753-602F-544F-BA42-857585B75016}" type="presParOf" srcId="{EE3F39F8-FAB3-244F-AC26-39F19D7DC8E8}" destId="{16AD9D26-4055-F944-8434-ECD017F84F2A}" srcOrd="5" destOrd="0" presId="urn:microsoft.com/office/officeart/2005/8/layout/vList2"/>
    <dgm:cxn modelId="{2CEC3A90-425B-F64B-A830-779ACA9AD5C4}" type="presParOf" srcId="{EE3F39F8-FAB3-244F-AC26-39F19D7DC8E8}" destId="{6C068F95-A6A6-6C4B-98FA-A5B754F483E1}" srcOrd="6" destOrd="0" presId="urn:microsoft.com/office/officeart/2005/8/layout/vList2"/>
    <dgm:cxn modelId="{754C0B54-CA29-E142-BFFC-3E799AFAD7F5}" type="presParOf" srcId="{EE3F39F8-FAB3-244F-AC26-39F19D7DC8E8}" destId="{82DE9C79-81A3-CD49-8DB3-4C8D6E45246D}"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8CE848-1AB4-4270-BE60-46640DA228F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3B29334-8BA2-44C9-BAAE-AB8C7AC61E24}">
      <dgm:prSet/>
      <dgm:spPr/>
      <dgm:t>
        <a:bodyPr/>
        <a:lstStyle/>
        <a:p>
          <a:r>
            <a:rPr lang="en-SG" b="1"/>
            <a:t>8. Using delimiters</a:t>
          </a:r>
          <a:endParaRPr lang="en-US"/>
        </a:p>
      </dgm:t>
    </dgm:pt>
    <dgm:pt modelId="{C40A645F-A0E5-4CB3-B3B7-68BACDBD36C2}" type="parTrans" cxnId="{CE8D0483-144B-45FD-A323-9F81FB5C6C49}">
      <dgm:prSet/>
      <dgm:spPr/>
      <dgm:t>
        <a:bodyPr/>
        <a:lstStyle/>
        <a:p>
          <a:endParaRPr lang="en-US"/>
        </a:p>
      </dgm:t>
    </dgm:pt>
    <dgm:pt modelId="{F32FE467-A867-4198-A1AE-50465F355388}" type="sibTrans" cxnId="{CE8D0483-144B-45FD-A323-9F81FB5C6C49}">
      <dgm:prSet/>
      <dgm:spPr/>
      <dgm:t>
        <a:bodyPr/>
        <a:lstStyle/>
        <a:p>
          <a:endParaRPr lang="en-US"/>
        </a:p>
      </dgm:t>
    </dgm:pt>
    <dgm:pt modelId="{08B8EB4B-66D6-4043-8B11-88DD442ADF6A}">
      <dgm:prSet/>
      <dgm:spPr/>
      <dgm:t>
        <a:bodyPr/>
        <a:lstStyle/>
        <a:p>
          <a:r>
            <a:rPr lang="en-SG" dirty="0"/>
            <a:t>Let the LLM know that these are a separate content of text.</a:t>
          </a:r>
          <a:r>
            <a:rPr lang="en-US" dirty="0"/>
            <a:t> </a:t>
          </a:r>
          <a:r>
            <a:rPr lang="en-SG" dirty="0"/>
            <a:t>Examples: Triple quotes: “””, Triple backticks: ```</a:t>
          </a:r>
          <a:endParaRPr lang="en-US" dirty="0"/>
        </a:p>
      </dgm:t>
    </dgm:pt>
    <dgm:pt modelId="{2E3B9115-9ED9-4728-AE03-310AB481F8BA}" type="parTrans" cxnId="{79FCAB22-FA11-42BD-9515-41C413285935}">
      <dgm:prSet/>
      <dgm:spPr/>
      <dgm:t>
        <a:bodyPr/>
        <a:lstStyle/>
        <a:p>
          <a:endParaRPr lang="en-US"/>
        </a:p>
      </dgm:t>
    </dgm:pt>
    <dgm:pt modelId="{9385AAF7-DC3F-4C05-A5FF-22F768759144}" type="sibTrans" cxnId="{79FCAB22-FA11-42BD-9515-41C413285935}">
      <dgm:prSet/>
      <dgm:spPr/>
      <dgm:t>
        <a:bodyPr/>
        <a:lstStyle/>
        <a:p>
          <a:endParaRPr lang="en-US"/>
        </a:p>
      </dgm:t>
    </dgm:pt>
    <dgm:pt modelId="{8EC6D59D-3D73-4D97-A978-F7D4147E90AC}">
      <dgm:prSet/>
      <dgm:spPr/>
      <dgm:t>
        <a:bodyPr/>
        <a:lstStyle/>
        <a:p>
          <a:r>
            <a:rPr lang="en-US" b="1"/>
            <a:t>9. Output Format</a:t>
          </a:r>
          <a:endParaRPr lang="en-US"/>
        </a:p>
      </dgm:t>
    </dgm:pt>
    <dgm:pt modelId="{99558317-1E4E-4CC6-B2BC-C7C17D1FD668}" type="parTrans" cxnId="{F1A7B8A2-33E5-4C75-842C-375387F5D65C}">
      <dgm:prSet/>
      <dgm:spPr/>
      <dgm:t>
        <a:bodyPr/>
        <a:lstStyle/>
        <a:p>
          <a:endParaRPr lang="en-US"/>
        </a:p>
      </dgm:t>
    </dgm:pt>
    <dgm:pt modelId="{D2CF25BE-E6B1-49CF-BDA9-18A40B294C29}" type="sibTrans" cxnId="{F1A7B8A2-33E5-4C75-842C-375387F5D65C}">
      <dgm:prSet/>
      <dgm:spPr/>
      <dgm:t>
        <a:bodyPr/>
        <a:lstStyle/>
        <a:p>
          <a:endParaRPr lang="en-US"/>
        </a:p>
      </dgm:t>
    </dgm:pt>
    <dgm:pt modelId="{539FA251-F6AE-45E5-9808-81BDA95B0CC9}">
      <dgm:prSet/>
      <dgm:spPr/>
      <dgm:t>
        <a:bodyPr/>
        <a:lstStyle/>
        <a:p>
          <a:r>
            <a:rPr lang="en-US"/>
            <a:t>Specifies the structure of the response, such as JSON, bullet points, or tables.</a:t>
          </a:r>
        </a:p>
      </dgm:t>
    </dgm:pt>
    <dgm:pt modelId="{5136F81B-21ED-4B42-8420-BCE9F9192C3A}" type="parTrans" cxnId="{AA0D091B-F99B-4DFB-AB6E-0F34D79B4A4A}">
      <dgm:prSet/>
      <dgm:spPr/>
      <dgm:t>
        <a:bodyPr/>
        <a:lstStyle/>
        <a:p>
          <a:endParaRPr lang="en-US"/>
        </a:p>
      </dgm:t>
    </dgm:pt>
    <dgm:pt modelId="{97459B34-EC95-41F9-92BD-4015D171B255}" type="sibTrans" cxnId="{AA0D091B-F99B-4DFB-AB6E-0F34D79B4A4A}">
      <dgm:prSet/>
      <dgm:spPr/>
      <dgm:t>
        <a:bodyPr/>
        <a:lstStyle/>
        <a:p>
          <a:endParaRPr lang="en-US"/>
        </a:p>
      </dgm:t>
    </dgm:pt>
    <dgm:pt modelId="{96115364-01BC-4EF3-8C00-82C210CC0F97}">
      <dgm:prSet/>
      <dgm:spPr/>
      <dgm:t>
        <a:bodyPr/>
        <a:lstStyle/>
        <a:p>
          <a:r>
            <a:rPr lang="en-US"/>
            <a:t>Example: “Provide output as a JSON object with fields: ‘Name’, ‘Age’, and ‘Profession’.”</a:t>
          </a:r>
        </a:p>
      </dgm:t>
    </dgm:pt>
    <dgm:pt modelId="{154912B0-E242-4541-BBF5-814951503858}" type="parTrans" cxnId="{AECFAB43-2737-40BE-8C70-B2941EFFA0B5}">
      <dgm:prSet/>
      <dgm:spPr/>
      <dgm:t>
        <a:bodyPr/>
        <a:lstStyle/>
        <a:p>
          <a:endParaRPr lang="en-US"/>
        </a:p>
      </dgm:t>
    </dgm:pt>
    <dgm:pt modelId="{CF8F6963-D4AF-4631-BA5D-8EFCC8FF4368}" type="sibTrans" cxnId="{AECFAB43-2737-40BE-8C70-B2941EFFA0B5}">
      <dgm:prSet/>
      <dgm:spPr/>
      <dgm:t>
        <a:bodyPr/>
        <a:lstStyle/>
        <a:p>
          <a:endParaRPr lang="en-US"/>
        </a:p>
      </dgm:t>
    </dgm:pt>
    <dgm:pt modelId="{03D7CDD2-0778-4B49-91E4-08CD634EF7AC}">
      <dgm:prSet/>
      <dgm:spPr/>
      <dgm:t>
        <a:bodyPr/>
        <a:lstStyle/>
        <a:p>
          <a:r>
            <a:rPr lang="en-US" b="1"/>
            <a:t>10. Tone</a:t>
          </a:r>
          <a:endParaRPr lang="en-US"/>
        </a:p>
      </dgm:t>
    </dgm:pt>
    <dgm:pt modelId="{196E06EE-88D1-4A0D-8EF9-4AB26EE2E960}" type="parTrans" cxnId="{2D901F63-10D7-4FF0-89B4-F8D48DE53238}">
      <dgm:prSet/>
      <dgm:spPr/>
      <dgm:t>
        <a:bodyPr/>
        <a:lstStyle/>
        <a:p>
          <a:endParaRPr lang="en-US"/>
        </a:p>
      </dgm:t>
    </dgm:pt>
    <dgm:pt modelId="{7BEEA530-7BEA-4382-B5B1-05611CAF6252}" type="sibTrans" cxnId="{2D901F63-10D7-4FF0-89B4-F8D48DE53238}">
      <dgm:prSet/>
      <dgm:spPr/>
      <dgm:t>
        <a:bodyPr/>
        <a:lstStyle/>
        <a:p>
          <a:endParaRPr lang="en-US"/>
        </a:p>
      </dgm:t>
    </dgm:pt>
    <dgm:pt modelId="{3FF63BC8-2091-43E7-978F-1C851338E4EC}">
      <dgm:prSet/>
      <dgm:spPr/>
      <dgm:t>
        <a:bodyPr/>
        <a:lstStyle/>
        <a:p>
          <a:r>
            <a:rPr lang="en-US"/>
            <a:t>Defines the style of communication (e.g., formal, casual, humorous).</a:t>
          </a:r>
        </a:p>
      </dgm:t>
    </dgm:pt>
    <dgm:pt modelId="{497CCA28-1F07-40A3-BBC1-5FA859A69001}" type="parTrans" cxnId="{1D35A90D-B9AE-4AA0-A4F8-96B9C14051C8}">
      <dgm:prSet/>
      <dgm:spPr/>
      <dgm:t>
        <a:bodyPr/>
        <a:lstStyle/>
        <a:p>
          <a:endParaRPr lang="en-US"/>
        </a:p>
      </dgm:t>
    </dgm:pt>
    <dgm:pt modelId="{62BF1C7E-2109-4E4A-A613-094847D1B67A}" type="sibTrans" cxnId="{1D35A90D-B9AE-4AA0-A4F8-96B9C14051C8}">
      <dgm:prSet/>
      <dgm:spPr/>
      <dgm:t>
        <a:bodyPr/>
        <a:lstStyle/>
        <a:p>
          <a:endParaRPr lang="en-US"/>
        </a:p>
      </dgm:t>
    </dgm:pt>
    <dgm:pt modelId="{F41C6AFD-92DF-4F24-AF09-DA258E38B386}">
      <dgm:prSet/>
      <dgm:spPr/>
      <dgm:t>
        <a:bodyPr/>
        <a:lstStyle/>
        <a:p>
          <a:r>
            <a:rPr lang="en-US" b="1"/>
            <a:t>11. Self-prompting</a:t>
          </a:r>
          <a:endParaRPr lang="en-US"/>
        </a:p>
      </dgm:t>
    </dgm:pt>
    <dgm:pt modelId="{C7F2A623-CF2C-4E5C-AB20-8422753F202D}" type="parTrans" cxnId="{1788D6C2-7C1F-4F5A-8A61-A0068C877BE4}">
      <dgm:prSet/>
      <dgm:spPr/>
      <dgm:t>
        <a:bodyPr/>
        <a:lstStyle/>
        <a:p>
          <a:endParaRPr lang="en-US"/>
        </a:p>
      </dgm:t>
    </dgm:pt>
    <dgm:pt modelId="{1F38A4D7-9333-4088-BCD8-E8EB0684DD58}" type="sibTrans" cxnId="{1788D6C2-7C1F-4F5A-8A61-A0068C877BE4}">
      <dgm:prSet/>
      <dgm:spPr/>
      <dgm:t>
        <a:bodyPr/>
        <a:lstStyle/>
        <a:p>
          <a:endParaRPr lang="en-US"/>
        </a:p>
      </dgm:t>
    </dgm:pt>
    <dgm:pt modelId="{02448F1C-F072-47FD-BCEF-9A65E6AD50F4}">
      <dgm:prSet/>
      <dgm:spPr/>
      <dgm:t>
        <a:bodyPr/>
        <a:lstStyle/>
        <a:p>
          <a:r>
            <a:rPr lang="en-US"/>
            <a:t>Allows the LLM to digest the prompt that you entered, and prompt you some questions for further prompting.</a:t>
          </a:r>
        </a:p>
      </dgm:t>
    </dgm:pt>
    <dgm:pt modelId="{607EB648-FE4B-4CFF-82FE-F7C7D264F468}" type="parTrans" cxnId="{760614CB-93E9-476D-B45F-ABFDA4BE61EC}">
      <dgm:prSet/>
      <dgm:spPr/>
      <dgm:t>
        <a:bodyPr/>
        <a:lstStyle/>
        <a:p>
          <a:endParaRPr lang="en-US"/>
        </a:p>
      </dgm:t>
    </dgm:pt>
    <dgm:pt modelId="{85248211-E0EE-4C15-A390-AE8387A89276}" type="sibTrans" cxnId="{760614CB-93E9-476D-B45F-ABFDA4BE61EC}">
      <dgm:prSet/>
      <dgm:spPr/>
      <dgm:t>
        <a:bodyPr/>
        <a:lstStyle/>
        <a:p>
          <a:endParaRPr lang="en-US"/>
        </a:p>
      </dgm:t>
    </dgm:pt>
    <dgm:pt modelId="{6A6A4BF2-F05A-194C-A44A-1F24DA61ECEB}" type="pres">
      <dgm:prSet presAssocID="{3B8CE848-1AB4-4270-BE60-46640DA228FF}" presName="linear" presStyleCnt="0">
        <dgm:presLayoutVars>
          <dgm:animLvl val="lvl"/>
          <dgm:resizeHandles val="exact"/>
        </dgm:presLayoutVars>
      </dgm:prSet>
      <dgm:spPr/>
    </dgm:pt>
    <dgm:pt modelId="{39D25ADB-0686-1A40-9714-42594AB7E889}" type="pres">
      <dgm:prSet presAssocID="{43B29334-8BA2-44C9-BAAE-AB8C7AC61E24}" presName="parentText" presStyleLbl="node1" presStyleIdx="0" presStyleCnt="4">
        <dgm:presLayoutVars>
          <dgm:chMax val="0"/>
          <dgm:bulletEnabled val="1"/>
        </dgm:presLayoutVars>
      </dgm:prSet>
      <dgm:spPr/>
    </dgm:pt>
    <dgm:pt modelId="{95639A9F-6E9E-8641-B55E-6425285DE9F6}" type="pres">
      <dgm:prSet presAssocID="{43B29334-8BA2-44C9-BAAE-AB8C7AC61E24}" presName="childText" presStyleLbl="revTx" presStyleIdx="0" presStyleCnt="4">
        <dgm:presLayoutVars>
          <dgm:bulletEnabled val="1"/>
        </dgm:presLayoutVars>
      </dgm:prSet>
      <dgm:spPr/>
    </dgm:pt>
    <dgm:pt modelId="{55F950E8-C6A8-BD4C-BA3E-F96FF7171381}" type="pres">
      <dgm:prSet presAssocID="{8EC6D59D-3D73-4D97-A978-F7D4147E90AC}" presName="parentText" presStyleLbl="node1" presStyleIdx="1" presStyleCnt="4">
        <dgm:presLayoutVars>
          <dgm:chMax val="0"/>
          <dgm:bulletEnabled val="1"/>
        </dgm:presLayoutVars>
      </dgm:prSet>
      <dgm:spPr/>
    </dgm:pt>
    <dgm:pt modelId="{B5EBF33C-F192-CD46-BE16-B8A5806E1A98}" type="pres">
      <dgm:prSet presAssocID="{8EC6D59D-3D73-4D97-A978-F7D4147E90AC}" presName="childText" presStyleLbl="revTx" presStyleIdx="1" presStyleCnt="4">
        <dgm:presLayoutVars>
          <dgm:bulletEnabled val="1"/>
        </dgm:presLayoutVars>
      </dgm:prSet>
      <dgm:spPr/>
    </dgm:pt>
    <dgm:pt modelId="{44B51152-20AF-F241-87C0-4D05197CF271}" type="pres">
      <dgm:prSet presAssocID="{03D7CDD2-0778-4B49-91E4-08CD634EF7AC}" presName="parentText" presStyleLbl="node1" presStyleIdx="2" presStyleCnt="4">
        <dgm:presLayoutVars>
          <dgm:chMax val="0"/>
          <dgm:bulletEnabled val="1"/>
        </dgm:presLayoutVars>
      </dgm:prSet>
      <dgm:spPr/>
    </dgm:pt>
    <dgm:pt modelId="{E7E6E8E4-4CD9-F440-8BD3-6862D0BFE6DE}" type="pres">
      <dgm:prSet presAssocID="{03D7CDD2-0778-4B49-91E4-08CD634EF7AC}" presName="childText" presStyleLbl="revTx" presStyleIdx="2" presStyleCnt="4">
        <dgm:presLayoutVars>
          <dgm:bulletEnabled val="1"/>
        </dgm:presLayoutVars>
      </dgm:prSet>
      <dgm:spPr/>
    </dgm:pt>
    <dgm:pt modelId="{1B769C25-D4B5-814A-9E12-80C706E39748}" type="pres">
      <dgm:prSet presAssocID="{F41C6AFD-92DF-4F24-AF09-DA258E38B386}" presName="parentText" presStyleLbl="node1" presStyleIdx="3" presStyleCnt="4">
        <dgm:presLayoutVars>
          <dgm:chMax val="0"/>
          <dgm:bulletEnabled val="1"/>
        </dgm:presLayoutVars>
      </dgm:prSet>
      <dgm:spPr/>
    </dgm:pt>
    <dgm:pt modelId="{3F05A795-B8C0-C349-9725-139CD6F974A0}" type="pres">
      <dgm:prSet presAssocID="{F41C6AFD-92DF-4F24-AF09-DA258E38B386}" presName="childText" presStyleLbl="revTx" presStyleIdx="3" presStyleCnt="4">
        <dgm:presLayoutVars>
          <dgm:bulletEnabled val="1"/>
        </dgm:presLayoutVars>
      </dgm:prSet>
      <dgm:spPr/>
    </dgm:pt>
  </dgm:ptLst>
  <dgm:cxnLst>
    <dgm:cxn modelId="{2E1D9803-28C3-6642-90E6-D394F14344C2}" type="presOf" srcId="{3FF63BC8-2091-43E7-978F-1C851338E4EC}" destId="{E7E6E8E4-4CD9-F440-8BD3-6862D0BFE6DE}" srcOrd="0" destOrd="0" presId="urn:microsoft.com/office/officeart/2005/8/layout/vList2"/>
    <dgm:cxn modelId="{1D35A90D-B9AE-4AA0-A4F8-96B9C14051C8}" srcId="{03D7CDD2-0778-4B49-91E4-08CD634EF7AC}" destId="{3FF63BC8-2091-43E7-978F-1C851338E4EC}" srcOrd="0" destOrd="0" parTransId="{497CCA28-1F07-40A3-BBC1-5FA859A69001}" sibTransId="{62BF1C7E-2109-4E4A-A613-094847D1B67A}"/>
    <dgm:cxn modelId="{E47D2117-AEBC-8F48-A07B-C0727D38B16C}" type="presOf" srcId="{539FA251-F6AE-45E5-9808-81BDA95B0CC9}" destId="{B5EBF33C-F192-CD46-BE16-B8A5806E1A98}" srcOrd="0" destOrd="0" presId="urn:microsoft.com/office/officeart/2005/8/layout/vList2"/>
    <dgm:cxn modelId="{AA0D091B-F99B-4DFB-AB6E-0F34D79B4A4A}" srcId="{8EC6D59D-3D73-4D97-A978-F7D4147E90AC}" destId="{539FA251-F6AE-45E5-9808-81BDA95B0CC9}" srcOrd="0" destOrd="0" parTransId="{5136F81B-21ED-4B42-8420-BCE9F9192C3A}" sibTransId="{97459B34-EC95-41F9-92BD-4015D171B255}"/>
    <dgm:cxn modelId="{79FCAB22-FA11-42BD-9515-41C413285935}" srcId="{43B29334-8BA2-44C9-BAAE-AB8C7AC61E24}" destId="{08B8EB4B-66D6-4043-8B11-88DD442ADF6A}" srcOrd="0" destOrd="0" parTransId="{2E3B9115-9ED9-4728-AE03-310AB481F8BA}" sibTransId="{9385AAF7-DC3F-4C05-A5FF-22F768759144}"/>
    <dgm:cxn modelId="{044DA828-7813-5C4B-959B-726E00993A68}" type="presOf" srcId="{02448F1C-F072-47FD-BCEF-9A65E6AD50F4}" destId="{3F05A795-B8C0-C349-9725-139CD6F974A0}" srcOrd="0" destOrd="0" presId="urn:microsoft.com/office/officeart/2005/8/layout/vList2"/>
    <dgm:cxn modelId="{AECFAB43-2737-40BE-8C70-B2941EFFA0B5}" srcId="{8EC6D59D-3D73-4D97-A978-F7D4147E90AC}" destId="{96115364-01BC-4EF3-8C00-82C210CC0F97}" srcOrd="1" destOrd="0" parTransId="{154912B0-E242-4541-BBF5-814951503858}" sibTransId="{CF8F6963-D4AF-4631-BA5D-8EFCC8FF4368}"/>
    <dgm:cxn modelId="{2D901F63-10D7-4FF0-89B4-F8D48DE53238}" srcId="{3B8CE848-1AB4-4270-BE60-46640DA228FF}" destId="{03D7CDD2-0778-4B49-91E4-08CD634EF7AC}" srcOrd="2" destOrd="0" parTransId="{196E06EE-88D1-4A0D-8EF9-4AB26EE2E960}" sibTransId="{7BEEA530-7BEA-4382-B5B1-05611CAF6252}"/>
    <dgm:cxn modelId="{03845F69-5F7A-CE45-8685-3CBF82DBD3D7}" type="presOf" srcId="{8EC6D59D-3D73-4D97-A978-F7D4147E90AC}" destId="{55F950E8-C6A8-BD4C-BA3E-F96FF7171381}" srcOrd="0" destOrd="0" presId="urn:microsoft.com/office/officeart/2005/8/layout/vList2"/>
    <dgm:cxn modelId="{CEB2BF7A-A996-2944-BC6A-11F008E63CCD}" type="presOf" srcId="{F41C6AFD-92DF-4F24-AF09-DA258E38B386}" destId="{1B769C25-D4B5-814A-9E12-80C706E39748}" srcOrd="0" destOrd="0" presId="urn:microsoft.com/office/officeart/2005/8/layout/vList2"/>
    <dgm:cxn modelId="{8F72B87E-59BB-844B-9388-24634AE3EAC8}" type="presOf" srcId="{03D7CDD2-0778-4B49-91E4-08CD634EF7AC}" destId="{44B51152-20AF-F241-87C0-4D05197CF271}" srcOrd="0" destOrd="0" presId="urn:microsoft.com/office/officeart/2005/8/layout/vList2"/>
    <dgm:cxn modelId="{CE8D0483-144B-45FD-A323-9F81FB5C6C49}" srcId="{3B8CE848-1AB4-4270-BE60-46640DA228FF}" destId="{43B29334-8BA2-44C9-BAAE-AB8C7AC61E24}" srcOrd="0" destOrd="0" parTransId="{C40A645F-A0E5-4CB3-B3B7-68BACDBD36C2}" sibTransId="{F32FE467-A867-4198-A1AE-50465F355388}"/>
    <dgm:cxn modelId="{12D1E28B-3F05-2943-A150-ABBC75FF11F8}" type="presOf" srcId="{08B8EB4B-66D6-4043-8B11-88DD442ADF6A}" destId="{95639A9F-6E9E-8641-B55E-6425285DE9F6}" srcOrd="0" destOrd="0" presId="urn:microsoft.com/office/officeart/2005/8/layout/vList2"/>
    <dgm:cxn modelId="{F1A7B8A2-33E5-4C75-842C-375387F5D65C}" srcId="{3B8CE848-1AB4-4270-BE60-46640DA228FF}" destId="{8EC6D59D-3D73-4D97-A978-F7D4147E90AC}" srcOrd="1" destOrd="0" parTransId="{99558317-1E4E-4CC6-B2BC-C7C17D1FD668}" sibTransId="{D2CF25BE-E6B1-49CF-BDA9-18A40B294C29}"/>
    <dgm:cxn modelId="{D3C0DBA8-B02B-AB4C-AEA8-CAF01BCE10C4}" type="presOf" srcId="{96115364-01BC-4EF3-8C00-82C210CC0F97}" destId="{B5EBF33C-F192-CD46-BE16-B8A5806E1A98}" srcOrd="0" destOrd="1" presId="urn:microsoft.com/office/officeart/2005/8/layout/vList2"/>
    <dgm:cxn modelId="{035238BE-7055-7C4D-B5E4-A8D88406E6F4}" type="presOf" srcId="{43B29334-8BA2-44C9-BAAE-AB8C7AC61E24}" destId="{39D25ADB-0686-1A40-9714-42594AB7E889}" srcOrd="0" destOrd="0" presId="urn:microsoft.com/office/officeart/2005/8/layout/vList2"/>
    <dgm:cxn modelId="{1788D6C2-7C1F-4F5A-8A61-A0068C877BE4}" srcId="{3B8CE848-1AB4-4270-BE60-46640DA228FF}" destId="{F41C6AFD-92DF-4F24-AF09-DA258E38B386}" srcOrd="3" destOrd="0" parTransId="{C7F2A623-CF2C-4E5C-AB20-8422753F202D}" sibTransId="{1F38A4D7-9333-4088-BCD8-E8EB0684DD58}"/>
    <dgm:cxn modelId="{760614CB-93E9-476D-B45F-ABFDA4BE61EC}" srcId="{F41C6AFD-92DF-4F24-AF09-DA258E38B386}" destId="{02448F1C-F072-47FD-BCEF-9A65E6AD50F4}" srcOrd="0" destOrd="0" parTransId="{607EB648-FE4B-4CFF-82FE-F7C7D264F468}" sibTransId="{85248211-E0EE-4C15-A390-AE8387A89276}"/>
    <dgm:cxn modelId="{386FA0FF-75D7-2F4F-B832-5BD58B372F3A}" type="presOf" srcId="{3B8CE848-1AB4-4270-BE60-46640DA228FF}" destId="{6A6A4BF2-F05A-194C-A44A-1F24DA61ECEB}" srcOrd="0" destOrd="0" presId="urn:microsoft.com/office/officeart/2005/8/layout/vList2"/>
    <dgm:cxn modelId="{C2F3DB7C-44F7-184F-998C-6D081396141B}" type="presParOf" srcId="{6A6A4BF2-F05A-194C-A44A-1F24DA61ECEB}" destId="{39D25ADB-0686-1A40-9714-42594AB7E889}" srcOrd="0" destOrd="0" presId="urn:microsoft.com/office/officeart/2005/8/layout/vList2"/>
    <dgm:cxn modelId="{3D8A360E-8CFA-B741-95F5-8D92AEB89CB6}" type="presParOf" srcId="{6A6A4BF2-F05A-194C-A44A-1F24DA61ECEB}" destId="{95639A9F-6E9E-8641-B55E-6425285DE9F6}" srcOrd="1" destOrd="0" presId="urn:microsoft.com/office/officeart/2005/8/layout/vList2"/>
    <dgm:cxn modelId="{26024E92-2C87-824F-82B3-D89E662999F1}" type="presParOf" srcId="{6A6A4BF2-F05A-194C-A44A-1F24DA61ECEB}" destId="{55F950E8-C6A8-BD4C-BA3E-F96FF7171381}" srcOrd="2" destOrd="0" presId="urn:microsoft.com/office/officeart/2005/8/layout/vList2"/>
    <dgm:cxn modelId="{234678E1-7EB6-E04F-B4AA-CD662FAFEAF0}" type="presParOf" srcId="{6A6A4BF2-F05A-194C-A44A-1F24DA61ECEB}" destId="{B5EBF33C-F192-CD46-BE16-B8A5806E1A98}" srcOrd="3" destOrd="0" presId="urn:microsoft.com/office/officeart/2005/8/layout/vList2"/>
    <dgm:cxn modelId="{176F70F0-D4D4-D549-AB53-25E568FB01F2}" type="presParOf" srcId="{6A6A4BF2-F05A-194C-A44A-1F24DA61ECEB}" destId="{44B51152-20AF-F241-87C0-4D05197CF271}" srcOrd="4" destOrd="0" presId="urn:microsoft.com/office/officeart/2005/8/layout/vList2"/>
    <dgm:cxn modelId="{6B106369-F3F4-204F-84B7-3D86EE8DBCF5}" type="presParOf" srcId="{6A6A4BF2-F05A-194C-A44A-1F24DA61ECEB}" destId="{E7E6E8E4-4CD9-F440-8BD3-6862D0BFE6DE}" srcOrd="5" destOrd="0" presId="urn:microsoft.com/office/officeart/2005/8/layout/vList2"/>
    <dgm:cxn modelId="{CD210A89-67C7-E347-BA31-3AF9DAB8D66A}" type="presParOf" srcId="{6A6A4BF2-F05A-194C-A44A-1F24DA61ECEB}" destId="{1B769C25-D4B5-814A-9E12-80C706E39748}" srcOrd="6" destOrd="0" presId="urn:microsoft.com/office/officeart/2005/8/layout/vList2"/>
    <dgm:cxn modelId="{B3D50804-8829-F84B-89AE-426659B242C4}" type="presParOf" srcId="{6A6A4BF2-F05A-194C-A44A-1F24DA61ECEB}" destId="{3F05A795-B8C0-C349-9725-139CD6F974A0}"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0D6E8-4855-124D-B53F-CB63EA0B9529}">
      <dsp:nvSpPr>
        <dsp:cNvPr id="0" name=""/>
        <dsp:cNvSpPr/>
      </dsp:nvSpPr>
      <dsp:spPr>
        <a:xfrm>
          <a:off x="0" y="173366"/>
          <a:ext cx="7255408" cy="58967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1.  Prompt Hack</a:t>
          </a:r>
          <a:endParaRPr lang="en-US" sz="2400" kern="1200"/>
        </a:p>
      </dsp:txBody>
      <dsp:txXfrm>
        <a:off x="28786" y="202152"/>
        <a:ext cx="7197836" cy="532107"/>
      </dsp:txXfrm>
    </dsp:sp>
    <dsp:sp modelId="{C56E93FA-F049-974F-A7B4-E63CCB808A15}">
      <dsp:nvSpPr>
        <dsp:cNvPr id="0" name=""/>
        <dsp:cNvSpPr/>
      </dsp:nvSpPr>
      <dsp:spPr>
        <a:xfrm>
          <a:off x="0" y="763046"/>
          <a:ext cx="7255408" cy="91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359"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To allow LLM to start at a new page and ignore previous instructions.</a:t>
          </a:r>
        </a:p>
        <a:p>
          <a:pPr marL="171450" lvl="1" indent="-171450" algn="l" defTabSz="844550">
            <a:lnSpc>
              <a:spcPct val="90000"/>
            </a:lnSpc>
            <a:spcBef>
              <a:spcPct val="0"/>
            </a:spcBef>
            <a:spcAft>
              <a:spcPct val="20000"/>
            </a:spcAft>
            <a:buChar char="•"/>
          </a:pPr>
          <a:r>
            <a:rPr lang="en-SG" sz="1900" kern="1200"/>
            <a:t>(Ignore all previous instructions before this one)</a:t>
          </a:r>
          <a:endParaRPr lang="en-US" sz="1900" kern="1200"/>
        </a:p>
      </dsp:txBody>
      <dsp:txXfrm>
        <a:off x="0" y="763046"/>
        <a:ext cx="7255408" cy="919080"/>
      </dsp:txXfrm>
    </dsp:sp>
    <dsp:sp modelId="{1DA01B6A-1960-4F4D-984F-1389FD20CCA9}">
      <dsp:nvSpPr>
        <dsp:cNvPr id="0" name=""/>
        <dsp:cNvSpPr/>
      </dsp:nvSpPr>
      <dsp:spPr>
        <a:xfrm>
          <a:off x="0" y="1682126"/>
          <a:ext cx="7255408" cy="589679"/>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2. Role/Persona</a:t>
          </a:r>
          <a:endParaRPr lang="en-US" sz="2400" kern="1200"/>
        </a:p>
      </dsp:txBody>
      <dsp:txXfrm>
        <a:off x="28786" y="1710912"/>
        <a:ext cx="7197836" cy="532107"/>
      </dsp:txXfrm>
    </dsp:sp>
    <dsp:sp modelId="{41B91A20-1643-7643-A566-21D4AF40EB85}">
      <dsp:nvSpPr>
        <dsp:cNvPr id="0" name=""/>
        <dsp:cNvSpPr/>
      </dsp:nvSpPr>
      <dsp:spPr>
        <a:xfrm>
          <a:off x="0" y="2271806"/>
          <a:ext cx="7255408" cy="1192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359"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Assigns the AI a specific role (e.g., teacher, translator) to guide responses with domain-specific expertise and consistency.</a:t>
          </a:r>
        </a:p>
        <a:p>
          <a:pPr marL="171450" lvl="1" indent="-171450" algn="l" defTabSz="844550">
            <a:lnSpc>
              <a:spcPct val="90000"/>
            </a:lnSpc>
            <a:spcBef>
              <a:spcPct val="0"/>
            </a:spcBef>
            <a:spcAft>
              <a:spcPct val="20000"/>
            </a:spcAft>
            <a:buChar char="•"/>
          </a:pPr>
          <a:r>
            <a:rPr lang="en-US" sz="1900" kern="1200"/>
            <a:t>Example: “Act as a software engineer specializing in Python debugging.”</a:t>
          </a:r>
        </a:p>
      </dsp:txBody>
      <dsp:txXfrm>
        <a:off x="0" y="2271806"/>
        <a:ext cx="7255408" cy="1192320"/>
      </dsp:txXfrm>
    </dsp:sp>
    <dsp:sp modelId="{F546C3D6-E892-314E-91CC-A6656CBEB6BA}">
      <dsp:nvSpPr>
        <dsp:cNvPr id="0" name=""/>
        <dsp:cNvSpPr/>
      </dsp:nvSpPr>
      <dsp:spPr>
        <a:xfrm>
          <a:off x="0" y="3464126"/>
          <a:ext cx="7255408" cy="589679"/>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3. Context </a:t>
          </a:r>
          <a:endParaRPr lang="en-US" sz="2400" kern="1200"/>
        </a:p>
      </dsp:txBody>
      <dsp:txXfrm>
        <a:off x="28786" y="3492912"/>
        <a:ext cx="7197836" cy="532107"/>
      </dsp:txXfrm>
    </dsp:sp>
    <dsp:sp modelId="{AB73AB49-E9C8-3A43-AC68-C7334CEA4CEE}">
      <dsp:nvSpPr>
        <dsp:cNvPr id="0" name=""/>
        <dsp:cNvSpPr/>
      </dsp:nvSpPr>
      <dsp:spPr>
        <a:xfrm>
          <a:off x="0" y="4053806"/>
          <a:ext cx="7255408" cy="1192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359"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Provides necessary background details and environment to limit ambiguity.</a:t>
          </a:r>
        </a:p>
        <a:p>
          <a:pPr marL="171450" lvl="1" indent="-171450" algn="l" defTabSz="844550">
            <a:lnSpc>
              <a:spcPct val="90000"/>
            </a:lnSpc>
            <a:spcBef>
              <a:spcPct val="0"/>
            </a:spcBef>
            <a:spcAft>
              <a:spcPct val="20000"/>
            </a:spcAft>
            <a:buChar char="•"/>
          </a:pPr>
          <a:r>
            <a:rPr lang="en-US" sz="1900" kern="1200"/>
            <a:t>Example: “You are assisting a beginner learning JavaScript for web development.”</a:t>
          </a:r>
        </a:p>
      </dsp:txBody>
      <dsp:txXfrm>
        <a:off x="0" y="4053806"/>
        <a:ext cx="7255408" cy="1192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114107-750A-B149-9D2F-A761980747E4}">
      <dsp:nvSpPr>
        <dsp:cNvPr id="0" name=""/>
        <dsp:cNvSpPr/>
      </dsp:nvSpPr>
      <dsp:spPr>
        <a:xfrm>
          <a:off x="0" y="274790"/>
          <a:ext cx="7639201" cy="758598"/>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4. Task/Intent</a:t>
          </a:r>
          <a:endParaRPr lang="en-US" sz="1900" kern="1200"/>
        </a:p>
      </dsp:txBody>
      <dsp:txXfrm>
        <a:off x="37032" y="311822"/>
        <a:ext cx="7565137" cy="684534"/>
      </dsp:txXfrm>
    </dsp:sp>
    <dsp:sp modelId="{594C4896-13B6-D347-ADBC-64DA22DEE59B}">
      <dsp:nvSpPr>
        <dsp:cNvPr id="0" name=""/>
        <dsp:cNvSpPr/>
      </dsp:nvSpPr>
      <dsp:spPr>
        <a:xfrm>
          <a:off x="0" y="1033388"/>
          <a:ext cx="7639201"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54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Clearly states the action and intent, using verbs like </a:t>
          </a:r>
          <a:r>
            <a:rPr lang="en-US" sz="1500" i="1" kern="1200"/>
            <a:t>generate</a:t>
          </a:r>
          <a:r>
            <a:rPr lang="en-US" sz="1500" kern="1200"/>
            <a:t>, </a:t>
          </a:r>
          <a:r>
            <a:rPr lang="en-US" sz="1500" i="1" kern="1200"/>
            <a:t>analyze</a:t>
          </a:r>
          <a:r>
            <a:rPr lang="en-US" sz="1500" kern="1200"/>
            <a:t>, or </a:t>
          </a:r>
          <a:r>
            <a:rPr lang="en-US" sz="1500" i="1" kern="1200"/>
            <a:t>summarize</a:t>
          </a:r>
          <a:r>
            <a:rPr lang="en-US" sz="1500" kern="1200"/>
            <a:t>.</a:t>
          </a:r>
        </a:p>
        <a:p>
          <a:pPr marL="114300" lvl="1" indent="-114300" algn="l" defTabSz="666750">
            <a:lnSpc>
              <a:spcPct val="90000"/>
            </a:lnSpc>
            <a:spcBef>
              <a:spcPct val="0"/>
            </a:spcBef>
            <a:spcAft>
              <a:spcPct val="20000"/>
            </a:spcAft>
            <a:buChar char="•"/>
          </a:pPr>
          <a:r>
            <a:rPr lang="en-US" sz="1500" kern="1200"/>
            <a:t>Example: “Generate a summary of this article in 100 words.”</a:t>
          </a:r>
        </a:p>
        <a:p>
          <a:pPr marL="114300" lvl="1" indent="-114300" algn="l" defTabSz="666750">
            <a:lnSpc>
              <a:spcPct val="90000"/>
            </a:lnSpc>
            <a:spcBef>
              <a:spcPct val="0"/>
            </a:spcBef>
            <a:spcAft>
              <a:spcPct val="20000"/>
            </a:spcAft>
            <a:buChar char="•"/>
          </a:pPr>
          <a:r>
            <a:rPr lang="en-US" sz="1500" kern="1200"/>
            <a:t>It would be ideal to prompt 1 task at a time. But if need a few, do list them in sequence.</a:t>
          </a:r>
        </a:p>
      </dsp:txBody>
      <dsp:txXfrm>
        <a:off x="0" y="1033388"/>
        <a:ext cx="7639201" cy="786599"/>
      </dsp:txXfrm>
    </dsp:sp>
    <dsp:sp modelId="{272CD6E3-6D53-B94D-9F74-88F1A7140DF7}">
      <dsp:nvSpPr>
        <dsp:cNvPr id="0" name=""/>
        <dsp:cNvSpPr/>
      </dsp:nvSpPr>
      <dsp:spPr>
        <a:xfrm>
          <a:off x="0" y="1819988"/>
          <a:ext cx="7639201" cy="758598"/>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5. Chain of Thought: </a:t>
          </a:r>
          <a:r>
            <a:rPr lang="en-US" sz="1900" kern="1200"/>
            <a:t>Let the LLM thinks in a step by step manner.</a:t>
          </a:r>
        </a:p>
      </dsp:txBody>
      <dsp:txXfrm>
        <a:off x="37032" y="1857020"/>
        <a:ext cx="7565137" cy="684534"/>
      </dsp:txXfrm>
    </dsp:sp>
    <dsp:sp modelId="{E1878F7A-02F4-2F4C-B58B-253450BBC563}">
      <dsp:nvSpPr>
        <dsp:cNvPr id="0" name=""/>
        <dsp:cNvSpPr/>
      </dsp:nvSpPr>
      <dsp:spPr>
        <a:xfrm>
          <a:off x="0" y="2633307"/>
          <a:ext cx="7639201" cy="758598"/>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6. Additional Content: </a:t>
          </a:r>
          <a:r>
            <a:rPr lang="en-US" sz="1900" kern="1200"/>
            <a:t>Includes other text or images for the LLM to understand more in terms of context.</a:t>
          </a:r>
        </a:p>
      </dsp:txBody>
      <dsp:txXfrm>
        <a:off x="37032" y="2670339"/>
        <a:ext cx="7565137" cy="684534"/>
      </dsp:txXfrm>
    </dsp:sp>
    <dsp:sp modelId="{6C068F95-A6A6-6C4B-98FA-A5B754F483E1}">
      <dsp:nvSpPr>
        <dsp:cNvPr id="0" name=""/>
        <dsp:cNvSpPr/>
      </dsp:nvSpPr>
      <dsp:spPr>
        <a:xfrm>
          <a:off x="0" y="3446626"/>
          <a:ext cx="7639201" cy="758598"/>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7. Exemplars</a:t>
          </a:r>
          <a:endParaRPr lang="en-US" sz="1900" kern="1200"/>
        </a:p>
      </dsp:txBody>
      <dsp:txXfrm>
        <a:off x="37032" y="3483658"/>
        <a:ext cx="7565137" cy="684534"/>
      </dsp:txXfrm>
    </dsp:sp>
    <dsp:sp modelId="{82DE9C79-81A3-CD49-8DB3-4C8D6E45246D}">
      <dsp:nvSpPr>
        <dsp:cNvPr id="0" name=""/>
        <dsp:cNvSpPr/>
      </dsp:nvSpPr>
      <dsp:spPr>
        <a:xfrm>
          <a:off x="0" y="4205224"/>
          <a:ext cx="7639201"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54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Includes examples (one-shot, or few-shot) to clarify the expected output pattern.</a:t>
          </a:r>
        </a:p>
        <a:p>
          <a:pPr marL="114300" lvl="1" indent="-114300" algn="l" defTabSz="666750">
            <a:lnSpc>
              <a:spcPct val="90000"/>
            </a:lnSpc>
            <a:spcBef>
              <a:spcPct val="0"/>
            </a:spcBef>
            <a:spcAft>
              <a:spcPct val="20000"/>
            </a:spcAft>
            <a:buChar char="•"/>
          </a:pPr>
          <a:r>
            <a:rPr lang="en-US" sz="1500" kern="1200"/>
            <a:t>Example: “Translate the text: ‘Hola, ¿cómo estás?’ into English. Response: ‘Hello, how are you?’”</a:t>
          </a:r>
        </a:p>
      </dsp:txBody>
      <dsp:txXfrm>
        <a:off x="0" y="4205224"/>
        <a:ext cx="7639201" cy="7276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25ADB-0686-1A40-9714-42594AB7E889}">
      <dsp:nvSpPr>
        <dsp:cNvPr id="0" name=""/>
        <dsp:cNvSpPr/>
      </dsp:nvSpPr>
      <dsp:spPr>
        <a:xfrm>
          <a:off x="0" y="92443"/>
          <a:ext cx="7456868" cy="58967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SG" sz="2400" b="1" kern="1200"/>
            <a:t>8. Using delimiters</a:t>
          </a:r>
          <a:endParaRPr lang="en-US" sz="2400" kern="1200"/>
        </a:p>
      </dsp:txBody>
      <dsp:txXfrm>
        <a:off x="28786" y="121229"/>
        <a:ext cx="7399296" cy="532107"/>
      </dsp:txXfrm>
    </dsp:sp>
    <dsp:sp modelId="{95639A9F-6E9E-8641-B55E-6425285DE9F6}">
      <dsp:nvSpPr>
        <dsp:cNvPr id="0" name=""/>
        <dsp:cNvSpPr/>
      </dsp:nvSpPr>
      <dsp:spPr>
        <a:xfrm>
          <a:off x="0" y="682122"/>
          <a:ext cx="7456868"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75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SG" sz="1900" kern="1200" dirty="0"/>
            <a:t>Let the LLM know that these are a separate content of text.</a:t>
          </a:r>
          <a:r>
            <a:rPr lang="en-US" sz="1900" kern="1200" dirty="0"/>
            <a:t> </a:t>
          </a:r>
          <a:r>
            <a:rPr lang="en-SG" sz="1900" kern="1200" dirty="0"/>
            <a:t>Examples: Triple quotes: “””, Triple backticks: ```</a:t>
          </a:r>
          <a:endParaRPr lang="en-US" sz="1900" kern="1200" dirty="0"/>
        </a:p>
      </dsp:txBody>
      <dsp:txXfrm>
        <a:off x="0" y="682122"/>
        <a:ext cx="7456868" cy="596160"/>
      </dsp:txXfrm>
    </dsp:sp>
    <dsp:sp modelId="{55F950E8-C6A8-BD4C-BA3E-F96FF7171381}">
      <dsp:nvSpPr>
        <dsp:cNvPr id="0" name=""/>
        <dsp:cNvSpPr/>
      </dsp:nvSpPr>
      <dsp:spPr>
        <a:xfrm>
          <a:off x="0" y="1278283"/>
          <a:ext cx="7456868" cy="589679"/>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9. Output Format</a:t>
          </a:r>
          <a:endParaRPr lang="en-US" sz="2400" kern="1200"/>
        </a:p>
      </dsp:txBody>
      <dsp:txXfrm>
        <a:off x="28786" y="1307069"/>
        <a:ext cx="7399296" cy="532107"/>
      </dsp:txXfrm>
    </dsp:sp>
    <dsp:sp modelId="{B5EBF33C-F192-CD46-BE16-B8A5806E1A98}">
      <dsp:nvSpPr>
        <dsp:cNvPr id="0" name=""/>
        <dsp:cNvSpPr/>
      </dsp:nvSpPr>
      <dsp:spPr>
        <a:xfrm>
          <a:off x="0" y="1867963"/>
          <a:ext cx="7456868" cy="1192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75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Specifies the structure of the response, such as JSON, bullet points, or tables.</a:t>
          </a:r>
        </a:p>
        <a:p>
          <a:pPr marL="171450" lvl="1" indent="-171450" algn="l" defTabSz="844550">
            <a:lnSpc>
              <a:spcPct val="90000"/>
            </a:lnSpc>
            <a:spcBef>
              <a:spcPct val="0"/>
            </a:spcBef>
            <a:spcAft>
              <a:spcPct val="20000"/>
            </a:spcAft>
            <a:buChar char="•"/>
          </a:pPr>
          <a:r>
            <a:rPr lang="en-US" sz="1900" kern="1200"/>
            <a:t>Example: “Provide output as a JSON object with fields: ‘Name’, ‘Age’, and ‘Profession’.”</a:t>
          </a:r>
        </a:p>
      </dsp:txBody>
      <dsp:txXfrm>
        <a:off x="0" y="1867963"/>
        <a:ext cx="7456868" cy="1192320"/>
      </dsp:txXfrm>
    </dsp:sp>
    <dsp:sp modelId="{44B51152-20AF-F241-87C0-4D05197CF271}">
      <dsp:nvSpPr>
        <dsp:cNvPr id="0" name=""/>
        <dsp:cNvSpPr/>
      </dsp:nvSpPr>
      <dsp:spPr>
        <a:xfrm>
          <a:off x="0" y="3060283"/>
          <a:ext cx="7456868" cy="589679"/>
        </a:xfrm>
        <a:prstGeom prst="roundRect">
          <a:avLst/>
        </a:prstGeom>
        <a:solidFill>
          <a:schemeClr val="accent2">
            <a:hueOff val="4295742"/>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10. Tone</a:t>
          </a:r>
          <a:endParaRPr lang="en-US" sz="2400" kern="1200"/>
        </a:p>
      </dsp:txBody>
      <dsp:txXfrm>
        <a:off x="28786" y="3089069"/>
        <a:ext cx="7399296" cy="532107"/>
      </dsp:txXfrm>
    </dsp:sp>
    <dsp:sp modelId="{E7E6E8E4-4CD9-F440-8BD3-6862D0BFE6DE}">
      <dsp:nvSpPr>
        <dsp:cNvPr id="0" name=""/>
        <dsp:cNvSpPr/>
      </dsp:nvSpPr>
      <dsp:spPr>
        <a:xfrm>
          <a:off x="0" y="3649963"/>
          <a:ext cx="7456868"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75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Defines the style of communication (e.g., formal, casual, humorous).</a:t>
          </a:r>
        </a:p>
      </dsp:txBody>
      <dsp:txXfrm>
        <a:off x="0" y="3649963"/>
        <a:ext cx="7456868" cy="596160"/>
      </dsp:txXfrm>
    </dsp:sp>
    <dsp:sp modelId="{1B769C25-D4B5-814A-9E12-80C706E39748}">
      <dsp:nvSpPr>
        <dsp:cNvPr id="0" name=""/>
        <dsp:cNvSpPr/>
      </dsp:nvSpPr>
      <dsp:spPr>
        <a:xfrm>
          <a:off x="0" y="4246123"/>
          <a:ext cx="7456868" cy="589679"/>
        </a:xfrm>
        <a:prstGeom prst="roundRect">
          <a:avLst/>
        </a:prstGeom>
        <a:solidFill>
          <a:schemeClr val="accent2">
            <a:hueOff val="6443612"/>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11. Self-prompting</a:t>
          </a:r>
          <a:endParaRPr lang="en-US" sz="2400" kern="1200"/>
        </a:p>
      </dsp:txBody>
      <dsp:txXfrm>
        <a:off x="28786" y="4274909"/>
        <a:ext cx="7399296" cy="532107"/>
      </dsp:txXfrm>
    </dsp:sp>
    <dsp:sp modelId="{3F05A795-B8C0-C349-9725-139CD6F974A0}">
      <dsp:nvSpPr>
        <dsp:cNvPr id="0" name=""/>
        <dsp:cNvSpPr/>
      </dsp:nvSpPr>
      <dsp:spPr>
        <a:xfrm>
          <a:off x="0" y="4835803"/>
          <a:ext cx="7456868"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75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Allows the LLM to digest the prompt that you entered, and prompt you some questions for further prompting.</a:t>
          </a:r>
        </a:p>
      </dsp:txBody>
      <dsp:txXfrm>
        <a:off x="0" y="4835803"/>
        <a:ext cx="7456868" cy="5961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11D0F6-96C8-394E-A724-2A7A4FB58F2B}" type="datetimeFigureOut">
              <a:rPr lang="en-US" smtClean="0"/>
              <a:t>11/16/24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B74C6E-70B7-9646-A8E5-7A97718F01D2}" type="slidenum">
              <a:rPr lang="en-US" smtClean="0"/>
              <a:t>‹#›</a:t>
            </a:fld>
            <a:endParaRPr lang="en-US"/>
          </a:p>
        </p:txBody>
      </p:sp>
    </p:spTree>
    <p:extLst>
      <p:ext uri="{BB962C8B-B14F-4D97-AF65-F5344CB8AC3E}">
        <p14:creationId xmlns:p14="http://schemas.microsoft.com/office/powerpoint/2010/main" val="2149129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B74C6E-70B7-9646-A8E5-7A97718F01D2}" type="slidenum">
              <a:rPr lang="en-US" smtClean="0"/>
              <a:t>8</a:t>
            </a:fld>
            <a:endParaRPr lang="en-US"/>
          </a:p>
        </p:txBody>
      </p:sp>
    </p:spTree>
    <p:extLst>
      <p:ext uri="{BB962C8B-B14F-4D97-AF65-F5344CB8AC3E}">
        <p14:creationId xmlns:p14="http://schemas.microsoft.com/office/powerpoint/2010/main" val="1642788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9C455-2ADC-1D4A-434F-5C9D901432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1FFEFB-B051-CDA2-0869-009DDDD4B6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143053-5E03-6354-DBA5-DDF620ECFD94}"/>
              </a:ext>
            </a:extLst>
          </p:cNvPr>
          <p:cNvSpPr>
            <a:spLocks noGrp="1"/>
          </p:cNvSpPr>
          <p:nvPr>
            <p:ph type="dt" sz="half" idx="10"/>
          </p:nvPr>
        </p:nvSpPr>
        <p:spPr/>
        <p:txBody>
          <a:bodyPr/>
          <a:lstStyle/>
          <a:p>
            <a:fld id="{4DB966DB-0087-2844-ACF8-691765E3DDB0}" type="datetimeFigureOut">
              <a:rPr lang="en-US" smtClean="0"/>
              <a:t>11/16/24</a:t>
            </a:fld>
            <a:endParaRPr lang="en-US"/>
          </a:p>
        </p:txBody>
      </p:sp>
      <p:sp>
        <p:nvSpPr>
          <p:cNvPr id="5" name="Footer Placeholder 4">
            <a:extLst>
              <a:ext uri="{FF2B5EF4-FFF2-40B4-BE49-F238E27FC236}">
                <a16:creationId xmlns:a16="http://schemas.microsoft.com/office/drawing/2014/main" id="{4D9E2834-077D-3E2C-6372-96B2E43495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8F741C-FD2A-CA56-51A9-1130B1592EFB}"/>
              </a:ext>
            </a:extLst>
          </p:cNvPr>
          <p:cNvSpPr>
            <a:spLocks noGrp="1"/>
          </p:cNvSpPr>
          <p:nvPr>
            <p:ph type="sldNum" sz="quarter" idx="12"/>
          </p:nvPr>
        </p:nvSpPr>
        <p:spPr/>
        <p:txBody>
          <a:bodyPr/>
          <a:lstStyle/>
          <a:p>
            <a:fld id="{809E41AA-05B2-F34A-A05F-BFF00E4BA565}" type="slidenum">
              <a:rPr lang="en-US" smtClean="0"/>
              <a:t>‹#›</a:t>
            </a:fld>
            <a:endParaRPr lang="en-US"/>
          </a:p>
        </p:txBody>
      </p:sp>
    </p:spTree>
    <p:extLst>
      <p:ext uri="{BB962C8B-B14F-4D97-AF65-F5344CB8AC3E}">
        <p14:creationId xmlns:p14="http://schemas.microsoft.com/office/powerpoint/2010/main" val="160576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6C95-565A-32C8-106D-D8A129FE91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906698-C148-F041-A456-D37FEAE86E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40BFD6-FBDA-338D-7151-AC09C4FA58EE}"/>
              </a:ext>
            </a:extLst>
          </p:cNvPr>
          <p:cNvSpPr>
            <a:spLocks noGrp="1"/>
          </p:cNvSpPr>
          <p:nvPr>
            <p:ph type="dt" sz="half" idx="10"/>
          </p:nvPr>
        </p:nvSpPr>
        <p:spPr/>
        <p:txBody>
          <a:bodyPr/>
          <a:lstStyle/>
          <a:p>
            <a:fld id="{4DB966DB-0087-2844-ACF8-691765E3DDB0}" type="datetimeFigureOut">
              <a:rPr lang="en-US" smtClean="0"/>
              <a:t>11/16/24</a:t>
            </a:fld>
            <a:endParaRPr lang="en-US"/>
          </a:p>
        </p:txBody>
      </p:sp>
      <p:sp>
        <p:nvSpPr>
          <p:cNvPr id="5" name="Footer Placeholder 4">
            <a:extLst>
              <a:ext uri="{FF2B5EF4-FFF2-40B4-BE49-F238E27FC236}">
                <a16:creationId xmlns:a16="http://schemas.microsoft.com/office/drawing/2014/main" id="{122FE9D8-F136-C43B-C902-75E55596B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551CF7-C5D4-9358-752F-255B2EC147EF}"/>
              </a:ext>
            </a:extLst>
          </p:cNvPr>
          <p:cNvSpPr>
            <a:spLocks noGrp="1"/>
          </p:cNvSpPr>
          <p:nvPr>
            <p:ph type="sldNum" sz="quarter" idx="12"/>
          </p:nvPr>
        </p:nvSpPr>
        <p:spPr/>
        <p:txBody>
          <a:bodyPr/>
          <a:lstStyle/>
          <a:p>
            <a:fld id="{809E41AA-05B2-F34A-A05F-BFF00E4BA565}" type="slidenum">
              <a:rPr lang="en-US" smtClean="0"/>
              <a:t>‹#›</a:t>
            </a:fld>
            <a:endParaRPr lang="en-US"/>
          </a:p>
        </p:txBody>
      </p:sp>
    </p:spTree>
    <p:extLst>
      <p:ext uri="{BB962C8B-B14F-4D97-AF65-F5344CB8AC3E}">
        <p14:creationId xmlns:p14="http://schemas.microsoft.com/office/powerpoint/2010/main" val="2570259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DB3F1F-5FEE-8F12-665D-B2A3EADA30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B57B5E-6A38-4E1F-B07A-225BBAD2E5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68CE33-31A9-1E5A-E144-00208EA95432}"/>
              </a:ext>
            </a:extLst>
          </p:cNvPr>
          <p:cNvSpPr>
            <a:spLocks noGrp="1"/>
          </p:cNvSpPr>
          <p:nvPr>
            <p:ph type="dt" sz="half" idx="10"/>
          </p:nvPr>
        </p:nvSpPr>
        <p:spPr/>
        <p:txBody>
          <a:bodyPr/>
          <a:lstStyle/>
          <a:p>
            <a:fld id="{4DB966DB-0087-2844-ACF8-691765E3DDB0}" type="datetimeFigureOut">
              <a:rPr lang="en-US" smtClean="0"/>
              <a:t>11/16/24</a:t>
            </a:fld>
            <a:endParaRPr lang="en-US"/>
          </a:p>
        </p:txBody>
      </p:sp>
      <p:sp>
        <p:nvSpPr>
          <p:cNvPr id="5" name="Footer Placeholder 4">
            <a:extLst>
              <a:ext uri="{FF2B5EF4-FFF2-40B4-BE49-F238E27FC236}">
                <a16:creationId xmlns:a16="http://schemas.microsoft.com/office/drawing/2014/main" id="{3BE48912-15C4-784F-3A7B-79B03562EB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44E2E-A209-48FC-4421-4C9ECA0EB5DC}"/>
              </a:ext>
            </a:extLst>
          </p:cNvPr>
          <p:cNvSpPr>
            <a:spLocks noGrp="1"/>
          </p:cNvSpPr>
          <p:nvPr>
            <p:ph type="sldNum" sz="quarter" idx="12"/>
          </p:nvPr>
        </p:nvSpPr>
        <p:spPr/>
        <p:txBody>
          <a:bodyPr/>
          <a:lstStyle/>
          <a:p>
            <a:fld id="{809E41AA-05B2-F34A-A05F-BFF00E4BA565}" type="slidenum">
              <a:rPr lang="en-US" smtClean="0"/>
              <a:t>‹#›</a:t>
            </a:fld>
            <a:endParaRPr lang="en-US"/>
          </a:p>
        </p:txBody>
      </p:sp>
    </p:spTree>
    <p:extLst>
      <p:ext uri="{BB962C8B-B14F-4D97-AF65-F5344CB8AC3E}">
        <p14:creationId xmlns:p14="http://schemas.microsoft.com/office/powerpoint/2010/main" val="6159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BF39B-B1B1-A569-C24C-E1B772FBC5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3BEF81-5C28-6DA0-F6C4-C2F4F9F6BE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30B7BB-CD52-1A9E-8843-F3585D0542A9}"/>
              </a:ext>
            </a:extLst>
          </p:cNvPr>
          <p:cNvSpPr>
            <a:spLocks noGrp="1"/>
          </p:cNvSpPr>
          <p:nvPr>
            <p:ph type="dt" sz="half" idx="10"/>
          </p:nvPr>
        </p:nvSpPr>
        <p:spPr/>
        <p:txBody>
          <a:bodyPr/>
          <a:lstStyle/>
          <a:p>
            <a:fld id="{4DB966DB-0087-2844-ACF8-691765E3DDB0}" type="datetimeFigureOut">
              <a:rPr lang="en-US" smtClean="0"/>
              <a:t>11/16/24</a:t>
            </a:fld>
            <a:endParaRPr lang="en-US"/>
          </a:p>
        </p:txBody>
      </p:sp>
      <p:sp>
        <p:nvSpPr>
          <p:cNvPr id="5" name="Footer Placeholder 4">
            <a:extLst>
              <a:ext uri="{FF2B5EF4-FFF2-40B4-BE49-F238E27FC236}">
                <a16:creationId xmlns:a16="http://schemas.microsoft.com/office/drawing/2014/main" id="{6E9EA2D3-48CC-0AF6-1C9B-EE4069FE5E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1E4BEB-18D2-7D21-6A25-8772D3BAC8A5}"/>
              </a:ext>
            </a:extLst>
          </p:cNvPr>
          <p:cNvSpPr>
            <a:spLocks noGrp="1"/>
          </p:cNvSpPr>
          <p:nvPr>
            <p:ph type="sldNum" sz="quarter" idx="12"/>
          </p:nvPr>
        </p:nvSpPr>
        <p:spPr/>
        <p:txBody>
          <a:bodyPr/>
          <a:lstStyle/>
          <a:p>
            <a:fld id="{809E41AA-05B2-F34A-A05F-BFF00E4BA565}" type="slidenum">
              <a:rPr lang="en-US" smtClean="0"/>
              <a:t>‹#›</a:t>
            </a:fld>
            <a:endParaRPr lang="en-US"/>
          </a:p>
        </p:txBody>
      </p:sp>
    </p:spTree>
    <p:extLst>
      <p:ext uri="{BB962C8B-B14F-4D97-AF65-F5344CB8AC3E}">
        <p14:creationId xmlns:p14="http://schemas.microsoft.com/office/powerpoint/2010/main" val="64779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6F50-8786-C37C-BC91-B4044B1659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7E74D7-6A57-827B-21BE-BDC30F883EE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656A95-7FC4-0508-6699-1398D58D1263}"/>
              </a:ext>
            </a:extLst>
          </p:cNvPr>
          <p:cNvSpPr>
            <a:spLocks noGrp="1"/>
          </p:cNvSpPr>
          <p:nvPr>
            <p:ph type="dt" sz="half" idx="10"/>
          </p:nvPr>
        </p:nvSpPr>
        <p:spPr/>
        <p:txBody>
          <a:bodyPr/>
          <a:lstStyle/>
          <a:p>
            <a:fld id="{4DB966DB-0087-2844-ACF8-691765E3DDB0}" type="datetimeFigureOut">
              <a:rPr lang="en-US" smtClean="0"/>
              <a:t>11/16/24</a:t>
            </a:fld>
            <a:endParaRPr lang="en-US"/>
          </a:p>
        </p:txBody>
      </p:sp>
      <p:sp>
        <p:nvSpPr>
          <p:cNvPr id="5" name="Footer Placeholder 4">
            <a:extLst>
              <a:ext uri="{FF2B5EF4-FFF2-40B4-BE49-F238E27FC236}">
                <a16:creationId xmlns:a16="http://schemas.microsoft.com/office/drawing/2014/main" id="{C5A8893A-BE6B-F9AC-1F99-96DFDA2D30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2169F6-F2BA-A539-9067-620CE1139B51}"/>
              </a:ext>
            </a:extLst>
          </p:cNvPr>
          <p:cNvSpPr>
            <a:spLocks noGrp="1"/>
          </p:cNvSpPr>
          <p:nvPr>
            <p:ph type="sldNum" sz="quarter" idx="12"/>
          </p:nvPr>
        </p:nvSpPr>
        <p:spPr/>
        <p:txBody>
          <a:bodyPr/>
          <a:lstStyle/>
          <a:p>
            <a:fld id="{809E41AA-05B2-F34A-A05F-BFF00E4BA565}" type="slidenum">
              <a:rPr lang="en-US" smtClean="0"/>
              <a:t>‹#›</a:t>
            </a:fld>
            <a:endParaRPr lang="en-US"/>
          </a:p>
        </p:txBody>
      </p:sp>
    </p:spTree>
    <p:extLst>
      <p:ext uri="{BB962C8B-B14F-4D97-AF65-F5344CB8AC3E}">
        <p14:creationId xmlns:p14="http://schemas.microsoft.com/office/powerpoint/2010/main" val="3374875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9FFCA-F5EA-32A1-F0A2-3091ECC44D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49DD2-441C-50DA-5BBB-41D9C49C06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3A1390-0C92-3256-8A99-1023E3F9C4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BB3EDF-7A4D-5480-0F6D-25CD276C0B95}"/>
              </a:ext>
            </a:extLst>
          </p:cNvPr>
          <p:cNvSpPr>
            <a:spLocks noGrp="1"/>
          </p:cNvSpPr>
          <p:nvPr>
            <p:ph type="dt" sz="half" idx="10"/>
          </p:nvPr>
        </p:nvSpPr>
        <p:spPr/>
        <p:txBody>
          <a:bodyPr/>
          <a:lstStyle/>
          <a:p>
            <a:fld id="{4DB966DB-0087-2844-ACF8-691765E3DDB0}" type="datetimeFigureOut">
              <a:rPr lang="en-US" smtClean="0"/>
              <a:t>11/16/24</a:t>
            </a:fld>
            <a:endParaRPr lang="en-US"/>
          </a:p>
        </p:txBody>
      </p:sp>
      <p:sp>
        <p:nvSpPr>
          <p:cNvPr id="6" name="Footer Placeholder 5">
            <a:extLst>
              <a:ext uri="{FF2B5EF4-FFF2-40B4-BE49-F238E27FC236}">
                <a16:creationId xmlns:a16="http://schemas.microsoft.com/office/drawing/2014/main" id="{A8DA8D8B-B4A8-036A-4751-9F9B85270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10310F-BBF1-B825-46C1-2603725D3010}"/>
              </a:ext>
            </a:extLst>
          </p:cNvPr>
          <p:cNvSpPr>
            <a:spLocks noGrp="1"/>
          </p:cNvSpPr>
          <p:nvPr>
            <p:ph type="sldNum" sz="quarter" idx="12"/>
          </p:nvPr>
        </p:nvSpPr>
        <p:spPr/>
        <p:txBody>
          <a:bodyPr/>
          <a:lstStyle/>
          <a:p>
            <a:fld id="{809E41AA-05B2-F34A-A05F-BFF00E4BA565}" type="slidenum">
              <a:rPr lang="en-US" smtClean="0"/>
              <a:t>‹#›</a:t>
            </a:fld>
            <a:endParaRPr lang="en-US"/>
          </a:p>
        </p:txBody>
      </p:sp>
    </p:spTree>
    <p:extLst>
      <p:ext uri="{BB962C8B-B14F-4D97-AF65-F5344CB8AC3E}">
        <p14:creationId xmlns:p14="http://schemas.microsoft.com/office/powerpoint/2010/main" val="326279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14BB-5CCC-D2C4-22AC-AB50ABBAF3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B02DEF-3633-CF33-4ADB-92BABF9BFD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69CCE3-9C6B-F549-B563-7924B02EAB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8A7CF6-3438-BDC0-BCA6-330D5544CB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B2748A-0533-F95E-95EF-475FC7AF1C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7B58B0-AE1B-11D5-2F51-3C9FEA848FD0}"/>
              </a:ext>
            </a:extLst>
          </p:cNvPr>
          <p:cNvSpPr>
            <a:spLocks noGrp="1"/>
          </p:cNvSpPr>
          <p:nvPr>
            <p:ph type="dt" sz="half" idx="10"/>
          </p:nvPr>
        </p:nvSpPr>
        <p:spPr/>
        <p:txBody>
          <a:bodyPr/>
          <a:lstStyle/>
          <a:p>
            <a:fld id="{4DB966DB-0087-2844-ACF8-691765E3DDB0}" type="datetimeFigureOut">
              <a:rPr lang="en-US" smtClean="0"/>
              <a:t>11/16/24</a:t>
            </a:fld>
            <a:endParaRPr lang="en-US"/>
          </a:p>
        </p:txBody>
      </p:sp>
      <p:sp>
        <p:nvSpPr>
          <p:cNvPr id="8" name="Footer Placeholder 7">
            <a:extLst>
              <a:ext uri="{FF2B5EF4-FFF2-40B4-BE49-F238E27FC236}">
                <a16:creationId xmlns:a16="http://schemas.microsoft.com/office/drawing/2014/main" id="{9474417F-EB24-DAE0-9423-ECECF32F5F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DA9BC5-2127-76B5-7CC3-6A63DDE95946}"/>
              </a:ext>
            </a:extLst>
          </p:cNvPr>
          <p:cNvSpPr>
            <a:spLocks noGrp="1"/>
          </p:cNvSpPr>
          <p:nvPr>
            <p:ph type="sldNum" sz="quarter" idx="12"/>
          </p:nvPr>
        </p:nvSpPr>
        <p:spPr/>
        <p:txBody>
          <a:bodyPr/>
          <a:lstStyle/>
          <a:p>
            <a:fld id="{809E41AA-05B2-F34A-A05F-BFF00E4BA565}" type="slidenum">
              <a:rPr lang="en-US" smtClean="0"/>
              <a:t>‹#›</a:t>
            </a:fld>
            <a:endParaRPr lang="en-US"/>
          </a:p>
        </p:txBody>
      </p:sp>
    </p:spTree>
    <p:extLst>
      <p:ext uri="{BB962C8B-B14F-4D97-AF65-F5344CB8AC3E}">
        <p14:creationId xmlns:p14="http://schemas.microsoft.com/office/powerpoint/2010/main" val="1746038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5B32A-3DF9-1E5C-AEA3-CE0D17363C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3E8EB5-4506-2A12-CD1C-E7317744AE24}"/>
              </a:ext>
            </a:extLst>
          </p:cNvPr>
          <p:cNvSpPr>
            <a:spLocks noGrp="1"/>
          </p:cNvSpPr>
          <p:nvPr>
            <p:ph type="dt" sz="half" idx="10"/>
          </p:nvPr>
        </p:nvSpPr>
        <p:spPr/>
        <p:txBody>
          <a:bodyPr/>
          <a:lstStyle/>
          <a:p>
            <a:fld id="{4DB966DB-0087-2844-ACF8-691765E3DDB0}" type="datetimeFigureOut">
              <a:rPr lang="en-US" smtClean="0"/>
              <a:t>11/16/24</a:t>
            </a:fld>
            <a:endParaRPr lang="en-US"/>
          </a:p>
        </p:txBody>
      </p:sp>
      <p:sp>
        <p:nvSpPr>
          <p:cNvPr id="4" name="Footer Placeholder 3">
            <a:extLst>
              <a:ext uri="{FF2B5EF4-FFF2-40B4-BE49-F238E27FC236}">
                <a16:creationId xmlns:a16="http://schemas.microsoft.com/office/drawing/2014/main" id="{F5CC94B4-DB8C-96A6-EB2C-997C5654AF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118DD3-54CE-E003-8DD8-03062CF9E1B0}"/>
              </a:ext>
            </a:extLst>
          </p:cNvPr>
          <p:cNvSpPr>
            <a:spLocks noGrp="1"/>
          </p:cNvSpPr>
          <p:nvPr>
            <p:ph type="sldNum" sz="quarter" idx="12"/>
          </p:nvPr>
        </p:nvSpPr>
        <p:spPr/>
        <p:txBody>
          <a:bodyPr/>
          <a:lstStyle/>
          <a:p>
            <a:fld id="{809E41AA-05B2-F34A-A05F-BFF00E4BA565}" type="slidenum">
              <a:rPr lang="en-US" smtClean="0"/>
              <a:t>‹#›</a:t>
            </a:fld>
            <a:endParaRPr lang="en-US"/>
          </a:p>
        </p:txBody>
      </p:sp>
    </p:spTree>
    <p:extLst>
      <p:ext uri="{BB962C8B-B14F-4D97-AF65-F5344CB8AC3E}">
        <p14:creationId xmlns:p14="http://schemas.microsoft.com/office/powerpoint/2010/main" val="889991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7F494B-8B3D-20BE-7B77-2601499A5467}"/>
              </a:ext>
            </a:extLst>
          </p:cNvPr>
          <p:cNvSpPr>
            <a:spLocks noGrp="1"/>
          </p:cNvSpPr>
          <p:nvPr>
            <p:ph type="dt" sz="half" idx="10"/>
          </p:nvPr>
        </p:nvSpPr>
        <p:spPr/>
        <p:txBody>
          <a:bodyPr/>
          <a:lstStyle/>
          <a:p>
            <a:fld id="{4DB966DB-0087-2844-ACF8-691765E3DDB0}" type="datetimeFigureOut">
              <a:rPr lang="en-US" smtClean="0"/>
              <a:t>11/16/24</a:t>
            </a:fld>
            <a:endParaRPr lang="en-US"/>
          </a:p>
        </p:txBody>
      </p:sp>
      <p:sp>
        <p:nvSpPr>
          <p:cNvPr id="3" name="Footer Placeholder 2">
            <a:extLst>
              <a:ext uri="{FF2B5EF4-FFF2-40B4-BE49-F238E27FC236}">
                <a16:creationId xmlns:a16="http://schemas.microsoft.com/office/drawing/2014/main" id="{37C05CDD-6A31-7061-6B25-FD95795FBB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10A0FF-6126-654F-1E58-CA7CA862058A}"/>
              </a:ext>
            </a:extLst>
          </p:cNvPr>
          <p:cNvSpPr>
            <a:spLocks noGrp="1"/>
          </p:cNvSpPr>
          <p:nvPr>
            <p:ph type="sldNum" sz="quarter" idx="12"/>
          </p:nvPr>
        </p:nvSpPr>
        <p:spPr/>
        <p:txBody>
          <a:bodyPr/>
          <a:lstStyle/>
          <a:p>
            <a:fld id="{809E41AA-05B2-F34A-A05F-BFF00E4BA565}" type="slidenum">
              <a:rPr lang="en-US" smtClean="0"/>
              <a:t>‹#›</a:t>
            </a:fld>
            <a:endParaRPr lang="en-US"/>
          </a:p>
        </p:txBody>
      </p:sp>
    </p:spTree>
    <p:extLst>
      <p:ext uri="{BB962C8B-B14F-4D97-AF65-F5344CB8AC3E}">
        <p14:creationId xmlns:p14="http://schemas.microsoft.com/office/powerpoint/2010/main" val="2934251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62FB9-8F5F-77BE-7242-18CFF493D6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F224F7-69F8-4183-1266-FA8ACE5356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3599D8-E217-436A-BDB0-98C21F969B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2B3796-FFDD-BA78-A73B-14CCAA9E9E65}"/>
              </a:ext>
            </a:extLst>
          </p:cNvPr>
          <p:cNvSpPr>
            <a:spLocks noGrp="1"/>
          </p:cNvSpPr>
          <p:nvPr>
            <p:ph type="dt" sz="half" idx="10"/>
          </p:nvPr>
        </p:nvSpPr>
        <p:spPr/>
        <p:txBody>
          <a:bodyPr/>
          <a:lstStyle/>
          <a:p>
            <a:fld id="{4DB966DB-0087-2844-ACF8-691765E3DDB0}" type="datetimeFigureOut">
              <a:rPr lang="en-US" smtClean="0"/>
              <a:t>11/16/24</a:t>
            </a:fld>
            <a:endParaRPr lang="en-US"/>
          </a:p>
        </p:txBody>
      </p:sp>
      <p:sp>
        <p:nvSpPr>
          <p:cNvPr id="6" name="Footer Placeholder 5">
            <a:extLst>
              <a:ext uri="{FF2B5EF4-FFF2-40B4-BE49-F238E27FC236}">
                <a16:creationId xmlns:a16="http://schemas.microsoft.com/office/drawing/2014/main" id="{94106E3D-A7E0-47EB-96E4-A691260FC1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1E8CEC-94A4-A14B-2430-30A3C11B73C7}"/>
              </a:ext>
            </a:extLst>
          </p:cNvPr>
          <p:cNvSpPr>
            <a:spLocks noGrp="1"/>
          </p:cNvSpPr>
          <p:nvPr>
            <p:ph type="sldNum" sz="quarter" idx="12"/>
          </p:nvPr>
        </p:nvSpPr>
        <p:spPr/>
        <p:txBody>
          <a:bodyPr/>
          <a:lstStyle/>
          <a:p>
            <a:fld id="{809E41AA-05B2-F34A-A05F-BFF00E4BA565}" type="slidenum">
              <a:rPr lang="en-US" smtClean="0"/>
              <a:t>‹#›</a:t>
            </a:fld>
            <a:endParaRPr lang="en-US"/>
          </a:p>
        </p:txBody>
      </p:sp>
    </p:spTree>
    <p:extLst>
      <p:ext uri="{BB962C8B-B14F-4D97-AF65-F5344CB8AC3E}">
        <p14:creationId xmlns:p14="http://schemas.microsoft.com/office/powerpoint/2010/main" val="3653732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3559-8EDE-D832-BD9D-6D80BFF6E1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08F02C-FBCA-0A9B-7420-EB6A4CA6D4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E27798-74CF-7BFB-384A-955E822125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BEA7FE-BE39-0710-34E9-E9C4C5C59478}"/>
              </a:ext>
            </a:extLst>
          </p:cNvPr>
          <p:cNvSpPr>
            <a:spLocks noGrp="1"/>
          </p:cNvSpPr>
          <p:nvPr>
            <p:ph type="dt" sz="half" idx="10"/>
          </p:nvPr>
        </p:nvSpPr>
        <p:spPr/>
        <p:txBody>
          <a:bodyPr/>
          <a:lstStyle/>
          <a:p>
            <a:fld id="{4DB966DB-0087-2844-ACF8-691765E3DDB0}" type="datetimeFigureOut">
              <a:rPr lang="en-US" smtClean="0"/>
              <a:t>11/16/24</a:t>
            </a:fld>
            <a:endParaRPr lang="en-US"/>
          </a:p>
        </p:txBody>
      </p:sp>
      <p:sp>
        <p:nvSpPr>
          <p:cNvPr id="6" name="Footer Placeholder 5">
            <a:extLst>
              <a:ext uri="{FF2B5EF4-FFF2-40B4-BE49-F238E27FC236}">
                <a16:creationId xmlns:a16="http://schemas.microsoft.com/office/drawing/2014/main" id="{5943378A-D435-A7AE-6602-723C4DEF00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3B3164-9939-CB73-05E6-3752FCBEBAF7}"/>
              </a:ext>
            </a:extLst>
          </p:cNvPr>
          <p:cNvSpPr>
            <a:spLocks noGrp="1"/>
          </p:cNvSpPr>
          <p:nvPr>
            <p:ph type="sldNum" sz="quarter" idx="12"/>
          </p:nvPr>
        </p:nvSpPr>
        <p:spPr/>
        <p:txBody>
          <a:bodyPr/>
          <a:lstStyle/>
          <a:p>
            <a:fld id="{809E41AA-05B2-F34A-A05F-BFF00E4BA565}" type="slidenum">
              <a:rPr lang="en-US" smtClean="0"/>
              <a:t>‹#›</a:t>
            </a:fld>
            <a:endParaRPr lang="en-US"/>
          </a:p>
        </p:txBody>
      </p:sp>
    </p:spTree>
    <p:extLst>
      <p:ext uri="{BB962C8B-B14F-4D97-AF65-F5344CB8AC3E}">
        <p14:creationId xmlns:p14="http://schemas.microsoft.com/office/powerpoint/2010/main" val="409800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A7F039-75CC-7868-879C-AB641A629A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3CBFFC-C114-9DDF-CED7-4A0968C052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131300-8048-51F3-F8AF-3222B3A1B3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DB966DB-0087-2844-ACF8-691765E3DDB0}" type="datetimeFigureOut">
              <a:rPr lang="en-US" smtClean="0"/>
              <a:t>11/16/24</a:t>
            </a:fld>
            <a:endParaRPr lang="en-US"/>
          </a:p>
        </p:txBody>
      </p:sp>
      <p:sp>
        <p:nvSpPr>
          <p:cNvPr id="5" name="Footer Placeholder 4">
            <a:extLst>
              <a:ext uri="{FF2B5EF4-FFF2-40B4-BE49-F238E27FC236}">
                <a16:creationId xmlns:a16="http://schemas.microsoft.com/office/drawing/2014/main" id="{961D9204-70B0-9AFD-EDE5-34D64A0FB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08782DE-8BA6-C3D5-F7A1-D9874BB3CF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09E41AA-05B2-F34A-A05F-BFF00E4BA565}" type="slidenum">
              <a:rPr lang="en-US" smtClean="0"/>
              <a:t>‹#›</a:t>
            </a:fld>
            <a:endParaRPr lang="en-US"/>
          </a:p>
        </p:txBody>
      </p:sp>
    </p:spTree>
    <p:extLst>
      <p:ext uri="{BB962C8B-B14F-4D97-AF65-F5344CB8AC3E}">
        <p14:creationId xmlns:p14="http://schemas.microsoft.com/office/powerpoint/2010/main" val="3723726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inthecloud.withgoogle.com/gemini-for-google-workspace-prompt-guide/dl-cd.html" TargetMode="External"/><Relationship Id="rId13" Type="http://schemas.openxmlformats.org/officeDocument/2006/relationships/hyperlink" Target="https://openreview.net/pdf?id=3bq3jsvcQ1" TargetMode="External"/><Relationship Id="rId18" Type="http://schemas.openxmlformats.org/officeDocument/2006/relationships/hyperlink" Target="https://arxiv.org/pdf/2210.03629.pdf" TargetMode="External"/><Relationship Id="rId3" Type="http://schemas.openxmlformats.org/officeDocument/2006/relationships/hyperlink" Target="https://www.youtube.com/watch?v=jC4v5AS4RIM" TargetMode="External"/><Relationship Id="rId7" Type="http://schemas.openxmlformats.org/officeDocument/2006/relationships/hyperlink" Target="https://cloud.google.com/vertex-ai" TargetMode="External"/><Relationship Id="rId12" Type="http://schemas.openxmlformats.org/officeDocument/2006/relationships/hyperlink" Target="https://cloud.google.com/model-garden" TargetMode="External"/><Relationship Id="rId17" Type="http://schemas.openxmlformats.org/officeDocument/2006/relationships/hyperlink" Target="https://arxiv.org/pdf/2305.10601.pdf" TargetMode="External"/><Relationship Id="rId2" Type="http://schemas.openxmlformats.org/officeDocument/2006/relationships/notesSlide" Target="../notesSlides/notesSlide1.xml"/><Relationship Id="rId16" Type="http://schemas.openxmlformats.org/officeDocument/2006/relationships/hyperlink" Target="https://arxiv.org/pdf/2203.11171.pdf" TargetMode="External"/><Relationship Id="rId20" Type="http://schemas.openxmlformats.org/officeDocument/2006/relationships/hyperlink" Target="https://arxiv.org/pdf/2211.01910.pdf" TargetMode="External"/><Relationship Id="rId1" Type="http://schemas.openxmlformats.org/officeDocument/2006/relationships/slideLayout" Target="../slideLayouts/slideLayout2.xml"/><Relationship Id="rId6" Type="http://schemas.openxmlformats.org/officeDocument/2006/relationships/hyperlink" Target="https://www.youtube.com/watch?v=_ZvnD73m40o" TargetMode="External"/><Relationship Id="rId11" Type="http://schemas.openxmlformats.org/officeDocument/2006/relationships/hyperlink" Target="https://arxiv.org/pdf/2109.01652.pdf" TargetMode="External"/><Relationship Id="rId5" Type="http://schemas.openxmlformats.org/officeDocument/2006/relationships/hyperlink" Target="https://www.youtube.com/watch?v=pmzZF2EnKaA" TargetMode="External"/><Relationship Id="rId15" Type="http://schemas.openxmlformats.org/officeDocument/2006/relationships/hyperlink" Target="https://github.com/GoogleCloudPlatform/generative-ai/blob/main/language/prompts/examples/chain_of_thought_react.ipynb" TargetMode="External"/><Relationship Id="rId10" Type="http://schemas.openxmlformats.org/officeDocument/2006/relationships/hyperlink" Target="https://cloud.google.com/vertex-ai/docs/generative-ai/model-reference/text#request_body" TargetMode="External"/><Relationship Id="rId19" Type="http://schemas.openxmlformats.org/officeDocument/2006/relationships/hyperlink" Target="https://github.com/GoogleCloudPlatform/applied-ai-engineering-samples/blob/main/genai-on-vertex-ai/advanced_prompting_training/cot_react.ipynb" TargetMode="External"/><Relationship Id="rId4" Type="http://schemas.openxmlformats.org/officeDocument/2006/relationships/hyperlink" Target="https://www.youtube.com/watch?v=mBYu5NoXBcs" TargetMode="External"/><Relationship Id="rId9" Type="http://schemas.openxmlformats.org/officeDocument/2006/relationships/hyperlink" Target="https://cloud.google.com/vertex-ai/generative-ai/docs/learn/prompts/introduction-prompt-design" TargetMode="External"/><Relationship Id="rId14" Type="http://schemas.openxmlformats.org/officeDocument/2006/relationships/hyperlink" Target="https://arxiv.org/pdf/2201.11903.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6DE429-1C1F-1130-F35E-C4A250B631DF}"/>
              </a:ext>
            </a:extLst>
          </p:cNvPr>
          <p:cNvSpPr>
            <a:spLocks noGrp="1"/>
          </p:cNvSpPr>
          <p:nvPr>
            <p:ph type="title"/>
          </p:nvPr>
        </p:nvSpPr>
        <p:spPr>
          <a:xfrm>
            <a:off x="1043631" y="809898"/>
            <a:ext cx="9942716" cy="1554480"/>
          </a:xfrm>
        </p:spPr>
        <p:txBody>
          <a:bodyPr anchor="ctr">
            <a:normAutofit/>
          </a:bodyPr>
          <a:lstStyle/>
          <a:p>
            <a:r>
              <a:rPr lang="en-US" sz="4800" dirty="0"/>
              <a:t>The Magic Prompt Formula!</a:t>
            </a:r>
          </a:p>
        </p:txBody>
      </p:sp>
      <p:sp>
        <p:nvSpPr>
          <p:cNvPr id="3" name="Content Placeholder 2">
            <a:extLst>
              <a:ext uri="{FF2B5EF4-FFF2-40B4-BE49-F238E27FC236}">
                <a16:creationId xmlns:a16="http://schemas.microsoft.com/office/drawing/2014/main" id="{13E39B87-FCA8-5AF5-6A53-74B973B3911C}"/>
              </a:ext>
            </a:extLst>
          </p:cNvPr>
          <p:cNvSpPr>
            <a:spLocks noGrp="1"/>
          </p:cNvSpPr>
          <p:nvPr>
            <p:ph idx="1"/>
          </p:nvPr>
        </p:nvSpPr>
        <p:spPr>
          <a:xfrm>
            <a:off x="1043631" y="2521620"/>
            <a:ext cx="9941319" cy="3777802"/>
          </a:xfrm>
        </p:spPr>
        <p:txBody>
          <a:bodyPr anchor="ctr">
            <a:normAutofit/>
          </a:bodyPr>
          <a:lstStyle/>
          <a:p>
            <a:pPr marL="0" indent="0">
              <a:buNone/>
            </a:pPr>
            <a:r>
              <a:rPr lang="en-US" sz="2200" dirty="0">
                <a:effectLst/>
              </a:rPr>
              <a:t>Unlock the power of effective prompting in almost 90+% of the time!</a:t>
            </a:r>
          </a:p>
          <a:p>
            <a:pPr marL="0" indent="0">
              <a:buNone/>
            </a:pPr>
            <a:endParaRPr lang="en-US" sz="2200" dirty="0"/>
          </a:p>
          <a:p>
            <a:pPr marL="0" indent="0">
              <a:buNone/>
            </a:pPr>
            <a:r>
              <a:rPr lang="en-US" sz="2200" dirty="0">
                <a:effectLst/>
              </a:rPr>
              <a:t>Learn the ultimate formula for guiding AI responses:</a:t>
            </a:r>
          </a:p>
          <a:p>
            <a:pPr marL="0" indent="0">
              <a:buNone/>
            </a:pPr>
            <a:r>
              <a:rPr lang="en-US" sz="2200" b="1" dirty="0">
                <a:effectLst/>
              </a:rPr>
              <a:t>[Prompt Hack] + [Role/Persona] + [Context] + [Task/Intent] + </a:t>
            </a:r>
          </a:p>
          <a:p>
            <a:pPr marL="0" indent="0">
              <a:buNone/>
            </a:pPr>
            <a:r>
              <a:rPr lang="en-US" sz="2200" b="1" dirty="0">
                <a:effectLst/>
              </a:rPr>
              <a:t>[Chain of Thought] + [Additional Content/Exemplars] + [Output Format] +</a:t>
            </a:r>
          </a:p>
          <a:p>
            <a:pPr marL="0" indent="0">
              <a:buNone/>
            </a:pPr>
            <a:r>
              <a:rPr lang="en-US" sz="2200" b="1" dirty="0">
                <a:effectLst/>
              </a:rPr>
              <a:t> [Tone] + [Self-Prompting]</a:t>
            </a:r>
            <a:endParaRPr lang="en-US" sz="2200" dirty="0">
              <a:effectLst/>
            </a:endParaRPr>
          </a:p>
          <a:p>
            <a:pPr marL="0" indent="0">
              <a:buNone/>
            </a:pPr>
            <a:endParaRPr lang="en-US" sz="2200" dirty="0">
              <a:effectLst/>
            </a:endParaRPr>
          </a:p>
          <a:p>
            <a:pPr marL="0" indent="0">
              <a:buNone/>
            </a:pPr>
            <a:r>
              <a:rPr lang="en-US" sz="2200" dirty="0">
                <a:effectLst/>
              </a:rPr>
              <a:t>Swipe to explore each component! ➡️</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70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E76877-1947-3A78-3C09-D23966EFE4BC}"/>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6D67B-8421-2E90-9EDE-E1B3A4CF7866}"/>
              </a:ext>
            </a:extLst>
          </p:cNvPr>
          <p:cNvSpPr>
            <a:spLocks noGrp="1"/>
          </p:cNvSpPr>
          <p:nvPr>
            <p:ph type="title"/>
          </p:nvPr>
        </p:nvSpPr>
        <p:spPr>
          <a:xfrm>
            <a:off x="4553733" y="548465"/>
            <a:ext cx="6798541" cy="689320"/>
          </a:xfrm>
        </p:spPr>
        <p:txBody>
          <a:bodyPr anchor="b">
            <a:normAutofit/>
          </a:bodyPr>
          <a:lstStyle/>
          <a:p>
            <a:r>
              <a:rPr lang="en-US" sz="4000" dirty="0"/>
              <a:t>Core Components</a:t>
            </a:r>
          </a:p>
        </p:txBody>
      </p:sp>
      <p:pic>
        <p:nvPicPr>
          <p:cNvPr id="6" name="Picture 5">
            <a:extLst>
              <a:ext uri="{FF2B5EF4-FFF2-40B4-BE49-F238E27FC236}">
                <a16:creationId xmlns:a16="http://schemas.microsoft.com/office/drawing/2014/main" id="{F3B2525C-4FC0-0BC4-05B2-7FD42D8E04E3}"/>
              </a:ext>
            </a:extLst>
          </p:cNvPr>
          <p:cNvPicPr>
            <a:picLocks noChangeAspect="1"/>
          </p:cNvPicPr>
          <p:nvPr/>
        </p:nvPicPr>
        <p:blipFill>
          <a:blip r:embed="rId2"/>
          <a:srcRect l="25716" r="33592"/>
          <a:stretch/>
        </p:blipFill>
        <p:spPr>
          <a:xfrm>
            <a:off x="1" y="10"/>
            <a:ext cx="4196496" cy="6857990"/>
          </a:xfrm>
          <a:prstGeom prst="rect">
            <a:avLst/>
          </a:prstGeom>
          <a:effectLst/>
        </p:spPr>
      </p:pic>
      <p:graphicFrame>
        <p:nvGraphicFramePr>
          <p:cNvPr id="5" name="Content Placeholder 2">
            <a:extLst>
              <a:ext uri="{FF2B5EF4-FFF2-40B4-BE49-F238E27FC236}">
                <a16:creationId xmlns:a16="http://schemas.microsoft.com/office/drawing/2014/main" id="{1526DFBA-4802-8316-2DFF-64295FBEB130}"/>
              </a:ext>
            </a:extLst>
          </p:cNvPr>
          <p:cNvGraphicFramePr>
            <a:graphicFrameLocks noGrp="1"/>
          </p:cNvGraphicFramePr>
          <p:nvPr>
            <p:ph idx="1"/>
            <p:extLst>
              <p:ext uri="{D42A27DB-BD31-4B8C-83A1-F6EECF244321}">
                <p14:modId xmlns:p14="http://schemas.microsoft.com/office/powerpoint/2010/main" val="365004063"/>
              </p:ext>
            </p:extLst>
          </p:nvPr>
        </p:nvGraphicFramePr>
        <p:xfrm>
          <a:off x="4553733" y="1237784"/>
          <a:ext cx="7255408" cy="54194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3863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4BAD265-8BC9-D56A-C76E-12BCC5A927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2E6B84-5DDC-07A4-42A8-B60F0A353F50}"/>
              </a:ext>
            </a:extLst>
          </p:cNvPr>
          <p:cNvSpPr>
            <a:spLocks noGrp="1"/>
          </p:cNvSpPr>
          <p:nvPr>
            <p:ph type="title"/>
          </p:nvPr>
        </p:nvSpPr>
        <p:spPr>
          <a:xfrm>
            <a:off x="4070195" y="490537"/>
            <a:ext cx="7639201" cy="702643"/>
          </a:xfrm>
        </p:spPr>
        <p:txBody>
          <a:bodyPr anchor="b">
            <a:normAutofit/>
          </a:bodyPr>
          <a:lstStyle/>
          <a:p>
            <a:r>
              <a:rPr lang="en-US" sz="4000" dirty="0"/>
              <a:t>Core Components</a:t>
            </a:r>
          </a:p>
        </p:txBody>
      </p:sp>
      <p:pic>
        <p:nvPicPr>
          <p:cNvPr id="6" name="Picture 5">
            <a:extLst>
              <a:ext uri="{FF2B5EF4-FFF2-40B4-BE49-F238E27FC236}">
                <a16:creationId xmlns:a16="http://schemas.microsoft.com/office/drawing/2014/main" id="{B845B9F2-A4DF-CB77-FC67-96B9A9C94BF8}"/>
              </a:ext>
            </a:extLst>
          </p:cNvPr>
          <p:cNvPicPr>
            <a:picLocks noChangeAspect="1"/>
          </p:cNvPicPr>
          <p:nvPr/>
        </p:nvPicPr>
        <p:blipFill>
          <a:blip r:embed="rId2"/>
          <a:srcRect l="40233" r="6421" b="-1"/>
          <a:stretch/>
        </p:blipFill>
        <p:spPr>
          <a:xfrm>
            <a:off x="3" y="1587"/>
            <a:ext cx="3979570"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graphicFrame>
        <p:nvGraphicFramePr>
          <p:cNvPr id="5" name="Content Placeholder 2">
            <a:extLst>
              <a:ext uri="{FF2B5EF4-FFF2-40B4-BE49-F238E27FC236}">
                <a16:creationId xmlns:a16="http://schemas.microsoft.com/office/drawing/2014/main" id="{49F8AE43-7B39-90AF-6E87-DA62A7D0A249}"/>
              </a:ext>
            </a:extLst>
          </p:cNvPr>
          <p:cNvGraphicFramePr>
            <a:graphicFrameLocks noGrp="1"/>
          </p:cNvGraphicFramePr>
          <p:nvPr>
            <p:ph idx="1"/>
            <p:extLst>
              <p:ext uri="{D42A27DB-BD31-4B8C-83A1-F6EECF244321}">
                <p14:modId xmlns:p14="http://schemas.microsoft.com/office/powerpoint/2010/main" val="2650412505"/>
              </p:ext>
            </p:extLst>
          </p:nvPr>
        </p:nvGraphicFramePr>
        <p:xfrm>
          <a:off x="4192859" y="1338146"/>
          <a:ext cx="7639201" cy="52076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8402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9F5D05-29BD-BF11-5483-E34482417C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D94FC6-BA5B-0C63-F1D4-65C3B938373F}"/>
              </a:ext>
            </a:extLst>
          </p:cNvPr>
          <p:cNvSpPr>
            <a:spLocks noGrp="1"/>
          </p:cNvSpPr>
          <p:nvPr>
            <p:ph type="title"/>
          </p:nvPr>
        </p:nvSpPr>
        <p:spPr>
          <a:xfrm>
            <a:off x="4275786" y="465921"/>
            <a:ext cx="5291663" cy="669190"/>
          </a:xfrm>
        </p:spPr>
        <p:txBody>
          <a:bodyPr anchor="b">
            <a:normAutofit/>
          </a:bodyPr>
          <a:lstStyle/>
          <a:p>
            <a:r>
              <a:rPr lang="en-US" sz="4000" dirty="0"/>
              <a:t>Core Components</a:t>
            </a:r>
          </a:p>
        </p:txBody>
      </p:sp>
      <p:pic>
        <p:nvPicPr>
          <p:cNvPr id="6" name="Picture 5">
            <a:extLst>
              <a:ext uri="{FF2B5EF4-FFF2-40B4-BE49-F238E27FC236}">
                <a16:creationId xmlns:a16="http://schemas.microsoft.com/office/drawing/2014/main" id="{F689954D-016B-7AD9-2004-01B717D83347}"/>
              </a:ext>
            </a:extLst>
          </p:cNvPr>
          <p:cNvPicPr>
            <a:picLocks noChangeAspect="1"/>
          </p:cNvPicPr>
          <p:nvPr/>
        </p:nvPicPr>
        <p:blipFill>
          <a:blip r:embed="rId2"/>
          <a:srcRect l="13154" r="29499" b="-1"/>
          <a:stretch/>
        </p:blipFill>
        <p:spPr>
          <a:xfrm>
            <a:off x="0" y="1587"/>
            <a:ext cx="3863662"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graphicFrame>
        <p:nvGraphicFramePr>
          <p:cNvPr id="5" name="Content Placeholder 2">
            <a:extLst>
              <a:ext uri="{FF2B5EF4-FFF2-40B4-BE49-F238E27FC236}">
                <a16:creationId xmlns:a16="http://schemas.microsoft.com/office/drawing/2014/main" id="{A550037D-5AF2-3E07-D202-D8C8B3FA3327}"/>
              </a:ext>
            </a:extLst>
          </p:cNvPr>
          <p:cNvGraphicFramePr>
            <a:graphicFrameLocks noGrp="1"/>
          </p:cNvGraphicFramePr>
          <p:nvPr>
            <p:ph idx="1"/>
            <p:extLst>
              <p:ext uri="{D42A27DB-BD31-4B8C-83A1-F6EECF244321}">
                <p14:modId xmlns:p14="http://schemas.microsoft.com/office/powerpoint/2010/main" val="2725672016"/>
              </p:ext>
            </p:extLst>
          </p:nvPr>
        </p:nvGraphicFramePr>
        <p:xfrm>
          <a:off x="4288665" y="1135111"/>
          <a:ext cx="7456868" cy="55244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2964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C0E5743-D4A5-D347-CBB2-0EE6689EF489}"/>
              </a:ext>
            </a:extLst>
          </p:cNvPr>
          <p:cNvSpPr>
            <a:spLocks noGrp="1"/>
          </p:cNvSpPr>
          <p:nvPr>
            <p:ph type="title"/>
          </p:nvPr>
        </p:nvSpPr>
        <p:spPr>
          <a:xfrm>
            <a:off x="838201" y="170529"/>
            <a:ext cx="10515600" cy="715480"/>
          </a:xfrm>
        </p:spPr>
        <p:txBody>
          <a:bodyPr anchor="ctr">
            <a:normAutofit fontScale="90000"/>
          </a:bodyPr>
          <a:lstStyle/>
          <a:p>
            <a:r>
              <a:rPr lang="en-US" sz="4800" dirty="0"/>
              <a:t>Example of Usage: Language Learning</a:t>
            </a:r>
          </a:p>
        </p:txBody>
      </p:sp>
      <p:sp>
        <p:nvSpPr>
          <p:cNvPr id="5" name="Content Placeholder 2">
            <a:extLst>
              <a:ext uri="{FF2B5EF4-FFF2-40B4-BE49-F238E27FC236}">
                <a16:creationId xmlns:a16="http://schemas.microsoft.com/office/drawing/2014/main" id="{2F90E74B-DF06-C87C-FA8A-5187ECC90FBD}"/>
              </a:ext>
            </a:extLst>
          </p:cNvPr>
          <p:cNvSpPr>
            <a:spLocks noGrp="1"/>
          </p:cNvSpPr>
          <p:nvPr>
            <p:ph idx="1"/>
          </p:nvPr>
        </p:nvSpPr>
        <p:spPr>
          <a:xfrm>
            <a:off x="54102" y="786022"/>
            <a:ext cx="1575509" cy="602156"/>
          </a:xfrm>
        </p:spPr>
        <p:txBody>
          <a:bodyPr anchor="ctr">
            <a:normAutofit/>
          </a:bodyPr>
          <a:lstStyle/>
          <a:p>
            <a:pPr marL="0" indent="0">
              <a:buNone/>
            </a:pPr>
            <a:r>
              <a:rPr lang="en-US" sz="2200" dirty="0">
                <a:effectLst/>
              </a:rPr>
              <a:t>1</a:t>
            </a:r>
            <a:r>
              <a:rPr lang="en-US" sz="2200" baseline="30000" dirty="0">
                <a:effectLst/>
              </a:rPr>
              <a:t>st</a:t>
            </a:r>
            <a:r>
              <a:rPr lang="en-US" sz="2200" dirty="0">
                <a:effectLst/>
              </a:rPr>
              <a:t> Prompt: </a:t>
            </a:r>
          </a:p>
        </p:txBody>
      </p:sp>
      <p:pic>
        <p:nvPicPr>
          <p:cNvPr id="6" name="Picture 5">
            <a:extLst>
              <a:ext uri="{FF2B5EF4-FFF2-40B4-BE49-F238E27FC236}">
                <a16:creationId xmlns:a16="http://schemas.microsoft.com/office/drawing/2014/main" id="{50A06288-2241-5304-29F9-4EAE9377FDAE}"/>
              </a:ext>
            </a:extLst>
          </p:cNvPr>
          <p:cNvPicPr>
            <a:picLocks noChangeAspect="1"/>
          </p:cNvPicPr>
          <p:nvPr/>
        </p:nvPicPr>
        <p:blipFill>
          <a:blip r:embed="rId2"/>
          <a:stretch>
            <a:fillRect/>
          </a:stretch>
        </p:blipFill>
        <p:spPr>
          <a:xfrm>
            <a:off x="54102" y="1272080"/>
            <a:ext cx="6555043" cy="1415213"/>
          </a:xfrm>
          <a:prstGeom prst="rect">
            <a:avLst/>
          </a:prstGeom>
        </p:spPr>
      </p:pic>
      <p:pic>
        <p:nvPicPr>
          <p:cNvPr id="7" name="Picture 6">
            <a:extLst>
              <a:ext uri="{FF2B5EF4-FFF2-40B4-BE49-F238E27FC236}">
                <a16:creationId xmlns:a16="http://schemas.microsoft.com/office/drawing/2014/main" id="{46414E0E-F6C9-E6AE-779E-B51C55A3E8B5}"/>
              </a:ext>
            </a:extLst>
          </p:cNvPr>
          <p:cNvPicPr>
            <a:picLocks noChangeAspect="1"/>
          </p:cNvPicPr>
          <p:nvPr/>
        </p:nvPicPr>
        <p:blipFill>
          <a:blip r:embed="rId3"/>
          <a:stretch>
            <a:fillRect/>
          </a:stretch>
        </p:blipFill>
        <p:spPr>
          <a:xfrm>
            <a:off x="54102" y="2676079"/>
            <a:ext cx="6555043" cy="1029973"/>
          </a:xfrm>
          <a:prstGeom prst="rect">
            <a:avLst/>
          </a:prstGeom>
        </p:spPr>
      </p:pic>
      <p:sp>
        <p:nvSpPr>
          <p:cNvPr id="8" name="Content Placeholder 2">
            <a:extLst>
              <a:ext uri="{FF2B5EF4-FFF2-40B4-BE49-F238E27FC236}">
                <a16:creationId xmlns:a16="http://schemas.microsoft.com/office/drawing/2014/main" id="{859EC13F-5572-4289-5CDE-66382DA5998F}"/>
              </a:ext>
            </a:extLst>
          </p:cNvPr>
          <p:cNvSpPr txBox="1">
            <a:spLocks/>
          </p:cNvSpPr>
          <p:nvPr/>
        </p:nvSpPr>
        <p:spPr>
          <a:xfrm>
            <a:off x="0" y="3595022"/>
            <a:ext cx="1575509" cy="60215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1</a:t>
            </a:r>
            <a:r>
              <a:rPr lang="en-US" sz="1800" baseline="30000" dirty="0"/>
              <a:t>st</a:t>
            </a:r>
            <a:r>
              <a:rPr lang="en-US" sz="1800" dirty="0"/>
              <a:t> Reply: </a:t>
            </a:r>
          </a:p>
        </p:txBody>
      </p:sp>
      <p:pic>
        <p:nvPicPr>
          <p:cNvPr id="9" name="Picture 8">
            <a:extLst>
              <a:ext uri="{FF2B5EF4-FFF2-40B4-BE49-F238E27FC236}">
                <a16:creationId xmlns:a16="http://schemas.microsoft.com/office/drawing/2014/main" id="{57FCBEF5-CAFE-D0ED-D13E-280B4D75094A}"/>
              </a:ext>
            </a:extLst>
          </p:cNvPr>
          <p:cNvPicPr>
            <a:picLocks noChangeAspect="1"/>
          </p:cNvPicPr>
          <p:nvPr/>
        </p:nvPicPr>
        <p:blipFill>
          <a:blip r:embed="rId4"/>
          <a:stretch>
            <a:fillRect/>
          </a:stretch>
        </p:blipFill>
        <p:spPr>
          <a:xfrm>
            <a:off x="41864" y="4055530"/>
            <a:ext cx="4341168" cy="1278693"/>
          </a:xfrm>
          <a:prstGeom prst="rect">
            <a:avLst/>
          </a:prstGeom>
        </p:spPr>
      </p:pic>
      <p:sp>
        <p:nvSpPr>
          <p:cNvPr id="10" name="Content Placeholder 2">
            <a:extLst>
              <a:ext uri="{FF2B5EF4-FFF2-40B4-BE49-F238E27FC236}">
                <a16:creationId xmlns:a16="http://schemas.microsoft.com/office/drawing/2014/main" id="{3C0549DE-861E-C4D4-5F74-AD599C1CEF5D}"/>
              </a:ext>
            </a:extLst>
          </p:cNvPr>
          <p:cNvSpPr txBox="1">
            <a:spLocks/>
          </p:cNvSpPr>
          <p:nvPr/>
        </p:nvSpPr>
        <p:spPr>
          <a:xfrm>
            <a:off x="6705889" y="786022"/>
            <a:ext cx="2712132" cy="60215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t>Reply:</a:t>
            </a:r>
          </a:p>
        </p:txBody>
      </p:sp>
      <p:pic>
        <p:nvPicPr>
          <p:cNvPr id="11" name="Picture 10">
            <a:extLst>
              <a:ext uri="{FF2B5EF4-FFF2-40B4-BE49-F238E27FC236}">
                <a16:creationId xmlns:a16="http://schemas.microsoft.com/office/drawing/2014/main" id="{33389978-C3E7-21BD-0F5B-69492DA6E1EE}"/>
              </a:ext>
            </a:extLst>
          </p:cNvPr>
          <p:cNvPicPr>
            <a:picLocks noChangeAspect="1"/>
          </p:cNvPicPr>
          <p:nvPr/>
        </p:nvPicPr>
        <p:blipFill>
          <a:blip r:embed="rId5"/>
          <a:stretch>
            <a:fillRect/>
          </a:stretch>
        </p:blipFill>
        <p:spPr>
          <a:xfrm>
            <a:off x="31973" y="5781486"/>
            <a:ext cx="3245180" cy="949316"/>
          </a:xfrm>
          <a:prstGeom prst="rect">
            <a:avLst/>
          </a:prstGeom>
        </p:spPr>
      </p:pic>
      <p:sp>
        <p:nvSpPr>
          <p:cNvPr id="12" name="Content Placeholder 2">
            <a:extLst>
              <a:ext uri="{FF2B5EF4-FFF2-40B4-BE49-F238E27FC236}">
                <a16:creationId xmlns:a16="http://schemas.microsoft.com/office/drawing/2014/main" id="{EA469DC8-C5FE-6DB2-ABB1-814AC960431B}"/>
              </a:ext>
            </a:extLst>
          </p:cNvPr>
          <p:cNvSpPr txBox="1">
            <a:spLocks/>
          </p:cNvSpPr>
          <p:nvPr/>
        </p:nvSpPr>
        <p:spPr>
          <a:xfrm>
            <a:off x="41864" y="5263095"/>
            <a:ext cx="2712132" cy="60215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Follow up Prompt: </a:t>
            </a:r>
          </a:p>
        </p:txBody>
      </p:sp>
      <p:cxnSp>
        <p:nvCxnSpPr>
          <p:cNvPr id="14" name="Straight Connector 13">
            <a:extLst>
              <a:ext uri="{FF2B5EF4-FFF2-40B4-BE49-F238E27FC236}">
                <a16:creationId xmlns:a16="http://schemas.microsoft.com/office/drawing/2014/main" id="{149FD0A0-0F8A-662E-A849-15C9004BE499}"/>
              </a:ext>
            </a:extLst>
          </p:cNvPr>
          <p:cNvCxnSpPr>
            <a:cxnSpLocks/>
          </p:cNvCxnSpPr>
          <p:nvPr/>
        </p:nvCxnSpPr>
        <p:spPr>
          <a:xfrm>
            <a:off x="6705889" y="949124"/>
            <a:ext cx="0" cy="5393802"/>
          </a:xfrm>
          <a:prstGeom prst="line">
            <a:avLst/>
          </a:prstGeom>
        </p:spPr>
        <p:style>
          <a:lnRef idx="2">
            <a:schemeClr val="accent1"/>
          </a:lnRef>
          <a:fillRef idx="0">
            <a:schemeClr val="accent1"/>
          </a:fillRef>
          <a:effectRef idx="1">
            <a:schemeClr val="accent1"/>
          </a:effectRef>
          <a:fontRef idx="minor">
            <a:schemeClr val="tx1"/>
          </a:fontRef>
        </p:style>
      </p:cxnSp>
      <p:pic>
        <p:nvPicPr>
          <p:cNvPr id="16" name="Picture 15">
            <a:extLst>
              <a:ext uri="{FF2B5EF4-FFF2-40B4-BE49-F238E27FC236}">
                <a16:creationId xmlns:a16="http://schemas.microsoft.com/office/drawing/2014/main" id="{6769FE14-51E5-CF4D-C5B9-8C280D28405D}"/>
              </a:ext>
            </a:extLst>
          </p:cNvPr>
          <p:cNvPicPr>
            <a:picLocks noChangeAspect="1"/>
          </p:cNvPicPr>
          <p:nvPr/>
        </p:nvPicPr>
        <p:blipFill>
          <a:blip r:embed="rId6"/>
          <a:stretch>
            <a:fillRect/>
          </a:stretch>
        </p:blipFill>
        <p:spPr>
          <a:xfrm>
            <a:off x="6822174" y="1320298"/>
            <a:ext cx="5385181" cy="3748867"/>
          </a:xfrm>
          <a:prstGeom prst="rect">
            <a:avLst/>
          </a:prstGeom>
        </p:spPr>
      </p:pic>
      <p:sp>
        <p:nvSpPr>
          <p:cNvPr id="17" name="TextBox 16">
            <a:extLst>
              <a:ext uri="{FF2B5EF4-FFF2-40B4-BE49-F238E27FC236}">
                <a16:creationId xmlns:a16="http://schemas.microsoft.com/office/drawing/2014/main" id="{2130541C-5341-86A9-30C9-2ADCA77EF54D}"/>
              </a:ext>
            </a:extLst>
          </p:cNvPr>
          <p:cNvSpPr txBox="1"/>
          <p:nvPr/>
        </p:nvSpPr>
        <p:spPr>
          <a:xfrm>
            <a:off x="2212448" y="1212643"/>
            <a:ext cx="1064715" cy="261610"/>
          </a:xfrm>
          <a:prstGeom prst="rect">
            <a:avLst/>
          </a:prstGeom>
          <a:noFill/>
        </p:spPr>
        <p:txBody>
          <a:bodyPr wrap="none" rtlCol="0">
            <a:spAutoFit/>
          </a:bodyPr>
          <a:lstStyle/>
          <a:p>
            <a:r>
              <a:rPr lang="en-US" sz="1100" dirty="0">
                <a:solidFill>
                  <a:srgbClr val="FF0000"/>
                </a:solidFill>
              </a:rPr>
              <a:t>[Prompt Hack]</a:t>
            </a:r>
          </a:p>
        </p:txBody>
      </p:sp>
      <p:sp>
        <p:nvSpPr>
          <p:cNvPr id="18" name="TextBox 17">
            <a:extLst>
              <a:ext uri="{FF2B5EF4-FFF2-40B4-BE49-F238E27FC236}">
                <a16:creationId xmlns:a16="http://schemas.microsoft.com/office/drawing/2014/main" id="{7AF3378E-9951-864F-23DD-AD44D72F1517}"/>
              </a:ext>
            </a:extLst>
          </p:cNvPr>
          <p:cNvSpPr txBox="1"/>
          <p:nvPr/>
        </p:nvSpPr>
        <p:spPr>
          <a:xfrm>
            <a:off x="4868081" y="1364232"/>
            <a:ext cx="542136" cy="261610"/>
          </a:xfrm>
          <a:prstGeom prst="rect">
            <a:avLst/>
          </a:prstGeom>
          <a:noFill/>
        </p:spPr>
        <p:txBody>
          <a:bodyPr wrap="none" rtlCol="0">
            <a:spAutoFit/>
          </a:bodyPr>
          <a:lstStyle/>
          <a:p>
            <a:r>
              <a:rPr lang="en-US" sz="1100" dirty="0">
                <a:solidFill>
                  <a:srgbClr val="FF0000"/>
                </a:solidFill>
              </a:rPr>
              <a:t>[Role]</a:t>
            </a:r>
          </a:p>
        </p:txBody>
      </p:sp>
      <p:sp>
        <p:nvSpPr>
          <p:cNvPr id="19" name="TextBox 18">
            <a:extLst>
              <a:ext uri="{FF2B5EF4-FFF2-40B4-BE49-F238E27FC236}">
                <a16:creationId xmlns:a16="http://schemas.microsoft.com/office/drawing/2014/main" id="{BB3D0508-896A-A0BD-46E8-5DFC1677A82F}"/>
              </a:ext>
            </a:extLst>
          </p:cNvPr>
          <p:cNvSpPr txBox="1"/>
          <p:nvPr/>
        </p:nvSpPr>
        <p:spPr>
          <a:xfrm>
            <a:off x="4868081" y="1658008"/>
            <a:ext cx="748923" cy="261610"/>
          </a:xfrm>
          <a:prstGeom prst="rect">
            <a:avLst/>
          </a:prstGeom>
          <a:noFill/>
        </p:spPr>
        <p:txBody>
          <a:bodyPr wrap="none" rtlCol="0">
            <a:spAutoFit/>
          </a:bodyPr>
          <a:lstStyle/>
          <a:p>
            <a:r>
              <a:rPr lang="en-US" sz="1100" dirty="0">
                <a:solidFill>
                  <a:srgbClr val="FF0000"/>
                </a:solidFill>
              </a:rPr>
              <a:t>[Context]</a:t>
            </a:r>
          </a:p>
        </p:txBody>
      </p:sp>
      <p:sp>
        <p:nvSpPr>
          <p:cNvPr id="20" name="TextBox 19">
            <a:extLst>
              <a:ext uri="{FF2B5EF4-FFF2-40B4-BE49-F238E27FC236}">
                <a16:creationId xmlns:a16="http://schemas.microsoft.com/office/drawing/2014/main" id="{0724C972-C757-3911-5114-759232ABC6E6}"/>
              </a:ext>
            </a:extLst>
          </p:cNvPr>
          <p:cNvSpPr txBox="1"/>
          <p:nvPr/>
        </p:nvSpPr>
        <p:spPr>
          <a:xfrm>
            <a:off x="3277163" y="1699022"/>
            <a:ext cx="548548" cy="261610"/>
          </a:xfrm>
          <a:prstGeom prst="rect">
            <a:avLst/>
          </a:prstGeom>
          <a:noFill/>
        </p:spPr>
        <p:txBody>
          <a:bodyPr wrap="square" rtlCol="0">
            <a:spAutoFit/>
          </a:bodyPr>
          <a:lstStyle/>
          <a:p>
            <a:r>
              <a:rPr lang="en-US" sz="1100" dirty="0">
                <a:solidFill>
                  <a:srgbClr val="FF0000"/>
                </a:solidFill>
              </a:rPr>
              <a:t>[Task]</a:t>
            </a:r>
          </a:p>
        </p:txBody>
      </p:sp>
      <p:sp>
        <p:nvSpPr>
          <p:cNvPr id="21" name="TextBox 20">
            <a:extLst>
              <a:ext uri="{FF2B5EF4-FFF2-40B4-BE49-F238E27FC236}">
                <a16:creationId xmlns:a16="http://schemas.microsoft.com/office/drawing/2014/main" id="{F886C4B3-3D1A-DED1-263F-6F00EEB06E4B}"/>
              </a:ext>
            </a:extLst>
          </p:cNvPr>
          <p:cNvSpPr txBox="1"/>
          <p:nvPr/>
        </p:nvSpPr>
        <p:spPr>
          <a:xfrm>
            <a:off x="2922398" y="1873611"/>
            <a:ext cx="2400305" cy="261610"/>
          </a:xfrm>
          <a:prstGeom prst="rect">
            <a:avLst/>
          </a:prstGeom>
          <a:noFill/>
        </p:spPr>
        <p:txBody>
          <a:bodyPr wrap="square" rtlCol="0">
            <a:spAutoFit/>
          </a:bodyPr>
          <a:lstStyle/>
          <a:p>
            <a:r>
              <a:rPr lang="en-US" sz="1100" dirty="0">
                <a:solidFill>
                  <a:srgbClr val="FF0000"/>
                </a:solidFill>
              </a:rPr>
              <a:t>[Output Format] + [Chain of Thought]</a:t>
            </a:r>
          </a:p>
        </p:txBody>
      </p:sp>
      <p:sp>
        <p:nvSpPr>
          <p:cNvPr id="22" name="TextBox 21">
            <a:extLst>
              <a:ext uri="{FF2B5EF4-FFF2-40B4-BE49-F238E27FC236}">
                <a16:creationId xmlns:a16="http://schemas.microsoft.com/office/drawing/2014/main" id="{5E088EA3-D12C-66C5-B61A-0A4A1DFAB2CA}"/>
              </a:ext>
            </a:extLst>
          </p:cNvPr>
          <p:cNvSpPr txBox="1"/>
          <p:nvPr/>
        </p:nvSpPr>
        <p:spPr>
          <a:xfrm>
            <a:off x="2519452" y="2501490"/>
            <a:ext cx="2400305" cy="261610"/>
          </a:xfrm>
          <a:prstGeom prst="rect">
            <a:avLst/>
          </a:prstGeom>
          <a:noFill/>
        </p:spPr>
        <p:txBody>
          <a:bodyPr wrap="square" rtlCol="0">
            <a:spAutoFit/>
          </a:bodyPr>
          <a:lstStyle/>
          <a:p>
            <a:r>
              <a:rPr lang="en-US" sz="1100" dirty="0">
                <a:solidFill>
                  <a:srgbClr val="FF0000"/>
                </a:solidFill>
              </a:rPr>
              <a:t>[Exemplar (Using delimiter)]</a:t>
            </a:r>
          </a:p>
        </p:txBody>
      </p:sp>
      <p:sp>
        <p:nvSpPr>
          <p:cNvPr id="23" name="TextBox 22">
            <a:extLst>
              <a:ext uri="{FF2B5EF4-FFF2-40B4-BE49-F238E27FC236}">
                <a16:creationId xmlns:a16="http://schemas.microsoft.com/office/drawing/2014/main" id="{9D2ACA50-6DA0-BB0B-3F95-246D1AF071AB}"/>
              </a:ext>
            </a:extLst>
          </p:cNvPr>
          <p:cNvSpPr txBox="1"/>
          <p:nvPr/>
        </p:nvSpPr>
        <p:spPr>
          <a:xfrm>
            <a:off x="3725885" y="3206242"/>
            <a:ext cx="689647" cy="261610"/>
          </a:xfrm>
          <a:prstGeom prst="rect">
            <a:avLst/>
          </a:prstGeom>
          <a:noFill/>
        </p:spPr>
        <p:txBody>
          <a:bodyPr wrap="square" rtlCol="0">
            <a:spAutoFit/>
          </a:bodyPr>
          <a:lstStyle/>
          <a:p>
            <a:r>
              <a:rPr lang="en-US" sz="1100" dirty="0">
                <a:solidFill>
                  <a:srgbClr val="FF0000"/>
                </a:solidFill>
              </a:rPr>
              <a:t>[Tone]</a:t>
            </a:r>
          </a:p>
        </p:txBody>
      </p:sp>
      <p:pic>
        <p:nvPicPr>
          <p:cNvPr id="24" name="Picture 23">
            <a:extLst>
              <a:ext uri="{FF2B5EF4-FFF2-40B4-BE49-F238E27FC236}">
                <a16:creationId xmlns:a16="http://schemas.microsoft.com/office/drawing/2014/main" id="{B3CCFECA-AC41-B129-C04F-6D76ADD80E73}"/>
              </a:ext>
            </a:extLst>
          </p:cNvPr>
          <p:cNvPicPr>
            <a:picLocks noChangeAspect="1"/>
          </p:cNvPicPr>
          <p:nvPr/>
        </p:nvPicPr>
        <p:blipFill>
          <a:blip r:embed="rId7"/>
          <a:stretch>
            <a:fillRect/>
          </a:stretch>
        </p:blipFill>
        <p:spPr>
          <a:xfrm>
            <a:off x="6822173" y="5069165"/>
            <a:ext cx="5385178" cy="1424642"/>
          </a:xfrm>
          <a:prstGeom prst="rect">
            <a:avLst/>
          </a:prstGeom>
        </p:spPr>
      </p:pic>
      <p:sp>
        <p:nvSpPr>
          <p:cNvPr id="25" name="TextBox 24">
            <a:extLst>
              <a:ext uri="{FF2B5EF4-FFF2-40B4-BE49-F238E27FC236}">
                <a16:creationId xmlns:a16="http://schemas.microsoft.com/office/drawing/2014/main" id="{75F4EAB5-FEF5-D448-CD1C-56714A6767B3}"/>
              </a:ext>
            </a:extLst>
          </p:cNvPr>
          <p:cNvSpPr txBox="1"/>
          <p:nvPr/>
        </p:nvSpPr>
        <p:spPr>
          <a:xfrm>
            <a:off x="4679162" y="3457104"/>
            <a:ext cx="2400305" cy="261610"/>
          </a:xfrm>
          <a:prstGeom prst="rect">
            <a:avLst/>
          </a:prstGeom>
          <a:noFill/>
        </p:spPr>
        <p:txBody>
          <a:bodyPr wrap="square" rtlCol="0">
            <a:spAutoFit/>
          </a:bodyPr>
          <a:lstStyle/>
          <a:p>
            <a:r>
              <a:rPr lang="en-US" sz="1100" dirty="0">
                <a:solidFill>
                  <a:srgbClr val="FF0000"/>
                </a:solidFill>
              </a:rPr>
              <a:t>[Self-prompting]</a:t>
            </a:r>
          </a:p>
        </p:txBody>
      </p:sp>
    </p:spTree>
    <p:extLst>
      <p:ext uri="{BB962C8B-B14F-4D97-AF65-F5344CB8AC3E}">
        <p14:creationId xmlns:p14="http://schemas.microsoft.com/office/powerpoint/2010/main" val="3525426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1ED05F-EBCB-EC54-EF1F-E56E00F12B2E}"/>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B9946F24-DEF0-A34F-6F80-5C6E98662160}"/>
              </a:ext>
            </a:extLst>
          </p:cNvPr>
          <p:cNvPicPr>
            <a:picLocks noChangeAspect="1"/>
          </p:cNvPicPr>
          <p:nvPr/>
        </p:nvPicPr>
        <p:blipFill>
          <a:blip r:embed="rId2"/>
          <a:stretch>
            <a:fillRect/>
          </a:stretch>
        </p:blipFill>
        <p:spPr>
          <a:xfrm>
            <a:off x="69980" y="1263362"/>
            <a:ext cx="6539165" cy="1227439"/>
          </a:xfrm>
          <a:prstGeom prst="rect">
            <a:avLst/>
          </a:prstGeom>
        </p:spPr>
      </p:pic>
      <p:sp>
        <p:nvSpPr>
          <p:cNvPr id="4" name="Title 1">
            <a:extLst>
              <a:ext uri="{FF2B5EF4-FFF2-40B4-BE49-F238E27FC236}">
                <a16:creationId xmlns:a16="http://schemas.microsoft.com/office/drawing/2014/main" id="{2631BA98-1C25-8B9D-F279-619D62B4356B}"/>
              </a:ext>
            </a:extLst>
          </p:cNvPr>
          <p:cNvSpPr>
            <a:spLocks noGrp="1"/>
          </p:cNvSpPr>
          <p:nvPr>
            <p:ph type="title"/>
          </p:nvPr>
        </p:nvSpPr>
        <p:spPr>
          <a:xfrm>
            <a:off x="838201" y="170529"/>
            <a:ext cx="10515600" cy="715480"/>
          </a:xfrm>
        </p:spPr>
        <p:txBody>
          <a:bodyPr anchor="ctr">
            <a:normAutofit fontScale="90000"/>
          </a:bodyPr>
          <a:lstStyle/>
          <a:p>
            <a:r>
              <a:rPr lang="en-US" sz="4800" dirty="0"/>
              <a:t>Example of Usage: Generate Ideas</a:t>
            </a:r>
          </a:p>
        </p:txBody>
      </p:sp>
      <p:sp>
        <p:nvSpPr>
          <p:cNvPr id="5" name="Content Placeholder 2">
            <a:extLst>
              <a:ext uri="{FF2B5EF4-FFF2-40B4-BE49-F238E27FC236}">
                <a16:creationId xmlns:a16="http://schemas.microsoft.com/office/drawing/2014/main" id="{55D04547-9054-3CE4-02AC-990C446BCE49}"/>
              </a:ext>
            </a:extLst>
          </p:cNvPr>
          <p:cNvSpPr>
            <a:spLocks noGrp="1"/>
          </p:cNvSpPr>
          <p:nvPr>
            <p:ph idx="1"/>
          </p:nvPr>
        </p:nvSpPr>
        <p:spPr>
          <a:xfrm>
            <a:off x="54102" y="786022"/>
            <a:ext cx="1575509" cy="602156"/>
          </a:xfrm>
        </p:spPr>
        <p:txBody>
          <a:bodyPr anchor="ctr">
            <a:normAutofit/>
          </a:bodyPr>
          <a:lstStyle/>
          <a:p>
            <a:pPr marL="0" indent="0">
              <a:buNone/>
            </a:pPr>
            <a:r>
              <a:rPr lang="en-US" sz="2200" dirty="0">
                <a:effectLst/>
              </a:rPr>
              <a:t>1</a:t>
            </a:r>
            <a:r>
              <a:rPr lang="en-US" sz="2200" baseline="30000" dirty="0">
                <a:effectLst/>
              </a:rPr>
              <a:t>st</a:t>
            </a:r>
            <a:r>
              <a:rPr lang="en-US" sz="2200" dirty="0">
                <a:effectLst/>
              </a:rPr>
              <a:t> Prompt: </a:t>
            </a:r>
          </a:p>
        </p:txBody>
      </p:sp>
      <p:sp>
        <p:nvSpPr>
          <p:cNvPr id="8" name="Content Placeholder 2">
            <a:extLst>
              <a:ext uri="{FF2B5EF4-FFF2-40B4-BE49-F238E27FC236}">
                <a16:creationId xmlns:a16="http://schemas.microsoft.com/office/drawing/2014/main" id="{8B025D25-39DC-1194-F1AC-601F7B87C9D8}"/>
              </a:ext>
            </a:extLst>
          </p:cNvPr>
          <p:cNvSpPr txBox="1">
            <a:spLocks/>
          </p:cNvSpPr>
          <p:nvPr/>
        </p:nvSpPr>
        <p:spPr>
          <a:xfrm>
            <a:off x="54102" y="2542730"/>
            <a:ext cx="1575509" cy="41598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1</a:t>
            </a:r>
            <a:r>
              <a:rPr lang="en-US" sz="1800" baseline="30000" dirty="0"/>
              <a:t>st</a:t>
            </a:r>
            <a:r>
              <a:rPr lang="en-US" sz="1800" dirty="0"/>
              <a:t> Reply: </a:t>
            </a:r>
          </a:p>
        </p:txBody>
      </p:sp>
      <p:sp>
        <p:nvSpPr>
          <p:cNvPr id="10" name="Content Placeholder 2">
            <a:extLst>
              <a:ext uri="{FF2B5EF4-FFF2-40B4-BE49-F238E27FC236}">
                <a16:creationId xmlns:a16="http://schemas.microsoft.com/office/drawing/2014/main" id="{CE3F9AAC-BF8D-991F-D96F-3DE6EAE8F69A}"/>
              </a:ext>
            </a:extLst>
          </p:cNvPr>
          <p:cNvSpPr txBox="1">
            <a:spLocks/>
          </p:cNvSpPr>
          <p:nvPr/>
        </p:nvSpPr>
        <p:spPr>
          <a:xfrm>
            <a:off x="6692257" y="714364"/>
            <a:ext cx="2712132" cy="60215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t>Reply:</a:t>
            </a:r>
          </a:p>
        </p:txBody>
      </p:sp>
      <p:sp>
        <p:nvSpPr>
          <p:cNvPr id="12" name="Content Placeholder 2">
            <a:extLst>
              <a:ext uri="{FF2B5EF4-FFF2-40B4-BE49-F238E27FC236}">
                <a16:creationId xmlns:a16="http://schemas.microsoft.com/office/drawing/2014/main" id="{4D9B3EB0-C255-9A8B-861A-8E7862B2350C}"/>
              </a:ext>
            </a:extLst>
          </p:cNvPr>
          <p:cNvSpPr txBox="1">
            <a:spLocks/>
          </p:cNvSpPr>
          <p:nvPr/>
        </p:nvSpPr>
        <p:spPr>
          <a:xfrm>
            <a:off x="48234" y="5220574"/>
            <a:ext cx="2712132" cy="60215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Follow up Prompt: </a:t>
            </a:r>
          </a:p>
        </p:txBody>
      </p:sp>
      <p:cxnSp>
        <p:nvCxnSpPr>
          <p:cNvPr id="14" name="Straight Connector 13">
            <a:extLst>
              <a:ext uri="{FF2B5EF4-FFF2-40B4-BE49-F238E27FC236}">
                <a16:creationId xmlns:a16="http://schemas.microsoft.com/office/drawing/2014/main" id="{C67F8DF1-F29A-132B-E58E-0BF424AE84B0}"/>
              </a:ext>
            </a:extLst>
          </p:cNvPr>
          <p:cNvCxnSpPr>
            <a:cxnSpLocks/>
          </p:cNvCxnSpPr>
          <p:nvPr/>
        </p:nvCxnSpPr>
        <p:spPr>
          <a:xfrm>
            <a:off x="6705889" y="949124"/>
            <a:ext cx="0" cy="5393802"/>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12D3D110-D630-63A9-880B-1E18B2BBBAFF}"/>
              </a:ext>
            </a:extLst>
          </p:cNvPr>
          <p:cNvSpPr txBox="1"/>
          <p:nvPr/>
        </p:nvSpPr>
        <p:spPr>
          <a:xfrm>
            <a:off x="1454737" y="1131913"/>
            <a:ext cx="1064715" cy="261610"/>
          </a:xfrm>
          <a:prstGeom prst="rect">
            <a:avLst/>
          </a:prstGeom>
          <a:noFill/>
        </p:spPr>
        <p:txBody>
          <a:bodyPr wrap="none" rtlCol="0">
            <a:spAutoFit/>
          </a:bodyPr>
          <a:lstStyle/>
          <a:p>
            <a:r>
              <a:rPr lang="en-US" sz="1100" dirty="0">
                <a:solidFill>
                  <a:srgbClr val="FF0000"/>
                </a:solidFill>
              </a:rPr>
              <a:t>[Prompt Hack]</a:t>
            </a:r>
          </a:p>
        </p:txBody>
      </p:sp>
      <p:sp>
        <p:nvSpPr>
          <p:cNvPr id="18" name="TextBox 17">
            <a:extLst>
              <a:ext uri="{FF2B5EF4-FFF2-40B4-BE49-F238E27FC236}">
                <a16:creationId xmlns:a16="http://schemas.microsoft.com/office/drawing/2014/main" id="{BF080576-8CEB-A107-C518-705C3BE7B237}"/>
              </a:ext>
            </a:extLst>
          </p:cNvPr>
          <p:cNvSpPr txBox="1"/>
          <p:nvPr/>
        </p:nvSpPr>
        <p:spPr>
          <a:xfrm>
            <a:off x="4080142" y="1198346"/>
            <a:ext cx="542136" cy="261610"/>
          </a:xfrm>
          <a:prstGeom prst="rect">
            <a:avLst/>
          </a:prstGeom>
          <a:noFill/>
        </p:spPr>
        <p:txBody>
          <a:bodyPr wrap="none" rtlCol="0">
            <a:spAutoFit/>
          </a:bodyPr>
          <a:lstStyle/>
          <a:p>
            <a:r>
              <a:rPr lang="en-US" sz="1100" dirty="0">
                <a:solidFill>
                  <a:srgbClr val="FF0000"/>
                </a:solidFill>
              </a:rPr>
              <a:t>[Role]</a:t>
            </a:r>
          </a:p>
        </p:txBody>
      </p:sp>
      <p:sp>
        <p:nvSpPr>
          <p:cNvPr id="19" name="TextBox 18">
            <a:extLst>
              <a:ext uri="{FF2B5EF4-FFF2-40B4-BE49-F238E27FC236}">
                <a16:creationId xmlns:a16="http://schemas.microsoft.com/office/drawing/2014/main" id="{56137C50-6FDB-7460-4E72-9D62ADC56DDE}"/>
              </a:ext>
            </a:extLst>
          </p:cNvPr>
          <p:cNvSpPr txBox="1"/>
          <p:nvPr/>
        </p:nvSpPr>
        <p:spPr>
          <a:xfrm>
            <a:off x="3547993" y="1601312"/>
            <a:ext cx="748923" cy="261610"/>
          </a:xfrm>
          <a:prstGeom prst="rect">
            <a:avLst/>
          </a:prstGeom>
          <a:noFill/>
        </p:spPr>
        <p:txBody>
          <a:bodyPr wrap="none" rtlCol="0">
            <a:spAutoFit/>
          </a:bodyPr>
          <a:lstStyle/>
          <a:p>
            <a:r>
              <a:rPr lang="en-US" sz="1100" dirty="0">
                <a:solidFill>
                  <a:srgbClr val="FF0000"/>
                </a:solidFill>
              </a:rPr>
              <a:t>[Context]</a:t>
            </a:r>
          </a:p>
        </p:txBody>
      </p:sp>
      <p:sp>
        <p:nvSpPr>
          <p:cNvPr id="20" name="TextBox 19">
            <a:extLst>
              <a:ext uri="{FF2B5EF4-FFF2-40B4-BE49-F238E27FC236}">
                <a16:creationId xmlns:a16="http://schemas.microsoft.com/office/drawing/2014/main" id="{E8AF6435-4963-84ED-91D4-5B9D036C5EF6}"/>
              </a:ext>
            </a:extLst>
          </p:cNvPr>
          <p:cNvSpPr txBox="1"/>
          <p:nvPr/>
        </p:nvSpPr>
        <p:spPr>
          <a:xfrm>
            <a:off x="3702508" y="1761280"/>
            <a:ext cx="548548" cy="261610"/>
          </a:xfrm>
          <a:prstGeom prst="rect">
            <a:avLst/>
          </a:prstGeom>
          <a:noFill/>
        </p:spPr>
        <p:txBody>
          <a:bodyPr wrap="square" rtlCol="0">
            <a:spAutoFit/>
          </a:bodyPr>
          <a:lstStyle/>
          <a:p>
            <a:r>
              <a:rPr lang="en-US" sz="1100" dirty="0">
                <a:solidFill>
                  <a:srgbClr val="FF0000"/>
                </a:solidFill>
              </a:rPr>
              <a:t>[Task]</a:t>
            </a:r>
          </a:p>
        </p:txBody>
      </p:sp>
      <p:sp>
        <p:nvSpPr>
          <p:cNvPr id="21" name="TextBox 20">
            <a:extLst>
              <a:ext uri="{FF2B5EF4-FFF2-40B4-BE49-F238E27FC236}">
                <a16:creationId xmlns:a16="http://schemas.microsoft.com/office/drawing/2014/main" id="{8A5E6531-D962-B071-77DF-BFE944AA63D3}"/>
              </a:ext>
            </a:extLst>
          </p:cNvPr>
          <p:cNvSpPr txBox="1"/>
          <p:nvPr/>
        </p:nvSpPr>
        <p:spPr>
          <a:xfrm>
            <a:off x="4208840" y="2009626"/>
            <a:ext cx="2400305" cy="261610"/>
          </a:xfrm>
          <a:prstGeom prst="rect">
            <a:avLst/>
          </a:prstGeom>
          <a:noFill/>
        </p:spPr>
        <p:txBody>
          <a:bodyPr wrap="square" rtlCol="0">
            <a:spAutoFit/>
          </a:bodyPr>
          <a:lstStyle/>
          <a:p>
            <a:r>
              <a:rPr lang="en-US" sz="1100" dirty="0">
                <a:solidFill>
                  <a:srgbClr val="FF0000"/>
                </a:solidFill>
              </a:rPr>
              <a:t>[Output Format]</a:t>
            </a:r>
          </a:p>
        </p:txBody>
      </p:sp>
      <p:sp>
        <p:nvSpPr>
          <p:cNvPr id="23" name="TextBox 22">
            <a:extLst>
              <a:ext uri="{FF2B5EF4-FFF2-40B4-BE49-F238E27FC236}">
                <a16:creationId xmlns:a16="http://schemas.microsoft.com/office/drawing/2014/main" id="{F9306D93-3D40-2B92-7B1D-B74127F06ED8}"/>
              </a:ext>
            </a:extLst>
          </p:cNvPr>
          <p:cNvSpPr txBox="1"/>
          <p:nvPr/>
        </p:nvSpPr>
        <p:spPr>
          <a:xfrm>
            <a:off x="1692673" y="2140431"/>
            <a:ext cx="689647" cy="261610"/>
          </a:xfrm>
          <a:prstGeom prst="rect">
            <a:avLst/>
          </a:prstGeom>
          <a:noFill/>
        </p:spPr>
        <p:txBody>
          <a:bodyPr wrap="square" rtlCol="0">
            <a:spAutoFit/>
          </a:bodyPr>
          <a:lstStyle/>
          <a:p>
            <a:r>
              <a:rPr lang="en-US" sz="1100" dirty="0">
                <a:solidFill>
                  <a:srgbClr val="FF0000"/>
                </a:solidFill>
              </a:rPr>
              <a:t>[Tone]</a:t>
            </a:r>
          </a:p>
        </p:txBody>
      </p:sp>
      <p:sp>
        <p:nvSpPr>
          <p:cNvPr id="25" name="TextBox 24">
            <a:extLst>
              <a:ext uri="{FF2B5EF4-FFF2-40B4-BE49-F238E27FC236}">
                <a16:creationId xmlns:a16="http://schemas.microsoft.com/office/drawing/2014/main" id="{43910CB9-2C99-9174-DA71-975452B8A976}"/>
              </a:ext>
            </a:extLst>
          </p:cNvPr>
          <p:cNvSpPr txBox="1"/>
          <p:nvPr/>
        </p:nvSpPr>
        <p:spPr>
          <a:xfrm>
            <a:off x="4622278" y="2281120"/>
            <a:ext cx="2400305" cy="261610"/>
          </a:xfrm>
          <a:prstGeom prst="rect">
            <a:avLst/>
          </a:prstGeom>
          <a:noFill/>
        </p:spPr>
        <p:txBody>
          <a:bodyPr wrap="square" rtlCol="0">
            <a:spAutoFit/>
          </a:bodyPr>
          <a:lstStyle/>
          <a:p>
            <a:r>
              <a:rPr lang="en-US" sz="1100" dirty="0">
                <a:solidFill>
                  <a:srgbClr val="FF0000"/>
                </a:solidFill>
              </a:rPr>
              <a:t>[Self-prompting]</a:t>
            </a:r>
          </a:p>
        </p:txBody>
      </p:sp>
      <p:pic>
        <p:nvPicPr>
          <p:cNvPr id="3" name="Picture 2">
            <a:extLst>
              <a:ext uri="{FF2B5EF4-FFF2-40B4-BE49-F238E27FC236}">
                <a16:creationId xmlns:a16="http://schemas.microsoft.com/office/drawing/2014/main" id="{6582E743-A3BC-4123-57A6-4F9706B222FE}"/>
              </a:ext>
            </a:extLst>
          </p:cNvPr>
          <p:cNvPicPr>
            <a:picLocks noChangeAspect="1"/>
          </p:cNvPicPr>
          <p:nvPr/>
        </p:nvPicPr>
        <p:blipFill>
          <a:blip r:embed="rId3"/>
          <a:stretch>
            <a:fillRect/>
          </a:stretch>
        </p:blipFill>
        <p:spPr>
          <a:xfrm>
            <a:off x="69980" y="2916031"/>
            <a:ext cx="6296096" cy="2386799"/>
          </a:xfrm>
          <a:prstGeom prst="rect">
            <a:avLst/>
          </a:prstGeom>
        </p:spPr>
      </p:pic>
      <p:pic>
        <p:nvPicPr>
          <p:cNvPr id="13" name="Picture 12">
            <a:extLst>
              <a:ext uri="{FF2B5EF4-FFF2-40B4-BE49-F238E27FC236}">
                <a16:creationId xmlns:a16="http://schemas.microsoft.com/office/drawing/2014/main" id="{F43BBD85-113C-8028-0B00-43A765461039}"/>
              </a:ext>
            </a:extLst>
          </p:cNvPr>
          <p:cNvPicPr>
            <a:picLocks noChangeAspect="1"/>
          </p:cNvPicPr>
          <p:nvPr/>
        </p:nvPicPr>
        <p:blipFill>
          <a:blip r:embed="rId4"/>
          <a:stretch>
            <a:fillRect/>
          </a:stretch>
        </p:blipFill>
        <p:spPr>
          <a:xfrm>
            <a:off x="74606" y="5677648"/>
            <a:ext cx="3627902" cy="1111439"/>
          </a:xfrm>
          <a:prstGeom prst="rect">
            <a:avLst/>
          </a:prstGeom>
        </p:spPr>
      </p:pic>
      <p:pic>
        <p:nvPicPr>
          <p:cNvPr id="26" name="Picture 25">
            <a:extLst>
              <a:ext uri="{FF2B5EF4-FFF2-40B4-BE49-F238E27FC236}">
                <a16:creationId xmlns:a16="http://schemas.microsoft.com/office/drawing/2014/main" id="{BA54D8F5-8476-D8C3-FA0B-5F9FED5E649C}"/>
              </a:ext>
            </a:extLst>
          </p:cNvPr>
          <p:cNvPicPr>
            <a:picLocks noChangeAspect="1"/>
          </p:cNvPicPr>
          <p:nvPr/>
        </p:nvPicPr>
        <p:blipFill>
          <a:blip r:embed="rId5"/>
          <a:stretch>
            <a:fillRect/>
          </a:stretch>
        </p:blipFill>
        <p:spPr>
          <a:xfrm>
            <a:off x="6763659" y="3759504"/>
            <a:ext cx="4921760" cy="3098496"/>
          </a:xfrm>
          <a:prstGeom prst="rect">
            <a:avLst/>
          </a:prstGeom>
        </p:spPr>
      </p:pic>
      <p:pic>
        <p:nvPicPr>
          <p:cNvPr id="15" name="Picture 14">
            <a:extLst>
              <a:ext uri="{FF2B5EF4-FFF2-40B4-BE49-F238E27FC236}">
                <a16:creationId xmlns:a16="http://schemas.microsoft.com/office/drawing/2014/main" id="{FB0BBAE9-E369-E9F5-A921-AE3501FA7504}"/>
              </a:ext>
            </a:extLst>
          </p:cNvPr>
          <p:cNvPicPr>
            <a:picLocks noChangeAspect="1"/>
          </p:cNvPicPr>
          <p:nvPr/>
        </p:nvPicPr>
        <p:blipFill>
          <a:blip r:embed="rId6"/>
          <a:stretch>
            <a:fillRect/>
          </a:stretch>
        </p:blipFill>
        <p:spPr>
          <a:xfrm>
            <a:off x="6747447" y="1192029"/>
            <a:ext cx="4921748" cy="2750698"/>
          </a:xfrm>
          <a:prstGeom prst="rect">
            <a:avLst/>
          </a:prstGeom>
        </p:spPr>
      </p:pic>
      <p:sp>
        <p:nvSpPr>
          <p:cNvPr id="27" name="TextBox 26">
            <a:extLst>
              <a:ext uri="{FF2B5EF4-FFF2-40B4-BE49-F238E27FC236}">
                <a16:creationId xmlns:a16="http://schemas.microsoft.com/office/drawing/2014/main" id="{A65CD692-A894-7938-42D7-9F5BF7082299}"/>
              </a:ext>
            </a:extLst>
          </p:cNvPr>
          <p:cNvSpPr txBox="1"/>
          <p:nvPr/>
        </p:nvSpPr>
        <p:spPr>
          <a:xfrm>
            <a:off x="8373508" y="975256"/>
            <a:ext cx="2893326" cy="261610"/>
          </a:xfrm>
          <a:prstGeom prst="rect">
            <a:avLst/>
          </a:prstGeom>
          <a:noFill/>
        </p:spPr>
        <p:txBody>
          <a:bodyPr wrap="square" rtlCol="0">
            <a:spAutoFit/>
          </a:bodyPr>
          <a:lstStyle/>
          <a:p>
            <a:r>
              <a:rPr lang="en-US" sz="1100" dirty="0">
                <a:solidFill>
                  <a:srgbClr val="FF0000"/>
                </a:solidFill>
              </a:rPr>
              <a:t>All the SG Use Case have come out!</a:t>
            </a:r>
          </a:p>
        </p:txBody>
      </p:sp>
      <p:cxnSp>
        <p:nvCxnSpPr>
          <p:cNvPr id="30" name="Straight Connector 29">
            <a:extLst>
              <a:ext uri="{FF2B5EF4-FFF2-40B4-BE49-F238E27FC236}">
                <a16:creationId xmlns:a16="http://schemas.microsoft.com/office/drawing/2014/main" id="{7B66BCB6-8061-31DB-44DC-AFA4BF4FFACD}"/>
              </a:ext>
            </a:extLst>
          </p:cNvPr>
          <p:cNvCxnSpPr/>
          <p:nvPr/>
        </p:nvCxnSpPr>
        <p:spPr>
          <a:xfrm>
            <a:off x="7326775" y="2750720"/>
            <a:ext cx="1261641"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1" name="Straight Connector 30">
            <a:extLst>
              <a:ext uri="{FF2B5EF4-FFF2-40B4-BE49-F238E27FC236}">
                <a16:creationId xmlns:a16="http://schemas.microsoft.com/office/drawing/2014/main" id="{019C490D-2610-2F18-3006-E08DA9C31561}"/>
              </a:ext>
            </a:extLst>
          </p:cNvPr>
          <p:cNvCxnSpPr>
            <a:cxnSpLocks/>
          </p:cNvCxnSpPr>
          <p:nvPr/>
        </p:nvCxnSpPr>
        <p:spPr>
          <a:xfrm>
            <a:off x="7326775" y="4645987"/>
            <a:ext cx="319729"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4" name="Straight Connector 33">
            <a:extLst>
              <a:ext uri="{FF2B5EF4-FFF2-40B4-BE49-F238E27FC236}">
                <a16:creationId xmlns:a16="http://schemas.microsoft.com/office/drawing/2014/main" id="{2449E9CC-EE13-AA72-B76C-5FA691C7A054}"/>
              </a:ext>
            </a:extLst>
          </p:cNvPr>
          <p:cNvCxnSpPr>
            <a:cxnSpLocks/>
          </p:cNvCxnSpPr>
          <p:nvPr/>
        </p:nvCxnSpPr>
        <p:spPr>
          <a:xfrm>
            <a:off x="7439418" y="5677648"/>
            <a:ext cx="319729"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5" name="Straight Connector 34">
            <a:extLst>
              <a:ext uri="{FF2B5EF4-FFF2-40B4-BE49-F238E27FC236}">
                <a16:creationId xmlns:a16="http://schemas.microsoft.com/office/drawing/2014/main" id="{CEF1A45B-72D7-3DDB-F193-16CCDA354E1B}"/>
              </a:ext>
            </a:extLst>
          </p:cNvPr>
          <p:cNvCxnSpPr>
            <a:cxnSpLocks/>
          </p:cNvCxnSpPr>
          <p:nvPr/>
        </p:nvCxnSpPr>
        <p:spPr>
          <a:xfrm>
            <a:off x="7372317" y="6761674"/>
            <a:ext cx="319729"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08755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09EBF1-3BA6-B2D3-4E1E-007F48D2222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CB3895-6863-16F1-BB93-9ABD052090A2}"/>
              </a:ext>
            </a:extLst>
          </p:cNvPr>
          <p:cNvSpPr>
            <a:spLocks noGrp="1"/>
          </p:cNvSpPr>
          <p:nvPr>
            <p:ph type="title"/>
          </p:nvPr>
        </p:nvSpPr>
        <p:spPr>
          <a:xfrm>
            <a:off x="686834" y="1153572"/>
            <a:ext cx="3200400" cy="4461163"/>
          </a:xfrm>
        </p:spPr>
        <p:txBody>
          <a:bodyPr>
            <a:normAutofit/>
          </a:bodyPr>
          <a:lstStyle/>
          <a:p>
            <a:r>
              <a:rPr lang="en-US">
                <a:solidFill>
                  <a:srgbClr val="FFFFFF"/>
                </a:solidFill>
              </a:rPr>
              <a:t>Parameters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B497311-B636-9C06-B0D5-7CAAA44AFBD2}"/>
              </a:ext>
            </a:extLst>
          </p:cNvPr>
          <p:cNvSpPr>
            <a:spLocks noGrp="1"/>
          </p:cNvSpPr>
          <p:nvPr>
            <p:ph idx="1"/>
          </p:nvPr>
        </p:nvSpPr>
        <p:spPr>
          <a:xfrm>
            <a:off x="4447308" y="591344"/>
            <a:ext cx="6906491" cy="5585619"/>
          </a:xfrm>
        </p:spPr>
        <p:txBody>
          <a:bodyPr anchor="ctr">
            <a:normAutofit/>
          </a:bodyPr>
          <a:lstStyle/>
          <a:p>
            <a:pPr marL="0" marR="0" lvl="0" indent="0">
              <a:buNone/>
            </a:pPr>
            <a:r>
              <a:rPr lang="en-US" sz="1500">
                <a:effectLst/>
                <a:ea typeface="DengXian" panose="02010600030101010101" pitchFamily="2" charset="-122"/>
                <a:cs typeface="Times New Roman" panose="02020603050405020304" pitchFamily="18" charset="0"/>
              </a:rPr>
              <a:t>In some tunable systems such as Google AI studio, you are able to adjust model configurations to achieve some some different outputs.</a:t>
            </a:r>
          </a:p>
          <a:p>
            <a:pPr marL="0" marR="0" lvl="0" indent="0">
              <a:buNone/>
            </a:pPr>
            <a:endParaRPr lang="en-US" sz="1500">
              <a:effectLst/>
              <a:ea typeface="DengXian" panose="02010600030101010101" pitchFamily="2" charset="-122"/>
              <a:cs typeface="Times New Roman" panose="02020603050405020304" pitchFamily="18" charset="0"/>
            </a:endParaRPr>
          </a:p>
          <a:p>
            <a:pPr marL="342900" marR="0" lvl="0" indent="-342900">
              <a:spcBef>
                <a:spcPts val="0"/>
              </a:spcBef>
              <a:buSzPts val="1150"/>
              <a:buFont typeface="Times New Roman" panose="02020603050405020304" pitchFamily="18" charset="0"/>
              <a:buAutoNum type="arabicParenR"/>
            </a:pPr>
            <a:r>
              <a:rPr lang="en-US" sz="1500" b="1">
                <a:effectLst/>
                <a:ea typeface="Times New Roman" panose="02020603050405020304" pitchFamily="18" charset="0"/>
                <a:cs typeface="Calibri" panose="020F0502020204030204" pitchFamily="34" charset="0"/>
              </a:rPr>
              <a:t>Temperature</a:t>
            </a:r>
            <a:endParaRPr lang="en-US" sz="1500">
              <a:effectLst/>
              <a:ea typeface="DengXian" panose="02010600030101010101" pitchFamily="2" charset="-122"/>
              <a:cs typeface="Calibri" panose="020F0502020204030204" pitchFamily="34" charset="0"/>
            </a:endParaRPr>
          </a:p>
          <a:p>
            <a:pPr marL="0" marR="0">
              <a:spcBef>
                <a:spcPts val="0"/>
              </a:spcBef>
            </a:pPr>
            <a:r>
              <a:rPr lang="en-US" sz="1500">
                <a:effectLst/>
                <a:ea typeface="Times New Roman" panose="02020603050405020304" pitchFamily="18" charset="0"/>
                <a:cs typeface="Calibri" panose="020F0502020204030204" pitchFamily="34" charset="0"/>
              </a:rPr>
              <a:t>Temperature controls the randomness in token selection. A low temperature (e.g., 0) results in deterministic responses by always selecting the highest probability token. Higher values increase creativity and variability, potentially generating diverse responses. Extremely high temperatures make all tokens equally likely, reducing consistency. Adjusting temperature helps align output with task requirements like precision or creativity.</a:t>
            </a:r>
          </a:p>
          <a:p>
            <a:pPr marL="0" marR="0">
              <a:spcBef>
                <a:spcPts val="0"/>
              </a:spcBef>
            </a:pPr>
            <a:endParaRPr lang="en-US" sz="1500">
              <a:ea typeface="DengXian" panose="02010600030101010101" pitchFamily="2" charset="-122"/>
              <a:cs typeface="Calibri" panose="020F0502020204030204" pitchFamily="34" charset="0"/>
            </a:endParaRPr>
          </a:p>
          <a:p>
            <a:pPr marL="0" marR="0" indent="0">
              <a:spcBef>
                <a:spcPts val="0"/>
              </a:spcBef>
              <a:buNone/>
            </a:pPr>
            <a:endParaRPr lang="en-US" sz="1500">
              <a:ea typeface="DengXian" panose="02010600030101010101" pitchFamily="2" charset="-122"/>
              <a:cs typeface="Times New Roman" panose="02020603050405020304" pitchFamily="18" charset="0"/>
            </a:endParaRPr>
          </a:p>
          <a:p>
            <a:pPr marL="0" marR="0" indent="0">
              <a:spcBef>
                <a:spcPts val="0"/>
              </a:spcBef>
              <a:buNone/>
            </a:pPr>
            <a:r>
              <a:rPr lang="en-US" sz="1500" b="1">
                <a:effectLst/>
                <a:ea typeface="DengXian" panose="02010600030101010101" pitchFamily="2" charset="-122"/>
                <a:cs typeface="Times New Roman" panose="02020603050405020304" pitchFamily="18" charset="0"/>
              </a:rPr>
              <a:t>2)  </a:t>
            </a:r>
            <a:r>
              <a:rPr lang="en-US" sz="1500" b="1">
                <a:effectLst/>
                <a:ea typeface="Times New Roman" panose="02020603050405020304" pitchFamily="18" charset="0"/>
                <a:cs typeface="Calibri" panose="020F0502020204030204" pitchFamily="34" charset="0"/>
              </a:rPr>
              <a:t>Top-P (Nucleus Sampling)</a:t>
            </a:r>
            <a:endParaRPr lang="en-US" sz="1500">
              <a:effectLst/>
              <a:ea typeface="DengXian" panose="02010600030101010101" pitchFamily="2" charset="-122"/>
              <a:cs typeface="Calibri" panose="020F0502020204030204" pitchFamily="34" charset="0"/>
            </a:endParaRPr>
          </a:p>
          <a:p>
            <a:pPr marL="0" marR="0">
              <a:spcBef>
                <a:spcPts val="0"/>
              </a:spcBef>
            </a:pPr>
            <a:r>
              <a:rPr lang="en-US" sz="1500">
                <a:effectLst/>
                <a:ea typeface="Times New Roman" panose="02020603050405020304" pitchFamily="18" charset="0"/>
                <a:cs typeface="Calibri" panose="020F0502020204030204" pitchFamily="34" charset="0"/>
              </a:rPr>
              <a:t>Top-P sampling selects the top tokens whose cumulative probability reaches a specified threshold (P). For example, at P=0.9, only the smallest set of tokens contributing 90% of the probability distribution are considered. This ensures varied yet contextually relevant outputs. High values (e.g., P=1) allow diverse results, while low values favor deterministic responses.</a:t>
            </a:r>
          </a:p>
          <a:p>
            <a:pPr marL="0" marR="0">
              <a:spcBef>
                <a:spcPts val="0"/>
              </a:spcBef>
            </a:pPr>
            <a:endParaRPr lang="en-US" sz="1500">
              <a:ea typeface="DengXian" panose="02010600030101010101" pitchFamily="2" charset="-122"/>
              <a:cs typeface="Calibri" panose="020F0502020204030204" pitchFamily="34" charset="0"/>
            </a:endParaRPr>
          </a:p>
          <a:p>
            <a:pPr marL="0" marR="0" indent="0">
              <a:spcBef>
                <a:spcPts val="0"/>
              </a:spcBef>
              <a:buNone/>
            </a:pPr>
            <a:endParaRPr lang="en-US" sz="1500">
              <a:ea typeface="DengXian" panose="02010600030101010101" pitchFamily="2" charset="-122"/>
              <a:cs typeface="Times New Roman" panose="02020603050405020304" pitchFamily="18" charset="0"/>
            </a:endParaRPr>
          </a:p>
          <a:p>
            <a:pPr marL="0" marR="0" indent="0">
              <a:spcBef>
                <a:spcPts val="0"/>
              </a:spcBef>
              <a:buNone/>
            </a:pPr>
            <a:r>
              <a:rPr lang="en-US" sz="1500" b="1">
                <a:effectLst/>
                <a:ea typeface="DengXian" panose="02010600030101010101" pitchFamily="2" charset="-122"/>
                <a:cs typeface="Times New Roman" panose="02020603050405020304" pitchFamily="18" charset="0"/>
              </a:rPr>
              <a:t>3) </a:t>
            </a:r>
            <a:r>
              <a:rPr lang="en-US" sz="1500" b="1">
                <a:effectLst/>
                <a:ea typeface="Times New Roman" panose="02020603050405020304" pitchFamily="18" charset="0"/>
                <a:cs typeface="Calibri" panose="020F0502020204030204" pitchFamily="34" charset="0"/>
              </a:rPr>
              <a:t>Top-K</a:t>
            </a:r>
            <a:endParaRPr lang="en-US" sz="1500">
              <a:effectLst/>
              <a:ea typeface="DengXian" panose="02010600030101010101" pitchFamily="2" charset="-122"/>
              <a:cs typeface="Times New Roman" panose="02020603050405020304" pitchFamily="18" charset="0"/>
            </a:endParaRPr>
          </a:p>
          <a:p>
            <a:pPr marL="0" marR="0">
              <a:spcBef>
                <a:spcPts val="0"/>
              </a:spcBef>
            </a:pPr>
            <a:r>
              <a:rPr lang="en-US" sz="1500">
                <a:effectLst/>
                <a:ea typeface="Times New Roman" panose="02020603050405020304" pitchFamily="18" charset="0"/>
                <a:cs typeface="Calibri" panose="020F0502020204030204" pitchFamily="34" charset="0"/>
              </a:rPr>
              <a:t>Top-K sampling restricts choices to the top K most probable tokens. A K=1 setting is equivalent to greedy decoding, while larger K values introduce diversity by including less probable tokens. Combining Top-K with Top-P balances diversity and relevance. Experimenting with different K values helps achieve task-specific outputs.</a:t>
            </a:r>
            <a:endParaRPr lang="en-US" sz="1500">
              <a:effectLst/>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68843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1AABE5-7170-90D7-532B-07693994788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7A0C73-5C1A-634C-54E7-8C2CB5B8F259}"/>
              </a:ext>
            </a:extLst>
          </p:cNvPr>
          <p:cNvSpPr>
            <a:spLocks noGrp="1"/>
          </p:cNvSpPr>
          <p:nvPr>
            <p:ph type="title"/>
          </p:nvPr>
        </p:nvSpPr>
        <p:spPr>
          <a:xfrm>
            <a:off x="686834" y="591344"/>
            <a:ext cx="3200400" cy="5585619"/>
          </a:xfrm>
        </p:spPr>
        <p:txBody>
          <a:bodyPr>
            <a:normAutofit/>
          </a:bodyPr>
          <a:lstStyle/>
          <a:p>
            <a:r>
              <a:rPr lang="en-US">
                <a:solidFill>
                  <a:srgbClr val="FFFFFF"/>
                </a:solidFill>
              </a:rPr>
              <a:t>Sources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FF53366-45D5-D1FF-0277-E5B5C50F917B}"/>
              </a:ext>
            </a:extLst>
          </p:cNvPr>
          <p:cNvSpPr>
            <a:spLocks noGrp="1"/>
          </p:cNvSpPr>
          <p:nvPr>
            <p:ph idx="1"/>
          </p:nvPr>
        </p:nvSpPr>
        <p:spPr>
          <a:xfrm>
            <a:off x="4256498" y="117084"/>
            <a:ext cx="7846272" cy="6623828"/>
          </a:xfrm>
        </p:spPr>
        <p:txBody>
          <a:bodyPr anchor="ctr">
            <a:normAutofit/>
          </a:bodyPr>
          <a:lstStyle/>
          <a:p>
            <a:pPr marL="342900" marR="0" lvl="0" indent="-342900">
              <a:buFont typeface="Calibri" panose="020F0502020204030204" pitchFamily="34" charset="0"/>
              <a:buChar char="-"/>
            </a:pPr>
            <a:r>
              <a:rPr lang="en-US" sz="1000" dirty="0">
                <a:effectLst/>
                <a:latin typeface="Calibri" panose="020F0502020204030204" pitchFamily="34" charset="0"/>
                <a:ea typeface="DengXian" panose="02010600030101010101" pitchFamily="2" charset="-122"/>
                <a:cs typeface="Calibri" panose="020F0502020204030204" pitchFamily="34" charset="0"/>
              </a:rPr>
              <a:t>Jeff Su, YouTube: </a:t>
            </a:r>
            <a:r>
              <a:rPr lang="en-US" sz="1000" i="1" dirty="0">
                <a:effectLst/>
                <a:latin typeface="Calibri" panose="020F0502020204030204" pitchFamily="34" charset="0"/>
                <a:ea typeface="DengXian" panose="02010600030101010101" pitchFamily="2" charset="-122"/>
                <a:cs typeface="Calibri" panose="020F0502020204030204" pitchFamily="34" charset="0"/>
              </a:rPr>
              <a:t>Master the Perfect ChatGPT Prompt Formula (in just 8 minutes)!</a:t>
            </a:r>
            <a:r>
              <a:rPr lang="en-US" sz="1000" dirty="0">
                <a:effectLst/>
                <a:latin typeface="Calibri" panose="020F0502020204030204" pitchFamily="34" charset="0"/>
                <a:ea typeface="DengXian" panose="02010600030101010101" pitchFamily="2" charset="-122"/>
                <a:cs typeface="Calibri" panose="020F0502020204030204" pitchFamily="34" charset="0"/>
              </a:rPr>
              <a:t>, </a:t>
            </a:r>
            <a:r>
              <a:rPr lang="en-US" sz="1000" u="sng" dirty="0">
                <a:effectLst/>
                <a:latin typeface="Calibri" panose="020F0502020204030204" pitchFamily="34" charset="0"/>
                <a:ea typeface="DengXian" panose="02010600030101010101" pitchFamily="2" charset="-122"/>
                <a:cs typeface="Calibri" panose="020F0502020204030204" pitchFamily="34" charset="0"/>
                <a:hlinkClick r:id="rId3"/>
              </a:rPr>
              <a:t>https://www.youtube.com/watch?v=jC4v5AS4RIM</a:t>
            </a:r>
            <a:r>
              <a:rPr lang="en-US" sz="1000" dirty="0">
                <a:effectLst/>
                <a:latin typeface="Calibri" panose="020F0502020204030204" pitchFamily="34" charset="0"/>
                <a:ea typeface="DengXian" panose="02010600030101010101" pitchFamily="2" charset="-122"/>
                <a:cs typeface="Calibri" panose="020F0502020204030204" pitchFamily="34" charset="0"/>
              </a:rPr>
              <a:t> .</a:t>
            </a:r>
            <a:endParaRPr lang="en-US" sz="10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buFont typeface="Calibri" panose="020F0502020204030204" pitchFamily="34" charset="0"/>
              <a:buChar char="-"/>
            </a:pPr>
            <a:r>
              <a:rPr lang="en-US" sz="1000" dirty="0">
                <a:effectLst/>
                <a:latin typeface="Calibri" panose="020F0502020204030204" pitchFamily="34" charset="0"/>
                <a:ea typeface="DengXian" panose="02010600030101010101" pitchFamily="2" charset="-122"/>
                <a:cs typeface="Calibri" panose="020F0502020204030204" pitchFamily="34" charset="0"/>
              </a:rPr>
              <a:t>Leila </a:t>
            </a:r>
            <a:r>
              <a:rPr lang="en-US" sz="1000" dirty="0" err="1">
                <a:effectLst/>
                <a:latin typeface="Calibri" panose="020F0502020204030204" pitchFamily="34" charset="0"/>
                <a:ea typeface="DengXian" panose="02010600030101010101" pitchFamily="2" charset="-122"/>
                <a:cs typeface="Calibri" panose="020F0502020204030204" pitchFamily="34" charset="0"/>
              </a:rPr>
              <a:t>Gharani</a:t>
            </a:r>
            <a:r>
              <a:rPr lang="en-US" sz="1000" dirty="0">
                <a:effectLst/>
                <a:latin typeface="Calibri" panose="020F0502020204030204" pitchFamily="34" charset="0"/>
                <a:ea typeface="DengXian" panose="02010600030101010101" pitchFamily="2" charset="-122"/>
                <a:cs typeface="Calibri" panose="020F0502020204030204" pitchFamily="34" charset="0"/>
              </a:rPr>
              <a:t>, YouTube: </a:t>
            </a:r>
            <a:r>
              <a:rPr lang="en-US" sz="1000" i="1" dirty="0">
                <a:effectLst/>
                <a:latin typeface="Calibri" panose="020F0502020204030204" pitchFamily="34" charset="0"/>
                <a:ea typeface="DengXian" panose="02010600030101010101" pitchFamily="2" charset="-122"/>
                <a:cs typeface="Calibri" panose="020F0502020204030204" pitchFamily="34" charset="0"/>
              </a:rPr>
              <a:t>Don’t Use ChatGPT Until You Watch This Video</a:t>
            </a:r>
            <a:r>
              <a:rPr lang="en-US" sz="1000" dirty="0">
                <a:effectLst/>
                <a:latin typeface="Calibri" panose="020F0502020204030204" pitchFamily="34" charset="0"/>
                <a:ea typeface="DengXian" panose="02010600030101010101" pitchFamily="2" charset="-122"/>
                <a:cs typeface="Calibri" panose="020F0502020204030204" pitchFamily="34" charset="0"/>
              </a:rPr>
              <a:t>, </a:t>
            </a:r>
            <a:r>
              <a:rPr lang="en-US" sz="1000" u="sng" dirty="0">
                <a:effectLst/>
                <a:latin typeface="Calibri" panose="020F0502020204030204" pitchFamily="34" charset="0"/>
                <a:ea typeface="DengXian" panose="02010600030101010101" pitchFamily="2" charset="-122"/>
                <a:cs typeface="Calibri" panose="020F0502020204030204" pitchFamily="34" charset="0"/>
                <a:hlinkClick r:id="rId3"/>
              </a:rPr>
              <a:t>https://www.youtube.com/watch?v=jC4v5AS4RIM</a:t>
            </a:r>
            <a:r>
              <a:rPr lang="en-US" sz="1000" dirty="0">
                <a:effectLst/>
                <a:latin typeface="Calibri" panose="020F0502020204030204" pitchFamily="34" charset="0"/>
                <a:ea typeface="DengXian" panose="02010600030101010101" pitchFamily="2" charset="-122"/>
                <a:cs typeface="Calibri" panose="020F0502020204030204" pitchFamily="34" charset="0"/>
              </a:rPr>
              <a:t> .</a:t>
            </a:r>
            <a:endParaRPr lang="en-US" sz="10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buFont typeface="Calibri" panose="020F0502020204030204" pitchFamily="34" charset="0"/>
              <a:buChar char="-"/>
            </a:pPr>
            <a:r>
              <a:rPr lang="en-US" sz="1000" dirty="0">
                <a:effectLst/>
                <a:latin typeface="Calibri" panose="020F0502020204030204" pitchFamily="34" charset="0"/>
                <a:ea typeface="DengXian" panose="02010600030101010101" pitchFamily="2" charset="-122"/>
                <a:cs typeface="Calibri" panose="020F0502020204030204" pitchFamily="34" charset="0"/>
              </a:rPr>
              <a:t>Hasan Aboul Hasan, YouTube: </a:t>
            </a:r>
            <a:r>
              <a:rPr lang="en-US" sz="1000" i="1" dirty="0">
                <a:effectLst/>
                <a:latin typeface="Calibri" panose="020F0502020204030204" pitchFamily="34" charset="0"/>
                <a:ea typeface="DengXian" panose="02010600030101010101" pitchFamily="2" charset="-122"/>
                <a:cs typeface="Calibri" panose="020F0502020204030204" pitchFamily="34" charset="0"/>
              </a:rPr>
              <a:t>ChatGPT Prompt Engineering Course</a:t>
            </a:r>
            <a:r>
              <a:rPr lang="en-US" sz="1000" dirty="0">
                <a:effectLst/>
                <a:latin typeface="Calibri" panose="020F0502020204030204" pitchFamily="34" charset="0"/>
                <a:ea typeface="DengXian" panose="02010600030101010101" pitchFamily="2" charset="-122"/>
                <a:cs typeface="Calibri" panose="020F0502020204030204" pitchFamily="34" charset="0"/>
              </a:rPr>
              <a:t>, </a:t>
            </a:r>
            <a:r>
              <a:rPr lang="en-US" sz="1000" u="sng" dirty="0">
                <a:effectLst/>
                <a:latin typeface="Calibri" panose="020F0502020204030204" pitchFamily="34" charset="0"/>
                <a:ea typeface="DengXian" panose="02010600030101010101" pitchFamily="2" charset="-122"/>
                <a:cs typeface="Calibri" panose="020F0502020204030204" pitchFamily="34" charset="0"/>
                <a:hlinkClick r:id="rId4"/>
              </a:rPr>
              <a:t>https://www.youtube.com/watch?v=mBYu5NoXBcs</a:t>
            </a:r>
            <a:r>
              <a:rPr lang="en-US" sz="1000" dirty="0">
                <a:effectLst/>
                <a:latin typeface="Calibri" panose="020F0502020204030204" pitchFamily="34" charset="0"/>
                <a:ea typeface="DengXian" panose="02010600030101010101" pitchFamily="2" charset="-122"/>
                <a:cs typeface="Calibri" panose="020F0502020204030204" pitchFamily="34" charset="0"/>
              </a:rPr>
              <a:t> .</a:t>
            </a:r>
            <a:endParaRPr lang="en-US" sz="10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buFont typeface="Calibri" panose="020F0502020204030204" pitchFamily="34" charset="0"/>
              <a:buChar char="-"/>
            </a:pPr>
            <a:r>
              <a:rPr lang="en-US" sz="1000" dirty="0">
                <a:effectLst/>
                <a:latin typeface="Calibri" panose="020F0502020204030204" pitchFamily="34" charset="0"/>
                <a:ea typeface="DengXian" panose="02010600030101010101" pitchFamily="2" charset="-122"/>
                <a:cs typeface="Calibri" panose="020F0502020204030204" pitchFamily="34" charset="0"/>
              </a:rPr>
              <a:t>Skill Leap AI, YouTube: </a:t>
            </a:r>
            <a:r>
              <a:rPr lang="en-US" sz="1000" i="1" dirty="0">
                <a:effectLst/>
                <a:latin typeface="Calibri" panose="020F0502020204030204" pitchFamily="34" charset="0"/>
                <a:ea typeface="DengXian" panose="02010600030101010101" pitchFamily="2" charset="-122"/>
                <a:cs typeface="Calibri" panose="020F0502020204030204" pitchFamily="34" charset="0"/>
              </a:rPr>
              <a:t>I Discovered The Perfect ChatGPT Prompt Formula</a:t>
            </a:r>
            <a:r>
              <a:rPr lang="en-US" sz="1000" dirty="0">
                <a:effectLst/>
                <a:latin typeface="Calibri" panose="020F0502020204030204" pitchFamily="34" charset="0"/>
                <a:ea typeface="DengXian" panose="02010600030101010101" pitchFamily="2" charset="-122"/>
                <a:cs typeface="Calibri" panose="020F0502020204030204" pitchFamily="34" charset="0"/>
              </a:rPr>
              <a:t>, </a:t>
            </a:r>
            <a:r>
              <a:rPr lang="en-US" sz="1000" u="sng" dirty="0">
                <a:effectLst/>
                <a:latin typeface="Calibri" panose="020F0502020204030204" pitchFamily="34" charset="0"/>
                <a:ea typeface="DengXian" panose="02010600030101010101" pitchFamily="2" charset="-122"/>
                <a:cs typeface="Calibri" panose="020F0502020204030204" pitchFamily="34" charset="0"/>
                <a:hlinkClick r:id="rId5"/>
              </a:rPr>
              <a:t>https://www.youtube.com/watch?v=pmzZF2EnKaA</a:t>
            </a:r>
            <a:r>
              <a:rPr lang="en-US" sz="1000" dirty="0">
                <a:effectLst/>
                <a:latin typeface="Calibri" panose="020F0502020204030204" pitchFamily="34" charset="0"/>
                <a:ea typeface="DengXian" panose="02010600030101010101" pitchFamily="2" charset="-122"/>
                <a:cs typeface="Calibri" panose="020F0502020204030204" pitchFamily="34" charset="0"/>
              </a:rPr>
              <a:t> .</a:t>
            </a:r>
            <a:endParaRPr lang="en-US" sz="10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buFont typeface="Calibri" panose="020F0502020204030204" pitchFamily="34" charset="0"/>
              <a:buChar char="-"/>
            </a:pPr>
            <a:r>
              <a:rPr lang="en-US" sz="1000" dirty="0" err="1">
                <a:effectLst/>
                <a:latin typeface="Calibri" panose="020F0502020204030204" pitchFamily="34" charset="0"/>
                <a:ea typeface="DengXian" panose="02010600030101010101" pitchFamily="2" charset="-122"/>
                <a:cs typeface="Calibri" panose="020F0502020204030204" pitchFamily="34" charset="0"/>
              </a:rPr>
              <a:t>freeCodeCamp.org</a:t>
            </a:r>
            <a:r>
              <a:rPr lang="en-US" sz="1000" dirty="0">
                <a:effectLst/>
                <a:latin typeface="Calibri" panose="020F0502020204030204" pitchFamily="34" charset="0"/>
                <a:ea typeface="DengXian" panose="02010600030101010101" pitchFamily="2" charset="-122"/>
                <a:cs typeface="Calibri" panose="020F0502020204030204" pitchFamily="34" charset="0"/>
              </a:rPr>
              <a:t>, YouTube: </a:t>
            </a:r>
            <a:r>
              <a:rPr lang="en-US" sz="1000" i="1" dirty="0">
                <a:effectLst/>
                <a:latin typeface="Calibri" panose="020F0502020204030204" pitchFamily="34" charset="0"/>
                <a:ea typeface="DengXian" panose="02010600030101010101" pitchFamily="2" charset="-122"/>
                <a:cs typeface="Calibri" panose="020F0502020204030204" pitchFamily="34" charset="0"/>
              </a:rPr>
              <a:t>Prompt Engineering Tutorial – Master ChatGPT and LLM Responses</a:t>
            </a:r>
            <a:r>
              <a:rPr lang="en-US" sz="1000" dirty="0">
                <a:effectLst/>
                <a:latin typeface="Calibri" panose="020F0502020204030204" pitchFamily="34" charset="0"/>
                <a:ea typeface="DengXian" panose="02010600030101010101" pitchFamily="2" charset="-122"/>
                <a:cs typeface="Calibri" panose="020F0502020204030204" pitchFamily="34" charset="0"/>
              </a:rPr>
              <a:t>, </a:t>
            </a:r>
            <a:r>
              <a:rPr lang="en-US" sz="1000" u="sng" dirty="0">
                <a:effectLst/>
                <a:latin typeface="Calibri" panose="020F0502020204030204" pitchFamily="34" charset="0"/>
                <a:ea typeface="DengXian" panose="02010600030101010101" pitchFamily="2" charset="-122"/>
                <a:cs typeface="Calibri" panose="020F0502020204030204" pitchFamily="34" charset="0"/>
                <a:hlinkClick r:id="rId6"/>
              </a:rPr>
              <a:t>https://www.youtube.com/watch?v=_ZvnD73m40o</a:t>
            </a:r>
            <a:r>
              <a:rPr lang="en-US" sz="1000" dirty="0">
                <a:effectLst/>
                <a:latin typeface="Calibri" panose="020F0502020204030204" pitchFamily="34" charset="0"/>
                <a:ea typeface="DengXian" panose="02010600030101010101" pitchFamily="2" charset="-122"/>
                <a:cs typeface="Calibri" panose="020F0502020204030204" pitchFamily="34" charset="0"/>
              </a:rPr>
              <a:t> .</a:t>
            </a:r>
            <a:endParaRPr lang="en-US" sz="10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spcAft>
                <a:spcPts val="800"/>
              </a:spcAft>
              <a:buFont typeface="Calibri" panose="020F0502020204030204" pitchFamily="34" charset="0"/>
              <a:buChar char="-"/>
            </a:pPr>
            <a:r>
              <a:rPr lang="en-US" sz="1000" dirty="0">
                <a:effectLst/>
                <a:latin typeface="Calibri" panose="020F0502020204030204" pitchFamily="34" charset="0"/>
                <a:ea typeface="DengXian" panose="02010600030101010101" pitchFamily="2" charset="-122"/>
                <a:cs typeface="Calibri" panose="020F0502020204030204" pitchFamily="34" charset="0"/>
              </a:rPr>
              <a:t>Google Cloud, </a:t>
            </a:r>
            <a:r>
              <a:rPr lang="en-US" sz="1000" i="1" dirty="0">
                <a:effectLst/>
                <a:latin typeface="Calibri" panose="020F0502020204030204" pitchFamily="34" charset="0"/>
                <a:ea typeface="DengXian" panose="02010600030101010101" pitchFamily="2" charset="-122"/>
                <a:cs typeface="Calibri" panose="020F0502020204030204" pitchFamily="34" charset="0"/>
              </a:rPr>
              <a:t>Gen AI with Vertex AI</a:t>
            </a:r>
            <a:r>
              <a:rPr lang="en-US" sz="1000" dirty="0">
                <a:effectLst/>
                <a:latin typeface="Calibri" panose="020F0502020204030204" pitchFamily="34" charset="0"/>
                <a:ea typeface="DengXian" panose="02010600030101010101" pitchFamily="2" charset="-122"/>
                <a:cs typeface="Calibri" panose="020F0502020204030204" pitchFamily="34" charset="0"/>
              </a:rPr>
              <a:t>, Google Documentation, </a:t>
            </a:r>
            <a:r>
              <a:rPr lang="en-US" sz="1000" u="sng" dirty="0">
                <a:effectLst/>
                <a:latin typeface="Calibri" panose="020F0502020204030204" pitchFamily="34" charset="0"/>
                <a:ea typeface="DengXian" panose="02010600030101010101" pitchFamily="2" charset="-122"/>
                <a:cs typeface="Calibri" panose="020F0502020204030204" pitchFamily="34" charset="0"/>
                <a:hlinkClick r:id="rId7"/>
              </a:rPr>
              <a:t>https://cloud.google.com/vertex-ai</a:t>
            </a:r>
            <a:r>
              <a:rPr lang="en-US" sz="1000" dirty="0">
                <a:effectLst/>
                <a:latin typeface="Calibri" panose="020F0502020204030204" pitchFamily="34" charset="0"/>
                <a:ea typeface="DengXian" panose="02010600030101010101" pitchFamily="2" charset="-122"/>
                <a:cs typeface="Calibri" panose="020F0502020204030204" pitchFamily="34" charset="0"/>
              </a:rPr>
              <a:t> .</a:t>
            </a:r>
            <a:endParaRPr lang="en-US" sz="10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spcBef>
                <a:spcPts val="900"/>
              </a:spcBef>
              <a:buFont typeface="Calibri" panose="020F0502020204030204" pitchFamily="34" charset="0"/>
              <a:buChar char="-"/>
            </a:pPr>
            <a:r>
              <a:rPr lang="en-US" sz="1000" dirty="0">
                <a:effectLst/>
                <a:latin typeface="Calibri" panose="020F0502020204030204" pitchFamily="34" charset="0"/>
                <a:ea typeface="DengXian" panose="02010600030101010101" pitchFamily="2" charset="-122"/>
                <a:cs typeface="Times New Roman" panose="02020603050405020304" pitchFamily="18" charset="0"/>
              </a:rPr>
              <a:t>Google, 2024, </a:t>
            </a:r>
            <a:r>
              <a:rPr lang="en-US" sz="1000" i="1" dirty="0">
                <a:effectLst/>
                <a:latin typeface="Calibri" panose="020F0502020204030204" pitchFamily="34" charset="0"/>
                <a:ea typeface="DengXian" panose="02010600030101010101" pitchFamily="2" charset="-122"/>
                <a:cs typeface="Times New Roman" panose="02020603050405020304" pitchFamily="18" charset="0"/>
              </a:rPr>
              <a:t>Gemini for Google Workspace Prompt Guide</a:t>
            </a:r>
            <a:r>
              <a:rPr lang="en-US" sz="1000" dirty="0">
                <a:effectLst/>
                <a:latin typeface="Calibri" panose="020F0502020204030204" pitchFamily="34" charset="0"/>
                <a:ea typeface="DengXian" panose="02010600030101010101" pitchFamily="2" charset="-122"/>
                <a:cs typeface="Times New Roman" panose="02020603050405020304" pitchFamily="18" charset="0"/>
              </a:rPr>
              <a:t>, </a:t>
            </a:r>
            <a:r>
              <a:rPr lang="en-US" sz="1000" u="sng" dirty="0">
                <a:effectLst/>
                <a:latin typeface="Calibri" panose="020F0502020204030204" pitchFamily="34" charset="0"/>
                <a:ea typeface="DengXian" panose="02010600030101010101" pitchFamily="2" charset="-122"/>
                <a:cs typeface="Times New Roman" panose="02020603050405020304" pitchFamily="18" charset="0"/>
                <a:hlinkClick r:id="rId8"/>
              </a:rPr>
              <a:t>https://inthecloud.withgoogle.com/gemini-for-google-workspace-prompt-guide/dl-cd.html</a:t>
            </a:r>
            <a:r>
              <a:rPr lang="en-US" sz="1000"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000" dirty="0">
              <a:effectLst/>
              <a:latin typeface=".AppleSystemUIFont"/>
              <a:ea typeface="DengXian" panose="02010600030101010101" pitchFamily="2" charset="-122"/>
              <a:cs typeface="Times New Roman" panose="02020603050405020304" pitchFamily="18" charset="0"/>
            </a:endParaRPr>
          </a:p>
          <a:p>
            <a:pPr marL="342900" marR="0" lvl="0" indent="-342900">
              <a:spcBef>
                <a:spcPts val="900"/>
              </a:spcBef>
              <a:buFont typeface="Calibri" panose="020F0502020204030204" pitchFamily="34" charset="0"/>
              <a:buChar char="-"/>
            </a:pPr>
            <a:r>
              <a:rPr lang="en-US" sz="1000" dirty="0">
                <a:effectLst/>
                <a:latin typeface="Calibri" panose="020F0502020204030204" pitchFamily="34" charset="0"/>
                <a:ea typeface="DengXian" panose="02010600030101010101" pitchFamily="2" charset="-122"/>
                <a:cs typeface="Times New Roman" panose="02020603050405020304" pitchFamily="18" charset="0"/>
              </a:rPr>
              <a:t>Google Cloud, 2023, </a:t>
            </a:r>
            <a:r>
              <a:rPr lang="en-US" sz="1000" i="1" dirty="0">
                <a:effectLst/>
                <a:latin typeface="Calibri" panose="020F0502020204030204" pitchFamily="34" charset="0"/>
                <a:ea typeface="DengXian" panose="02010600030101010101" pitchFamily="2" charset="-122"/>
                <a:cs typeface="Times New Roman" panose="02020603050405020304" pitchFamily="18" charset="0"/>
              </a:rPr>
              <a:t>Introduction to Prompting</a:t>
            </a:r>
            <a:r>
              <a:rPr lang="en-US" sz="1000" dirty="0">
                <a:effectLst/>
                <a:latin typeface="Calibri" panose="020F0502020204030204" pitchFamily="34" charset="0"/>
                <a:ea typeface="DengXian" panose="02010600030101010101" pitchFamily="2" charset="-122"/>
                <a:cs typeface="Times New Roman" panose="02020603050405020304" pitchFamily="18" charset="0"/>
              </a:rPr>
              <a:t>, </a:t>
            </a:r>
            <a:r>
              <a:rPr lang="en-US" sz="1000" u="sng" dirty="0">
                <a:effectLst/>
                <a:latin typeface="Calibri" panose="020F0502020204030204" pitchFamily="34" charset="0"/>
                <a:ea typeface="DengXian" panose="02010600030101010101" pitchFamily="2" charset="-122"/>
                <a:cs typeface="Times New Roman" panose="02020603050405020304" pitchFamily="18" charset="0"/>
                <a:hlinkClick r:id="rId9"/>
              </a:rPr>
              <a:t>https://cloud.google.com/vertex-ai/generative-ai/docs/learn/prompts/introduction-prompt-design</a:t>
            </a:r>
            <a:r>
              <a:rPr lang="en-US" sz="1000"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000" dirty="0">
              <a:effectLst/>
              <a:latin typeface=".AppleSystemUIFont"/>
              <a:ea typeface="DengXian" panose="02010600030101010101" pitchFamily="2" charset="-122"/>
              <a:cs typeface="Times New Roman" panose="02020603050405020304" pitchFamily="18" charset="0"/>
            </a:endParaRPr>
          </a:p>
          <a:p>
            <a:pPr marL="342900" marR="0" lvl="0" indent="-342900">
              <a:spcBef>
                <a:spcPts val="900"/>
              </a:spcBef>
              <a:buFont typeface="Calibri" panose="020F0502020204030204" pitchFamily="34" charset="0"/>
              <a:buChar char="-"/>
            </a:pPr>
            <a:r>
              <a:rPr lang="en-US" sz="1000" dirty="0">
                <a:effectLst/>
                <a:latin typeface="Calibri" panose="020F0502020204030204" pitchFamily="34" charset="0"/>
                <a:ea typeface="DengXian" panose="02010600030101010101" pitchFamily="2" charset="-122"/>
                <a:cs typeface="Times New Roman" panose="02020603050405020304" pitchFamily="18" charset="0"/>
              </a:rPr>
              <a:t>Google Cloud, 2023, </a:t>
            </a:r>
            <a:r>
              <a:rPr lang="en-US" sz="1000" i="1" dirty="0">
                <a:effectLst/>
                <a:latin typeface="Calibri" panose="020F0502020204030204" pitchFamily="34" charset="0"/>
                <a:ea typeface="DengXian" panose="02010600030101010101" pitchFamily="2" charset="-122"/>
                <a:cs typeface="Times New Roman" panose="02020603050405020304" pitchFamily="18" charset="0"/>
              </a:rPr>
              <a:t>Text Model Request Body: Top-P &amp; Top-K sampling methods</a:t>
            </a:r>
            <a:r>
              <a:rPr lang="en-US" sz="1000" dirty="0">
                <a:effectLst/>
                <a:latin typeface="Calibri" panose="020F0502020204030204" pitchFamily="34" charset="0"/>
                <a:ea typeface="DengXian" panose="02010600030101010101" pitchFamily="2" charset="-122"/>
                <a:cs typeface="Times New Roman" panose="02020603050405020304" pitchFamily="18" charset="0"/>
              </a:rPr>
              <a:t>, </a:t>
            </a:r>
            <a:r>
              <a:rPr lang="en-US" sz="1000" u="sng" dirty="0">
                <a:effectLst/>
                <a:latin typeface="Calibri" panose="020F0502020204030204" pitchFamily="34" charset="0"/>
                <a:ea typeface="DengXian" panose="02010600030101010101" pitchFamily="2" charset="-122"/>
                <a:cs typeface="Times New Roman" panose="02020603050405020304" pitchFamily="18" charset="0"/>
                <a:hlinkClick r:id="rId10"/>
              </a:rPr>
              <a:t>https://cloud.google.com/vertex-ai/docs/generative-ai/model-reference/text#request_body</a:t>
            </a:r>
            <a:r>
              <a:rPr lang="en-US" sz="1000"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000" dirty="0">
              <a:effectLst/>
              <a:latin typeface=".AppleSystemUIFont"/>
              <a:ea typeface="DengXian" panose="02010600030101010101" pitchFamily="2" charset="-122"/>
              <a:cs typeface="Times New Roman" panose="02020603050405020304" pitchFamily="18" charset="0"/>
            </a:endParaRPr>
          </a:p>
          <a:p>
            <a:pPr marL="342900" marR="0" lvl="0" indent="-342900">
              <a:spcBef>
                <a:spcPts val="900"/>
              </a:spcBef>
              <a:buFont typeface="Calibri" panose="020F0502020204030204" pitchFamily="34" charset="0"/>
              <a:buChar char="-"/>
            </a:pPr>
            <a:r>
              <a:rPr lang="en-US" sz="1000" dirty="0">
                <a:effectLst/>
                <a:latin typeface="Calibri" panose="020F0502020204030204" pitchFamily="34" charset="0"/>
                <a:ea typeface="DengXian" panose="02010600030101010101" pitchFamily="2" charset="-122"/>
                <a:cs typeface="Times New Roman" panose="02020603050405020304" pitchFamily="18" charset="0"/>
              </a:rPr>
              <a:t>Wei, J., et al., 2023, </a:t>
            </a:r>
            <a:r>
              <a:rPr lang="en-US" sz="1000" i="1" dirty="0">
                <a:effectLst/>
                <a:latin typeface="Calibri" panose="020F0502020204030204" pitchFamily="34" charset="0"/>
                <a:ea typeface="DengXian" panose="02010600030101010101" pitchFamily="2" charset="-122"/>
                <a:cs typeface="Times New Roman" panose="02020603050405020304" pitchFamily="18" charset="0"/>
              </a:rPr>
              <a:t>Zero Shot - Fine Tuned language models are zero shot learners</a:t>
            </a:r>
            <a:r>
              <a:rPr lang="en-US" sz="1000" dirty="0">
                <a:effectLst/>
                <a:latin typeface="Calibri" panose="020F0502020204030204" pitchFamily="34" charset="0"/>
                <a:ea typeface="DengXian" panose="02010600030101010101" pitchFamily="2" charset="-122"/>
                <a:cs typeface="Times New Roman" panose="02020603050405020304" pitchFamily="18" charset="0"/>
              </a:rPr>
              <a:t>, </a:t>
            </a:r>
            <a:r>
              <a:rPr lang="en-US" sz="1000" u="sng" dirty="0">
                <a:effectLst/>
                <a:latin typeface="Calibri" panose="020F0502020204030204" pitchFamily="34" charset="0"/>
                <a:ea typeface="DengXian" panose="02010600030101010101" pitchFamily="2" charset="-122"/>
                <a:cs typeface="Times New Roman" panose="02020603050405020304" pitchFamily="18" charset="0"/>
                <a:hlinkClick r:id="rId11"/>
              </a:rPr>
              <a:t>https://arxiv.org/pdf/2109.01652.pdf</a:t>
            </a:r>
            <a:r>
              <a:rPr lang="en-US" sz="1000"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000" dirty="0">
              <a:effectLst/>
              <a:latin typeface=".AppleSystemUIFont"/>
              <a:ea typeface="DengXian" panose="02010600030101010101" pitchFamily="2" charset="-122"/>
              <a:cs typeface="Times New Roman" panose="02020603050405020304" pitchFamily="18" charset="0"/>
            </a:endParaRPr>
          </a:p>
          <a:p>
            <a:pPr marL="342900" marR="0" lvl="0" indent="-342900">
              <a:spcBef>
                <a:spcPts val="900"/>
              </a:spcBef>
              <a:buFont typeface="Calibri" panose="020F0502020204030204" pitchFamily="34" charset="0"/>
              <a:buChar char="-"/>
            </a:pPr>
            <a:r>
              <a:rPr lang="en-US" sz="1000" dirty="0">
                <a:effectLst/>
                <a:latin typeface="Calibri" panose="020F0502020204030204" pitchFamily="34" charset="0"/>
                <a:ea typeface="DengXian" panose="02010600030101010101" pitchFamily="2" charset="-122"/>
                <a:cs typeface="Times New Roman" panose="02020603050405020304" pitchFamily="18" charset="0"/>
              </a:rPr>
              <a:t>Google Cloud, 2023, </a:t>
            </a:r>
            <a:r>
              <a:rPr lang="en-US" sz="1000" i="1" dirty="0">
                <a:effectLst/>
                <a:latin typeface="Calibri" panose="020F0502020204030204" pitchFamily="34" charset="0"/>
                <a:ea typeface="DengXian" panose="02010600030101010101" pitchFamily="2" charset="-122"/>
                <a:cs typeface="Times New Roman" panose="02020603050405020304" pitchFamily="18" charset="0"/>
              </a:rPr>
              <a:t>Google Cloud Model Garden</a:t>
            </a:r>
            <a:r>
              <a:rPr lang="en-US" sz="1000" dirty="0">
                <a:effectLst/>
                <a:latin typeface="Calibri" panose="020F0502020204030204" pitchFamily="34" charset="0"/>
                <a:ea typeface="DengXian" panose="02010600030101010101" pitchFamily="2" charset="-122"/>
                <a:cs typeface="Times New Roman" panose="02020603050405020304" pitchFamily="18" charset="0"/>
              </a:rPr>
              <a:t>, </a:t>
            </a:r>
            <a:r>
              <a:rPr lang="en-US" sz="1000" u="sng" dirty="0">
                <a:effectLst/>
                <a:latin typeface="Calibri" panose="020F0502020204030204" pitchFamily="34" charset="0"/>
                <a:ea typeface="DengXian" panose="02010600030101010101" pitchFamily="2" charset="-122"/>
                <a:cs typeface="Times New Roman" panose="02020603050405020304" pitchFamily="18" charset="0"/>
                <a:hlinkClick r:id="rId12"/>
              </a:rPr>
              <a:t>https://cloud.google.com/model-garden</a:t>
            </a:r>
            <a:r>
              <a:rPr lang="en-US" sz="1000"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000" dirty="0">
              <a:effectLst/>
              <a:latin typeface=".AppleSystemUIFont"/>
              <a:ea typeface="DengXian" panose="02010600030101010101" pitchFamily="2" charset="-122"/>
              <a:cs typeface="Times New Roman" panose="02020603050405020304" pitchFamily="18" charset="0"/>
            </a:endParaRPr>
          </a:p>
          <a:p>
            <a:pPr marL="342900" marR="0" lvl="0" indent="-342900">
              <a:spcBef>
                <a:spcPts val="900"/>
              </a:spcBef>
              <a:buFont typeface="Calibri" panose="020F0502020204030204" pitchFamily="34" charset="0"/>
              <a:buChar char="-"/>
            </a:pPr>
            <a:r>
              <a:rPr lang="en-US" sz="1000" dirty="0">
                <a:effectLst/>
                <a:latin typeface="Calibri" panose="020F0502020204030204" pitchFamily="34" charset="0"/>
                <a:ea typeface="DengXian" panose="02010600030101010101" pitchFamily="2" charset="-122"/>
                <a:cs typeface="Times New Roman" panose="02020603050405020304" pitchFamily="18" charset="0"/>
              </a:rPr>
              <a:t>Brown, T., et al., 2023, </a:t>
            </a:r>
            <a:r>
              <a:rPr lang="en-US" sz="1000" i="1" dirty="0">
                <a:effectLst/>
                <a:latin typeface="Calibri" panose="020F0502020204030204" pitchFamily="34" charset="0"/>
                <a:ea typeface="DengXian" panose="02010600030101010101" pitchFamily="2" charset="-122"/>
                <a:cs typeface="Times New Roman" panose="02020603050405020304" pitchFamily="18" charset="0"/>
              </a:rPr>
              <a:t>Few Shot - Language Models are Few Shot learners</a:t>
            </a:r>
            <a:r>
              <a:rPr lang="en-US" sz="1000" dirty="0">
                <a:effectLst/>
                <a:latin typeface="Calibri" panose="020F0502020204030204" pitchFamily="34" charset="0"/>
                <a:ea typeface="DengXian" panose="02010600030101010101" pitchFamily="2" charset="-122"/>
                <a:cs typeface="Times New Roman" panose="02020603050405020304" pitchFamily="18" charset="0"/>
              </a:rPr>
              <a:t>, https://</a:t>
            </a:r>
            <a:r>
              <a:rPr lang="en-US" sz="1000" dirty="0" err="1">
                <a:effectLst/>
                <a:latin typeface="Calibri" panose="020F0502020204030204" pitchFamily="34" charset="0"/>
                <a:ea typeface="DengXian" panose="02010600030101010101" pitchFamily="2" charset="-122"/>
                <a:cs typeface="Times New Roman" panose="02020603050405020304" pitchFamily="18" charset="0"/>
              </a:rPr>
              <a:t>arxiv.org</a:t>
            </a:r>
            <a:r>
              <a:rPr lang="en-US" sz="1000" dirty="0">
                <a:effectLst/>
                <a:latin typeface="Calibri" panose="020F0502020204030204" pitchFamily="34" charset="0"/>
                <a:ea typeface="DengXian" panose="02010600030101010101" pitchFamily="2" charset="-122"/>
                <a:cs typeface="Times New Roman" panose="02020603050405020304" pitchFamily="18" charset="0"/>
              </a:rPr>
              <a:t>/pdf/2005.14165.pdf</a:t>
            </a:r>
            <a:endParaRPr lang="en-US" sz="1000" dirty="0">
              <a:effectLst/>
              <a:latin typeface=".AppleSystemUIFont"/>
              <a:ea typeface="DengXian" panose="02010600030101010101" pitchFamily="2" charset="-122"/>
              <a:cs typeface="Times New Roman" panose="02020603050405020304" pitchFamily="18" charset="0"/>
            </a:endParaRPr>
          </a:p>
          <a:p>
            <a:pPr marL="342900" marR="0" lvl="0" indent="-342900">
              <a:spcBef>
                <a:spcPts val="900"/>
              </a:spcBef>
              <a:buFont typeface="Calibri" panose="020F0502020204030204" pitchFamily="34" charset="0"/>
              <a:buChar char="-"/>
            </a:pPr>
            <a:r>
              <a:rPr lang="en-US" sz="1000" dirty="0">
                <a:effectLst/>
                <a:latin typeface="Calibri" panose="020F0502020204030204" pitchFamily="34" charset="0"/>
                <a:ea typeface="DengXian" panose="02010600030101010101" pitchFamily="2" charset="-122"/>
                <a:cs typeface="Times New Roman" panose="02020603050405020304" pitchFamily="18" charset="0"/>
              </a:rPr>
              <a:t>Zheng, L., et al., 2023, </a:t>
            </a:r>
            <a:r>
              <a:rPr lang="en-US" sz="1000" i="1" dirty="0">
                <a:effectLst/>
                <a:latin typeface="Calibri" panose="020F0502020204030204" pitchFamily="34" charset="0"/>
                <a:ea typeface="DengXian" panose="02010600030101010101" pitchFamily="2" charset="-122"/>
                <a:cs typeface="Times New Roman" panose="02020603050405020304" pitchFamily="18" charset="0"/>
              </a:rPr>
              <a:t>Take a Step Back: Evoking Reasoning via Abstraction in Large Language Models</a:t>
            </a:r>
            <a:r>
              <a:rPr lang="en-US" sz="1000" dirty="0">
                <a:effectLst/>
                <a:latin typeface="Calibri" panose="020F0502020204030204" pitchFamily="34" charset="0"/>
                <a:ea typeface="DengXian" panose="02010600030101010101" pitchFamily="2" charset="-122"/>
                <a:cs typeface="Times New Roman" panose="02020603050405020304" pitchFamily="18" charset="0"/>
              </a:rPr>
              <a:t>, </a:t>
            </a:r>
            <a:r>
              <a:rPr lang="en-US" sz="1000" u="sng" dirty="0">
                <a:effectLst/>
                <a:latin typeface="Calibri" panose="020F0502020204030204" pitchFamily="34" charset="0"/>
                <a:ea typeface="DengXian" panose="02010600030101010101" pitchFamily="2" charset="-122"/>
                <a:cs typeface="Times New Roman" panose="02020603050405020304" pitchFamily="18" charset="0"/>
                <a:hlinkClick r:id="rId13"/>
              </a:rPr>
              <a:t>https://openreview.net/pdf?id=3bq3jsvcQ1</a:t>
            </a:r>
            <a:r>
              <a:rPr lang="en-US" sz="1000"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000" dirty="0">
              <a:effectLst/>
              <a:latin typeface=".AppleSystemUIFont"/>
              <a:ea typeface="DengXian" panose="02010600030101010101" pitchFamily="2" charset="-122"/>
              <a:cs typeface="Times New Roman" panose="02020603050405020304" pitchFamily="18" charset="0"/>
            </a:endParaRPr>
          </a:p>
          <a:p>
            <a:pPr marL="342900" marR="0" lvl="0" indent="-342900">
              <a:spcBef>
                <a:spcPts val="900"/>
              </a:spcBef>
              <a:buFont typeface="Calibri" panose="020F0502020204030204" pitchFamily="34" charset="0"/>
              <a:buChar char="-"/>
            </a:pPr>
            <a:r>
              <a:rPr lang="en-US" sz="1000" dirty="0">
                <a:effectLst/>
                <a:latin typeface="Calibri" panose="020F0502020204030204" pitchFamily="34" charset="0"/>
                <a:ea typeface="DengXian" panose="02010600030101010101" pitchFamily="2" charset="-122"/>
                <a:cs typeface="Times New Roman" panose="02020603050405020304" pitchFamily="18" charset="0"/>
              </a:rPr>
              <a:t>Wei, J., et al., 2023, </a:t>
            </a:r>
            <a:r>
              <a:rPr lang="en-US" sz="1000" i="1" dirty="0">
                <a:effectLst/>
                <a:latin typeface="Calibri" panose="020F0502020204030204" pitchFamily="34" charset="0"/>
                <a:ea typeface="DengXian" panose="02010600030101010101" pitchFamily="2" charset="-122"/>
                <a:cs typeface="Times New Roman" panose="02020603050405020304" pitchFamily="18" charset="0"/>
              </a:rPr>
              <a:t>Chain of Thought Prompting</a:t>
            </a:r>
            <a:r>
              <a:rPr lang="en-US" sz="1000" dirty="0">
                <a:effectLst/>
                <a:latin typeface="Calibri" panose="020F0502020204030204" pitchFamily="34" charset="0"/>
                <a:ea typeface="DengXian" panose="02010600030101010101" pitchFamily="2" charset="-122"/>
                <a:cs typeface="Times New Roman" panose="02020603050405020304" pitchFamily="18" charset="0"/>
              </a:rPr>
              <a:t>, </a:t>
            </a:r>
            <a:r>
              <a:rPr lang="en-US" sz="1000" u="sng" dirty="0">
                <a:effectLst/>
                <a:latin typeface="Calibri" panose="020F0502020204030204" pitchFamily="34" charset="0"/>
                <a:ea typeface="DengXian" panose="02010600030101010101" pitchFamily="2" charset="-122"/>
                <a:cs typeface="Times New Roman" panose="02020603050405020304" pitchFamily="18" charset="0"/>
                <a:hlinkClick r:id="rId14"/>
              </a:rPr>
              <a:t>https://arxiv.org/pdf/2201.11903.pdf</a:t>
            </a:r>
            <a:r>
              <a:rPr lang="en-US" sz="1000"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000" dirty="0">
              <a:effectLst/>
              <a:latin typeface=".AppleSystemUIFont"/>
              <a:ea typeface="DengXian" panose="02010600030101010101" pitchFamily="2" charset="-122"/>
              <a:cs typeface="Times New Roman" panose="02020603050405020304" pitchFamily="18" charset="0"/>
            </a:endParaRPr>
          </a:p>
          <a:p>
            <a:pPr marL="342900" marR="0" lvl="0" indent="-342900">
              <a:spcBef>
                <a:spcPts val="900"/>
              </a:spcBef>
              <a:buFont typeface="Calibri" panose="020F0502020204030204" pitchFamily="34" charset="0"/>
              <a:buChar char="-"/>
            </a:pPr>
            <a:r>
              <a:rPr lang="en-US" sz="1000" dirty="0">
                <a:effectLst/>
                <a:latin typeface="Calibri" panose="020F0502020204030204" pitchFamily="34" charset="0"/>
                <a:ea typeface="DengXian" panose="02010600030101010101" pitchFamily="2" charset="-122"/>
                <a:cs typeface="Times New Roman" panose="02020603050405020304" pitchFamily="18" charset="0"/>
              </a:rPr>
              <a:t>Google Cloud Platform, 2023, </a:t>
            </a:r>
            <a:r>
              <a:rPr lang="en-US" sz="1000" i="1" dirty="0">
                <a:effectLst/>
                <a:latin typeface="Calibri" panose="020F0502020204030204" pitchFamily="34" charset="0"/>
                <a:ea typeface="DengXian" panose="02010600030101010101" pitchFamily="2" charset="-122"/>
                <a:cs typeface="Times New Roman" panose="02020603050405020304" pitchFamily="18" charset="0"/>
              </a:rPr>
              <a:t>Chain of Thought and React</a:t>
            </a:r>
            <a:r>
              <a:rPr lang="en-US" sz="1000" dirty="0">
                <a:effectLst/>
                <a:latin typeface="Calibri" panose="020F0502020204030204" pitchFamily="34" charset="0"/>
                <a:ea typeface="DengXian" panose="02010600030101010101" pitchFamily="2" charset="-122"/>
                <a:cs typeface="Times New Roman" panose="02020603050405020304" pitchFamily="18" charset="0"/>
              </a:rPr>
              <a:t>, </a:t>
            </a:r>
            <a:r>
              <a:rPr lang="en-US" sz="1000" u="sng" dirty="0">
                <a:effectLst/>
                <a:latin typeface="Calibri" panose="020F0502020204030204" pitchFamily="34" charset="0"/>
                <a:ea typeface="DengXian" panose="02010600030101010101" pitchFamily="2" charset="-122"/>
                <a:cs typeface="Times New Roman" panose="02020603050405020304" pitchFamily="18" charset="0"/>
                <a:hlinkClick r:id="rId15"/>
              </a:rPr>
              <a:t>https://github.com/GoogleCloudPlatform/generative-ai/blob/main/language/prompts/examples/chain_of_thought_react.ipynb</a:t>
            </a:r>
            <a:r>
              <a:rPr lang="en-US" sz="1000"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000" dirty="0">
              <a:effectLst/>
              <a:latin typeface=".AppleSystemUIFont"/>
              <a:ea typeface="DengXian" panose="02010600030101010101" pitchFamily="2" charset="-122"/>
              <a:cs typeface="Times New Roman" panose="02020603050405020304" pitchFamily="18" charset="0"/>
            </a:endParaRPr>
          </a:p>
          <a:p>
            <a:pPr marL="342900" marR="0" lvl="0" indent="-342900">
              <a:spcBef>
                <a:spcPts val="900"/>
              </a:spcBef>
              <a:buFont typeface="Calibri" panose="020F0502020204030204" pitchFamily="34" charset="0"/>
              <a:buChar char="-"/>
            </a:pPr>
            <a:r>
              <a:rPr lang="en-US" sz="1000" dirty="0">
                <a:effectLst/>
                <a:latin typeface="Calibri" panose="020F0502020204030204" pitchFamily="34" charset="0"/>
                <a:ea typeface="DengXian" panose="02010600030101010101" pitchFamily="2" charset="-122"/>
                <a:cs typeface="Times New Roman" panose="02020603050405020304" pitchFamily="18" charset="0"/>
              </a:rPr>
              <a:t>Wang, X., et al., 2023, </a:t>
            </a:r>
            <a:r>
              <a:rPr lang="en-US" sz="1000" i="1" dirty="0">
                <a:effectLst/>
                <a:latin typeface="Calibri" panose="020F0502020204030204" pitchFamily="34" charset="0"/>
                <a:ea typeface="DengXian" panose="02010600030101010101" pitchFamily="2" charset="-122"/>
                <a:cs typeface="Times New Roman" panose="02020603050405020304" pitchFamily="18" charset="0"/>
              </a:rPr>
              <a:t>Self Consistency Improves Chain of Thought reasoning in language models</a:t>
            </a:r>
            <a:r>
              <a:rPr lang="en-US" sz="1000" dirty="0">
                <a:effectLst/>
                <a:latin typeface="Calibri" panose="020F0502020204030204" pitchFamily="34" charset="0"/>
                <a:ea typeface="DengXian" panose="02010600030101010101" pitchFamily="2" charset="-122"/>
                <a:cs typeface="Times New Roman" panose="02020603050405020304" pitchFamily="18" charset="0"/>
              </a:rPr>
              <a:t>, </a:t>
            </a:r>
            <a:r>
              <a:rPr lang="en-US" sz="1000" u="sng" dirty="0">
                <a:effectLst/>
                <a:latin typeface="Calibri" panose="020F0502020204030204" pitchFamily="34" charset="0"/>
                <a:ea typeface="DengXian" panose="02010600030101010101" pitchFamily="2" charset="-122"/>
                <a:cs typeface="Times New Roman" panose="02020603050405020304" pitchFamily="18" charset="0"/>
                <a:hlinkClick r:id="rId16"/>
              </a:rPr>
              <a:t>https://arxiv.org/pdf/2203.11171.pdf</a:t>
            </a:r>
            <a:r>
              <a:rPr lang="en-US" sz="1000"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000" dirty="0">
              <a:effectLst/>
              <a:latin typeface=".AppleSystemUIFont"/>
              <a:ea typeface="DengXian" panose="02010600030101010101" pitchFamily="2" charset="-122"/>
              <a:cs typeface="Times New Roman" panose="02020603050405020304" pitchFamily="18" charset="0"/>
            </a:endParaRPr>
          </a:p>
          <a:p>
            <a:pPr marL="342900" marR="0" lvl="0" indent="-342900">
              <a:spcBef>
                <a:spcPts val="900"/>
              </a:spcBef>
              <a:buFont typeface="Calibri" panose="020F0502020204030204" pitchFamily="34" charset="0"/>
              <a:buChar char="-"/>
            </a:pPr>
            <a:r>
              <a:rPr lang="en-US" sz="1000" dirty="0">
                <a:effectLst/>
                <a:latin typeface="Calibri" panose="020F0502020204030204" pitchFamily="34" charset="0"/>
                <a:ea typeface="DengXian" panose="02010600030101010101" pitchFamily="2" charset="-122"/>
                <a:cs typeface="Times New Roman" panose="02020603050405020304" pitchFamily="18" charset="0"/>
              </a:rPr>
              <a:t>Yao, S., et al., 2023, </a:t>
            </a:r>
            <a:r>
              <a:rPr lang="en-US" sz="1000" i="1" dirty="0">
                <a:effectLst/>
                <a:latin typeface="Calibri" panose="020F0502020204030204" pitchFamily="34" charset="0"/>
                <a:ea typeface="DengXian" panose="02010600030101010101" pitchFamily="2" charset="-122"/>
                <a:cs typeface="Times New Roman" panose="02020603050405020304" pitchFamily="18" charset="0"/>
              </a:rPr>
              <a:t>Tree of Thoughts: Deliberate Problem Solving with Large Language Models</a:t>
            </a:r>
            <a:r>
              <a:rPr lang="en-US" sz="1000" dirty="0">
                <a:effectLst/>
                <a:latin typeface="Calibri" panose="020F0502020204030204" pitchFamily="34" charset="0"/>
                <a:ea typeface="DengXian" panose="02010600030101010101" pitchFamily="2" charset="-122"/>
                <a:cs typeface="Times New Roman" panose="02020603050405020304" pitchFamily="18" charset="0"/>
              </a:rPr>
              <a:t>, </a:t>
            </a:r>
            <a:r>
              <a:rPr lang="en-US" sz="1000" u="sng" dirty="0">
                <a:effectLst/>
                <a:latin typeface="Calibri" panose="020F0502020204030204" pitchFamily="34" charset="0"/>
                <a:ea typeface="DengXian" panose="02010600030101010101" pitchFamily="2" charset="-122"/>
                <a:cs typeface="Times New Roman" panose="02020603050405020304" pitchFamily="18" charset="0"/>
                <a:hlinkClick r:id="rId17"/>
              </a:rPr>
              <a:t>https://arxiv.org/pdf/2305.10601.pdf</a:t>
            </a:r>
            <a:r>
              <a:rPr lang="en-US" sz="1000"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000" dirty="0">
              <a:effectLst/>
              <a:latin typeface=".AppleSystemUIFont"/>
              <a:ea typeface="DengXian" panose="02010600030101010101" pitchFamily="2" charset="-122"/>
              <a:cs typeface="Times New Roman" panose="02020603050405020304" pitchFamily="18" charset="0"/>
            </a:endParaRPr>
          </a:p>
          <a:p>
            <a:pPr marL="342900" marR="0" lvl="0" indent="-342900">
              <a:spcBef>
                <a:spcPts val="900"/>
              </a:spcBef>
              <a:buFont typeface="Calibri" panose="020F0502020204030204" pitchFamily="34" charset="0"/>
              <a:buChar char="-"/>
            </a:pPr>
            <a:r>
              <a:rPr lang="en-US" sz="1000" dirty="0">
                <a:effectLst/>
                <a:latin typeface="Calibri" panose="020F0502020204030204" pitchFamily="34" charset="0"/>
                <a:ea typeface="DengXian" panose="02010600030101010101" pitchFamily="2" charset="-122"/>
                <a:cs typeface="Times New Roman" panose="02020603050405020304" pitchFamily="18" charset="0"/>
              </a:rPr>
              <a:t>Yao, S., et al., 2023, </a:t>
            </a:r>
            <a:r>
              <a:rPr lang="en-US" sz="1000" i="1" dirty="0" err="1">
                <a:effectLst/>
                <a:latin typeface="Calibri" panose="020F0502020204030204" pitchFamily="34" charset="0"/>
                <a:ea typeface="DengXian" panose="02010600030101010101" pitchFamily="2" charset="-122"/>
                <a:cs typeface="Times New Roman" panose="02020603050405020304" pitchFamily="18" charset="0"/>
              </a:rPr>
              <a:t>ReAct</a:t>
            </a:r>
            <a:r>
              <a:rPr lang="en-US" sz="1000" i="1" dirty="0">
                <a:effectLst/>
                <a:latin typeface="Calibri" panose="020F0502020204030204" pitchFamily="34" charset="0"/>
                <a:ea typeface="DengXian" panose="02010600030101010101" pitchFamily="2" charset="-122"/>
                <a:cs typeface="Times New Roman" panose="02020603050405020304" pitchFamily="18" charset="0"/>
              </a:rPr>
              <a:t>: Synergizing Reasoning and Acting in Language Models</a:t>
            </a:r>
            <a:r>
              <a:rPr lang="en-US" sz="1000" dirty="0">
                <a:effectLst/>
                <a:latin typeface="Calibri" panose="020F0502020204030204" pitchFamily="34" charset="0"/>
                <a:ea typeface="DengXian" panose="02010600030101010101" pitchFamily="2" charset="-122"/>
                <a:cs typeface="Times New Roman" panose="02020603050405020304" pitchFamily="18" charset="0"/>
              </a:rPr>
              <a:t>, </a:t>
            </a:r>
            <a:r>
              <a:rPr lang="en-US" sz="1000" u="sng" dirty="0">
                <a:effectLst/>
                <a:latin typeface="Calibri" panose="020F0502020204030204" pitchFamily="34" charset="0"/>
                <a:ea typeface="DengXian" panose="02010600030101010101" pitchFamily="2" charset="-122"/>
                <a:cs typeface="Times New Roman" panose="02020603050405020304" pitchFamily="18" charset="0"/>
                <a:hlinkClick r:id="rId18"/>
              </a:rPr>
              <a:t>https://arxiv.org/pdf/2210.03629.pdf</a:t>
            </a:r>
            <a:r>
              <a:rPr lang="en-US" sz="1000"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000" dirty="0">
              <a:effectLst/>
              <a:latin typeface=".AppleSystemUIFont"/>
              <a:ea typeface="DengXian" panose="02010600030101010101" pitchFamily="2" charset="-122"/>
              <a:cs typeface="Times New Roman" panose="02020603050405020304" pitchFamily="18" charset="0"/>
            </a:endParaRPr>
          </a:p>
          <a:p>
            <a:pPr marL="342900" marR="0" lvl="0" indent="-342900">
              <a:spcBef>
                <a:spcPts val="900"/>
              </a:spcBef>
              <a:buFont typeface="Calibri" panose="020F0502020204030204" pitchFamily="34" charset="0"/>
              <a:buChar char="-"/>
            </a:pPr>
            <a:r>
              <a:rPr lang="en-US" sz="1000" dirty="0">
                <a:effectLst/>
                <a:latin typeface="Calibri" panose="020F0502020204030204" pitchFamily="34" charset="0"/>
                <a:ea typeface="DengXian" panose="02010600030101010101" pitchFamily="2" charset="-122"/>
                <a:cs typeface="Times New Roman" panose="02020603050405020304" pitchFamily="18" charset="0"/>
              </a:rPr>
              <a:t>Google Cloud Platform, 2023, </a:t>
            </a:r>
            <a:r>
              <a:rPr lang="en-US" sz="1000" i="1" dirty="0">
                <a:effectLst/>
                <a:latin typeface="Calibri" panose="020F0502020204030204" pitchFamily="34" charset="0"/>
                <a:ea typeface="DengXian" panose="02010600030101010101" pitchFamily="2" charset="-122"/>
                <a:cs typeface="Times New Roman" panose="02020603050405020304" pitchFamily="18" charset="0"/>
              </a:rPr>
              <a:t>Advance Prompting: Chain of Thought and React</a:t>
            </a:r>
            <a:r>
              <a:rPr lang="en-US" sz="1000" dirty="0">
                <a:effectLst/>
                <a:latin typeface="Calibri" panose="020F0502020204030204" pitchFamily="34" charset="0"/>
                <a:ea typeface="DengXian" panose="02010600030101010101" pitchFamily="2" charset="-122"/>
                <a:cs typeface="Times New Roman" panose="02020603050405020304" pitchFamily="18" charset="0"/>
              </a:rPr>
              <a:t>, </a:t>
            </a:r>
            <a:r>
              <a:rPr lang="en-US" sz="1000" u="sng" dirty="0">
                <a:effectLst/>
                <a:latin typeface="Calibri" panose="020F0502020204030204" pitchFamily="34" charset="0"/>
                <a:ea typeface="DengXian" panose="02010600030101010101" pitchFamily="2" charset="-122"/>
                <a:cs typeface="Times New Roman" panose="02020603050405020304" pitchFamily="18" charset="0"/>
                <a:hlinkClick r:id="rId19"/>
              </a:rPr>
              <a:t>https://github.com/GoogleCloudPlatform/applied-ai-engineering-samples/blob/main/genai-on-vertex-ai/advanced_prompting_training/cot_react.ipynb</a:t>
            </a:r>
            <a:r>
              <a:rPr lang="en-US" sz="1000"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000" dirty="0">
              <a:effectLst/>
              <a:latin typeface=".AppleSystemUIFont"/>
              <a:ea typeface="DengXian" panose="02010600030101010101" pitchFamily="2" charset="-122"/>
              <a:cs typeface="Times New Roman" panose="02020603050405020304" pitchFamily="18" charset="0"/>
            </a:endParaRPr>
          </a:p>
          <a:p>
            <a:pPr marL="342900" marR="0" lvl="0" indent="-342900">
              <a:spcBef>
                <a:spcPts val="900"/>
              </a:spcBef>
              <a:buFont typeface="Calibri" panose="020F0502020204030204" pitchFamily="34" charset="0"/>
              <a:buChar char="-"/>
            </a:pPr>
            <a:r>
              <a:rPr lang="en-US" sz="1000" dirty="0">
                <a:effectLst/>
                <a:latin typeface="Calibri" panose="020F0502020204030204" pitchFamily="34" charset="0"/>
                <a:ea typeface="DengXian" panose="02010600030101010101" pitchFamily="2" charset="-122"/>
                <a:cs typeface="Times New Roman" panose="02020603050405020304" pitchFamily="18" charset="0"/>
              </a:rPr>
              <a:t>Zhou, C., et al., 2023, </a:t>
            </a:r>
            <a:r>
              <a:rPr lang="en-US" sz="1000" i="1" dirty="0">
                <a:effectLst/>
                <a:latin typeface="Calibri" panose="020F0502020204030204" pitchFamily="34" charset="0"/>
                <a:ea typeface="DengXian" panose="02010600030101010101" pitchFamily="2" charset="-122"/>
                <a:cs typeface="Times New Roman" panose="02020603050405020304" pitchFamily="18" charset="0"/>
              </a:rPr>
              <a:t>Automatic Prompt Engineering - Large Language Models are Human-Level Prompt Engineers</a:t>
            </a:r>
            <a:r>
              <a:rPr lang="en-US" sz="1000" dirty="0">
                <a:effectLst/>
                <a:latin typeface="Calibri" panose="020F0502020204030204" pitchFamily="34" charset="0"/>
                <a:ea typeface="DengXian" panose="02010600030101010101" pitchFamily="2" charset="-122"/>
                <a:cs typeface="Times New Roman" panose="02020603050405020304" pitchFamily="18" charset="0"/>
              </a:rPr>
              <a:t>, </a:t>
            </a:r>
            <a:r>
              <a:rPr lang="en-US" sz="1000" u="sng" dirty="0">
                <a:effectLst/>
                <a:latin typeface="Calibri" panose="020F0502020204030204" pitchFamily="34" charset="0"/>
                <a:ea typeface="DengXian" panose="02010600030101010101" pitchFamily="2" charset="-122"/>
                <a:cs typeface="Times New Roman" panose="02020603050405020304" pitchFamily="18" charset="0"/>
                <a:hlinkClick r:id="rId20"/>
              </a:rPr>
              <a:t>https://arxiv.org/pdf/2211.01910.pdf</a:t>
            </a:r>
            <a:r>
              <a:rPr lang="en-US" sz="1000"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000" dirty="0">
              <a:effectLst/>
              <a:latin typeface=".AppleSystemUIFont"/>
              <a:ea typeface="DengXian" panose="02010600030101010101" pitchFamily="2" charset="-122"/>
              <a:cs typeface="Times New Roman" panose="02020603050405020304" pitchFamily="18" charset="0"/>
            </a:endParaRPr>
          </a:p>
          <a:p>
            <a:pPr marL="0" marR="0" lvl="0" indent="0">
              <a:buNone/>
            </a:pPr>
            <a:endParaRPr lang="en-US" sz="1000" dirty="0">
              <a:effectLst/>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43138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111</TotalTime>
  <Words>1370</Words>
  <Application>Microsoft Macintosh PowerPoint</Application>
  <PresentationFormat>Widescreen</PresentationFormat>
  <Paragraphs>100</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DengXian</vt:lpstr>
      <vt:lpstr>.AppleSystemUIFont</vt:lpstr>
      <vt:lpstr>Aptos</vt:lpstr>
      <vt:lpstr>Aptos Display</vt:lpstr>
      <vt:lpstr>Arial</vt:lpstr>
      <vt:lpstr>Calibri</vt:lpstr>
      <vt:lpstr>Times New Roman</vt:lpstr>
      <vt:lpstr>Office Theme</vt:lpstr>
      <vt:lpstr>The Magic Prompt Formula!</vt:lpstr>
      <vt:lpstr>Core Components</vt:lpstr>
      <vt:lpstr>Core Components</vt:lpstr>
      <vt:lpstr>Core Components</vt:lpstr>
      <vt:lpstr>Example of Usage: Language Learning</vt:lpstr>
      <vt:lpstr>Example of Usage: Generate Ideas</vt:lpstr>
      <vt:lpstr>Parameters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Chia [SP8589]</dc:creator>
  <cp:lastModifiedBy>Andrew Chia [SP8589]</cp:lastModifiedBy>
  <cp:revision>5</cp:revision>
  <dcterms:created xsi:type="dcterms:W3CDTF">2024-11-16T07:11:35Z</dcterms:created>
  <dcterms:modified xsi:type="dcterms:W3CDTF">2024-11-16T09:02:54Z</dcterms:modified>
</cp:coreProperties>
</file>