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7" r:id="rId30"/>
    <p:sldId id="284" r:id="rId31"/>
    <p:sldId id="288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2300-F600-4DA1-A40C-D15D3A942EA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762461" y="2043505"/>
            <a:ext cx="5862918" cy="2548217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461" y="4591722"/>
            <a:ext cx="892839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625379" y="2043506"/>
            <a:ext cx="0" cy="30237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7715" y="2301240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762460" y="4591722"/>
            <a:ext cx="2649520" cy="1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85447" y="3760725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96079" y="2043506"/>
            <a:ext cx="0" cy="30237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62460" y="4849458"/>
            <a:ext cx="5862919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23543" y="4849457"/>
            <a:ext cx="99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10250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2442885" y="5426785"/>
            <a:ext cx="4193238" cy="1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56624" y="60287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3375661" y="541469"/>
            <a:ext cx="2217419" cy="4487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4"/>
          </p:cNvCxnSpPr>
          <p:nvPr/>
        </p:nvCxnSpPr>
        <p:spPr>
          <a:xfrm flipH="1" flipV="1">
            <a:off x="3375661" y="558950"/>
            <a:ext cx="1072403" cy="5652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979" y="4659436"/>
            <a:ext cx="1857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Image </a:t>
            </a:r>
          </a:p>
          <a:p>
            <a:r>
              <a:rPr lang="en-US" sz="4800" dirty="0" smtClean="0"/>
              <a:t>plane</a:t>
            </a:r>
            <a:endParaRPr lang="en-US" sz="4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32025" y="6009773"/>
            <a:ext cx="1049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Eye</a:t>
            </a:r>
            <a:endParaRPr lang="en-US" sz="4800" baseline="-25000" dirty="0"/>
          </a:p>
        </p:txBody>
      </p:sp>
      <p:cxnSp>
        <p:nvCxnSpPr>
          <p:cNvPr id="15" name="Straight Connector 14"/>
          <p:cNvCxnSpPr>
            <a:stCxn id="3" idx="7"/>
          </p:cNvCxnSpPr>
          <p:nvPr/>
        </p:nvCxnSpPr>
        <p:spPr>
          <a:xfrm flipV="1">
            <a:off x="4512722" y="4953000"/>
            <a:ext cx="1061700" cy="1102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88409" y="126721"/>
            <a:ext cx="2135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0</a:t>
            </a:r>
          </a:p>
          <a:p>
            <a:r>
              <a:rPr lang="en-US" sz="4800" dirty="0" smtClean="0"/>
              <a:t>(R=100)</a:t>
            </a:r>
            <a:endParaRPr lang="en-US" sz="4800" dirty="0"/>
          </a:p>
        </p:txBody>
      </p:sp>
      <p:sp>
        <p:nvSpPr>
          <p:cNvPr id="21" name="Oval 20"/>
          <p:cNvSpPr/>
          <p:nvPr/>
        </p:nvSpPr>
        <p:spPr>
          <a:xfrm>
            <a:off x="5482982" y="493954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02880" y="46751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19651" y="4577860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1</a:t>
            </a:r>
            <a:r>
              <a:rPr lang="en-US" sz="4800" baseline="-25000" dirty="0"/>
              <a:t> </a:t>
            </a:r>
            <a:r>
              <a:rPr lang="en-US" sz="4800" dirty="0" smtClean="0"/>
              <a:t>(R = 200)</a:t>
            </a:r>
            <a:endParaRPr lang="en-US" sz="4800" dirty="0"/>
          </a:p>
        </p:txBody>
      </p:sp>
      <p:sp>
        <p:nvSpPr>
          <p:cNvPr id="24" name="Oval 23"/>
          <p:cNvSpPr/>
          <p:nvPr/>
        </p:nvSpPr>
        <p:spPr>
          <a:xfrm>
            <a:off x="5043572" y="534408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19464" y="534408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81515" y="5289207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6452" y="5352811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4639936" y="534408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90916" y="4118826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m</a:t>
            </a:r>
            <a:endParaRPr lang="en-US" sz="4800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678510" y="4585433"/>
            <a:ext cx="975408" cy="6495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59542" y="4259580"/>
            <a:ext cx="718975" cy="1858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48496" y="298075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720472" y="2465113"/>
            <a:ext cx="847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V</a:t>
            </a:r>
            <a:r>
              <a:rPr lang="en-US" sz="4800" baseline="-25000" dirty="0" err="1" smtClean="0"/>
              <a:t>m</a:t>
            </a:r>
            <a:endParaRPr lang="en-US" sz="4800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5102149" y="407801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30186" y="3522721"/>
            <a:ext cx="70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V’</a:t>
            </a:r>
            <a:endParaRPr lang="en-US" sz="48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450327" y="193190"/>
            <a:ext cx="506696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Rasterization parameter R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Screen space interpolation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R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Pm</a:t>
            </a:r>
            <a:r>
              <a:rPr lang="en-US" sz="2800" dirty="0" smtClean="0">
                <a:solidFill>
                  <a:srgbClr val="FF0000"/>
                </a:solidFill>
              </a:rPr>
              <a:t>=(R</a:t>
            </a:r>
            <a:r>
              <a:rPr lang="en-US" sz="2800" baseline="-25000" dirty="0" smtClean="0">
                <a:solidFill>
                  <a:srgbClr val="FF0000"/>
                </a:solidFill>
              </a:rPr>
              <a:t>P0</a:t>
            </a:r>
            <a:r>
              <a:rPr lang="en-US" sz="2800" dirty="0" smtClean="0">
                <a:solidFill>
                  <a:srgbClr val="FF0000"/>
                </a:solidFill>
              </a:rPr>
              <a:t>+R</a:t>
            </a:r>
            <a:r>
              <a:rPr lang="en-US" sz="2800" baseline="-25000" dirty="0" smtClean="0">
                <a:solidFill>
                  <a:srgbClr val="FF0000"/>
                </a:solidFill>
              </a:rPr>
              <a:t>P1</a:t>
            </a:r>
            <a:r>
              <a:rPr lang="en-US" sz="2800" dirty="0" smtClean="0">
                <a:solidFill>
                  <a:srgbClr val="FF0000"/>
                </a:solidFill>
              </a:rPr>
              <a:t>)/2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R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Pm</a:t>
            </a:r>
            <a:r>
              <a:rPr lang="en-US" sz="2800" dirty="0" smtClean="0">
                <a:solidFill>
                  <a:srgbClr val="FF0000"/>
                </a:solidFill>
              </a:rPr>
              <a:t> = (100+200)/2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“Rasterization parameter value at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rojection midpoint is mean of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Rasterization parameter value at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Endpoints”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The projection of </a:t>
            </a:r>
            <a:r>
              <a:rPr lang="en-US" sz="2800" dirty="0" err="1" smtClean="0">
                <a:solidFill>
                  <a:srgbClr val="FF000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800" dirty="0" smtClean="0">
                <a:solidFill>
                  <a:srgbClr val="FF0000"/>
                </a:solidFill>
              </a:rPr>
              <a:t> gets R = 125</a:t>
            </a:r>
          </a:p>
          <a:p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34" y="605248"/>
            <a:ext cx="35981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 space </a:t>
            </a:r>
          </a:p>
          <a:p>
            <a:r>
              <a:rPr lang="en-US" sz="2800" dirty="0" smtClean="0"/>
              <a:t>interpolation</a:t>
            </a:r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It is </a:t>
            </a:r>
            <a:r>
              <a:rPr lang="en-US" sz="2800" dirty="0" err="1" smtClean="0">
                <a:solidFill>
                  <a:srgbClr val="00B05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B050"/>
                </a:solidFill>
              </a:rPr>
              <a:t>m</a:t>
            </a:r>
            <a:r>
              <a:rPr lang="en-US" sz="2800" dirty="0" smtClean="0">
                <a:solidFill>
                  <a:srgbClr val="00B050"/>
                </a:solidFill>
              </a:rPr>
              <a:t> that has R = 150</a:t>
            </a:r>
          </a:p>
          <a:p>
            <a:endParaRPr lang="en-US" sz="28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467045" y="3123069"/>
            <a:ext cx="132376" cy="2945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47" y="322730"/>
            <a:ext cx="6503383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screen space interpolation, </a:t>
            </a:r>
          </a:p>
          <a:p>
            <a:r>
              <a:rPr lang="en-US" sz="2800" dirty="0" smtClean="0"/>
              <a:t>rasterization </a:t>
            </a:r>
            <a:r>
              <a:rPr lang="en-US" sz="2800" dirty="0"/>
              <a:t>parameter r is a </a:t>
            </a:r>
            <a:r>
              <a:rPr lang="en-US" sz="2800" dirty="0" smtClean="0"/>
              <a:t>linear </a:t>
            </a:r>
            <a:endParaRPr lang="en-US" sz="2800" dirty="0"/>
          </a:p>
          <a:p>
            <a:r>
              <a:rPr lang="en-US" sz="2800" dirty="0"/>
              <a:t>expression in image coordinates u and v</a:t>
            </a:r>
          </a:p>
          <a:p>
            <a:r>
              <a:rPr lang="en-US" sz="2800" dirty="0" smtClean="0"/>
              <a:t>r(u, v) =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s</a:t>
            </a:r>
            <a:r>
              <a:rPr lang="en-US" sz="2800" dirty="0" err="1" smtClean="0"/>
              <a:t>u+B</a:t>
            </a:r>
            <a:r>
              <a:rPr lang="en-US" sz="2800" baseline="-25000" dirty="0" err="1" smtClean="0"/>
              <a:t>s</a:t>
            </a:r>
            <a:r>
              <a:rPr lang="en-US" sz="2800" dirty="0" err="1" smtClean="0"/>
              <a:t>v+C</a:t>
            </a:r>
            <a:r>
              <a:rPr lang="en-US" sz="2800" baseline="-25000" dirty="0" err="1" smtClean="0"/>
              <a:t>s</a:t>
            </a:r>
            <a:endParaRPr lang="en-US" sz="2800" baseline="-25000" dirty="0" smtClean="0"/>
          </a:p>
          <a:p>
            <a:endParaRPr lang="en-US" sz="2800" dirty="0" smtClean="0"/>
          </a:p>
          <a:p>
            <a:r>
              <a:rPr lang="en-US" sz="2800" dirty="0" smtClean="0"/>
              <a:t>For model space interpolation,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asterization parameter r is a ratio of linear </a:t>
            </a:r>
          </a:p>
          <a:p>
            <a:r>
              <a:rPr lang="en-US" sz="2800" dirty="0" smtClean="0"/>
              <a:t>expression in image coordinates u and v</a:t>
            </a:r>
          </a:p>
          <a:p>
            <a:endParaRPr lang="en-US" sz="2800" dirty="0" smtClean="0"/>
          </a:p>
          <a:p>
            <a:r>
              <a:rPr lang="en-US" sz="2800" dirty="0" smtClean="0"/>
              <a:t>r(u, v) = (</a:t>
            </a:r>
            <a:r>
              <a:rPr lang="en-US" sz="2800" dirty="0" err="1" smtClean="0"/>
              <a:t>Au+Bv+C</a:t>
            </a:r>
            <a:r>
              <a:rPr lang="en-US" sz="2800" dirty="0" smtClean="0"/>
              <a:t>)/(</a:t>
            </a:r>
            <a:r>
              <a:rPr lang="en-US" sz="2800" dirty="0" err="1" smtClean="0"/>
              <a:t>Du+Ev+F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V3 </a:t>
            </a:r>
            <a:r>
              <a:rPr lang="en-US" sz="2800" dirty="0" err="1" smtClean="0"/>
              <a:t>rv</a:t>
            </a:r>
            <a:r>
              <a:rPr lang="en-US" sz="2800" dirty="0" smtClean="0"/>
              <a:t>(r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 smtClean="0"/>
              <a:t>A = </a:t>
            </a:r>
            <a:r>
              <a:rPr lang="en-US" sz="2800" dirty="0" err="1" smtClean="0"/>
              <a:t>Q.GetColumn</a:t>
            </a:r>
            <a:r>
              <a:rPr lang="en-US" sz="2800" dirty="0" smtClean="0"/>
              <a:t>(0) * </a:t>
            </a:r>
            <a:r>
              <a:rPr lang="en-US" sz="2800" dirty="0" err="1" smtClean="0"/>
              <a:t>rv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V3 DEF = Q[0]+Q[1]+Q[2];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6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stCxn id="41" idx="2"/>
            <a:endCxn id="3" idx="7"/>
          </p:cNvCxnSpPr>
          <p:nvPr/>
        </p:nvCxnSpPr>
        <p:spPr>
          <a:xfrm flipH="1">
            <a:off x="2542951" y="2936588"/>
            <a:ext cx="2755190" cy="483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386853" y="339334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42386" y="2228082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 0</a:t>
            </a:r>
            <a:endParaRPr lang="en-US" sz="4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006143" y="353944"/>
            <a:ext cx="567842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{A, D, C} {C, B, A}</a:t>
            </a:r>
          </a:p>
          <a:p>
            <a:endParaRPr lang="en-US" sz="3600" dirty="0"/>
          </a:p>
          <a:p>
            <a:r>
              <a:rPr lang="en-US" sz="3600" dirty="0" smtClean="0"/>
              <a:t>Shared Vertex Triangle Mesh</a:t>
            </a:r>
          </a:p>
          <a:p>
            <a:endParaRPr lang="en-US" sz="3600" dirty="0"/>
          </a:p>
          <a:p>
            <a:r>
              <a:rPr lang="en-US" sz="3600" dirty="0" smtClean="0"/>
              <a:t>V3 *</a:t>
            </a:r>
            <a:r>
              <a:rPr lang="en-US" sz="3600" dirty="0" err="1" smtClean="0"/>
              <a:t>verts</a:t>
            </a:r>
            <a:r>
              <a:rPr lang="en-US" sz="3600" dirty="0" smtClean="0"/>
              <a:t> = {A, B, C, D}</a:t>
            </a:r>
          </a:p>
          <a:p>
            <a:r>
              <a:rPr lang="en-US" sz="3600" dirty="0" smtClean="0"/>
              <a:t>Unsigned </a:t>
            </a:r>
            <a:r>
              <a:rPr lang="en-US" sz="3600" dirty="0" err="1" smtClean="0"/>
              <a:t>int</a:t>
            </a:r>
            <a:r>
              <a:rPr lang="en-US" sz="3600" dirty="0" smtClean="0"/>
              <a:t> *</a:t>
            </a:r>
            <a:r>
              <a:rPr lang="en-US" sz="3600" dirty="0" err="1" smtClean="0"/>
              <a:t>tris</a:t>
            </a:r>
            <a:r>
              <a:rPr lang="en-US" sz="3600" dirty="0" smtClean="0"/>
              <a:t> = {0, 3, 2, 2, 1, 0}</a:t>
            </a:r>
          </a:p>
          <a:p>
            <a:endParaRPr lang="en-US" sz="3600" dirty="0"/>
          </a:p>
          <a:p>
            <a:r>
              <a:rPr lang="en-US" sz="3600" dirty="0" smtClean="0"/>
              <a:t>Unsigned </a:t>
            </a:r>
            <a:r>
              <a:rPr lang="en-US" sz="3600" dirty="0" err="1" smtClean="0"/>
              <a:t>int</a:t>
            </a:r>
            <a:r>
              <a:rPr lang="en-US" sz="3600" dirty="0" smtClean="0"/>
              <a:t> vi0 = </a:t>
            </a:r>
            <a:r>
              <a:rPr lang="en-US" sz="3600" dirty="0" err="1" smtClean="0"/>
              <a:t>tris</a:t>
            </a:r>
            <a:r>
              <a:rPr lang="en-US" sz="3600" dirty="0" smtClean="0"/>
              <a:t>[3*k+0];</a:t>
            </a:r>
          </a:p>
          <a:p>
            <a:r>
              <a:rPr lang="en-US" sz="3600" dirty="0" smtClean="0"/>
              <a:t>V3 V0 = </a:t>
            </a:r>
            <a:r>
              <a:rPr lang="en-US" sz="3600" dirty="0" err="1" smtClean="0"/>
              <a:t>verts</a:t>
            </a:r>
            <a:r>
              <a:rPr lang="en-US" sz="3600" dirty="0" smtClean="0"/>
              <a:t>[vi0];</a:t>
            </a:r>
          </a:p>
          <a:p>
            <a:endParaRPr lang="en-US" sz="3600" dirty="0" smtClean="0"/>
          </a:p>
        </p:txBody>
      </p:sp>
      <p:sp>
        <p:nvSpPr>
          <p:cNvPr id="41" name="Oval 40"/>
          <p:cNvSpPr/>
          <p:nvPr/>
        </p:nvSpPr>
        <p:spPr>
          <a:xfrm>
            <a:off x="5298141" y="284514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96535" y="540681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95413" y="572954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2"/>
          </p:cNvCxnSpPr>
          <p:nvPr/>
        </p:nvCxnSpPr>
        <p:spPr>
          <a:xfrm flipH="1">
            <a:off x="2295413" y="5498253"/>
            <a:ext cx="3601122" cy="34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4"/>
          </p:cNvCxnSpPr>
          <p:nvPr/>
        </p:nvCxnSpPr>
        <p:spPr>
          <a:xfrm flipV="1">
            <a:off x="2386853" y="3511570"/>
            <a:ext cx="72614" cy="2400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</p:cNvCxnSpPr>
          <p:nvPr/>
        </p:nvCxnSpPr>
        <p:spPr>
          <a:xfrm flipH="1" flipV="1">
            <a:off x="5386891" y="2845148"/>
            <a:ext cx="601084" cy="2561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1"/>
          </p:cNvCxnSpPr>
          <p:nvPr/>
        </p:nvCxnSpPr>
        <p:spPr>
          <a:xfrm flipH="1" flipV="1">
            <a:off x="2525357" y="3431164"/>
            <a:ext cx="3397960" cy="200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98141" y="1977584"/>
            <a:ext cx="97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 1</a:t>
            </a:r>
            <a:endParaRPr lang="en-US" sz="48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6076725" y="4874245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 2</a:t>
            </a:r>
            <a:endParaRPr lang="en-US" sz="4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85624" y="5705242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 3</a:t>
            </a:r>
            <a:endParaRPr lang="en-US" sz="4800" baseline="-250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256879" y="3484788"/>
            <a:ext cx="2268479" cy="9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0"/>
          </p:cNvCxnSpPr>
          <p:nvPr/>
        </p:nvCxnSpPr>
        <p:spPr>
          <a:xfrm flipH="1" flipV="1">
            <a:off x="2295413" y="1499347"/>
            <a:ext cx="182880" cy="1894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" idx="1"/>
          </p:cNvCxnSpPr>
          <p:nvPr/>
        </p:nvCxnSpPr>
        <p:spPr>
          <a:xfrm flipH="1" flipV="1">
            <a:off x="623757" y="1977584"/>
            <a:ext cx="1789878" cy="1442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3456" y="3798794"/>
            <a:ext cx="4296336" cy="2380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11026" y="370735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3" idx="1"/>
          </p:cNvCxnSpPr>
          <p:nvPr/>
        </p:nvCxnSpPr>
        <p:spPr>
          <a:xfrm flipH="1" flipV="1">
            <a:off x="767828" y="1620372"/>
            <a:ext cx="2769980" cy="2113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6387" y="152893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197" y="1354023"/>
            <a:ext cx="44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</a:t>
            </a:r>
            <a:endParaRPr lang="en-US" sz="4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360249" y="3981674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71476" y="194144"/>
            <a:ext cx="6539483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Material color C(1, 0, 0)</a:t>
            </a:r>
          </a:p>
          <a:p>
            <a:r>
              <a:rPr lang="en-US" sz="3600" dirty="0" smtClean="0"/>
              <a:t>L point light source</a:t>
            </a:r>
          </a:p>
          <a:p>
            <a:r>
              <a:rPr lang="en-US" sz="3600" dirty="0" smtClean="0"/>
              <a:t>P surface point</a:t>
            </a:r>
          </a:p>
          <a:p>
            <a:r>
              <a:rPr lang="en-US" sz="3600" dirty="0" err="1" smtClean="0"/>
              <a:t>k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 ambient coefficient</a:t>
            </a:r>
          </a:p>
          <a:p>
            <a:r>
              <a:rPr lang="en-US" sz="3600" dirty="0" err="1" smtClean="0"/>
              <a:t>k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= 0.2f;</a:t>
            </a:r>
          </a:p>
          <a:p>
            <a:r>
              <a:rPr lang="en-US" sz="3600" dirty="0" err="1" smtClean="0"/>
              <a:t>k</a:t>
            </a:r>
            <a:r>
              <a:rPr lang="en-US" sz="3600" baseline="-25000" dirty="0" err="1" smtClean="0"/>
              <a:t>d</a:t>
            </a:r>
            <a:r>
              <a:rPr lang="en-US" sz="3600" dirty="0" smtClean="0"/>
              <a:t> diffuse coefficient</a:t>
            </a:r>
          </a:p>
          <a:p>
            <a:r>
              <a:rPr lang="en-US" sz="3600" dirty="0" err="1" smtClean="0"/>
              <a:t>k</a:t>
            </a:r>
            <a:r>
              <a:rPr lang="en-US" sz="3600" baseline="-25000" dirty="0" err="1" smtClean="0"/>
              <a:t>d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l*n; </a:t>
            </a:r>
            <a:r>
              <a:rPr lang="en-US" sz="3600" dirty="0" err="1" smtClean="0"/>
              <a:t>kd</a:t>
            </a:r>
            <a:r>
              <a:rPr lang="en-US" sz="3600" dirty="0" smtClean="0"/>
              <a:t> = (</a:t>
            </a:r>
            <a:r>
              <a:rPr lang="en-US" sz="3600" dirty="0" err="1" smtClean="0"/>
              <a:t>kd</a:t>
            </a:r>
            <a:r>
              <a:rPr lang="en-US" sz="3600" dirty="0" smtClean="0"/>
              <a:t> &lt; 0) ? 0: </a:t>
            </a:r>
            <a:r>
              <a:rPr lang="en-US" sz="3600" dirty="0" err="1" smtClean="0"/>
              <a:t>kd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</a:t>
            </a:r>
            <a:r>
              <a:rPr lang="en-US" sz="3600" baseline="-25000" dirty="0" smtClean="0"/>
              <a:t>P</a:t>
            </a:r>
            <a:r>
              <a:rPr lang="en-US" sz="3600" dirty="0" smtClean="0"/>
              <a:t> = C*(</a:t>
            </a:r>
            <a:r>
              <a:rPr lang="en-US" sz="3600" dirty="0" err="1" smtClean="0"/>
              <a:t>k</a:t>
            </a:r>
            <a:r>
              <a:rPr lang="en-US" sz="3600" baseline="-25000" dirty="0" err="1" smtClean="0"/>
              <a:t>a</a:t>
            </a:r>
            <a:r>
              <a:rPr lang="en-US" sz="3600" dirty="0" smtClean="0"/>
              <a:t>+(1-k</a:t>
            </a:r>
            <a:r>
              <a:rPr lang="en-US" sz="3600" baseline="-25000" dirty="0" smtClean="0"/>
              <a:t>a</a:t>
            </a:r>
            <a:r>
              <a:rPr lang="en-US" sz="3600" dirty="0" smtClean="0"/>
              <a:t>)</a:t>
            </a:r>
            <a:r>
              <a:rPr lang="en-US" sz="3600" dirty="0" err="1" smtClean="0"/>
              <a:t>k</a:t>
            </a:r>
            <a:r>
              <a:rPr lang="en-US" sz="3600" baseline="-25000" dirty="0" err="1" smtClean="0"/>
              <a:t>d</a:t>
            </a:r>
            <a:r>
              <a:rPr lang="en-US" sz="3600" dirty="0" smtClean="0"/>
              <a:t>)</a:t>
            </a:r>
          </a:p>
          <a:p>
            <a:r>
              <a:rPr lang="en-US" sz="3600" dirty="0" err="1" smtClean="0"/>
              <a:t>Gouraud</a:t>
            </a:r>
            <a:r>
              <a:rPr lang="en-US" sz="3600" dirty="0" smtClean="0"/>
              <a:t> shading—evaluate color </a:t>
            </a:r>
          </a:p>
          <a:p>
            <a:r>
              <a:rPr lang="en-US" sz="3600" dirty="0" smtClean="0"/>
              <a:t>at vertices and interpolate </a:t>
            </a:r>
          </a:p>
          <a:p>
            <a:r>
              <a:rPr lang="en-US" sz="3600" dirty="0" smtClean="0"/>
              <a:t>across triangle</a:t>
            </a:r>
          </a:p>
          <a:p>
            <a:r>
              <a:rPr lang="en-US" sz="3600" dirty="0" err="1" smtClean="0"/>
              <a:t>Phong</a:t>
            </a:r>
            <a:r>
              <a:rPr lang="en-US" sz="3600" dirty="0" smtClean="0"/>
              <a:t> shading</a:t>
            </a:r>
            <a:endParaRPr lang="en-US" sz="36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15857" y="2467021"/>
            <a:ext cx="13392" cy="1299445"/>
          </a:xfrm>
          <a:prstGeom prst="line">
            <a:avLst/>
          </a:prstGeom>
          <a:ln w="635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280" y="237948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286129" y="2827186"/>
            <a:ext cx="1339197" cy="986849"/>
          </a:xfrm>
          <a:prstGeom prst="line">
            <a:avLst/>
          </a:prstGeom>
          <a:ln w="635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5568" y="2827186"/>
            <a:ext cx="325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30967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5186" y="597981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7882" y="1028700"/>
            <a:ext cx="4155142" cy="5069541"/>
            <a:chOff x="537882" y="1028700"/>
            <a:chExt cx="4155142" cy="5069541"/>
          </a:xfrm>
        </p:grpSpPr>
        <p:sp>
          <p:nvSpPr>
            <p:cNvPr id="2" name="Rectangle 1"/>
            <p:cNvSpPr/>
            <p:nvPr/>
          </p:nvSpPr>
          <p:spPr>
            <a:xfrm>
              <a:off x="537882" y="1028700"/>
              <a:ext cx="4155142" cy="5069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un 3"/>
            <p:cNvSpPr/>
            <p:nvPr/>
          </p:nvSpPr>
          <p:spPr>
            <a:xfrm>
              <a:off x="1129374" y="2119209"/>
              <a:ext cx="2944906" cy="2770094"/>
            </a:xfrm>
            <a:prstGeom prst="su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05137" y="5979811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61747" y="1791549"/>
            <a:ext cx="1152413" cy="1468348"/>
            <a:chOff x="1961747" y="1791549"/>
            <a:chExt cx="1152413" cy="1468348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1961747" y="2119209"/>
              <a:ext cx="640080" cy="11406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794120" y="1791549"/>
              <a:ext cx="320040" cy="1340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994020" y="1805357"/>
              <a:ext cx="832373" cy="313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592433" y="3091283"/>
              <a:ext cx="521727" cy="1452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7754022" y="3360420"/>
            <a:ext cx="2172567" cy="273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n 30"/>
          <p:cNvSpPr/>
          <p:nvPr/>
        </p:nvSpPr>
        <p:spPr>
          <a:xfrm rot="465521">
            <a:off x="5115726" y="3606849"/>
            <a:ext cx="7028539" cy="6877914"/>
          </a:xfrm>
          <a:prstGeom prst="sun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06653" y="3097433"/>
            <a:ext cx="2849596" cy="610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919606" y="3131820"/>
            <a:ext cx="2916446" cy="68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40520" y="6098241"/>
            <a:ext cx="3740839" cy="3303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155602" y="3810000"/>
            <a:ext cx="1824318" cy="2288241"/>
            <a:chOff x="537882" y="1028700"/>
            <a:chExt cx="4155142" cy="5069541"/>
          </a:xfrm>
        </p:grpSpPr>
        <p:sp>
          <p:nvSpPr>
            <p:cNvPr id="7" name="Rectangle 6"/>
            <p:cNvSpPr/>
            <p:nvPr/>
          </p:nvSpPr>
          <p:spPr>
            <a:xfrm>
              <a:off x="537882" y="1028700"/>
              <a:ext cx="4155142" cy="5069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un 7"/>
            <p:cNvSpPr/>
            <p:nvPr/>
          </p:nvSpPr>
          <p:spPr>
            <a:xfrm>
              <a:off x="1129374" y="2119209"/>
              <a:ext cx="2944906" cy="2770094"/>
            </a:xfrm>
            <a:prstGeom prst="su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802201" y="5979811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629995" y="5979811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7756249" y="3360420"/>
            <a:ext cx="2172567" cy="273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700928" y="4105704"/>
            <a:ext cx="629410" cy="751783"/>
            <a:chOff x="1961747" y="1791549"/>
            <a:chExt cx="1152413" cy="1468348"/>
          </a:xfrm>
        </p:grpSpPr>
        <p:cxnSp>
          <p:nvCxnSpPr>
            <p:cNvPr id="46" name="Straight Connector 45"/>
            <p:cNvCxnSpPr/>
            <p:nvPr/>
          </p:nvCxnSpPr>
          <p:spPr>
            <a:xfrm flipH="1" flipV="1">
              <a:off x="1961747" y="2119209"/>
              <a:ext cx="640080" cy="11406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794120" y="1791549"/>
              <a:ext cx="320040" cy="13402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994020" y="1805357"/>
              <a:ext cx="832373" cy="313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592433" y="3091283"/>
              <a:ext cx="521727" cy="1452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3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image B out of image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A has known </a:t>
            </a:r>
            <a:r>
              <a:rPr lang="en-US" dirty="0" err="1" smtClean="0"/>
              <a:t>ppc</a:t>
            </a:r>
            <a:r>
              <a:rPr lang="en-US" dirty="0" smtClean="0"/>
              <a:t>, i.e. </a:t>
            </a:r>
            <a:r>
              <a:rPr lang="en-US" dirty="0" err="1" smtClean="0"/>
              <a:t>ppc</a:t>
            </a:r>
            <a:r>
              <a:rPr lang="en-US" baseline="-25000" dirty="0" err="1" smtClean="0"/>
              <a:t>A</a:t>
            </a:r>
            <a:r>
              <a:rPr lang="en-US" dirty="0" smtClean="0"/>
              <a:t>, with the default orientation, that comes out of PPC constructor for a given w, h, and </a:t>
            </a:r>
            <a:r>
              <a:rPr lang="en-US" dirty="0" err="1" smtClean="0"/>
              <a:t>hfov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hfov</a:t>
            </a:r>
            <a:r>
              <a:rPr lang="en-US" dirty="0" smtClean="0"/>
              <a:t> = 60</a:t>
            </a:r>
            <a:r>
              <a:rPr lang="en-US" baseline="30000" dirty="0" smtClean="0"/>
              <a:t>o</a:t>
            </a:r>
          </a:p>
          <a:p>
            <a:pPr lvl="1"/>
            <a:r>
              <a:rPr lang="en-US" dirty="0" smtClean="0"/>
              <a:t>w and h are given by the resolution of image A</a:t>
            </a:r>
          </a:p>
          <a:p>
            <a:r>
              <a:rPr lang="en-US" dirty="0" smtClean="0"/>
              <a:t>Image B has a known </a:t>
            </a:r>
            <a:r>
              <a:rPr lang="en-US" dirty="0" err="1" smtClean="0"/>
              <a:t>ppc</a:t>
            </a:r>
            <a:r>
              <a:rPr lang="en-US" dirty="0" smtClean="0"/>
              <a:t>, i.e. </a:t>
            </a:r>
            <a:r>
              <a:rPr lang="en-US" dirty="0" err="1" smtClean="0"/>
              <a:t>ppc</a:t>
            </a:r>
            <a:r>
              <a:rPr lang="en-US" baseline="-25000" dirty="0" err="1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Smaller field of view</a:t>
            </a:r>
          </a:p>
          <a:p>
            <a:pPr lvl="1"/>
            <a:r>
              <a:rPr lang="en-US" dirty="0" smtClean="0"/>
              <a:t>Whatever desired orientation by panning and tilting away from initial position</a:t>
            </a:r>
          </a:p>
          <a:p>
            <a:pPr lvl="1"/>
            <a:r>
              <a:rPr lang="en-US" dirty="0" smtClean="0"/>
              <a:t>Resolution desired for image B (e.g., w/10, h/10)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 flipV="1">
            <a:off x="1836420" y="2994660"/>
            <a:ext cx="6195060" cy="1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684284" y="576318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606" y="1946142"/>
            <a:ext cx="221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Image A</a:t>
            </a:r>
            <a:endParaRPr lang="en-US" sz="4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668850" y="5946065"/>
            <a:ext cx="4317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Eye of all images</a:t>
            </a:r>
            <a:endParaRPr lang="en-US" sz="4800" baseline="-25000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4282440" y="3369272"/>
            <a:ext cx="2301240" cy="739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308577">
            <a:off x="6543827" y="3692913"/>
            <a:ext cx="221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Image B</a:t>
            </a:r>
            <a:endParaRPr lang="en-US" sz="4800" baseline="-25000" dirty="0"/>
          </a:p>
        </p:txBody>
      </p:sp>
      <p:cxnSp>
        <p:nvCxnSpPr>
          <p:cNvPr id="14" name="Straight Connector 13"/>
          <p:cNvCxnSpPr>
            <a:stCxn id="5" idx="4"/>
          </p:cNvCxnSpPr>
          <p:nvPr/>
        </p:nvCxnSpPr>
        <p:spPr>
          <a:xfrm flipV="1">
            <a:off x="4775724" y="3009900"/>
            <a:ext cx="634128" cy="2936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79236" y="360930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18412" y="295398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70676" y="3773947"/>
            <a:ext cx="724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B</a:t>
            </a:r>
            <a:endParaRPr lang="en-US" sz="4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99906" y="2138633"/>
            <a:ext cx="693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A</a:t>
            </a:r>
            <a:endParaRPr lang="en-US" sz="4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86164" y="300980"/>
            <a:ext cx="7484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each pixel p(u, v) in B</a:t>
            </a:r>
          </a:p>
          <a:p>
            <a:r>
              <a:rPr lang="en-US" sz="2800" baseline="-25000" dirty="0"/>
              <a:t>	</a:t>
            </a:r>
            <a:r>
              <a:rPr lang="en-US" sz="2800" dirty="0" smtClean="0"/>
              <a:t>Make 3D point P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by </a:t>
            </a:r>
            <a:r>
              <a:rPr lang="en-US" sz="2800" dirty="0" err="1" smtClean="0"/>
              <a:t>unprojecting</a:t>
            </a:r>
            <a:r>
              <a:rPr lang="en-US" sz="2800" dirty="0" smtClean="0"/>
              <a:t> with </a:t>
            </a:r>
            <a:r>
              <a:rPr lang="en-US" sz="2800" dirty="0" err="1" smtClean="0"/>
              <a:t>ppc</a:t>
            </a:r>
            <a:r>
              <a:rPr lang="en-US" sz="2800" baseline="-25000" dirty="0" err="1" smtClean="0"/>
              <a:t>B</a:t>
            </a:r>
            <a:endParaRPr lang="en-US" sz="2800" dirty="0" smtClean="0"/>
          </a:p>
          <a:p>
            <a:r>
              <a:rPr lang="en-US" sz="2800" baseline="-25000" dirty="0"/>
              <a:t>	</a:t>
            </a:r>
            <a:r>
              <a:rPr lang="en-US" sz="2800" dirty="0" smtClean="0"/>
              <a:t>Project P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onto image A with </a:t>
            </a:r>
            <a:r>
              <a:rPr lang="en-US" sz="2800" dirty="0" err="1" smtClean="0"/>
              <a:t>ppc</a:t>
            </a:r>
            <a:r>
              <a:rPr lang="en-US" sz="2800" baseline="-25000" dirty="0" err="1" smtClean="0"/>
              <a:t>A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45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828800" y="6004450"/>
            <a:ext cx="97612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77895" y="1854702"/>
            <a:ext cx="44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</a:t>
            </a:r>
            <a:endParaRPr lang="en-US" sz="4800" baseline="-25000" dirty="0"/>
          </a:p>
        </p:txBody>
      </p:sp>
      <p:sp>
        <p:nvSpPr>
          <p:cNvPr id="4" name="Oval 3"/>
          <p:cNvSpPr/>
          <p:nvPr/>
        </p:nvSpPr>
        <p:spPr>
          <a:xfrm>
            <a:off x="2048211" y="268569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5390" y="5717119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Receiver</a:t>
            </a:r>
            <a:endParaRPr lang="en-US" sz="2800" baseline="-25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04889" y="4407489"/>
            <a:ext cx="2006737" cy="333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7368" y="3733959"/>
            <a:ext cx="125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Blocker</a:t>
            </a:r>
            <a:endParaRPr lang="en-US" sz="2800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6569113" y="99710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12472" y="19887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913167" y="2927476"/>
            <a:ext cx="3145040" cy="164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95549" y="2786156"/>
            <a:ext cx="1967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plane</a:t>
            </a:r>
            <a:endParaRPr lang="en-US" sz="2800" baseline="-25000" dirty="0"/>
          </a:p>
        </p:txBody>
      </p:sp>
      <p:cxnSp>
        <p:nvCxnSpPr>
          <p:cNvPr id="16" name="Straight Connector 15"/>
          <p:cNvCxnSpPr>
            <a:endCxn id="4" idx="5"/>
          </p:cNvCxnSpPr>
          <p:nvPr/>
        </p:nvCxnSpPr>
        <p:spPr>
          <a:xfrm flipH="1" flipV="1">
            <a:off x="2204309" y="2841797"/>
            <a:ext cx="2459131" cy="3186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4" idx="5"/>
          </p:cNvCxnSpPr>
          <p:nvPr/>
        </p:nvCxnSpPr>
        <p:spPr>
          <a:xfrm flipH="1" flipV="1">
            <a:off x="2204309" y="2841797"/>
            <a:ext cx="7274972" cy="319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1" idx="0"/>
          </p:cNvCxnSpPr>
          <p:nvPr/>
        </p:nvCxnSpPr>
        <p:spPr>
          <a:xfrm flipH="1" flipV="1">
            <a:off x="6660553" y="997108"/>
            <a:ext cx="3582382" cy="5132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1" idx="2"/>
          </p:cNvCxnSpPr>
          <p:nvPr/>
        </p:nvCxnSpPr>
        <p:spPr>
          <a:xfrm flipV="1">
            <a:off x="2112646" y="1088548"/>
            <a:ext cx="4456467" cy="4891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1" idx="4"/>
          </p:cNvCxnSpPr>
          <p:nvPr/>
        </p:nvCxnSpPr>
        <p:spPr>
          <a:xfrm flipH="1" flipV="1">
            <a:off x="6660553" y="1179988"/>
            <a:ext cx="636167" cy="4798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795756" y="295632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78297" y="588728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77420" y="2162029"/>
            <a:ext cx="716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7069576" y="5922502"/>
            <a:ext cx="716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491858" y="2685699"/>
            <a:ext cx="1424597" cy="1401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52795" y="1819354"/>
            <a:ext cx="1425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Shadow </a:t>
            </a:r>
          </a:p>
          <a:p>
            <a:r>
              <a:rPr lang="en-US" sz="2800" dirty="0" smtClean="0"/>
              <a:t>Map</a:t>
            </a:r>
            <a:endParaRPr lang="en-US" sz="2800" baseline="-25000" dirty="0"/>
          </a:p>
        </p:txBody>
      </p:sp>
      <p:cxnSp>
        <p:nvCxnSpPr>
          <p:cNvPr id="51" name="Straight Connector 50"/>
          <p:cNvCxnSpPr>
            <a:endCxn id="4" idx="5"/>
          </p:cNvCxnSpPr>
          <p:nvPr/>
        </p:nvCxnSpPr>
        <p:spPr>
          <a:xfrm flipH="1" flipV="1">
            <a:off x="2204309" y="2841797"/>
            <a:ext cx="5051921" cy="3150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828800" y="5979572"/>
            <a:ext cx="277368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61177" y="5979572"/>
            <a:ext cx="42288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682029" y="4369389"/>
            <a:ext cx="2114421" cy="3330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1" idx="3"/>
          </p:cNvCxnSpPr>
          <p:nvPr/>
        </p:nvCxnSpPr>
        <p:spPr>
          <a:xfrm flipV="1">
            <a:off x="4404355" y="1153206"/>
            <a:ext cx="2191540" cy="3420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356495" y="28603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21978" y="2766974"/>
            <a:ext cx="716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65" name="Oval 64"/>
          <p:cNvSpPr/>
          <p:nvPr/>
        </p:nvSpPr>
        <p:spPr>
          <a:xfrm>
            <a:off x="4304699" y="451894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70182" y="4425547"/>
            <a:ext cx="716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cxnSp>
        <p:nvCxnSpPr>
          <p:cNvPr id="67" name="Straight Connector 66"/>
          <p:cNvCxnSpPr>
            <a:stCxn id="65" idx="1"/>
            <a:endCxn id="4" idx="5"/>
          </p:cNvCxnSpPr>
          <p:nvPr/>
        </p:nvCxnSpPr>
        <p:spPr>
          <a:xfrm flipH="1" flipV="1">
            <a:off x="2204309" y="2841797"/>
            <a:ext cx="2127172" cy="170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877952" y="2622406"/>
            <a:ext cx="543882" cy="28268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972337" y="2905092"/>
            <a:ext cx="2976017" cy="3106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376087" y="2629197"/>
            <a:ext cx="2110658" cy="3399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331770" y="59094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815050" y="589430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551966" y="6023501"/>
            <a:ext cx="460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Light         penumbra    shadow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2787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44098" y="19967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52667" y="19967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44098" y="51971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52667" y="519717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96096" y="379654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4529" y="1165776"/>
            <a:ext cx="825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C0</a:t>
            </a:r>
            <a:endParaRPr lang="en-US" sz="4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235538" y="1165776"/>
            <a:ext cx="825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C1</a:t>
            </a:r>
            <a:endParaRPr lang="en-US" sz="4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814529" y="5316861"/>
            <a:ext cx="825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C3</a:t>
            </a:r>
            <a:endParaRPr lang="en-US" sz="4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235538" y="5316861"/>
            <a:ext cx="825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C2</a:t>
            </a:r>
            <a:endParaRPr lang="en-US" sz="4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1672" y="3472485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47035" y="2392165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 =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C0(1-x)(1-y)+</a:t>
            </a:r>
          </a:p>
          <a:p>
            <a:r>
              <a:rPr lang="en-US" sz="3600" dirty="0" smtClean="0"/>
              <a:t>	C1x(1-y)+</a:t>
            </a:r>
          </a:p>
          <a:p>
            <a:r>
              <a:rPr lang="en-US" sz="3600" dirty="0" smtClean="0"/>
              <a:t>	C2xy +</a:t>
            </a:r>
          </a:p>
          <a:p>
            <a:r>
              <a:rPr lang="en-US" sz="3600" dirty="0" smtClean="0"/>
              <a:t>	C3(1-x)y</a:t>
            </a:r>
            <a:endParaRPr lang="en-US" sz="36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833206" y="3887983"/>
            <a:ext cx="901352" cy="12317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58500" y="374099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x</a:t>
            </a:r>
            <a:endParaRPr lang="en-US" sz="4800" baseline="-25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788191" y="2010874"/>
            <a:ext cx="35209" cy="1812452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9434" y="2501601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y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26921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66431" y="335521"/>
            <a:ext cx="79102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 = o + </a:t>
            </a:r>
            <a:r>
              <a:rPr lang="en-US" sz="3200" dirty="0" err="1"/>
              <a:t>d</a:t>
            </a:r>
            <a:r>
              <a:rPr lang="en-US" sz="3200" dirty="0" err="1" smtClean="0"/>
              <a:t>t</a:t>
            </a:r>
            <a:endParaRPr lang="en-US" sz="3200" dirty="0"/>
          </a:p>
          <a:p>
            <a:r>
              <a:rPr lang="en-US" sz="3200" dirty="0" smtClean="0"/>
              <a:t>p = v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a + 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b + v2c</a:t>
            </a:r>
          </a:p>
          <a:p>
            <a:r>
              <a:rPr lang="en-US" sz="3200" dirty="0" err="1" smtClean="0"/>
              <a:t>a+b+c</a:t>
            </a:r>
            <a:r>
              <a:rPr lang="en-US" sz="3200" dirty="0"/>
              <a:t> </a:t>
            </a:r>
            <a:r>
              <a:rPr lang="en-US" sz="3200" dirty="0" smtClean="0"/>
              <a:t>= 1</a:t>
            </a:r>
          </a:p>
          <a:p>
            <a:r>
              <a:rPr lang="en-US" sz="3200" dirty="0" smtClean="0"/>
              <a:t>a &gt; 0, b &gt; 0, c &gt; 0</a:t>
            </a:r>
          </a:p>
          <a:p>
            <a:r>
              <a:rPr lang="en-US" sz="3200" dirty="0" err="1" smtClean="0"/>
              <a:t>o+dt</a:t>
            </a:r>
            <a:r>
              <a:rPr lang="en-US" sz="3200" dirty="0" smtClean="0"/>
              <a:t>=[v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][</a:t>
            </a:r>
            <a:r>
              <a:rPr lang="en-US" sz="3200" dirty="0" err="1" smtClean="0"/>
              <a:t>abc</a:t>
            </a:r>
            <a:r>
              <a:rPr lang="en-US" sz="3200" dirty="0" smtClean="0"/>
              <a:t>]</a:t>
            </a:r>
            <a:r>
              <a:rPr lang="en-US" sz="3200" baseline="30000" dirty="0" smtClean="0"/>
              <a:t>T</a:t>
            </a:r>
          </a:p>
          <a:p>
            <a:r>
              <a:rPr lang="en-US" sz="3200" dirty="0" smtClean="0"/>
              <a:t>M = </a:t>
            </a:r>
            <a:r>
              <a:rPr lang="en-US" sz="3200" dirty="0"/>
              <a:t>[v</a:t>
            </a:r>
            <a:r>
              <a:rPr lang="en-US" sz="3200" baseline="-25000" dirty="0"/>
              <a:t>0</a:t>
            </a:r>
            <a:r>
              <a:rPr lang="en-US" sz="3200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v</a:t>
            </a:r>
            <a:r>
              <a:rPr lang="en-US" sz="3200" baseline="-25000" dirty="0"/>
              <a:t>2</a:t>
            </a:r>
            <a:r>
              <a:rPr lang="en-US" sz="3200" dirty="0" smtClean="0"/>
              <a:t>]</a:t>
            </a:r>
            <a:br>
              <a:rPr lang="en-US" sz="3200" dirty="0" smtClean="0"/>
            </a:br>
            <a:r>
              <a:rPr lang="en-US" sz="3200" dirty="0" smtClean="0"/>
              <a:t>M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(</a:t>
            </a:r>
            <a:r>
              <a:rPr lang="en-US" sz="3200" dirty="0" err="1" smtClean="0"/>
              <a:t>o+dt</a:t>
            </a:r>
            <a:r>
              <a:rPr lang="en-US" sz="3200" dirty="0" smtClean="0"/>
              <a:t>) = [</a:t>
            </a:r>
            <a:r>
              <a:rPr lang="en-US" sz="3200" dirty="0" err="1" smtClean="0"/>
              <a:t>abc</a:t>
            </a:r>
            <a:r>
              <a:rPr lang="en-US" sz="3200" dirty="0" smtClean="0"/>
              <a:t>]</a:t>
            </a:r>
            <a:r>
              <a:rPr lang="en-US" sz="3200" baseline="30000" dirty="0"/>
              <a:t>T</a:t>
            </a:r>
            <a:endParaRPr lang="en-US" sz="3200" dirty="0" smtClean="0"/>
          </a:p>
          <a:p>
            <a:r>
              <a:rPr lang="en-US" sz="3200" dirty="0" smtClean="0"/>
              <a:t>q + </a:t>
            </a:r>
            <a:r>
              <a:rPr lang="en-US" sz="3200" dirty="0" err="1" smtClean="0"/>
              <a:t>rt</a:t>
            </a:r>
            <a:r>
              <a:rPr lang="en-US" sz="3200" dirty="0" smtClean="0"/>
              <a:t> = [</a:t>
            </a:r>
            <a:r>
              <a:rPr lang="en-US" sz="3200" dirty="0" err="1" smtClean="0"/>
              <a:t>abc</a:t>
            </a:r>
            <a:r>
              <a:rPr lang="en-US" sz="3200" dirty="0" smtClean="0"/>
              <a:t>]</a:t>
            </a:r>
            <a:r>
              <a:rPr lang="en-US" sz="3200" baseline="30000" dirty="0" smtClean="0"/>
              <a:t>T</a:t>
            </a:r>
          </a:p>
          <a:p>
            <a:r>
              <a:rPr lang="en-US" sz="3200" dirty="0" smtClean="0"/>
              <a:t>t = (1-(</a:t>
            </a:r>
            <a:r>
              <a:rPr lang="en-US" sz="3200" dirty="0" err="1" smtClean="0"/>
              <a:t>q</a:t>
            </a:r>
            <a:r>
              <a:rPr lang="en-US" sz="3200" baseline="-25000" dirty="0" err="1" smtClean="0"/>
              <a:t>x</a:t>
            </a:r>
            <a:r>
              <a:rPr lang="en-US" sz="3200" dirty="0" err="1" smtClean="0"/>
              <a:t>+q</a:t>
            </a:r>
            <a:r>
              <a:rPr lang="en-US" sz="3200" baseline="-25000" dirty="0" err="1" smtClean="0"/>
              <a:t>y</a:t>
            </a:r>
            <a:r>
              <a:rPr lang="en-US" sz="3200" dirty="0" err="1" smtClean="0"/>
              <a:t>+q</a:t>
            </a:r>
            <a:r>
              <a:rPr lang="en-US" sz="3200" baseline="-25000" dirty="0" err="1" smtClean="0"/>
              <a:t>z</a:t>
            </a:r>
            <a:r>
              <a:rPr lang="en-US" sz="3200" dirty="0" smtClean="0"/>
              <a:t>)) / (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x</a:t>
            </a:r>
            <a:r>
              <a:rPr lang="en-US" sz="3200" dirty="0" err="1" smtClean="0"/>
              <a:t>+r</a:t>
            </a:r>
            <a:r>
              <a:rPr lang="en-US" sz="3200" baseline="-25000" dirty="0" err="1" smtClean="0"/>
              <a:t>y</a:t>
            </a:r>
            <a:r>
              <a:rPr lang="en-US" sz="3200" dirty="0" err="1" smtClean="0"/>
              <a:t>+r</a:t>
            </a:r>
            <a:r>
              <a:rPr lang="en-US" sz="3200" baseline="-25000" dirty="0" err="1" smtClean="0"/>
              <a:t>z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a = </a:t>
            </a:r>
            <a:r>
              <a:rPr lang="en-US" sz="3200" dirty="0" err="1" smtClean="0"/>
              <a:t>q</a:t>
            </a:r>
            <a:r>
              <a:rPr lang="en-US" sz="3200" baseline="-25000" dirty="0" err="1" smtClean="0"/>
              <a:t>x</a:t>
            </a:r>
            <a:r>
              <a:rPr lang="en-US" sz="3200" dirty="0" err="1" smtClean="0"/>
              <a:t>+r</a:t>
            </a:r>
            <a:r>
              <a:rPr lang="en-US" sz="3200" baseline="-25000" dirty="0" err="1" smtClean="0"/>
              <a:t>x</a:t>
            </a:r>
            <a:r>
              <a:rPr lang="en-US" sz="3200" dirty="0" err="1" smtClean="0"/>
              <a:t>t</a:t>
            </a:r>
            <a:r>
              <a:rPr lang="en-US" sz="3200" dirty="0" smtClean="0"/>
              <a:t>, b = </a:t>
            </a:r>
            <a:r>
              <a:rPr lang="en-US" sz="3200" dirty="0" err="1" smtClean="0"/>
              <a:t>q</a:t>
            </a:r>
            <a:r>
              <a:rPr lang="en-US" sz="3200" baseline="-25000" dirty="0" err="1" smtClean="0"/>
              <a:t>y</a:t>
            </a:r>
            <a:r>
              <a:rPr lang="en-US" sz="3200" dirty="0" smtClean="0"/>
              <a:t>…</a:t>
            </a:r>
            <a:endParaRPr lang="en-US" sz="3200" baseline="-25000" dirty="0" smtClean="0"/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6071347" y="3294529"/>
            <a:ext cx="1936377" cy="840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6784937" y="668319"/>
            <a:ext cx="5162774" cy="555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669741" y="668319"/>
            <a:ext cx="53789" cy="5080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96635" y="1169895"/>
            <a:ext cx="5251076" cy="4524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6658" y="3890089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</a:t>
            </a:r>
            <a:endParaRPr lang="en-US" sz="4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08793" y="320846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</a:t>
            </a:r>
            <a:endParaRPr lang="en-US" sz="4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7958" y="252820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464699" y="1368925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1196" y="5518735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35629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762461" y="2849880"/>
            <a:ext cx="3815379" cy="1741843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461" y="4591722"/>
            <a:ext cx="892839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7715" y="2301240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762460" y="4591722"/>
            <a:ext cx="3586780" cy="2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8666" y="4995165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49240" y="2849879"/>
            <a:ext cx="3815379" cy="1741843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63539" y="2869599"/>
            <a:ext cx="3586780" cy="2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371" y="746312"/>
            <a:ext cx="5641041" cy="7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260449" y="5077777"/>
            <a:ext cx="2795296" cy="11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66657" y="597872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60449" y="728870"/>
            <a:ext cx="451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Distant geometry</a:t>
            </a:r>
            <a:endParaRPr lang="en-US" sz="4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797896" y="587012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42874" y="4494347"/>
            <a:ext cx="1208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Image</a:t>
            </a:r>
          </a:p>
          <a:p>
            <a:r>
              <a:rPr lang="en-US" sz="3200" dirty="0" smtClean="0"/>
              <a:t>plane</a:t>
            </a:r>
            <a:endParaRPr lang="en-US" sz="3200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94060" y="4012720"/>
            <a:ext cx="2056164" cy="384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68817" y="557156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7786" y="5447108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</a:t>
            </a:r>
            <a:endParaRPr lang="en-US" sz="4800" baseline="-25000" dirty="0"/>
          </a:p>
        </p:txBody>
      </p:sp>
      <p:cxnSp>
        <p:nvCxnSpPr>
          <p:cNvPr id="13" name="Straight Connector 12"/>
          <p:cNvCxnSpPr>
            <a:stCxn id="4" idx="0"/>
          </p:cNvCxnSpPr>
          <p:nvPr/>
        </p:nvCxnSpPr>
        <p:spPr>
          <a:xfrm flipH="1" flipV="1">
            <a:off x="2259106" y="3099547"/>
            <a:ext cx="398991" cy="28791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461266" y="2693895"/>
            <a:ext cx="398991" cy="28791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8866" y="2883149"/>
            <a:ext cx="801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r</a:t>
            </a:r>
            <a:r>
              <a:rPr lang="en-US" sz="4800" baseline="-25000" dirty="0" err="1" smtClean="0"/>
              <a:t>uv</a:t>
            </a:r>
            <a:endParaRPr lang="en-US" sz="4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71961" y="2553696"/>
            <a:ext cx="801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r</a:t>
            </a:r>
            <a:r>
              <a:rPr lang="en-US" sz="4800" baseline="-25000" dirty="0" err="1" smtClean="0"/>
              <a:t>uv</a:t>
            </a:r>
            <a:endParaRPr lang="en-US" sz="4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7697" y="1707873"/>
            <a:ext cx="5743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V3 P = </a:t>
            </a:r>
            <a:r>
              <a:rPr lang="en-US" sz="3600" dirty="0" err="1" smtClean="0"/>
              <a:t>ppc</a:t>
            </a:r>
            <a:r>
              <a:rPr lang="en-US" sz="3600" dirty="0" smtClean="0"/>
              <a:t>-&gt;</a:t>
            </a:r>
            <a:r>
              <a:rPr lang="en-US" sz="3600" dirty="0" err="1" smtClean="0"/>
              <a:t>Unproject</a:t>
            </a:r>
            <a:r>
              <a:rPr lang="en-US" sz="3600" dirty="0" smtClean="0"/>
              <a:t>(u, v, 1)</a:t>
            </a:r>
          </a:p>
          <a:p>
            <a:r>
              <a:rPr lang="en-US" sz="3600" dirty="0" smtClean="0"/>
              <a:t>V3 r = P-</a:t>
            </a:r>
            <a:r>
              <a:rPr lang="en-US" sz="3600" dirty="0" err="1" smtClean="0"/>
              <a:t>ppc</a:t>
            </a:r>
            <a:r>
              <a:rPr lang="en-US" sz="3600" dirty="0" smtClean="0"/>
              <a:t>-&gt;C</a:t>
            </a:r>
          </a:p>
          <a:p>
            <a:r>
              <a:rPr lang="en-US" sz="3600" dirty="0" smtClean="0"/>
              <a:t>V3 pp = ppc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-&gt;Project(</a:t>
            </a:r>
            <a:r>
              <a:rPr lang="en-US" sz="3600" dirty="0" err="1" smtClean="0"/>
              <a:t>r+O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fb-&gt;Set(u, v) = fb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-&gt;Get(pp)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4569321" y="402207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9805" y="3981690"/>
            <a:ext cx="832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pp</a:t>
            </a:r>
            <a:endParaRPr lang="en-US" sz="4800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2429497" y="498633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27436" y="4333010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22001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rot="1475026">
            <a:off x="8829804" y="3624211"/>
            <a:ext cx="2286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260449" y="5077777"/>
            <a:ext cx="2795296" cy="11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66657" y="597872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7896" y="587012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42874" y="4494347"/>
            <a:ext cx="12087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Image</a:t>
            </a:r>
          </a:p>
          <a:p>
            <a:r>
              <a:rPr lang="en-US" sz="3200" dirty="0" smtClean="0"/>
              <a:t>plane</a:t>
            </a:r>
            <a:endParaRPr lang="en-US" sz="32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9881364" y="46675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89535" y="3957236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</a:t>
            </a:r>
            <a:endParaRPr lang="en-US" sz="4800" baseline="-25000" dirty="0"/>
          </a:p>
        </p:txBody>
      </p:sp>
      <p:cxnSp>
        <p:nvCxnSpPr>
          <p:cNvPr id="13" name="Straight Connector 12"/>
          <p:cNvCxnSpPr>
            <a:stCxn id="4" idx="0"/>
          </p:cNvCxnSpPr>
          <p:nvPr/>
        </p:nvCxnSpPr>
        <p:spPr>
          <a:xfrm flipV="1">
            <a:off x="2658097" y="2967682"/>
            <a:ext cx="1320680" cy="301104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5201" y="4979119"/>
            <a:ext cx="801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r</a:t>
            </a:r>
            <a:r>
              <a:rPr lang="en-US" sz="4800" baseline="-25000" dirty="0" err="1" smtClean="0"/>
              <a:t>uv</a:t>
            </a:r>
            <a:endParaRPr lang="en-US" sz="4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0263" y="182071"/>
            <a:ext cx="57278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each triangle t of reflector </a:t>
            </a:r>
            <a:r>
              <a:rPr lang="en-US" sz="2800" dirty="0" err="1" smtClean="0"/>
              <a:t>tmesh</a:t>
            </a:r>
            <a:endParaRPr lang="en-US" sz="2800" dirty="0" smtClean="0"/>
          </a:p>
          <a:p>
            <a:r>
              <a:rPr lang="en-US" sz="2800" dirty="0" smtClean="0"/>
              <a:t>    For each pixel (u, v) covered by t</a:t>
            </a:r>
          </a:p>
          <a:p>
            <a:r>
              <a:rPr lang="en-US" sz="2800" dirty="0" smtClean="0"/>
              <a:t>        // check for (u, v) inside 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//  check z buffer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V3 P = </a:t>
            </a:r>
            <a:r>
              <a:rPr lang="en-US" sz="2800" dirty="0" err="1" smtClean="0"/>
              <a:t>ppc</a:t>
            </a:r>
            <a:r>
              <a:rPr lang="en-US" sz="2800" dirty="0" smtClean="0"/>
              <a:t>-&gt;</a:t>
            </a:r>
            <a:r>
              <a:rPr lang="en-US" sz="2800" dirty="0" err="1" smtClean="0"/>
              <a:t>Unproject</a:t>
            </a:r>
            <a:r>
              <a:rPr lang="en-US" sz="2800" dirty="0" smtClean="0"/>
              <a:t>(u, v, </a:t>
            </a:r>
            <a:r>
              <a:rPr lang="en-US" sz="2800" dirty="0" err="1" smtClean="0"/>
              <a:t>currz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V3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uv</a:t>
            </a:r>
            <a:r>
              <a:rPr lang="en-US" sz="2800" dirty="0" smtClean="0"/>
              <a:t> = (P-C).</a:t>
            </a:r>
            <a:r>
              <a:rPr lang="en-US" sz="2800" dirty="0" err="1" smtClean="0"/>
              <a:t>UnitVector</a:t>
            </a:r>
            <a:r>
              <a:rPr lang="en-US" sz="2800" dirty="0" smtClean="0"/>
              <a:t>();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V3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uv</a:t>
            </a:r>
            <a:r>
              <a:rPr lang="en-US" sz="2800" dirty="0" smtClean="0"/>
              <a:t> =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uv</a:t>
            </a:r>
            <a:r>
              <a:rPr lang="en-US" sz="2800" dirty="0" err="1" smtClean="0"/>
              <a:t>.Reflect</a:t>
            </a:r>
            <a:r>
              <a:rPr lang="en-US" sz="2800" dirty="0" smtClean="0"/>
              <a:t>(-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uv</a:t>
            </a:r>
            <a:r>
              <a:rPr lang="en-US" sz="2800" dirty="0" smtClean="0"/>
              <a:t>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</a:t>
            </a:r>
            <a:r>
              <a:rPr lang="en-US" sz="2800" dirty="0" err="1" smtClean="0"/>
              <a:t>EM.Lookup</a:t>
            </a:r>
            <a:r>
              <a:rPr lang="en-US" sz="2800" dirty="0" smtClean="0"/>
              <a:t>(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uv</a:t>
            </a:r>
            <a:r>
              <a:rPr lang="en-US" sz="2800" dirty="0"/>
              <a:t>)</a:t>
            </a:r>
            <a:endParaRPr lang="en-US" sz="2800" dirty="0" smtClean="0"/>
          </a:p>
        </p:txBody>
      </p:sp>
      <p:sp>
        <p:nvSpPr>
          <p:cNvPr id="5" name="Oval 4"/>
          <p:cNvSpPr/>
          <p:nvPr/>
        </p:nvSpPr>
        <p:spPr>
          <a:xfrm>
            <a:off x="1651666" y="551329"/>
            <a:ext cx="4009546" cy="2416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97896" y="1382047"/>
            <a:ext cx="1876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Reflector</a:t>
            </a:r>
            <a:endParaRPr lang="en-US" sz="3600" dirty="0"/>
          </a:p>
        </p:txBody>
      </p:sp>
      <p:sp>
        <p:nvSpPr>
          <p:cNvPr id="26" name="Oval 25"/>
          <p:cNvSpPr/>
          <p:nvPr/>
        </p:nvSpPr>
        <p:spPr>
          <a:xfrm>
            <a:off x="4956190" y="3870808"/>
            <a:ext cx="807759" cy="7899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84985" y="4660765"/>
            <a:ext cx="1943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Reflected</a:t>
            </a:r>
          </a:p>
          <a:p>
            <a:r>
              <a:rPr lang="en-US" sz="3600" dirty="0" smtClean="0"/>
              <a:t>Object</a:t>
            </a:r>
            <a:endParaRPr lang="en-US" sz="3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978777" y="2967682"/>
            <a:ext cx="158501" cy="111400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5238" y="2966079"/>
            <a:ext cx="1064294" cy="106521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95696" y="394909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44071" y="3829768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2988392" y="499827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69491" y="4299491"/>
            <a:ext cx="70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V’</a:t>
            </a:r>
            <a:endParaRPr lang="en-US" sz="48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2785928" y="277047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e</a:t>
            </a:r>
            <a:r>
              <a:rPr lang="en-US" sz="4800" baseline="-25000" dirty="0" err="1" smtClean="0"/>
              <a:t>uv</a:t>
            </a:r>
            <a:endParaRPr lang="en-US" sz="48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77664" y="2945419"/>
            <a:ext cx="801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r</a:t>
            </a:r>
            <a:r>
              <a:rPr lang="en-US" sz="4800" baseline="-25000" dirty="0" err="1" smtClean="0"/>
              <a:t>uv</a:t>
            </a:r>
            <a:endParaRPr lang="en-US" sz="48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46512" y="3827296"/>
            <a:ext cx="91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n</a:t>
            </a:r>
            <a:r>
              <a:rPr lang="en-US" sz="4800" baseline="-25000" dirty="0" err="1" smtClean="0"/>
              <a:t>uv</a:t>
            </a:r>
            <a:endParaRPr lang="en-US" sz="4800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972804" y="4757365"/>
            <a:ext cx="1064294" cy="106521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97925" y="5904354"/>
            <a:ext cx="807759" cy="789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80418" y="28590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646512" y="2040576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9315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260449" y="5077776"/>
            <a:ext cx="421208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66657" y="597872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7896" y="5870121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</a:t>
            </a:r>
            <a:endParaRPr lang="en-US" sz="4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86407" y="4785389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13" name="Straight Connector 12"/>
          <p:cNvCxnSpPr>
            <a:stCxn id="4" idx="0"/>
          </p:cNvCxnSpPr>
          <p:nvPr/>
        </p:nvCxnSpPr>
        <p:spPr>
          <a:xfrm flipV="1">
            <a:off x="2658097" y="2933700"/>
            <a:ext cx="633833" cy="304502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67100" y="326613"/>
            <a:ext cx="765946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Input: 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ppc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ppc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ppc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-&gt;C == ppc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-&gt;C</a:t>
            </a:r>
          </a:p>
          <a:p>
            <a:r>
              <a:rPr lang="en-US" sz="2800" dirty="0" smtClean="0"/>
              <a:t>Output: I</a:t>
            </a:r>
            <a:r>
              <a:rPr lang="en-US" sz="2800" baseline="-25000" dirty="0" smtClean="0"/>
              <a:t>1</a:t>
            </a:r>
            <a:endParaRPr lang="en-US" sz="2800" dirty="0" smtClean="0"/>
          </a:p>
          <a:p>
            <a:r>
              <a:rPr lang="en-US" sz="2800" dirty="0" err="1" smtClean="0"/>
              <a:t>Algo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v = 0; v &lt; 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-&gt;h; v++)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u = 0; u &lt; 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-&gt;w; u++)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V3 P1 = ppc1-&gt;</a:t>
            </a:r>
            <a:r>
              <a:rPr lang="en-US" sz="2800" dirty="0" err="1" smtClean="0"/>
              <a:t>Unproject</a:t>
            </a:r>
            <a:r>
              <a:rPr lang="en-US" sz="2800" dirty="0" smtClean="0"/>
              <a:t>(u, v, 1)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V3 PP = ppc0-&gt;Project(P1)</a:t>
            </a:r>
          </a:p>
          <a:p>
            <a:r>
              <a:rPr lang="en-US" sz="2800" dirty="0" smtClean="0"/>
              <a:t>			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(u, v) = I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(PP[0], PP[1])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802842" y="4176824"/>
            <a:ext cx="3081578" cy="1510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28800" y="3871439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37" name="Oval 36"/>
          <p:cNvSpPr/>
          <p:nvPr/>
        </p:nvSpPr>
        <p:spPr>
          <a:xfrm>
            <a:off x="2820756" y="46145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66133" y="496485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059705" y="4173440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874591" y="5065612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PP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6825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84091" y="3301253"/>
            <a:ext cx="2930522" cy="1742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12895" y="1951338"/>
            <a:ext cx="3031375" cy="630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2125" y="1951338"/>
            <a:ext cx="726141" cy="3508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58266" y="2581836"/>
            <a:ext cx="2286004" cy="2877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97" y="4874731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</a:t>
            </a:r>
            <a:endParaRPr lang="en-US" sz="32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502468" y="495272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93451" y="32225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99994" y="314350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75562" y="1298796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2340685" y="18633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2660" y="248693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62119" y="539285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0612" y="1863364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94" y="5632050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97066" y="4456563"/>
            <a:ext cx="995352" cy="587597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62080" y="466705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61395" y="104731"/>
            <a:ext cx="566494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= O + </a:t>
            </a:r>
            <a:r>
              <a:rPr lang="en-US" sz="2800" dirty="0" err="1" smtClean="0"/>
              <a:t>dt</a:t>
            </a:r>
            <a:endParaRPr lang="en-US" sz="2800" dirty="0" smtClean="0"/>
          </a:p>
          <a:p>
            <a:r>
              <a:rPr lang="en-US" sz="2800" dirty="0" smtClean="0"/>
              <a:t>P = 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a + 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 + 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c</a:t>
            </a:r>
          </a:p>
          <a:p>
            <a:r>
              <a:rPr lang="en-US" sz="2800" dirty="0" smtClean="0"/>
              <a:t>(a, b, c)—</a:t>
            </a:r>
            <a:r>
              <a:rPr lang="en-US" sz="2800" dirty="0" err="1" smtClean="0"/>
              <a:t>barycentric</a:t>
            </a:r>
            <a:r>
              <a:rPr lang="en-US" sz="2800" dirty="0" smtClean="0"/>
              <a:t> coordinates of P</a:t>
            </a:r>
          </a:p>
          <a:p>
            <a:r>
              <a:rPr lang="en-US" sz="2800" dirty="0"/>
              <a:t>condition P is on triangle plane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a+b+c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conditions </a:t>
            </a:r>
            <a:r>
              <a:rPr lang="en-US" sz="2800" dirty="0"/>
              <a:t>that P be inside </a:t>
            </a:r>
            <a:r>
              <a:rPr lang="en-US" sz="2800" dirty="0" smtClean="0"/>
              <a:t>triangle</a:t>
            </a:r>
          </a:p>
          <a:p>
            <a:r>
              <a:rPr lang="en-US" sz="2800" dirty="0" smtClean="0"/>
              <a:t>	a&gt;0 &amp;&amp; b&gt;0 &amp;&amp; c&gt;0</a:t>
            </a:r>
          </a:p>
          <a:p>
            <a:r>
              <a:rPr lang="en-US" sz="2800" dirty="0" smtClean="0"/>
              <a:t>P = [V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][</a:t>
            </a:r>
            <a:r>
              <a:rPr lang="en-US" sz="2800" dirty="0" err="1" smtClean="0"/>
              <a:t>abc</a:t>
            </a:r>
            <a:r>
              <a:rPr lang="en-US" sz="2800" dirty="0" smtClean="0"/>
              <a:t>]</a:t>
            </a:r>
            <a:r>
              <a:rPr lang="en-US" sz="2800" baseline="30000" dirty="0" smtClean="0"/>
              <a:t>T</a:t>
            </a:r>
            <a:endParaRPr lang="en-US" sz="2800" dirty="0" smtClean="0"/>
          </a:p>
          <a:p>
            <a:r>
              <a:rPr lang="en-US" sz="2800" dirty="0" err="1" smtClean="0"/>
              <a:t>O+dt</a:t>
            </a:r>
            <a:r>
              <a:rPr lang="en-US" sz="2800" dirty="0" smtClean="0"/>
              <a:t> = </a:t>
            </a:r>
            <a:r>
              <a:rPr lang="en-US" sz="2800" dirty="0"/>
              <a:t>[V</a:t>
            </a:r>
            <a:r>
              <a:rPr lang="en-US" sz="2800" baseline="-25000" dirty="0"/>
              <a:t>0</a:t>
            </a:r>
            <a:r>
              <a:rPr lang="en-US" sz="2800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][</a:t>
            </a:r>
            <a:r>
              <a:rPr lang="en-US" sz="2800" dirty="0" err="1" smtClean="0"/>
              <a:t>abc</a:t>
            </a:r>
            <a:r>
              <a:rPr lang="en-US" sz="2800" dirty="0" smtClean="0"/>
              <a:t>]</a:t>
            </a:r>
            <a:r>
              <a:rPr lang="en-US" sz="2800" baseline="30000" dirty="0" smtClean="0"/>
              <a:t>T</a:t>
            </a:r>
          </a:p>
          <a:p>
            <a:r>
              <a:rPr lang="en-US" sz="2800" dirty="0" smtClean="0"/>
              <a:t>M = </a:t>
            </a:r>
            <a:r>
              <a:rPr lang="en-US" sz="2800" dirty="0"/>
              <a:t>[V</a:t>
            </a:r>
            <a:r>
              <a:rPr lang="en-US" sz="2800" baseline="-25000" dirty="0"/>
              <a:t>0</a:t>
            </a:r>
            <a:r>
              <a:rPr lang="en-US" sz="2800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]</a:t>
            </a:r>
            <a:endParaRPr lang="en-US" sz="2800" dirty="0" smtClean="0"/>
          </a:p>
          <a:p>
            <a:r>
              <a:rPr lang="en-US" sz="2800" dirty="0" smtClean="0"/>
              <a:t>M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(</a:t>
            </a:r>
            <a:r>
              <a:rPr lang="en-US" sz="2800" dirty="0" err="1" smtClean="0"/>
              <a:t>O+dt</a:t>
            </a:r>
            <a:r>
              <a:rPr lang="en-US" sz="2800" dirty="0" smtClean="0"/>
              <a:t>) = [</a:t>
            </a:r>
            <a:r>
              <a:rPr lang="en-US" sz="2800" dirty="0" err="1" smtClean="0"/>
              <a:t>abc</a:t>
            </a:r>
            <a:r>
              <a:rPr lang="en-US" sz="2800" dirty="0" smtClean="0"/>
              <a:t>]</a:t>
            </a:r>
            <a:r>
              <a:rPr lang="en-US" sz="2800" baseline="30000" dirty="0" smtClean="0"/>
              <a:t>T</a:t>
            </a:r>
            <a:endParaRPr lang="en-US" sz="2800" baseline="-25000" dirty="0"/>
          </a:p>
          <a:p>
            <a:r>
              <a:rPr lang="en-US" sz="2800" dirty="0" smtClean="0"/>
              <a:t>M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O + M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dt = </a:t>
            </a:r>
            <a:r>
              <a:rPr lang="en-US" sz="2800" dirty="0"/>
              <a:t>[</a:t>
            </a:r>
            <a:r>
              <a:rPr lang="en-US" sz="2800" dirty="0" err="1" smtClean="0"/>
              <a:t>abc</a:t>
            </a:r>
            <a:r>
              <a:rPr lang="en-US" sz="2800" dirty="0" smtClean="0"/>
              <a:t>]</a:t>
            </a:r>
            <a:r>
              <a:rPr lang="en-US" sz="2800" baseline="30000" dirty="0" smtClean="0"/>
              <a:t>T</a:t>
            </a:r>
          </a:p>
          <a:p>
            <a:r>
              <a:rPr lang="en-US" sz="2800" dirty="0" err="1" smtClean="0"/>
              <a:t>q+rt</a:t>
            </a:r>
            <a:r>
              <a:rPr lang="en-US" sz="2800" dirty="0" smtClean="0"/>
              <a:t> = </a:t>
            </a:r>
            <a:r>
              <a:rPr lang="en-US" sz="2800" dirty="0"/>
              <a:t>[</a:t>
            </a:r>
            <a:r>
              <a:rPr lang="en-US" sz="2800" dirty="0" err="1" smtClean="0"/>
              <a:t>abc</a:t>
            </a:r>
            <a:r>
              <a:rPr lang="en-US" sz="2800" dirty="0" smtClean="0"/>
              <a:t>]</a:t>
            </a:r>
            <a:r>
              <a:rPr lang="en-US" sz="2800" baseline="30000" dirty="0" smtClean="0"/>
              <a:t>T</a:t>
            </a:r>
            <a:endParaRPr lang="en-US" sz="2800" baseline="-25000" dirty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q</a:t>
            </a:r>
            <a:r>
              <a:rPr lang="en-US" sz="2800" baseline="-25000" dirty="0" err="1" smtClean="0"/>
              <a:t>x</a:t>
            </a:r>
            <a:r>
              <a:rPr lang="en-US" sz="2800" dirty="0" err="1" smtClean="0"/>
              <a:t>+q</a:t>
            </a:r>
            <a:r>
              <a:rPr lang="en-US" sz="2800" baseline="-25000" dirty="0" err="1" smtClean="0"/>
              <a:t>y</a:t>
            </a:r>
            <a:r>
              <a:rPr lang="en-US" sz="2800" dirty="0" err="1" smtClean="0"/>
              <a:t>+q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) + (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x</a:t>
            </a:r>
            <a:r>
              <a:rPr lang="en-US" sz="2800" dirty="0" err="1" smtClean="0"/>
              <a:t>+r</a:t>
            </a:r>
            <a:r>
              <a:rPr lang="en-US" sz="2800" baseline="-25000" dirty="0" err="1" smtClean="0"/>
              <a:t>y</a:t>
            </a:r>
            <a:r>
              <a:rPr lang="en-US" sz="2800" dirty="0" err="1" smtClean="0"/>
              <a:t>+r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)t = </a:t>
            </a:r>
            <a:r>
              <a:rPr lang="en-US" sz="2800" dirty="0" err="1" smtClean="0"/>
              <a:t>a+b+c</a:t>
            </a:r>
            <a:r>
              <a:rPr lang="en-US" sz="2800" dirty="0" smtClean="0"/>
              <a:t> = 1</a:t>
            </a:r>
          </a:p>
          <a:p>
            <a:r>
              <a:rPr lang="en-US" sz="2800" dirty="0" smtClean="0"/>
              <a:t>t = (1-(</a:t>
            </a:r>
            <a:r>
              <a:rPr lang="en-US" sz="2800" dirty="0" err="1"/>
              <a:t>q</a:t>
            </a:r>
            <a:r>
              <a:rPr lang="en-US" sz="2800" baseline="-25000" dirty="0" err="1"/>
              <a:t>x</a:t>
            </a:r>
            <a:r>
              <a:rPr lang="en-US" sz="2800" dirty="0" err="1"/>
              <a:t>+q</a:t>
            </a:r>
            <a:r>
              <a:rPr lang="en-US" sz="2800" baseline="-25000" dirty="0" err="1"/>
              <a:t>y</a:t>
            </a:r>
            <a:r>
              <a:rPr lang="en-US" sz="2800" dirty="0" err="1"/>
              <a:t>+q</a:t>
            </a:r>
            <a:r>
              <a:rPr lang="en-US" sz="2800" baseline="-25000" dirty="0" err="1"/>
              <a:t>z</a:t>
            </a:r>
            <a:r>
              <a:rPr lang="en-US" sz="2800" dirty="0" smtClean="0"/>
              <a:t>))/</a:t>
            </a:r>
            <a:r>
              <a:rPr lang="en-US" sz="2800" dirty="0"/>
              <a:t>(</a:t>
            </a:r>
            <a:r>
              <a:rPr lang="en-US" sz="2800" dirty="0" err="1"/>
              <a:t>r</a:t>
            </a:r>
            <a:r>
              <a:rPr lang="en-US" sz="2800" baseline="-25000" dirty="0" err="1"/>
              <a:t>x</a:t>
            </a:r>
            <a:r>
              <a:rPr lang="en-US" sz="2800" dirty="0" err="1"/>
              <a:t>+r</a:t>
            </a:r>
            <a:r>
              <a:rPr lang="en-US" sz="2800" baseline="-25000" dirty="0" err="1"/>
              <a:t>y</a:t>
            </a:r>
            <a:r>
              <a:rPr lang="en-US" sz="2800" dirty="0" err="1"/>
              <a:t>+r</a:t>
            </a:r>
            <a:r>
              <a:rPr lang="en-US" sz="2800" baseline="-25000" dirty="0" err="1"/>
              <a:t>z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0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84091" y="3301253"/>
            <a:ext cx="2930522" cy="1742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12895" y="1951338"/>
            <a:ext cx="3031375" cy="630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2125" y="1951338"/>
            <a:ext cx="726141" cy="3508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58266" y="2581836"/>
            <a:ext cx="2286004" cy="2877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97" y="4874731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</a:t>
            </a:r>
            <a:endParaRPr lang="en-US" sz="32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502468" y="495272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93451" y="322253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99994" y="314350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75562" y="1298796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2340685" y="18633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2660" y="248693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62119" y="5392859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0612" y="1863364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94" y="5632050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97066" y="4456563"/>
            <a:ext cx="995352" cy="587597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62080" y="466705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61395" y="104731"/>
            <a:ext cx="5102807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aseline="30000" dirty="0" smtClean="0"/>
          </a:p>
          <a:p>
            <a:r>
              <a:rPr lang="en-US" sz="2800" dirty="0" err="1" smtClean="0"/>
              <a:t>q+rt</a:t>
            </a:r>
            <a:r>
              <a:rPr lang="en-US" sz="2800" dirty="0" smtClean="0"/>
              <a:t> = </a:t>
            </a:r>
            <a:r>
              <a:rPr lang="en-US" sz="2800" dirty="0"/>
              <a:t>[</a:t>
            </a:r>
            <a:r>
              <a:rPr lang="en-US" sz="2800" dirty="0" err="1" smtClean="0"/>
              <a:t>abc</a:t>
            </a:r>
            <a:r>
              <a:rPr lang="en-US" sz="2800" dirty="0" smtClean="0"/>
              <a:t>]</a:t>
            </a:r>
            <a:r>
              <a:rPr lang="en-US" sz="2800" baseline="30000" dirty="0" smtClean="0"/>
              <a:t>T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q</a:t>
            </a:r>
            <a:r>
              <a:rPr lang="en-US" sz="2800" baseline="-25000" dirty="0" err="1"/>
              <a:t>x</a:t>
            </a:r>
            <a:r>
              <a:rPr lang="en-US" sz="2800" dirty="0" err="1"/>
              <a:t>+rt</a:t>
            </a:r>
            <a:r>
              <a:rPr lang="en-US" sz="2800" baseline="-25000" dirty="0" err="1"/>
              <a:t>x</a:t>
            </a:r>
            <a:r>
              <a:rPr lang="en-US" sz="2800" dirty="0"/>
              <a:t> = a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q</a:t>
            </a:r>
            <a:r>
              <a:rPr lang="en-US" sz="2800" baseline="-25000" dirty="0" err="1"/>
              <a:t>x</a:t>
            </a:r>
            <a:r>
              <a:rPr lang="en-US" sz="2800" dirty="0" err="1"/>
              <a:t>+rt</a:t>
            </a:r>
            <a:r>
              <a:rPr lang="en-US" sz="2800" baseline="-25000" dirty="0" err="1"/>
              <a:t>x</a:t>
            </a:r>
            <a:r>
              <a:rPr lang="en-US" sz="2800" dirty="0"/>
              <a:t> = </a:t>
            </a:r>
            <a:r>
              <a:rPr lang="en-US" sz="2800" dirty="0" smtClean="0"/>
              <a:t>b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q</a:t>
            </a:r>
            <a:r>
              <a:rPr lang="en-US" sz="2800" baseline="-25000" dirty="0" err="1"/>
              <a:t>x</a:t>
            </a:r>
            <a:r>
              <a:rPr lang="en-US" sz="2800" dirty="0" err="1"/>
              <a:t>+rt</a:t>
            </a:r>
            <a:r>
              <a:rPr lang="en-US" sz="2800" baseline="-25000" dirty="0" err="1"/>
              <a:t>x</a:t>
            </a:r>
            <a:r>
              <a:rPr lang="en-US" sz="2800" dirty="0"/>
              <a:t> = </a:t>
            </a:r>
            <a:r>
              <a:rPr lang="en-US" sz="2800" dirty="0" smtClean="0"/>
              <a:t>c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q</a:t>
            </a:r>
            <a:r>
              <a:rPr lang="en-US" sz="2800" baseline="-25000" dirty="0" err="1" smtClean="0"/>
              <a:t>x</a:t>
            </a:r>
            <a:r>
              <a:rPr lang="en-US" sz="2800" dirty="0" err="1" smtClean="0"/>
              <a:t>+q</a:t>
            </a:r>
            <a:r>
              <a:rPr lang="en-US" sz="2800" baseline="-25000" dirty="0" err="1" smtClean="0"/>
              <a:t>y</a:t>
            </a:r>
            <a:r>
              <a:rPr lang="en-US" sz="2800" dirty="0" err="1" smtClean="0"/>
              <a:t>+q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) + (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x</a:t>
            </a:r>
            <a:r>
              <a:rPr lang="en-US" sz="2800" dirty="0" err="1" smtClean="0"/>
              <a:t>+r</a:t>
            </a:r>
            <a:r>
              <a:rPr lang="en-US" sz="2800" baseline="-25000" dirty="0" err="1" smtClean="0"/>
              <a:t>y</a:t>
            </a:r>
            <a:r>
              <a:rPr lang="en-US" sz="2800" dirty="0" err="1" smtClean="0"/>
              <a:t>+r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)t = </a:t>
            </a:r>
            <a:r>
              <a:rPr lang="en-US" sz="2800" dirty="0" err="1" smtClean="0"/>
              <a:t>a+b+c</a:t>
            </a:r>
            <a:r>
              <a:rPr lang="en-US" sz="2800" dirty="0" smtClean="0"/>
              <a:t>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6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648484" y="4854388"/>
            <a:ext cx="3308563" cy="28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101817" y="477715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8599" y="493281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</a:t>
            </a:r>
            <a:endParaRPr lang="en-US" sz="3200" baseline="-25000" dirty="0"/>
          </a:p>
        </p:txBody>
      </p:sp>
      <p:cxnSp>
        <p:nvCxnSpPr>
          <p:cNvPr id="5" name="Straight Connector 4"/>
          <p:cNvCxnSpPr>
            <a:endCxn id="3" idx="1"/>
          </p:cNvCxnSpPr>
          <p:nvPr/>
        </p:nvCxnSpPr>
        <p:spPr>
          <a:xfrm>
            <a:off x="549985" y="2380129"/>
            <a:ext cx="3578614" cy="2423805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0"/>
          </p:cNvCxnSpPr>
          <p:nvPr/>
        </p:nvCxnSpPr>
        <p:spPr>
          <a:xfrm flipV="1">
            <a:off x="4193257" y="3417570"/>
            <a:ext cx="0" cy="1359582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3376" y="4882797"/>
            <a:ext cx="3565223" cy="5164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9985" y="2408917"/>
            <a:ext cx="0" cy="2466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88982" y="2408917"/>
            <a:ext cx="35396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" idx="0"/>
          </p:cNvCxnSpPr>
          <p:nvPr/>
        </p:nvCxnSpPr>
        <p:spPr>
          <a:xfrm>
            <a:off x="4193256" y="995082"/>
            <a:ext cx="1" cy="3782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348261" y="2380129"/>
            <a:ext cx="1" cy="2460056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5385" y="318534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</a:t>
            </a:r>
            <a:endParaRPr lang="en-US" sz="3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09084" y="1783736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697373" y="4868592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</a:t>
            </a:r>
            <a:r>
              <a:rPr lang="en-US" sz="3200" baseline="-25000" dirty="0" err="1" smtClean="0"/>
              <a:t>t</a:t>
            </a:r>
            <a:endParaRPr lang="en-US" sz="3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565200" y="3866085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</a:t>
            </a:r>
            <a:endParaRPr lang="en-US" sz="3200" baseline="-250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311097" y="4828564"/>
            <a:ext cx="3565223" cy="5164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18959" y="2408917"/>
            <a:ext cx="0" cy="2490720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26730" y="1783736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7671011" y="4868592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</a:t>
            </a:r>
            <a:r>
              <a:rPr lang="en-US" sz="3200" baseline="-25000" dirty="0" err="1" smtClean="0"/>
              <a:t>t</a:t>
            </a:r>
            <a:endParaRPr lang="en-US" sz="3200" baseline="-250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209354" y="2408539"/>
            <a:ext cx="3504314" cy="2395396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69415" y="571504"/>
            <a:ext cx="16786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=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+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t</a:t>
            </a:r>
            <a:endParaRPr lang="en-US" sz="2800" dirty="0" smtClean="0"/>
          </a:p>
          <a:p>
            <a:r>
              <a:rPr lang="en-US" sz="2800" dirty="0" err="1" smtClean="0"/>
              <a:t>r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= r -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n</a:t>
            </a:r>
            <a:endParaRPr lang="en-US" sz="2800" dirty="0" smtClean="0"/>
          </a:p>
          <a:p>
            <a:r>
              <a:rPr lang="en-US" sz="2800" dirty="0" err="1" smtClean="0"/>
              <a:t>r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= n*(</a:t>
            </a:r>
            <a:r>
              <a:rPr lang="en-US" sz="2800" dirty="0" err="1" smtClean="0"/>
              <a:t>rn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rr</a:t>
            </a:r>
            <a:r>
              <a:rPr lang="en-US" sz="2800" dirty="0" smtClean="0"/>
              <a:t> =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t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n</a:t>
            </a:r>
            <a:endParaRPr lang="en-US" sz="2800" dirty="0" smtClean="0"/>
          </a:p>
          <a:p>
            <a:r>
              <a:rPr lang="en-US" sz="2800" dirty="0" err="1" smtClean="0"/>
              <a:t>rr</a:t>
            </a:r>
            <a:r>
              <a:rPr lang="en-US" sz="2800" dirty="0" smtClean="0"/>
              <a:t> = r - 2r</a:t>
            </a:r>
            <a:r>
              <a:rPr lang="en-US" sz="2800" baseline="-25000" dirty="0" smtClean="0"/>
              <a:t>n</a:t>
            </a:r>
            <a:endParaRPr lang="en-US" sz="2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7926048" y="2003668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rr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0695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7418936" y="98382"/>
            <a:ext cx="41340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=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(a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)w</a:t>
            </a:r>
            <a:r>
              <a:rPr lang="en-US" sz="2800" baseline="-25000" dirty="0" smtClean="0"/>
              <a:t>1</a:t>
            </a:r>
          </a:p>
          <a:p>
            <a:r>
              <a:rPr lang="en-US" sz="2800" dirty="0"/>
              <a:t>P = 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(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)w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  <a:p>
            <a:endParaRPr lang="en-US" sz="2800" dirty="0" smtClean="0"/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1)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M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1)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2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(u</a:t>
            </a:r>
            <a:r>
              <a:rPr lang="en-US" sz="2800" baseline="-25000" dirty="0"/>
              <a:t>2</a:t>
            </a:r>
            <a:r>
              <a:rPr lang="en-US" sz="2800" dirty="0"/>
              <a:t> v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 smtClean="0"/>
              <a:t>1)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M</a:t>
            </a:r>
            <a:r>
              <a:rPr lang="en-US" sz="2800" baseline="-25000" dirty="0" smtClean="0"/>
              <a:t>2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(C1-C2) +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M</a:t>
            </a:r>
            <a:r>
              <a:rPr lang="en-US" sz="2800" baseline="-25000" dirty="0" smtClean="0"/>
              <a:t>2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 smtClean="0"/>
              <a:t>1)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</a:t>
            </a:r>
            <a:r>
              <a:rPr lang="en-US" sz="2800" baseline="-25000" dirty="0"/>
              <a:t>1</a:t>
            </a:r>
            <a:r>
              <a:rPr lang="en-US" sz="2800" dirty="0" smtClean="0"/>
              <a:t> = (H</a:t>
            </a:r>
            <a:r>
              <a:rPr lang="en-US" sz="2800" baseline="-25000" dirty="0" smtClean="0"/>
              <a:t>11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+H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H</a:t>
            </a:r>
            <a:r>
              <a:rPr lang="en-US" sz="2800" baseline="-25000" dirty="0" smtClean="0"/>
              <a:t>13</a:t>
            </a:r>
            <a:r>
              <a:rPr lang="en-US" sz="2800" dirty="0" smtClean="0"/>
              <a:t>) /</a:t>
            </a:r>
          </a:p>
          <a:p>
            <a:r>
              <a:rPr lang="en-US" sz="2800" dirty="0"/>
              <a:t>(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31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+H</a:t>
            </a:r>
            <a:r>
              <a:rPr lang="en-US" sz="2800" baseline="-25000" dirty="0" smtClean="0"/>
              <a:t>32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33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21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+H</a:t>
            </a:r>
            <a:r>
              <a:rPr lang="en-US" sz="2800" baseline="-25000" dirty="0" smtClean="0"/>
              <a:t>22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23</a:t>
            </a:r>
            <a:r>
              <a:rPr lang="en-US" sz="2800" dirty="0"/>
              <a:t>) /</a:t>
            </a:r>
          </a:p>
          <a:p>
            <a:r>
              <a:rPr lang="en-US" sz="2800" dirty="0"/>
              <a:t>(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31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+H</a:t>
            </a:r>
            <a:r>
              <a:rPr lang="en-US" sz="2800" baseline="-25000" dirty="0" smtClean="0"/>
              <a:t>32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H</a:t>
            </a:r>
            <a:r>
              <a:rPr lang="en-US" sz="2800" baseline="-25000" dirty="0"/>
              <a:t>33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978252" y="1146828"/>
            <a:ext cx="1093998" cy="837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1585645" y="1476227"/>
            <a:ext cx="2996110" cy="1015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52" idx="3"/>
          </p:cNvCxnSpPr>
          <p:nvPr/>
        </p:nvCxnSpPr>
        <p:spPr>
          <a:xfrm flipH="1" flipV="1">
            <a:off x="4747787" y="2329220"/>
            <a:ext cx="1810613" cy="164157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6078" y="379724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585645" y="1476227"/>
            <a:ext cx="1" cy="2100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69807" y="2492173"/>
            <a:ext cx="1" cy="2100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585645" y="3576835"/>
            <a:ext cx="2996110" cy="1015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972328" y="1095995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64949" y="529723"/>
            <a:ext cx="361744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656" y="3797244"/>
            <a:ext cx="519977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r>
              <a:rPr lang="en-US" sz="4800" baseline="-25000" dirty="0"/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3900" y="2526531"/>
            <a:ext cx="1724937" cy="1342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18926" y="245957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04840" y="2627464"/>
            <a:ext cx="483018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7499" y="1212073"/>
            <a:ext cx="726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382146" y="1768523"/>
            <a:ext cx="20535" cy="8137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1585645" y="2302618"/>
            <a:ext cx="733281" cy="2288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1609" y="2221108"/>
            <a:ext cx="483018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77028" y="869337"/>
            <a:ext cx="470313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r>
              <a:rPr lang="en-US" sz="4800" baseline="-25000" dirty="0"/>
              <a:t>1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623811" y="1514638"/>
            <a:ext cx="493295" cy="13932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3483" y="810861"/>
            <a:ext cx="495722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r>
              <a:rPr lang="en-US" sz="4800" baseline="-25000" dirty="0"/>
              <a:t>1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580093" y="1497458"/>
            <a:ext cx="18560" cy="54345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03101" y="1657544"/>
            <a:ext cx="516512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r>
              <a:rPr lang="en-US" sz="4800" baseline="-25000" dirty="0"/>
              <a:t>1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076320" y="1665782"/>
            <a:ext cx="1" cy="21006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98653" y="2040915"/>
            <a:ext cx="2983102" cy="10159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87292" y="3117155"/>
            <a:ext cx="483018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R’</a:t>
            </a:r>
            <a:endParaRPr lang="en-US" sz="4800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157040" y="305793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817324" y="1288354"/>
            <a:ext cx="1973481" cy="1040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70643" y="2318903"/>
            <a:ext cx="1" cy="2100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785810" y="1300505"/>
            <a:ext cx="1" cy="2100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817324" y="3378644"/>
            <a:ext cx="1973481" cy="1040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539103" y="384807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14" idx="5"/>
          </p:cNvCxnSpPr>
          <p:nvPr/>
        </p:nvCxnSpPr>
        <p:spPr>
          <a:xfrm>
            <a:off x="4084799" y="1218716"/>
            <a:ext cx="949689" cy="1017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37033" y="3011946"/>
            <a:ext cx="821367" cy="880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986726" y="215263"/>
            <a:ext cx="2255932" cy="932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993673" y="227519"/>
            <a:ext cx="1402058" cy="1764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395730" y="1146828"/>
            <a:ext cx="821177" cy="845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737033" y="1808787"/>
            <a:ext cx="30979" cy="12276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806319" y="3032923"/>
            <a:ext cx="925720" cy="4190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7"/>
          </p:cNvCxnSpPr>
          <p:nvPr/>
        </p:nvCxnSpPr>
        <p:spPr>
          <a:xfrm flipV="1">
            <a:off x="698549" y="1505816"/>
            <a:ext cx="880920" cy="231248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38137" y="1686331"/>
            <a:ext cx="470313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6691314" y="3939471"/>
            <a:ext cx="519977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771594" y="2100256"/>
            <a:ext cx="471063" cy="23575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44868" y="1425607"/>
            <a:ext cx="495722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752083" y="2355736"/>
            <a:ext cx="18560" cy="54345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70643" y="2541006"/>
            <a:ext cx="516512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5454127" y="1095995"/>
            <a:ext cx="820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4775638" y="3309658"/>
            <a:ext cx="483018" cy="653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365448" y="5275506"/>
            <a:ext cx="6609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</a:t>
            </a:r>
            <a:r>
              <a:rPr lang="en-US" sz="2800" baseline="-25000" dirty="0"/>
              <a:t>1</a:t>
            </a:r>
            <a:r>
              <a:rPr lang="en-US" sz="2800" dirty="0"/>
              <a:t> (H</a:t>
            </a:r>
            <a:r>
              <a:rPr lang="en-US" sz="2800" baseline="-25000" dirty="0"/>
              <a:t>31</a:t>
            </a:r>
            <a:r>
              <a:rPr lang="en-US" sz="2800" dirty="0"/>
              <a:t>u</a:t>
            </a:r>
            <a:r>
              <a:rPr lang="en-US" sz="2800" baseline="-25000" dirty="0"/>
              <a:t>2</a:t>
            </a:r>
            <a:r>
              <a:rPr lang="en-US" sz="2800" dirty="0"/>
              <a:t>+H</a:t>
            </a:r>
            <a:r>
              <a:rPr lang="en-US" sz="2800" baseline="-25000" dirty="0"/>
              <a:t>32</a:t>
            </a:r>
            <a:r>
              <a:rPr lang="en-US" sz="2800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H</a:t>
            </a:r>
            <a:r>
              <a:rPr lang="en-US" sz="2800" baseline="-25000" dirty="0"/>
              <a:t>33</a:t>
            </a:r>
            <a:r>
              <a:rPr lang="en-US" sz="2800" dirty="0" smtClean="0"/>
              <a:t>) = </a:t>
            </a:r>
            <a:r>
              <a:rPr lang="en-US" sz="2800" dirty="0"/>
              <a:t>(H</a:t>
            </a:r>
            <a:r>
              <a:rPr lang="en-US" sz="2800" baseline="-25000" dirty="0"/>
              <a:t>11</a:t>
            </a:r>
            <a:r>
              <a:rPr lang="en-US" sz="2800" dirty="0"/>
              <a:t>u</a:t>
            </a:r>
            <a:r>
              <a:rPr lang="en-US" sz="2800" baseline="-25000" dirty="0"/>
              <a:t>2</a:t>
            </a:r>
            <a:r>
              <a:rPr lang="en-US" sz="2800" dirty="0"/>
              <a:t>+H</a:t>
            </a:r>
            <a:r>
              <a:rPr lang="en-US" sz="2800" baseline="-25000" dirty="0"/>
              <a:t>12</a:t>
            </a:r>
            <a:r>
              <a:rPr lang="en-US" sz="2800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H</a:t>
            </a:r>
            <a:r>
              <a:rPr lang="en-US" sz="2800" baseline="-25000" dirty="0"/>
              <a:t>13</a:t>
            </a:r>
            <a:r>
              <a:rPr lang="en-US" sz="2800" dirty="0"/>
              <a:t>)</a:t>
            </a:r>
            <a:endParaRPr lang="en-US" sz="2800" dirty="0" smtClean="0"/>
          </a:p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(H</a:t>
            </a:r>
            <a:r>
              <a:rPr lang="en-US" sz="2800" baseline="-25000" dirty="0"/>
              <a:t>31</a:t>
            </a:r>
            <a:r>
              <a:rPr lang="en-US" sz="2800" dirty="0"/>
              <a:t>u</a:t>
            </a:r>
            <a:r>
              <a:rPr lang="en-US" sz="2800" baseline="-25000" dirty="0"/>
              <a:t>2</a:t>
            </a:r>
            <a:r>
              <a:rPr lang="en-US" sz="2800" dirty="0"/>
              <a:t>+H</a:t>
            </a:r>
            <a:r>
              <a:rPr lang="en-US" sz="2800" baseline="-25000" dirty="0"/>
              <a:t>32</a:t>
            </a:r>
            <a:r>
              <a:rPr lang="en-US" sz="2800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H</a:t>
            </a:r>
            <a:r>
              <a:rPr lang="en-US" sz="2800" baseline="-25000" dirty="0"/>
              <a:t>33</a:t>
            </a:r>
            <a:r>
              <a:rPr lang="en-US" sz="2800" dirty="0" smtClean="0"/>
              <a:t>) = </a:t>
            </a:r>
            <a:r>
              <a:rPr lang="en-US" sz="2800" dirty="0"/>
              <a:t>(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21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+H</a:t>
            </a:r>
            <a:r>
              <a:rPr lang="en-US" sz="2800" baseline="-25000" dirty="0" smtClean="0"/>
              <a:t>22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23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47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stCxn id="59" idx="7"/>
          </p:cNvCxnSpPr>
          <p:nvPr/>
        </p:nvCxnSpPr>
        <p:spPr>
          <a:xfrm flipH="1" flipV="1">
            <a:off x="1521873" y="1705991"/>
            <a:ext cx="2941024" cy="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5280" y="1132937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1455988" y="1625825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50426" y="1769601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39538" y="412389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324220" y="4528561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0639" y="4474531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4817893" y="3292902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690391" y="1210326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/>
              <a:t>3</a:t>
            </a:r>
          </a:p>
        </p:txBody>
      </p:sp>
      <p:cxnSp>
        <p:nvCxnSpPr>
          <p:cNvPr id="67" name="Straight Connector 66"/>
          <p:cNvCxnSpPr>
            <a:stCxn id="60" idx="6"/>
          </p:cNvCxnSpPr>
          <p:nvPr/>
        </p:nvCxnSpPr>
        <p:spPr>
          <a:xfrm flipH="1">
            <a:off x="1390104" y="4195787"/>
            <a:ext cx="3381202" cy="402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6"/>
            <a:endCxn id="58" idx="4"/>
          </p:cNvCxnSpPr>
          <p:nvPr/>
        </p:nvCxnSpPr>
        <p:spPr>
          <a:xfrm flipH="1" flipV="1">
            <a:off x="1521872" y="1769601"/>
            <a:ext cx="3249434" cy="2426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1" idx="0"/>
            <a:endCxn id="58" idx="3"/>
          </p:cNvCxnSpPr>
          <p:nvPr/>
        </p:nvCxnSpPr>
        <p:spPr>
          <a:xfrm flipV="1">
            <a:off x="1390104" y="1748545"/>
            <a:ext cx="85181" cy="2780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0" idx="4"/>
          </p:cNvCxnSpPr>
          <p:nvPr/>
        </p:nvCxnSpPr>
        <p:spPr>
          <a:xfrm flipH="1" flipV="1">
            <a:off x="4408047" y="1797814"/>
            <a:ext cx="297375" cy="2469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523793" y="4195788"/>
            <a:ext cx="181630" cy="1109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60" idx="5"/>
          </p:cNvCxnSpPr>
          <p:nvPr/>
        </p:nvCxnSpPr>
        <p:spPr>
          <a:xfrm flipH="1" flipV="1">
            <a:off x="4752009" y="4246619"/>
            <a:ext cx="1335082" cy="12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639538" y="4216303"/>
            <a:ext cx="1236827" cy="1001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58" idx="7"/>
          </p:cNvCxnSpPr>
          <p:nvPr/>
        </p:nvCxnSpPr>
        <p:spPr>
          <a:xfrm flipH="1" flipV="1">
            <a:off x="2315797" y="2562976"/>
            <a:ext cx="817628" cy="30927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20954" y="563471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33507" y="5761112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endParaRPr lang="en-US" sz="4800" baseline="-25000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2213479" y="4181367"/>
            <a:ext cx="1835824" cy="42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Two-camera configurations: 1. Same Eye, known camera poses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46808" y="4181365"/>
            <a:ext cx="2036905" cy="40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819969">
            <a:off x="610385" y="4310353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0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 rot="960789">
            <a:off x="4745203" y="4310353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1</a:t>
            </a:r>
            <a:endParaRPr lang="en-US" sz="2800" baseline="-25000" dirty="0"/>
          </a:p>
        </p:txBody>
      </p:sp>
      <p:cxnSp>
        <p:nvCxnSpPr>
          <p:cNvPr id="29" name="Straight Connector 28"/>
          <p:cNvCxnSpPr>
            <a:stCxn id="58" idx="0"/>
          </p:cNvCxnSpPr>
          <p:nvPr/>
        </p:nvCxnSpPr>
        <p:spPr>
          <a:xfrm flipH="1" flipV="1">
            <a:off x="1924143" y="2831111"/>
            <a:ext cx="1162695" cy="280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8" idx="3"/>
          </p:cNvCxnSpPr>
          <p:nvPr/>
        </p:nvCxnSpPr>
        <p:spPr>
          <a:xfrm flipV="1">
            <a:off x="3040251" y="3203554"/>
            <a:ext cx="2931727" cy="2553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8" idx="7"/>
          </p:cNvCxnSpPr>
          <p:nvPr/>
        </p:nvCxnSpPr>
        <p:spPr>
          <a:xfrm flipV="1">
            <a:off x="3133425" y="2736894"/>
            <a:ext cx="1738946" cy="2918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8" idx="7"/>
          </p:cNvCxnSpPr>
          <p:nvPr/>
        </p:nvCxnSpPr>
        <p:spPr>
          <a:xfrm flipH="1" flipV="1">
            <a:off x="1088121" y="3182498"/>
            <a:ext cx="2045304" cy="2473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60674" y="439351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15202" y="4258461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2694790" y="415569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61300" y="3642535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5749" y="1923170"/>
            <a:ext cx="5391091" cy="2964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(u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), and the orientation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second camera w.r.t. the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irst camera</a:t>
            </a:r>
            <a:r>
              <a:rPr lang="en-US" sz="2800" dirty="0"/>
              <a:t>,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can be 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omputed directly</a:t>
            </a:r>
            <a:r>
              <a:rPr lang="en-US" sz="2800" baseline="-25000" dirty="0" smtClean="0"/>
              <a:t> </a:t>
            </a:r>
          </a:p>
          <a:p>
            <a:endParaRPr lang="en-US" sz="2800" baseline="-25000" dirty="0"/>
          </a:p>
          <a:p>
            <a:r>
              <a:rPr lang="en-US" sz="2800" dirty="0" smtClean="0"/>
              <a:t>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(Au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+Bv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+C) / (Du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+Ev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+F)</a:t>
            </a:r>
          </a:p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(Gu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+Hv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+I) </a:t>
            </a:r>
            <a:r>
              <a:rPr lang="en-US" sz="2800" dirty="0"/>
              <a:t>/ (Du</a:t>
            </a:r>
            <a:r>
              <a:rPr lang="en-US" sz="2800" baseline="-25000" dirty="0"/>
              <a:t>0</a:t>
            </a:r>
            <a:r>
              <a:rPr lang="en-US" sz="2800" dirty="0"/>
              <a:t>+Ev</a:t>
            </a:r>
            <a:r>
              <a:rPr lang="en-US" sz="2800" baseline="-25000" dirty="0"/>
              <a:t>0</a:t>
            </a:r>
            <a:r>
              <a:rPr lang="en-US" sz="2800" dirty="0"/>
              <a:t>+F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98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stCxn id="58" idx="7"/>
          </p:cNvCxnSpPr>
          <p:nvPr/>
        </p:nvCxnSpPr>
        <p:spPr>
          <a:xfrm flipH="1" flipV="1">
            <a:off x="2315797" y="2562976"/>
            <a:ext cx="817628" cy="30927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20954" y="563471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33507" y="5761112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endParaRPr lang="en-US" sz="4800" baseline="-25000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2213479" y="4181367"/>
            <a:ext cx="1835824" cy="424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Two-camera configurations: 1.b Same Eye, unknown camera poses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446808" y="4181365"/>
            <a:ext cx="2036905" cy="40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819969">
            <a:off x="610385" y="4310353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0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 rot="960789">
            <a:off x="4745203" y="4310353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1</a:t>
            </a:r>
            <a:endParaRPr lang="en-US" sz="2800" baseline="-25000" dirty="0"/>
          </a:p>
        </p:txBody>
      </p:sp>
      <p:cxnSp>
        <p:nvCxnSpPr>
          <p:cNvPr id="29" name="Straight Connector 28"/>
          <p:cNvCxnSpPr>
            <a:stCxn id="58" idx="0"/>
          </p:cNvCxnSpPr>
          <p:nvPr/>
        </p:nvCxnSpPr>
        <p:spPr>
          <a:xfrm flipH="1" flipV="1">
            <a:off x="1924143" y="2831111"/>
            <a:ext cx="1162695" cy="280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8" idx="3"/>
          </p:cNvCxnSpPr>
          <p:nvPr/>
        </p:nvCxnSpPr>
        <p:spPr>
          <a:xfrm flipV="1">
            <a:off x="3040251" y="3203554"/>
            <a:ext cx="2931727" cy="2553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8" idx="7"/>
          </p:cNvCxnSpPr>
          <p:nvPr/>
        </p:nvCxnSpPr>
        <p:spPr>
          <a:xfrm flipV="1">
            <a:off x="3133425" y="2736894"/>
            <a:ext cx="1738946" cy="2918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8" idx="7"/>
          </p:cNvCxnSpPr>
          <p:nvPr/>
        </p:nvCxnSpPr>
        <p:spPr>
          <a:xfrm flipH="1" flipV="1">
            <a:off x="1088121" y="3182498"/>
            <a:ext cx="2045304" cy="2473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60674" y="439351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15202" y="4258461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2694790" y="415569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61300" y="3642535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5749" y="1923170"/>
            <a:ext cx="5391091" cy="4688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First find pose of second camera</a:t>
            </a:r>
          </a:p>
          <a:p>
            <a:r>
              <a:rPr lang="en-US" sz="2800" dirty="0" smtClean="0"/>
              <a:t>through numerical optimization </a:t>
            </a:r>
          </a:p>
          <a:p>
            <a:r>
              <a:rPr lang="en-US" sz="2800" dirty="0" smtClean="0"/>
              <a:t>(3dof)</a:t>
            </a:r>
          </a:p>
          <a:p>
            <a:endParaRPr lang="en-US" sz="2800" dirty="0" smtClean="0"/>
          </a:p>
          <a:p>
            <a:r>
              <a:rPr lang="en-US" sz="2800" dirty="0" smtClean="0"/>
              <a:t>Given 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(u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), and the orientation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second camera w.r.t. the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irst camera</a:t>
            </a:r>
            <a:r>
              <a:rPr lang="en-US" sz="2800" dirty="0"/>
              <a:t>,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can be 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omputed directly</a:t>
            </a:r>
            <a:r>
              <a:rPr lang="en-US" sz="2800" baseline="-25000" dirty="0" smtClean="0"/>
              <a:t> </a:t>
            </a:r>
          </a:p>
          <a:p>
            <a:endParaRPr lang="en-US" sz="2800" baseline="-25000" dirty="0"/>
          </a:p>
          <a:p>
            <a:r>
              <a:rPr lang="en-US" sz="2800" dirty="0" smtClean="0"/>
              <a:t>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(Au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+Bv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+C) / (Du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+Ev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+F)</a:t>
            </a:r>
          </a:p>
          <a:p>
            <a:r>
              <a:rPr lang="en-US" sz="2800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(Gu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+Hv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+I) </a:t>
            </a:r>
            <a:r>
              <a:rPr lang="en-US" sz="2800" dirty="0"/>
              <a:t>/ (Du</a:t>
            </a:r>
            <a:r>
              <a:rPr lang="en-US" sz="2800" baseline="-25000" dirty="0"/>
              <a:t>0</a:t>
            </a:r>
            <a:r>
              <a:rPr lang="en-US" sz="2800" dirty="0"/>
              <a:t>+Ev</a:t>
            </a:r>
            <a:r>
              <a:rPr lang="en-US" sz="2800" baseline="-25000" dirty="0"/>
              <a:t>0</a:t>
            </a:r>
            <a:r>
              <a:rPr lang="en-US" sz="2800" dirty="0"/>
              <a:t>+F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03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41994" y="3257805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62902" y="973116"/>
            <a:ext cx="2641899" cy="261276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62461" y="4591722"/>
            <a:ext cx="61394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58801" y="2328582"/>
            <a:ext cx="608076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62460" y="2328582"/>
            <a:ext cx="1196341" cy="22631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43220" y="2328582"/>
            <a:ext cx="1196341" cy="22631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86702" y="3563486"/>
            <a:ext cx="152400" cy="1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801690" y="1066800"/>
            <a:ext cx="103111" cy="21910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8601" y="923365"/>
            <a:ext cx="152400" cy="1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22980" y="451196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264715" y="2776684"/>
            <a:ext cx="51555" cy="834195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4594" y="2400579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</a:t>
            </a:r>
            <a:endParaRPr lang="en-US" sz="4800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252445" y="3334423"/>
            <a:ext cx="2549245" cy="3014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63595" y="1447335"/>
            <a:ext cx="103110" cy="222596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11470" y="1029373"/>
            <a:ext cx="2549245" cy="3014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0997" y="973116"/>
            <a:ext cx="25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(P-P</a:t>
            </a:r>
            <a:r>
              <a:rPr lang="en-US" sz="4800" baseline="-25000" dirty="0" smtClean="0"/>
              <a:t>0</a:t>
            </a:r>
            <a:r>
              <a:rPr lang="en-US" sz="4800" dirty="0" smtClean="0"/>
              <a:t>)n=0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45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152722" y="2421261"/>
            <a:ext cx="1581009" cy="748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8" idx="7"/>
          </p:cNvCxnSpPr>
          <p:nvPr/>
        </p:nvCxnSpPr>
        <p:spPr>
          <a:xfrm flipV="1">
            <a:off x="3105498" y="3144106"/>
            <a:ext cx="862953" cy="252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20954" y="563471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33507" y="5761112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213479" y="4605669"/>
            <a:ext cx="1465501" cy="137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Two-camera configurations: 2. Different eye, known geometry, known camera poses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7320" y="4819763"/>
            <a:ext cx="1577201" cy="109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800684">
            <a:off x="838090" y="4104573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0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 rot="825812">
            <a:off x="5509994" y="4641952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1</a:t>
            </a:r>
            <a:endParaRPr lang="en-US" sz="2800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3097633" y="2953831"/>
            <a:ext cx="1162695" cy="280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8" idx="3"/>
          </p:cNvCxnSpPr>
          <p:nvPr/>
        </p:nvCxnSpPr>
        <p:spPr>
          <a:xfrm flipV="1">
            <a:off x="3040251" y="2754580"/>
            <a:ext cx="1954513" cy="3002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06915" y="3452327"/>
            <a:ext cx="2784350" cy="2326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8" idx="7"/>
          </p:cNvCxnSpPr>
          <p:nvPr/>
        </p:nvCxnSpPr>
        <p:spPr>
          <a:xfrm flipH="1" flipV="1">
            <a:off x="1088121" y="3182498"/>
            <a:ext cx="2045304" cy="2473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46635" y="464041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678012" y="4461483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3855980" y="312305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44213" y="4674571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474884" y="1744095"/>
            <a:ext cx="53316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point P where ray through p</a:t>
            </a:r>
            <a:r>
              <a:rPr lang="en-US" sz="2800" baseline="-25000" dirty="0" smtClean="0"/>
              <a:t>0</a:t>
            </a:r>
          </a:p>
          <a:p>
            <a:r>
              <a:rPr lang="en-US" sz="2800" dirty="0" smtClean="0"/>
              <a:t>intersects 3D geometry, project P</a:t>
            </a:r>
          </a:p>
          <a:p>
            <a:r>
              <a:rPr lang="en-US" sz="2800" dirty="0" smtClean="0"/>
              <a:t>onto second image plane to find 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97940" y="2580905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85508" y="5777166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4194445" y="570527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  <a:endCxn id="48" idx="5"/>
          </p:cNvCxnSpPr>
          <p:nvPr/>
        </p:nvCxnSpPr>
        <p:spPr>
          <a:xfrm flipH="1" flipV="1">
            <a:off x="3968451" y="3245770"/>
            <a:ext cx="291878" cy="245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837448" y="3784956"/>
            <a:ext cx="1106821" cy="7485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2445" y="476760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40923" y="439127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152722" y="2421261"/>
            <a:ext cx="1581009" cy="748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8" idx="7"/>
          </p:cNvCxnSpPr>
          <p:nvPr/>
        </p:nvCxnSpPr>
        <p:spPr>
          <a:xfrm flipV="1">
            <a:off x="3105498" y="3144106"/>
            <a:ext cx="862953" cy="252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20954" y="563471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33507" y="5761112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213479" y="4605669"/>
            <a:ext cx="1465501" cy="137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Two-camera configurations: 2.b Different eye, known geometry, unknown camera poses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7320" y="4819763"/>
            <a:ext cx="1577201" cy="109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800684">
            <a:off x="838090" y="4104573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0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 rot="825812">
            <a:off x="5509994" y="4641952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1</a:t>
            </a:r>
            <a:endParaRPr lang="en-US" sz="2800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3097633" y="2953831"/>
            <a:ext cx="1162695" cy="280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8" idx="3"/>
          </p:cNvCxnSpPr>
          <p:nvPr/>
        </p:nvCxnSpPr>
        <p:spPr>
          <a:xfrm flipV="1">
            <a:off x="3040251" y="2754580"/>
            <a:ext cx="1954513" cy="3002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06915" y="3452327"/>
            <a:ext cx="2784350" cy="2326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8" idx="7"/>
          </p:cNvCxnSpPr>
          <p:nvPr/>
        </p:nvCxnSpPr>
        <p:spPr>
          <a:xfrm flipH="1" flipV="1">
            <a:off x="1088121" y="3182498"/>
            <a:ext cx="2045304" cy="2473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46635" y="464041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678012" y="4461483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48" name="Oval 47"/>
          <p:cNvSpPr/>
          <p:nvPr/>
        </p:nvSpPr>
        <p:spPr>
          <a:xfrm>
            <a:off x="3855980" y="312305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44213" y="4674571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474884" y="1744095"/>
            <a:ext cx="53763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Optimization to find second camera</a:t>
            </a:r>
          </a:p>
          <a:p>
            <a:r>
              <a:rPr lang="en-US" sz="2800" dirty="0" smtClean="0"/>
              <a:t>(6 </a:t>
            </a:r>
            <a:r>
              <a:rPr lang="en-US" sz="2800" dirty="0" err="1" smtClean="0"/>
              <a:t>dof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Find point P where ray through p</a:t>
            </a:r>
            <a:r>
              <a:rPr lang="en-US" sz="2800" baseline="-25000" dirty="0" smtClean="0"/>
              <a:t>0</a:t>
            </a:r>
          </a:p>
          <a:p>
            <a:r>
              <a:rPr lang="en-US" sz="2800" dirty="0" smtClean="0"/>
              <a:t>intersects 3D geometry, project P</a:t>
            </a:r>
          </a:p>
          <a:p>
            <a:r>
              <a:rPr lang="en-US" sz="2800" dirty="0" smtClean="0"/>
              <a:t>onto second image plane to find 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97940" y="2580905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85508" y="5777166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4194445" y="570527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  <a:endCxn id="48" idx="5"/>
          </p:cNvCxnSpPr>
          <p:nvPr/>
        </p:nvCxnSpPr>
        <p:spPr>
          <a:xfrm flipH="1" flipV="1">
            <a:off x="3968451" y="3245770"/>
            <a:ext cx="291878" cy="245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837448" y="3784956"/>
            <a:ext cx="1106821" cy="7485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2445" y="476760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40923" y="439127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endCxn id="48" idx="7"/>
          </p:cNvCxnSpPr>
          <p:nvPr/>
        </p:nvCxnSpPr>
        <p:spPr>
          <a:xfrm flipV="1">
            <a:off x="3105498" y="3144106"/>
            <a:ext cx="862953" cy="2524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020954" y="563471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33507" y="5761112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213479" y="4605669"/>
            <a:ext cx="1465501" cy="137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Two-camera configurations: 3. Different eye, unknown geometry, known camera poses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7320" y="4819763"/>
            <a:ext cx="1577201" cy="109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800684">
            <a:off x="838090" y="4104573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0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 rot="825812">
            <a:off x="5509994" y="4641952"/>
            <a:ext cx="1255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</a:p>
          <a:p>
            <a:r>
              <a:rPr lang="en-US" sz="2800" dirty="0" smtClean="0"/>
              <a:t>Plane 1</a:t>
            </a:r>
            <a:endParaRPr lang="en-US" sz="2800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3097633" y="2953831"/>
            <a:ext cx="1162695" cy="280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8" idx="3"/>
          </p:cNvCxnSpPr>
          <p:nvPr/>
        </p:nvCxnSpPr>
        <p:spPr>
          <a:xfrm flipV="1">
            <a:off x="3040251" y="2754580"/>
            <a:ext cx="1954513" cy="3002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06915" y="4055706"/>
            <a:ext cx="2149329" cy="1722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8" idx="7"/>
          </p:cNvCxnSpPr>
          <p:nvPr/>
        </p:nvCxnSpPr>
        <p:spPr>
          <a:xfrm flipH="1" flipV="1">
            <a:off x="1088121" y="3182498"/>
            <a:ext cx="2045304" cy="2473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46635" y="464041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678012" y="4461483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7730" y="2045890"/>
            <a:ext cx="58719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 is no way of knowing the</a:t>
            </a:r>
          </a:p>
          <a:p>
            <a:r>
              <a:rPr lang="en-US" sz="2800" dirty="0" smtClean="0"/>
              <a:t>correspondence to 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directly.</a:t>
            </a:r>
          </a:p>
          <a:p>
            <a:r>
              <a:rPr lang="en-US" sz="2800" dirty="0" smtClean="0"/>
              <a:t>Searching for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can be done efficiently</a:t>
            </a:r>
          </a:p>
          <a:p>
            <a:r>
              <a:rPr lang="en-US" sz="2800" dirty="0" smtClean="0"/>
              <a:t>leveraging </a:t>
            </a:r>
            <a:r>
              <a:rPr lang="en-US" sz="2800" dirty="0" err="1" smtClean="0"/>
              <a:t>epipolar</a:t>
            </a:r>
            <a:r>
              <a:rPr lang="en-US" sz="2800" dirty="0" smtClean="0"/>
              <a:t> geometry </a:t>
            </a:r>
            <a:endParaRPr lang="en-US" sz="2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85508" y="5777166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4194445" y="570527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H="1" flipV="1">
            <a:off x="4635828" y="3662634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531374" y="4506302"/>
            <a:ext cx="1559526" cy="1353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483716" y="578755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9826" y="5816477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Two-camera configurations: 3. Different eye, unknown geometry, known camera poses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444073">
            <a:off x="1446525" y="2858670"/>
            <a:ext cx="1340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0</a:t>
            </a:r>
            <a:endParaRPr lang="en-US" sz="2800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462900" y="2570763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511364" y="2539002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11296" y="443441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72850" y="3880597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8078803" y="2045890"/>
            <a:ext cx="39309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no way of knowing the</a:t>
            </a:r>
          </a:p>
          <a:p>
            <a:r>
              <a:rPr lang="en-US" sz="2800" dirty="0" smtClean="0"/>
              <a:t>correspondence to 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directly.</a:t>
            </a:r>
          </a:p>
          <a:p>
            <a:r>
              <a:rPr lang="en-US" sz="2800" dirty="0" smtClean="0"/>
              <a:t>Searching for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can be done efficiently</a:t>
            </a:r>
          </a:p>
          <a:p>
            <a:r>
              <a:rPr lang="en-US" sz="2800" dirty="0" smtClean="0"/>
              <a:t>leveraging </a:t>
            </a:r>
            <a:r>
              <a:rPr lang="en-US" sz="2800" dirty="0" err="1" smtClean="0"/>
              <a:t>epipolar</a:t>
            </a:r>
            <a:r>
              <a:rPr lang="en-US" sz="2800" dirty="0" smtClean="0"/>
              <a:t> geometry </a:t>
            </a:r>
            <a:endParaRPr lang="en-US" sz="28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544055" y="5775573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7059422" y="563179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578611" y="3512155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511364" y="5334873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18817" y="2355546"/>
            <a:ext cx="1912622" cy="1700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155927" flipH="1">
            <a:off x="5805493" y="2821398"/>
            <a:ext cx="1340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1</a:t>
            </a:r>
            <a:endParaRPr lang="en-US" sz="2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633989" y="2702561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793005" y="2688542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33989" y="5498432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210311" y="2667433"/>
            <a:ext cx="389635" cy="643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210691" y="4292065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751665" y="3975709"/>
            <a:ext cx="847094" cy="427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97206" y="477332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9163" y="261665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698047" y="389246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63131" y="3932990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220153" y="4831130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5385393" y="2318878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6311557" y="4040787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681153" y="3992910"/>
            <a:ext cx="2136084" cy="1341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8" idx="0"/>
          </p:cNvCxnSpPr>
          <p:nvPr/>
        </p:nvCxnSpPr>
        <p:spPr>
          <a:xfrm flipH="1" flipV="1">
            <a:off x="6235065" y="4319221"/>
            <a:ext cx="890241" cy="1312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8" idx="2"/>
          </p:cNvCxnSpPr>
          <p:nvPr/>
        </p:nvCxnSpPr>
        <p:spPr>
          <a:xfrm flipH="1" flipV="1">
            <a:off x="5460919" y="4831131"/>
            <a:ext cx="1598503" cy="872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H="1" flipV="1">
            <a:off x="4635828" y="3662634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531374" y="4506302"/>
            <a:ext cx="1559526" cy="1353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483716" y="578755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9826" y="5816477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Two-camera configurations: 3. Different eye, unknown geometry, unknown camera poses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444073">
            <a:off x="1446525" y="2858670"/>
            <a:ext cx="1340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0</a:t>
            </a:r>
            <a:endParaRPr lang="en-US" sz="2800" baseline="-250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462900" y="2570763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511364" y="2539002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11296" y="443441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72850" y="3880597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8078803" y="2045890"/>
            <a:ext cx="393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SLAM—find where</a:t>
            </a:r>
          </a:p>
          <a:p>
            <a:r>
              <a:rPr lang="en-US" sz="2800" dirty="0" smtClean="0"/>
              <a:t>cameras are and geometry at the same 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4055" y="5775573"/>
            <a:ext cx="69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</a:t>
            </a:r>
            <a:r>
              <a:rPr lang="en-US" sz="4800" baseline="-25000" dirty="0" smtClean="0"/>
              <a:t>1</a:t>
            </a:r>
            <a:endParaRPr lang="en-US" sz="480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7059422" y="563179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578611" y="3512155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511364" y="5334873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18817" y="2355546"/>
            <a:ext cx="1912622" cy="1700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155927" flipH="1">
            <a:off x="5805493" y="2821398"/>
            <a:ext cx="1340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1</a:t>
            </a:r>
            <a:endParaRPr lang="en-US" sz="2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633989" y="2702561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793005" y="2688542"/>
            <a:ext cx="48464" cy="2809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33989" y="5498432"/>
            <a:ext cx="2104019" cy="997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210311" y="2667433"/>
            <a:ext cx="389635" cy="643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210691" y="4292065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751665" y="3975709"/>
            <a:ext cx="847094" cy="427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97206" y="477332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9163" y="261665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698047" y="389246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63131" y="3932990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220153" y="4831130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5385393" y="2318878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6311557" y="4040787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681153" y="3992910"/>
            <a:ext cx="2136084" cy="1341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8" idx="0"/>
          </p:cNvCxnSpPr>
          <p:nvPr/>
        </p:nvCxnSpPr>
        <p:spPr>
          <a:xfrm flipH="1" flipV="1">
            <a:off x="6235065" y="4319221"/>
            <a:ext cx="890241" cy="1312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8" idx="2"/>
          </p:cNvCxnSpPr>
          <p:nvPr/>
        </p:nvCxnSpPr>
        <p:spPr>
          <a:xfrm flipH="1" flipV="1">
            <a:off x="5460919" y="4831131"/>
            <a:ext cx="1598503" cy="872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4239879" y="2169331"/>
            <a:ext cx="916578" cy="4020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7"/>
          </p:cNvCxnSpPr>
          <p:nvPr/>
        </p:nvCxnSpPr>
        <p:spPr>
          <a:xfrm flipV="1">
            <a:off x="2724599" y="2169332"/>
            <a:ext cx="2431858" cy="40200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4"/>
          </p:cNvCxnSpPr>
          <p:nvPr/>
        </p:nvCxnSpPr>
        <p:spPr>
          <a:xfrm flipV="1">
            <a:off x="2678012" y="2169333"/>
            <a:ext cx="455753" cy="4142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camera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886843" y="381185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73216" y="5845194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</a:t>
            </a:r>
            <a:r>
              <a:rPr lang="en-US" sz="3600" baseline="-25000" dirty="0" smtClean="0"/>
              <a:t>0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096000" y="597101"/>
            <a:ext cx="55179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Input</a:t>
            </a:r>
            <a:r>
              <a:rPr lang="en-US" sz="2800" dirty="0" smtClean="0"/>
              <a:t>: 3D scene S, view E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desired view circle radius r,</a:t>
            </a:r>
          </a:p>
          <a:p>
            <a:r>
              <a:rPr lang="en-US" sz="2800" i="1" dirty="0" smtClean="0"/>
              <a:t>Output</a:t>
            </a:r>
            <a:r>
              <a:rPr lang="en-US" sz="2800" dirty="0" smtClean="0"/>
              <a:t>: 2D image with many of</a:t>
            </a:r>
          </a:p>
          <a:p>
            <a:r>
              <a:rPr lang="en-US" sz="2800" dirty="0" smtClean="0"/>
              <a:t>the samples needed from view circle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612128" y="616836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49169" y="6240248"/>
            <a:ext cx="1494908" cy="8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65067" y="5845194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E</a:t>
            </a:r>
            <a:r>
              <a:rPr lang="en-US" sz="3600" baseline="-25000" dirty="0" err="1" smtClean="0"/>
              <a:t>m</a:t>
            </a:r>
            <a:endParaRPr lang="en-US" sz="360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4152350" y="616836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72094" y="6091134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baseline="-25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90063" y="5378335"/>
            <a:ext cx="30269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90063" y="2169335"/>
            <a:ext cx="39639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53164" y="3883747"/>
            <a:ext cx="606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139038" y="2157546"/>
            <a:ext cx="1079196" cy="4154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507060" y="381185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1109" y="4957300"/>
            <a:ext cx="16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Near &amp; image</a:t>
            </a:r>
          </a:p>
          <a:p>
            <a:r>
              <a:rPr lang="en-US" sz="2000" dirty="0" smtClean="0"/>
              <a:t>plane</a:t>
            </a:r>
            <a:endParaRPr lang="en-US" sz="20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20156" y="2012873"/>
            <a:ext cx="1147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Far plane</a:t>
            </a:r>
            <a:endParaRPr lang="en-US" sz="2000" baseline="-25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127314" y="3883747"/>
            <a:ext cx="606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681210" y="3811859"/>
            <a:ext cx="131768" cy="1437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14468" y="211850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22158" y="149624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4060993" y="3811859"/>
            <a:ext cx="131768" cy="1437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63862" y="3632375"/>
            <a:ext cx="1412590" cy="87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76452" y="3632375"/>
            <a:ext cx="1412590" cy="87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63862" y="4439570"/>
            <a:ext cx="1412590" cy="87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76452" y="4439570"/>
            <a:ext cx="1412590" cy="87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51987" y="310311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64695" y="310311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6051987" y="426655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664695" y="426655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5336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80988"/>
            <a:ext cx="10515600" cy="1325563"/>
          </a:xfrm>
        </p:spPr>
        <p:txBody>
          <a:bodyPr/>
          <a:lstStyle/>
          <a:p>
            <a:r>
              <a:rPr lang="en-US" dirty="0" err="1" smtClean="0"/>
              <a:t>Equirectangular</a:t>
            </a:r>
            <a:r>
              <a:rPr lang="en-US" dirty="0" smtClean="0"/>
              <a:t> Image Projection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712720" y="1502996"/>
            <a:ext cx="13456" cy="2236929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95500" y="3251234"/>
            <a:ext cx="364998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7280" y="2074495"/>
            <a:ext cx="3063240" cy="2499360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8900" y="98504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+y</a:t>
            </a:r>
            <a:endParaRPr lang="en-US" sz="36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46020" y="4093631"/>
            <a:ext cx="59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-y</a:t>
            </a:r>
            <a:endParaRPr lang="en-US" sz="36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03819" y="4475933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+z</a:t>
            </a:r>
            <a:endParaRPr lang="en-US" sz="36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08438" y="2448951"/>
            <a:ext cx="53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-x</a:t>
            </a:r>
            <a:endParaRPr lang="en-US" sz="36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38344" y="2448951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+x</a:t>
            </a:r>
            <a:endParaRPr lang="en-US" sz="3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1676" y="1420389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-z</a:t>
            </a:r>
            <a:endParaRPr lang="en-US" sz="3600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12720" y="2562175"/>
            <a:ext cx="1188720" cy="690477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881596" y="2562175"/>
            <a:ext cx="12664" cy="1699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4894" y="4211950"/>
            <a:ext cx="2316702" cy="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901440" y="3251234"/>
            <a:ext cx="1158351" cy="977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733356" y="3294571"/>
            <a:ext cx="1151777" cy="934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73573" y="1477767"/>
            <a:ext cx="56707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Given: direction r</a:t>
            </a:r>
          </a:p>
          <a:p>
            <a:r>
              <a:rPr lang="en-US" sz="3600" dirty="0" smtClean="0"/>
              <a:t>Find: </a:t>
            </a:r>
            <a:r>
              <a:rPr lang="en-US" sz="3600" dirty="0" err="1" smtClean="0"/>
              <a:t>equirectangular</a:t>
            </a:r>
            <a:r>
              <a:rPr lang="en-US" sz="3600" dirty="0" smtClean="0"/>
              <a:t> image</a:t>
            </a:r>
          </a:p>
          <a:p>
            <a:r>
              <a:rPr lang="en-US" sz="3600" dirty="0" smtClean="0"/>
              <a:t>pixel (u, v) corresponding to r</a:t>
            </a:r>
          </a:p>
          <a:p>
            <a:r>
              <a:rPr lang="en-US" sz="3600" dirty="0" smtClean="0"/>
              <a:t>// </a:t>
            </a:r>
            <a:r>
              <a:rPr lang="en-US" sz="3600" dirty="0" err="1" smtClean="0"/>
              <a:t>lat</a:t>
            </a:r>
            <a:endParaRPr lang="en-US" sz="3600" dirty="0" smtClean="0"/>
          </a:p>
          <a:p>
            <a:r>
              <a:rPr lang="en-US" sz="3600" dirty="0" smtClean="0"/>
              <a:t>t = angle </a:t>
            </a:r>
            <a:r>
              <a:rPr lang="en-US" sz="3600" dirty="0" err="1" smtClean="0"/>
              <a:t>rOP</a:t>
            </a:r>
            <a:endParaRPr lang="en-US" sz="3600" dirty="0" smtClean="0"/>
          </a:p>
          <a:p>
            <a:r>
              <a:rPr lang="en-US" sz="3600" dirty="0" smtClean="0"/>
              <a:t>sin(t) = </a:t>
            </a:r>
            <a:r>
              <a:rPr lang="en-US" sz="3600" dirty="0" err="1" smtClean="0"/>
              <a:t>r</a:t>
            </a:r>
            <a:r>
              <a:rPr lang="en-US" sz="3600" baseline="-25000" dirty="0" err="1" smtClean="0"/>
              <a:t>y</a:t>
            </a:r>
            <a:endParaRPr lang="en-US" sz="3600" dirty="0"/>
          </a:p>
          <a:p>
            <a:r>
              <a:rPr lang="en-US" sz="3600" dirty="0" smtClean="0"/>
              <a:t>t = </a:t>
            </a:r>
            <a:r>
              <a:rPr lang="en-US" sz="3600" dirty="0" err="1" smtClean="0"/>
              <a:t>asin</a:t>
            </a:r>
            <a:r>
              <a:rPr lang="en-US" sz="3600" dirty="0" smtClean="0"/>
              <a:t>(</a:t>
            </a:r>
            <a:r>
              <a:rPr lang="en-US" sz="3600" dirty="0" err="1" smtClean="0"/>
              <a:t>r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v = (1-(90+t)/180)h</a:t>
            </a:r>
          </a:p>
          <a:p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3922127" y="2298294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2512" y="3152054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endParaRPr lang="en-US" sz="3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024185" y="411258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35336" y="2678977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</a:t>
            </a:r>
            <a:endParaRPr lang="en-US" sz="3600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631806" y="1631375"/>
            <a:ext cx="1151777" cy="934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1760" y="1239143"/>
            <a:ext cx="48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</a:t>
            </a:r>
            <a:r>
              <a:rPr lang="en-US" sz="3600" baseline="-25000" dirty="0" err="1" smtClean="0"/>
              <a:t>y</a:t>
            </a:r>
            <a:endParaRPr lang="en-US" sz="36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2918460" y="5204460"/>
            <a:ext cx="3055620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3572447" y="5160487"/>
            <a:ext cx="11283" cy="151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918460" y="5620262"/>
            <a:ext cx="305562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3889" y="486616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0,0</a:t>
            </a:r>
            <a:endParaRPr lang="en-US" sz="2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3889" y="630634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0,h</a:t>
            </a:r>
            <a:endParaRPr lang="en-US" sz="2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5420407" y="4698822"/>
            <a:ext cx="61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w,0</a:t>
            </a:r>
            <a:endParaRPr lang="en-US" sz="2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404803" y="466059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</a:t>
            </a:r>
            <a:endParaRPr lang="en-US" sz="2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46020" y="537716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4847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80988"/>
            <a:ext cx="10515600" cy="1325563"/>
          </a:xfrm>
        </p:spPr>
        <p:txBody>
          <a:bodyPr/>
          <a:lstStyle/>
          <a:p>
            <a:r>
              <a:rPr lang="en-US" dirty="0" err="1" smtClean="0"/>
              <a:t>Equirectangular</a:t>
            </a:r>
            <a:r>
              <a:rPr lang="en-US" dirty="0" smtClean="0"/>
              <a:t> Image Projection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2712720" y="1502996"/>
            <a:ext cx="13456" cy="2236929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095500" y="3251234"/>
            <a:ext cx="364998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7280" y="2074495"/>
            <a:ext cx="3063240" cy="2499360"/>
          </a:xfrm>
          <a:prstGeom prst="line">
            <a:avLst/>
          </a:prstGeom>
          <a:ln w="285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8900" y="98504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+y</a:t>
            </a:r>
            <a:endParaRPr lang="en-US" sz="36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46020" y="4093631"/>
            <a:ext cx="59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-y</a:t>
            </a:r>
            <a:endParaRPr lang="en-US" sz="36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03819" y="4475933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+z</a:t>
            </a:r>
            <a:endParaRPr lang="en-US" sz="36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08438" y="2448951"/>
            <a:ext cx="53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-x</a:t>
            </a:r>
            <a:endParaRPr lang="en-US" sz="36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38344" y="2448951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+x</a:t>
            </a:r>
            <a:endParaRPr lang="en-US" sz="3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1676" y="1420389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-z</a:t>
            </a:r>
            <a:endParaRPr lang="en-US" sz="3600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712720" y="2562175"/>
            <a:ext cx="1188720" cy="690477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881596" y="2562175"/>
            <a:ext cx="12664" cy="1699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64894" y="4211950"/>
            <a:ext cx="2316702" cy="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901440" y="3251234"/>
            <a:ext cx="1158351" cy="977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733356" y="3294571"/>
            <a:ext cx="1151777" cy="934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39967" y="1077658"/>
            <a:ext cx="507421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Given: direction r</a:t>
            </a:r>
          </a:p>
          <a:p>
            <a:r>
              <a:rPr lang="en-US" sz="3200" dirty="0" smtClean="0"/>
              <a:t>Find: </a:t>
            </a:r>
            <a:r>
              <a:rPr lang="en-US" sz="3200" dirty="0" err="1" smtClean="0"/>
              <a:t>equirectangular</a:t>
            </a:r>
            <a:r>
              <a:rPr lang="en-US" sz="3200" dirty="0" smtClean="0"/>
              <a:t> image</a:t>
            </a:r>
          </a:p>
          <a:p>
            <a:r>
              <a:rPr lang="en-US" sz="3200" dirty="0" smtClean="0"/>
              <a:t>pixel (u, v) corresponding to r</a:t>
            </a:r>
          </a:p>
          <a:p>
            <a:r>
              <a:rPr lang="en-US" sz="3200" dirty="0" smtClean="0"/>
              <a:t>// </a:t>
            </a:r>
            <a:r>
              <a:rPr lang="en-US" sz="3200" dirty="0" err="1" smtClean="0"/>
              <a:t>lat</a:t>
            </a:r>
            <a:r>
              <a:rPr lang="en-US" sz="3200" dirty="0"/>
              <a:t> </a:t>
            </a:r>
            <a:r>
              <a:rPr lang="en-US" sz="3200" dirty="0" smtClean="0"/>
              <a:t>v = (1-(90+t)/180)h</a:t>
            </a:r>
          </a:p>
          <a:p>
            <a:r>
              <a:rPr lang="en-US" sz="3200" dirty="0" smtClean="0"/>
              <a:t>tan q =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z</a:t>
            </a:r>
            <a:r>
              <a:rPr lang="en-US" sz="3200" dirty="0" smtClean="0"/>
              <a:t>/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x</a:t>
            </a:r>
            <a:endParaRPr lang="en-US" sz="3200" baseline="-25000" dirty="0" smtClean="0"/>
          </a:p>
          <a:p>
            <a:r>
              <a:rPr lang="en-US" sz="3200" dirty="0" smtClean="0"/>
              <a:t>q = </a:t>
            </a:r>
            <a:r>
              <a:rPr lang="en-US" sz="3200" dirty="0" err="1" smtClean="0"/>
              <a:t>atan</a:t>
            </a:r>
            <a:r>
              <a:rPr lang="en-US" sz="3200" dirty="0" smtClean="0"/>
              <a:t>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z</a:t>
            </a:r>
            <a:r>
              <a:rPr lang="en-US" sz="3200" dirty="0" smtClean="0"/>
              <a:t>/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x</a:t>
            </a:r>
            <a:endParaRPr lang="en-US" sz="3200" baseline="-25000" dirty="0" smtClean="0"/>
          </a:p>
          <a:p>
            <a:r>
              <a:rPr lang="en-US" sz="3200" dirty="0" smtClean="0"/>
              <a:t>if (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x</a:t>
            </a:r>
            <a:r>
              <a:rPr lang="en-US" sz="3200" dirty="0" smtClean="0"/>
              <a:t> &gt; 0)</a:t>
            </a:r>
            <a:endParaRPr lang="en-US" sz="3200" dirty="0"/>
          </a:p>
          <a:p>
            <a:r>
              <a:rPr lang="en-US" sz="3200" dirty="0" smtClean="0"/>
              <a:t>	if (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z</a:t>
            </a:r>
            <a:r>
              <a:rPr lang="en-US" sz="3200" dirty="0"/>
              <a:t> </a:t>
            </a:r>
            <a:r>
              <a:rPr lang="en-US" sz="3200" dirty="0" smtClean="0"/>
              <a:t>&gt; 0) q = -q + 360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else q = -q</a:t>
            </a:r>
          </a:p>
          <a:p>
            <a:r>
              <a:rPr lang="en-US" sz="3200" dirty="0" smtClean="0"/>
              <a:t>Else if (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z</a:t>
            </a:r>
            <a:r>
              <a:rPr lang="en-US" sz="3200" dirty="0"/>
              <a:t> </a:t>
            </a:r>
            <a:r>
              <a:rPr lang="en-US" sz="3200" dirty="0" smtClean="0"/>
              <a:t>&gt; 0) q = -q + 180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else q = 180-q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22127" y="2298294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9672" y="3152054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endParaRPr lang="en-US" sz="3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024185" y="411258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35336" y="2678977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</a:t>
            </a:r>
            <a:endParaRPr lang="en-US" sz="3600" baseline="-25000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2692034" y="1680711"/>
            <a:ext cx="1147295" cy="872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1760" y="1239143"/>
            <a:ext cx="48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</a:t>
            </a:r>
            <a:r>
              <a:rPr lang="en-US" sz="3600" baseline="-25000" dirty="0" err="1" smtClean="0"/>
              <a:t>y</a:t>
            </a:r>
            <a:endParaRPr lang="en-US" sz="36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2918460" y="5204460"/>
            <a:ext cx="3055620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3572447" y="5160487"/>
            <a:ext cx="11283" cy="151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918460" y="5620262"/>
            <a:ext cx="305562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3889" y="486616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0,0</a:t>
            </a:r>
            <a:endParaRPr lang="en-US" sz="2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3889" y="630634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0,h</a:t>
            </a:r>
            <a:endParaRPr lang="en-US" sz="2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5420407" y="4698822"/>
            <a:ext cx="61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w,0</a:t>
            </a:r>
            <a:endParaRPr lang="en-US" sz="2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404803" y="466059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</a:t>
            </a:r>
            <a:endParaRPr lang="en-US" sz="2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46020" y="537716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</a:t>
            </a:r>
            <a:endParaRPr lang="en-US" sz="2400" baseline="-25000" dirty="0"/>
          </a:p>
        </p:txBody>
      </p:sp>
      <p:sp>
        <p:nvSpPr>
          <p:cNvPr id="4" name="Freeform 3"/>
          <p:cNvSpPr/>
          <p:nvPr/>
        </p:nvSpPr>
        <p:spPr>
          <a:xfrm>
            <a:off x="3147060" y="2933639"/>
            <a:ext cx="236220" cy="701101"/>
          </a:xfrm>
          <a:custGeom>
            <a:avLst/>
            <a:gdLst>
              <a:gd name="connsiteX0" fmla="*/ 0 w 236220"/>
              <a:gd name="connsiteY0" fmla="*/ 701101 h 701101"/>
              <a:gd name="connsiteX1" fmla="*/ 0 w 236220"/>
              <a:gd name="connsiteY1" fmla="*/ 701101 h 701101"/>
              <a:gd name="connsiteX2" fmla="*/ 182880 w 236220"/>
              <a:gd name="connsiteY2" fmla="*/ 510601 h 701101"/>
              <a:gd name="connsiteX3" fmla="*/ 190500 w 236220"/>
              <a:gd name="connsiteY3" fmla="*/ 487741 h 701101"/>
              <a:gd name="connsiteX4" fmla="*/ 205740 w 236220"/>
              <a:gd name="connsiteY4" fmla="*/ 426781 h 701101"/>
              <a:gd name="connsiteX5" fmla="*/ 220980 w 236220"/>
              <a:gd name="connsiteY5" fmla="*/ 403921 h 701101"/>
              <a:gd name="connsiteX6" fmla="*/ 236220 w 236220"/>
              <a:gd name="connsiteY6" fmla="*/ 358201 h 701101"/>
              <a:gd name="connsiteX7" fmla="*/ 228600 w 236220"/>
              <a:gd name="connsiteY7" fmla="*/ 121981 h 701101"/>
              <a:gd name="connsiteX8" fmla="*/ 220980 w 236220"/>
              <a:gd name="connsiteY8" fmla="*/ 91501 h 701101"/>
              <a:gd name="connsiteX9" fmla="*/ 205740 w 236220"/>
              <a:gd name="connsiteY9" fmla="*/ 68641 h 701101"/>
              <a:gd name="connsiteX10" fmla="*/ 190500 w 236220"/>
              <a:gd name="connsiteY10" fmla="*/ 22921 h 701101"/>
              <a:gd name="connsiteX11" fmla="*/ 175260 w 236220"/>
              <a:gd name="connsiteY11" fmla="*/ 61 h 70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220" h="701101">
                <a:moveTo>
                  <a:pt x="0" y="701101"/>
                </a:moveTo>
                <a:lnTo>
                  <a:pt x="0" y="701101"/>
                </a:lnTo>
                <a:cubicBezTo>
                  <a:pt x="60960" y="637601"/>
                  <a:pt x="124254" y="576262"/>
                  <a:pt x="182880" y="510601"/>
                </a:cubicBezTo>
                <a:cubicBezTo>
                  <a:pt x="188230" y="504609"/>
                  <a:pt x="188552" y="495533"/>
                  <a:pt x="190500" y="487741"/>
                </a:cubicBezTo>
                <a:cubicBezTo>
                  <a:pt x="194847" y="470351"/>
                  <a:pt x="197031" y="444199"/>
                  <a:pt x="205740" y="426781"/>
                </a:cubicBezTo>
                <a:cubicBezTo>
                  <a:pt x="209836" y="418590"/>
                  <a:pt x="217261" y="412290"/>
                  <a:pt x="220980" y="403921"/>
                </a:cubicBezTo>
                <a:cubicBezTo>
                  <a:pt x="227504" y="389241"/>
                  <a:pt x="236220" y="358201"/>
                  <a:pt x="236220" y="358201"/>
                </a:cubicBezTo>
                <a:cubicBezTo>
                  <a:pt x="233680" y="279461"/>
                  <a:pt x="233094" y="200634"/>
                  <a:pt x="228600" y="121981"/>
                </a:cubicBezTo>
                <a:cubicBezTo>
                  <a:pt x="228003" y="111525"/>
                  <a:pt x="225105" y="101127"/>
                  <a:pt x="220980" y="91501"/>
                </a:cubicBezTo>
                <a:cubicBezTo>
                  <a:pt x="217372" y="83083"/>
                  <a:pt x="209459" y="77010"/>
                  <a:pt x="205740" y="68641"/>
                </a:cubicBezTo>
                <a:cubicBezTo>
                  <a:pt x="199216" y="53961"/>
                  <a:pt x="195580" y="38161"/>
                  <a:pt x="190500" y="22921"/>
                </a:cubicBezTo>
                <a:cubicBezTo>
                  <a:pt x="182077" y="-2349"/>
                  <a:pt x="190912" y="61"/>
                  <a:pt x="175260" y="61"/>
                </a:cubicBezTo>
              </a:path>
            </a:pathLst>
          </a:cu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566160" y="3230880"/>
            <a:ext cx="601980" cy="723900"/>
          </a:xfrm>
          <a:custGeom>
            <a:avLst/>
            <a:gdLst>
              <a:gd name="connsiteX0" fmla="*/ 0 w 601980"/>
              <a:gd name="connsiteY0" fmla="*/ 723900 h 723900"/>
              <a:gd name="connsiteX1" fmla="*/ 0 w 601980"/>
              <a:gd name="connsiteY1" fmla="*/ 723900 h 723900"/>
              <a:gd name="connsiteX2" fmla="*/ 91440 w 601980"/>
              <a:gd name="connsiteY2" fmla="*/ 716280 h 723900"/>
              <a:gd name="connsiteX3" fmla="*/ 114300 w 601980"/>
              <a:gd name="connsiteY3" fmla="*/ 708660 h 723900"/>
              <a:gd name="connsiteX4" fmla="*/ 152400 w 601980"/>
              <a:gd name="connsiteY4" fmla="*/ 701040 h 723900"/>
              <a:gd name="connsiteX5" fmla="*/ 175260 w 601980"/>
              <a:gd name="connsiteY5" fmla="*/ 693420 h 723900"/>
              <a:gd name="connsiteX6" fmla="*/ 236220 w 601980"/>
              <a:gd name="connsiteY6" fmla="*/ 678180 h 723900"/>
              <a:gd name="connsiteX7" fmla="*/ 266700 w 601980"/>
              <a:gd name="connsiteY7" fmla="*/ 670560 h 723900"/>
              <a:gd name="connsiteX8" fmla="*/ 289560 w 601980"/>
              <a:gd name="connsiteY8" fmla="*/ 655320 h 723900"/>
              <a:gd name="connsiteX9" fmla="*/ 365760 w 601980"/>
              <a:gd name="connsiteY9" fmla="*/ 632460 h 723900"/>
              <a:gd name="connsiteX10" fmla="*/ 388620 w 601980"/>
              <a:gd name="connsiteY10" fmla="*/ 617220 h 723900"/>
              <a:gd name="connsiteX11" fmla="*/ 403860 w 601980"/>
              <a:gd name="connsiteY11" fmla="*/ 594360 h 723900"/>
              <a:gd name="connsiteX12" fmla="*/ 426720 w 601980"/>
              <a:gd name="connsiteY12" fmla="*/ 586740 h 723900"/>
              <a:gd name="connsiteX13" fmla="*/ 457200 w 601980"/>
              <a:gd name="connsiteY13" fmla="*/ 541020 h 723900"/>
              <a:gd name="connsiteX14" fmla="*/ 495300 w 601980"/>
              <a:gd name="connsiteY14" fmla="*/ 502920 h 723900"/>
              <a:gd name="connsiteX15" fmla="*/ 525780 w 601980"/>
              <a:gd name="connsiteY15" fmla="*/ 434340 h 723900"/>
              <a:gd name="connsiteX16" fmla="*/ 541020 w 601980"/>
              <a:gd name="connsiteY16" fmla="*/ 342900 h 723900"/>
              <a:gd name="connsiteX17" fmla="*/ 556260 w 601980"/>
              <a:gd name="connsiteY17" fmla="*/ 251460 h 723900"/>
              <a:gd name="connsiteX18" fmla="*/ 571500 w 601980"/>
              <a:gd name="connsiteY18" fmla="*/ 190500 h 723900"/>
              <a:gd name="connsiteX19" fmla="*/ 586740 w 601980"/>
              <a:gd name="connsiteY19" fmla="*/ 137160 h 723900"/>
              <a:gd name="connsiteX20" fmla="*/ 601980 w 601980"/>
              <a:gd name="connsiteY20" fmla="*/ 114300 h 723900"/>
              <a:gd name="connsiteX21" fmla="*/ 579120 w 601980"/>
              <a:gd name="connsiteY21" fmla="*/ 7620 h 723900"/>
              <a:gd name="connsiteX22" fmla="*/ 571500 w 601980"/>
              <a:gd name="connsiteY22" fmla="*/ 0 h 723900"/>
              <a:gd name="connsiteX23" fmla="*/ 571500 w 601980"/>
              <a:gd name="connsiteY23" fmla="*/ 0 h 723900"/>
              <a:gd name="connsiteX24" fmla="*/ 571500 w 601980"/>
              <a:gd name="connsiteY24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1980" h="723900">
                <a:moveTo>
                  <a:pt x="0" y="723900"/>
                </a:moveTo>
                <a:lnTo>
                  <a:pt x="0" y="723900"/>
                </a:lnTo>
                <a:cubicBezTo>
                  <a:pt x="30480" y="721360"/>
                  <a:pt x="61123" y="720322"/>
                  <a:pt x="91440" y="716280"/>
                </a:cubicBezTo>
                <a:cubicBezTo>
                  <a:pt x="99402" y="715218"/>
                  <a:pt x="106508" y="710608"/>
                  <a:pt x="114300" y="708660"/>
                </a:cubicBezTo>
                <a:cubicBezTo>
                  <a:pt x="126865" y="705519"/>
                  <a:pt x="139835" y="704181"/>
                  <a:pt x="152400" y="701040"/>
                </a:cubicBezTo>
                <a:cubicBezTo>
                  <a:pt x="160192" y="699092"/>
                  <a:pt x="167511" y="695533"/>
                  <a:pt x="175260" y="693420"/>
                </a:cubicBezTo>
                <a:cubicBezTo>
                  <a:pt x="195467" y="687909"/>
                  <a:pt x="215900" y="683260"/>
                  <a:pt x="236220" y="678180"/>
                </a:cubicBezTo>
                <a:lnTo>
                  <a:pt x="266700" y="670560"/>
                </a:lnTo>
                <a:cubicBezTo>
                  <a:pt x="274320" y="665480"/>
                  <a:pt x="281191" y="659039"/>
                  <a:pt x="289560" y="655320"/>
                </a:cubicBezTo>
                <a:cubicBezTo>
                  <a:pt x="313412" y="644719"/>
                  <a:pt x="340428" y="638793"/>
                  <a:pt x="365760" y="632460"/>
                </a:cubicBezTo>
                <a:cubicBezTo>
                  <a:pt x="373380" y="627380"/>
                  <a:pt x="382144" y="623696"/>
                  <a:pt x="388620" y="617220"/>
                </a:cubicBezTo>
                <a:cubicBezTo>
                  <a:pt x="395096" y="610744"/>
                  <a:pt x="396709" y="600081"/>
                  <a:pt x="403860" y="594360"/>
                </a:cubicBezTo>
                <a:cubicBezTo>
                  <a:pt x="410132" y="589342"/>
                  <a:pt x="419100" y="589280"/>
                  <a:pt x="426720" y="586740"/>
                </a:cubicBezTo>
                <a:cubicBezTo>
                  <a:pt x="440111" y="546566"/>
                  <a:pt x="425489" y="579073"/>
                  <a:pt x="457200" y="541020"/>
                </a:cubicBezTo>
                <a:cubicBezTo>
                  <a:pt x="488950" y="502920"/>
                  <a:pt x="453390" y="530860"/>
                  <a:pt x="495300" y="502920"/>
                </a:cubicBezTo>
                <a:cubicBezTo>
                  <a:pt x="513436" y="448512"/>
                  <a:pt x="501629" y="470566"/>
                  <a:pt x="525780" y="434340"/>
                </a:cubicBezTo>
                <a:cubicBezTo>
                  <a:pt x="542957" y="314098"/>
                  <a:pt x="524306" y="437610"/>
                  <a:pt x="541020" y="342900"/>
                </a:cubicBezTo>
                <a:cubicBezTo>
                  <a:pt x="546390" y="312470"/>
                  <a:pt x="550890" y="281890"/>
                  <a:pt x="556260" y="251460"/>
                </a:cubicBezTo>
                <a:cubicBezTo>
                  <a:pt x="566985" y="190683"/>
                  <a:pt x="558835" y="234826"/>
                  <a:pt x="571500" y="190500"/>
                </a:cubicBezTo>
                <a:cubicBezTo>
                  <a:pt x="574755" y="179107"/>
                  <a:pt x="580650" y="149340"/>
                  <a:pt x="586740" y="137160"/>
                </a:cubicBezTo>
                <a:cubicBezTo>
                  <a:pt x="590836" y="128969"/>
                  <a:pt x="596900" y="121920"/>
                  <a:pt x="601980" y="114300"/>
                </a:cubicBezTo>
                <a:cubicBezTo>
                  <a:pt x="595158" y="39255"/>
                  <a:pt x="609391" y="47982"/>
                  <a:pt x="579120" y="7620"/>
                </a:cubicBezTo>
                <a:cubicBezTo>
                  <a:pt x="576965" y="4746"/>
                  <a:pt x="574040" y="2540"/>
                  <a:pt x="571500" y="0"/>
                </a:cubicBezTo>
                <a:lnTo>
                  <a:pt x="571500" y="0"/>
                </a:lnTo>
                <a:lnTo>
                  <a:pt x="571500" y="0"/>
                </a:lnTo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40503" y="31061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endParaRPr lang="en-US" sz="3600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3831966" y="415519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00868" y="3180885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58064" y="318417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03465" y="2632805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646508" y="2808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3713797" y="1727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977415" y="30462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180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817383" y="38850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270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884683" y="34269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732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724842" y="1088452"/>
            <a:ext cx="208453" cy="2812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658958" y="382875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4119" y="2188509"/>
            <a:ext cx="3329677" cy="3424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41420" y="1752600"/>
            <a:ext cx="1828800" cy="2148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4845" y="4677535"/>
            <a:ext cx="306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360</a:t>
            </a:r>
            <a:r>
              <a:rPr lang="en-US" sz="3600" baseline="30000" dirty="0" smtClean="0"/>
              <a:t>o</a:t>
            </a:r>
            <a:r>
              <a:rPr lang="en-US" sz="3600" dirty="0" smtClean="0"/>
              <a:t> panorama</a:t>
            </a:r>
            <a:endParaRPr lang="en-US" sz="36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86020" y="552271"/>
            <a:ext cx="3920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User output camera</a:t>
            </a:r>
            <a:endParaRPr lang="en-US" sz="3600" baseline="30000" dirty="0"/>
          </a:p>
          <a:p>
            <a:r>
              <a:rPr lang="en-US" sz="3600" dirty="0" smtClean="0"/>
              <a:t>(Left eye, right eye)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08378" y="1522710"/>
            <a:ext cx="1897880" cy="874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33800" y="746615"/>
            <a:ext cx="1443511" cy="309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31333" y="2234528"/>
            <a:ext cx="247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Image plane</a:t>
            </a:r>
          </a:p>
        </p:txBody>
      </p:sp>
      <p:sp>
        <p:nvSpPr>
          <p:cNvPr id="19" name="Oval 18"/>
          <p:cNvSpPr/>
          <p:nvPr/>
        </p:nvSpPr>
        <p:spPr>
          <a:xfrm>
            <a:off x="4523841" y="192978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39691" y="232498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95967" y="1516309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3402" y="220530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7307" y="134462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Ray r</a:t>
            </a:r>
          </a:p>
        </p:txBody>
      </p:sp>
    </p:spTree>
    <p:extLst>
      <p:ext uri="{BB962C8B-B14F-4D97-AF65-F5344CB8AC3E}">
        <p14:creationId xmlns:p14="http://schemas.microsoft.com/office/powerpoint/2010/main" val="30421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25571" cy="5643789"/>
          </a:xfrm>
        </p:spPr>
        <p:txBody>
          <a:bodyPr>
            <a:normAutofit/>
          </a:bodyPr>
          <a:lstStyle/>
          <a:p>
            <a:r>
              <a:rPr lang="en-US" dirty="0" smtClean="0"/>
              <a:t>Bilinear Interpolation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 = </a:t>
            </a:r>
            <a:br>
              <a:rPr lang="en-US" dirty="0" smtClean="0"/>
            </a:br>
            <a:r>
              <a:rPr lang="en-US" dirty="0"/>
              <a:t>P</a:t>
            </a:r>
            <a:r>
              <a:rPr lang="en-US" baseline="-25000" dirty="0"/>
              <a:t>00</a:t>
            </a:r>
            <a:r>
              <a:rPr lang="en-US" dirty="0"/>
              <a:t>(1-du)(1-dv) +</a:t>
            </a:r>
            <a:br>
              <a:rPr lang="en-US" dirty="0"/>
            </a:br>
            <a:r>
              <a:rPr lang="en-US" dirty="0" smtClean="0"/>
              <a:t>P</a:t>
            </a:r>
            <a:r>
              <a:rPr lang="en-US" baseline="-25000" dirty="0" smtClean="0"/>
              <a:t>10</a:t>
            </a:r>
            <a:r>
              <a:rPr lang="en-US" dirty="0" smtClean="0"/>
              <a:t>du(1-dv</a:t>
            </a:r>
            <a:r>
              <a:rPr lang="en-US" dirty="0"/>
              <a:t>) +</a:t>
            </a:r>
            <a:br>
              <a:rPr lang="en-US" dirty="0"/>
            </a:br>
            <a:r>
              <a:rPr lang="en-US" dirty="0" smtClean="0"/>
              <a:t>P</a:t>
            </a:r>
            <a:r>
              <a:rPr lang="en-US" baseline="-25000" dirty="0" smtClean="0"/>
              <a:t>11</a:t>
            </a:r>
            <a:r>
              <a:rPr lang="en-US" dirty="0" smtClean="0"/>
              <a:t>dudv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 smtClean="0"/>
              <a:t>P</a:t>
            </a:r>
            <a:r>
              <a:rPr lang="en-US" baseline="-25000" dirty="0" smtClean="0"/>
              <a:t>01</a:t>
            </a:r>
            <a:r>
              <a:rPr lang="en-US" dirty="0" smtClean="0"/>
              <a:t>(1-du)dv +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45580" y="776288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74380" y="776288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45580" y="2605088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74380" y="2605088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94096" y="169068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4096" y="344233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22896" y="169068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22896" y="344233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14482" y="2147888"/>
            <a:ext cx="131768" cy="143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33609" y="9939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62409" y="9939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62409" y="358611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5611" y="358611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467600" y="1760221"/>
            <a:ext cx="0" cy="17373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296400" y="1760221"/>
            <a:ext cx="0" cy="173735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467600" y="1760222"/>
            <a:ext cx="1805940" cy="76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495384" y="3497583"/>
            <a:ext cx="1805940" cy="76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437120" y="2233140"/>
            <a:ext cx="590074" cy="47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077200" y="1750219"/>
            <a:ext cx="9526" cy="40957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63630" y="215979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64584" y="1719534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dv</a:t>
            </a:r>
          </a:p>
        </p:txBody>
      </p:sp>
    </p:spTree>
    <p:extLst>
      <p:ext uri="{BB962C8B-B14F-4D97-AF65-F5344CB8AC3E}">
        <p14:creationId xmlns:p14="http://schemas.microsoft.com/office/powerpoint/2010/main" val="9810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1005840"/>
            <a:ext cx="833914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P</a:t>
            </a:r>
            <a:r>
              <a:rPr lang="en-US" sz="13800" baseline="-25000" dirty="0" smtClean="0"/>
              <a:t>l </a:t>
            </a:r>
            <a:r>
              <a:rPr lang="en-US" sz="13800" dirty="0" smtClean="0"/>
              <a:t>= R(P-O)</a:t>
            </a:r>
          </a:p>
          <a:p>
            <a:r>
              <a:rPr lang="en-US" sz="13800" dirty="0" smtClean="0"/>
              <a:t>R</a:t>
            </a:r>
            <a:r>
              <a:rPr lang="en-US" sz="13800" baseline="30000" dirty="0" smtClean="0"/>
              <a:t>-1</a:t>
            </a:r>
            <a:r>
              <a:rPr lang="en-US" sz="13800" dirty="0" smtClean="0"/>
              <a:t>P</a:t>
            </a:r>
            <a:r>
              <a:rPr lang="en-US" sz="13800" baseline="-25000" dirty="0" smtClean="0"/>
              <a:t>l</a:t>
            </a:r>
            <a:r>
              <a:rPr lang="en-US" sz="13800" dirty="0" smtClean="0"/>
              <a:t>+O = P </a:t>
            </a:r>
            <a:endParaRPr lang="en-US" sz="13800" baseline="-25000" dirty="0"/>
          </a:p>
        </p:txBody>
      </p:sp>
    </p:spTree>
    <p:extLst>
      <p:ext uri="{BB962C8B-B14F-4D97-AF65-F5344CB8AC3E}">
        <p14:creationId xmlns:p14="http://schemas.microsoft.com/office/powerpoint/2010/main" val="34371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724842" y="1088452"/>
            <a:ext cx="208453" cy="2812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658958" y="382875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4119" y="2188509"/>
            <a:ext cx="3329677" cy="3424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41420" y="1752600"/>
            <a:ext cx="1828800" cy="2148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9725" y="5315483"/>
            <a:ext cx="306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360</a:t>
            </a:r>
            <a:r>
              <a:rPr lang="en-US" sz="3600" baseline="30000" dirty="0" smtClean="0"/>
              <a:t>o</a:t>
            </a:r>
            <a:r>
              <a:rPr lang="en-US" sz="3600" dirty="0" smtClean="0"/>
              <a:t> panorama</a:t>
            </a:r>
            <a:endParaRPr lang="en-US" sz="36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86020" y="552271"/>
            <a:ext cx="3920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User output camera</a:t>
            </a:r>
            <a:endParaRPr lang="en-US" sz="3600" baseline="30000" dirty="0"/>
          </a:p>
          <a:p>
            <a:r>
              <a:rPr lang="en-US" sz="3600" dirty="0" smtClean="0"/>
              <a:t>(Left eye, right eye)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08378" y="1522710"/>
            <a:ext cx="1897880" cy="874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33800" y="746615"/>
            <a:ext cx="1443511" cy="309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31333" y="2234528"/>
            <a:ext cx="247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Image plane</a:t>
            </a:r>
          </a:p>
        </p:txBody>
      </p:sp>
      <p:sp>
        <p:nvSpPr>
          <p:cNvPr id="19" name="Oval 18"/>
          <p:cNvSpPr/>
          <p:nvPr/>
        </p:nvSpPr>
        <p:spPr>
          <a:xfrm>
            <a:off x="4523841" y="192978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39691" y="232498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95967" y="1516309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89670" y="63050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7307" y="134462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Ray 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23561" y="2247568"/>
            <a:ext cx="1897880" cy="874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2710" y="3133669"/>
            <a:ext cx="105543" cy="1318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72501" y="4410535"/>
            <a:ext cx="1045752" cy="1139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834176" y="5362249"/>
            <a:ext cx="1338325" cy="187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994119" y="4283347"/>
            <a:ext cx="840057" cy="1099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044146" y="3038589"/>
            <a:ext cx="188606" cy="1234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49330" y="2263705"/>
            <a:ext cx="984346" cy="774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724842" y="1088452"/>
            <a:ext cx="208453" cy="2812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658958" y="382875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4119" y="2188509"/>
            <a:ext cx="3329677" cy="3424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41420" y="1752600"/>
            <a:ext cx="1828800" cy="2148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4845" y="4677535"/>
            <a:ext cx="306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360</a:t>
            </a:r>
            <a:r>
              <a:rPr lang="en-US" sz="3600" baseline="30000" dirty="0" smtClean="0"/>
              <a:t>o</a:t>
            </a:r>
            <a:r>
              <a:rPr lang="en-US" sz="3600" dirty="0" smtClean="0"/>
              <a:t> panorama</a:t>
            </a:r>
            <a:endParaRPr lang="en-US" sz="3600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86020" y="552271"/>
            <a:ext cx="3920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User output camera</a:t>
            </a:r>
            <a:endParaRPr lang="en-US" sz="3600" baseline="30000" dirty="0"/>
          </a:p>
          <a:p>
            <a:r>
              <a:rPr lang="en-US" sz="3600" dirty="0" smtClean="0"/>
              <a:t>(Left eye, right eye)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508378" y="1522710"/>
            <a:ext cx="1897880" cy="874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33800" y="746615"/>
            <a:ext cx="1443511" cy="3093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31333" y="2234528"/>
            <a:ext cx="247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Image plane</a:t>
            </a:r>
          </a:p>
        </p:txBody>
      </p:sp>
      <p:sp>
        <p:nvSpPr>
          <p:cNvPr id="19" name="Oval 18"/>
          <p:cNvSpPr/>
          <p:nvPr/>
        </p:nvSpPr>
        <p:spPr>
          <a:xfrm>
            <a:off x="4523841" y="192978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39691" y="232498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95967" y="1516309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3402" y="220530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7307" y="134462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Ray r</a:t>
            </a:r>
          </a:p>
        </p:txBody>
      </p:sp>
    </p:spTree>
    <p:extLst>
      <p:ext uri="{BB962C8B-B14F-4D97-AF65-F5344CB8AC3E}">
        <p14:creationId xmlns:p14="http://schemas.microsoft.com/office/powerpoint/2010/main" val="19007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147108" y="900349"/>
            <a:ext cx="2889888" cy="29708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6967" y="1988081"/>
            <a:ext cx="1668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Chrome</a:t>
            </a:r>
          </a:p>
          <a:p>
            <a:r>
              <a:rPr lang="en-US" sz="3600" dirty="0" smtClean="0"/>
              <a:t>sphere</a:t>
            </a:r>
            <a:endParaRPr lang="en-US" sz="3600" baseline="30000" dirty="0"/>
          </a:p>
        </p:txBody>
      </p:sp>
      <p:sp>
        <p:nvSpPr>
          <p:cNvPr id="16" name="Oval 15"/>
          <p:cNvSpPr/>
          <p:nvPr/>
        </p:nvSpPr>
        <p:spPr>
          <a:xfrm>
            <a:off x="1218456" y="401163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54472" y="3799237"/>
            <a:ext cx="1187988" cy="164699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03565" y="3442229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048" y="3349852"/>
            <a:ext cx="12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Ray d</a:t>
            </a:r>
            <a:endParaRPr lang="en-US" sz="3600" baseline="-25000" dirty="0" smtClean="0"/>
          </a:p>
        </p:txBody>
      </p:sp>
      <p:sp>
        <p:nvSpPr>
          <p:cNvPr id="26" name="Oval 25"/>
          <p:cNvSpPr/>
          <p:nvPr/>
        </p:nvSpPr>
        <p:spPr>
          <a:xfrm>
            <a:off x="1865174" y="3313202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8543" y="4756453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User</a:t>
            </a:r>
          </a:p>
        </p:txBody>
      </p:sp>
      <p:sp>
        <p:nvSpPr>
          <p:cNvPr id="28" name="Oval 27"/>
          <p:cNvSpPr/>
          <p:nvPr/>
        </p:nvSpPr>
        <p:spPr>
          <a:xfrm>
            <a:off x="3526168" y="231389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914284" y="2457666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O(x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z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594538" y="996381"/>
            <a:ext cx="498190" cy="138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9301" y="1473722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6376" y="250825"/>
            <a:ext cx="359104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(x-x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</a:t>
            </a:r>
            <a:r>
              <a:rPr lang="en-US" sz="2400" dirty="0"/>
              <a:t> </a:t>
            </a:r>
            <a:r>
              <a:rPr lang="en-US" sz="2400" dirty="0" smtClean="0"/>
              <a:t>(y-y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</a:t>
            </a:r>
            <a:r>
              <a:rPr lang="en-US" sz="2400" dirty="0"/>
              <a:t> </a:t>
            </a:r>
            <a:r>
              <a:rPr lang="en-US" sz="2400" dirty="0" smtClean="0"/>
              <a:t>(z-z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=r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smtClean="0"/>
              <a:t>P(x, y, z) = C +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x 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+d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y </a:t>
            </a:r>
            <a:r>
              <a:rPr lang="en-US" sz="2400" dirty="0"/>
              <a:t>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y</a:t>
            </a:r>
            <a:r>
              <a:rPr lang="en-US" sz="2400" dirty="0" err="1" smtClean="0"/>
              <a:t>+d</a:t>
            </a:r>
            <a:r>
              <a:rPr lang="en-US" sz="2400" baseline="-25000" dirty="0" err="1" smtClean="0"/>
              <a:t>y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r>
              <a:rPr lang="en-US" sz="2400" dirty="0" smtClean="0"/>
              <a:t>z </a:t>
            </a:r>
            <a:r>
              <a:rPr lang="en-US" sz="2400" dirty="0"/>
              <a:t>=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z</a:t>
            </a:r>
            <a:r>
              <a:rPr lang="en-US" sz="2400" dirty="0" err="1" smtClean="0"/>
              <a:t>+d</a:t>
            </a:r>
            <a:r>
              <a:rPr lang="en-US" sz="2400" baseline="-25000" dirty="0" err="1" smtClean="0"/>
              <a:t>z</a:t>
            </a:r>
            <a:r>
              <a:rPr lang="en-US" sz="2400" dirty="0" err="1" smtClean="0"/>
              <a:t>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 err="1"/>
              <a:t>C</a:t>
            </a:r>
            <a:r>
              <a:rPr lang="en-US" sz="2400" baseline="-25000" dirty="0" err="1"/>
              <a:t>x</a:t>
            </a:r>
            <a:r>
              <a:rPr lang="en-US" sz="2400" dirty="0" err="1"/>
              <a:t>+d</a:t>
            </a:r>
            <a:r>
              <a:rPr lang="en-US" sz="2400" baseline="-25000" dirty="0" err="1"/>
              <a:t>x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smtClean="0"/>
              <a:t>-x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 </a:t>
            </a:r>
          </a:p>
          <a:p>
            <a:r>
              <a:rPr lang="en-US" sz="2400" dirty="0" smtClean="0"/>
              <a:t>(</a:t>
            </a:r>
            <a:r>
              <a:rPr lang="en-US" sz="2400" dirty="0" err="1"/>
              <a:t>C</a:t>
            </a:r>
            <a:r>
              <a:rPr lang="en-US" sz="2400" baseline="-25000" dirty="0" err="1"/>
              <a:t>y</a:t>
            </a:r>
            <a:r>
              <a:rPr lang="en-US" sz="2400" dirty="0" err="1"/>
              <a:t>+d</a:t>
            </a:r>
            <a:r>
              <a:rPr lang="en-US" sz="2400" baseline="-25000" dirty="0" err="1"/>
              <a:t>y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smtClean="0"/>
              <a:t>-y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 </a:t>
            </a:r>
          </a:p>
          <a:p>
            <a:r>
              <a:rPr lang="en-US" sz="2400" dirty="0" smtClean="0"/>
              <a:t>(</a:t>
            </a:r>
            <a:r>
              <a:rPr lang="en-US" sz="2400" dirty="0" err="1"/>
              <a:t>C</a:t>
            </a:r>
            <a:r>
              <a:rPr lang="en-US" sz="2400" baseline="-25000" dirty="0" err="1"/>
              <a:t>z</a:t>
            </a:r>
            <a:r>
              <a:rPr lang="en-US" sz="2400" dirty="0" err="1"/>
              <a:t>+d</a:t>
            </a:r>
            <a:r>
              <a:rPr lang="en-US" sz="2400" baseline="-25000" dirty="0" err="1"/>
              <a:t>z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smtClean="0"/>
              <a:t>-z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- r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0</a:t>
            </a:r>
            <a:endParaRPr lang="en-US" sz="2400" baseline="30000" dirty="0" smtClean="0"/>
          </a:p>
          <a:p>
            <a:endParaRPr lang="en-US" sz="2400" dirty="0" smtClean="0"/>
          </a:p>
          <a:p>
            <a:r>
              <a:rPr lang="en-US" sz="2400" dirty="0" smtClean="0"/>
              <a:t>at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+bt+c=0</a:t>
            </a:r>
          </a:p>
          <a:p>
            <a:r>
              <a:rPr lang="en-US" sz="2400" dirty="0" smtClean="0"/>
              <a:t>t</a:t>
            </a:r>
            <a:r>
              <a:rPr lang="en-US" sz="2400" baseline="-25000" dirty="0" smtClean="0"/>
              <a:t>12 </a:t>
            </a:r>
            <a:r>
              <a:rPr lang="en-US" sz="2400" dirty="0" smtClean="0"/>
              <a:t>= (-b +-</a:t>
            </a:r>
            <a:r>
              <a:rPr lang="en-US" sz="2400" dirty="0" err="1" smtClean="0"/>
              <a:t>sqrt</a:t>
            </a:r>
            <a:r>
              <a:rPr lang="en-US" sz="2400" dirty="0" smtClean="0"/>
              <a:t>(b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-4ac))/2a</a:t>
            </a:r>
          </a:p>
          <a:p>
            <a:r>
              <a:rPr lang="en-US" sz="2400" dirty="0" smtClean="0"/>
              <a:t>a = d</a:t>
            </a:r>
            <a:r>
              <a:rPr lang="en-US" sz="2400" baseline="-25000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d</a:t>
            </a:r>
            <a:r>
              <a:rPr lang="en-US" sz="2400" baseline="-25000" dirty="0" smtClean="0"/>
              <a:t>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</a:t>
            </a:r>
            <a:r>
              <a:rPr lang="en-US" sz="2400" dirty="0"/>
              <a:t>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z</a:t>
            </a:r>
            <a:r>
              <a:rPr lang="en-US" sz="2400" baseline="30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 1</a:t>
            </a:r>
          </a:p>
          <a:p>
            <a:r>
              <a:rPr lang="en-US" sz="2400" dirty="0" smtClean="0"/>
              <a:t>b = +2(C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-x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)d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+… =2 (C-O)d</a:t>
            </a:r>
            <a:endParaRPr lang="en-US" sz="2400" baseline="-25000" dirty="0" smtClean="0"/>
          </a:p>
          <a:p>
            <a:r>
              <a:rPr lang="en-US" sz="2400" dirty="0" smtClean="0"/>
              <a:t>c = (C-O)(C-O) – r</a:t>
            </a:r>
            <a:r>
              <a:rPr lang="en-US" sz="2400" baseline="30000" dirty="0" smtClean="0"/>
              <a:t>2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33085" y="409682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2213067" y="294849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48173" y="93955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42797" y="2759643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endParaRPr lang="en-US" sz="3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593861" y="221331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  <a:endParaRPr lang="en-US" sz="3600" dirty="0" smtClean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696370" y="2368662"/>
            <a:ext cx="1893196" cy="916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7"/>
          </p:cNvCxnSpPr>
          <p:nvPr/>
        </p:nvCxnSpPr>
        <p:spPr>
          <a:xfrm flipV="1">
            <a:off x="1330927" y="3604260"/>
            <a:ext cx="429293" cy="42843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568429" y="3033167"/>
            <a:ext cx="662563" cy="30713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68417" y="276910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</a:t>
            </a:r>
            <a:endParaRPr lang="en-US" sz="3600" baseline="-25000" dirty="0" smtClean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638300" y="2857500"/>
            <a:ext cx="632460" cy="15240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4446" y="2152150"/>
            <a:ext cx="53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</a:t>
            </a:r>
            <a:r>
              <a:rPr lang="en-US" sz="3600" baseline="-25000" dirty="0" err="1" smtClean="0"/>
              <a:t>r</a:t>
            </a:r>
            <a:endParaRPr lang="en-US" sz="3600" baseline="-25000" dirty="0" smtClean="0"/>
          </a:p>
        </p:txBody>
      </p:sp>
      <p:cxnSp>
        <p:nvCxnSpPr>
          <p:cNvPr id="43" name="Straight Connector 42"/>
          <p:cNvCxnSpPr>
            <a:stCxn id="16" idx="7"/>
          </p:cNvCxnSpPr>
          <p:nvPr/>
        </p:nvCxnSpPr>
        <p:spPr>
          <a:xfrm flipV="1">
            <a:off x="1330927" y="544496"/>
            <a:ext cx="1427359" cy="348819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6"/>
          </p:cNvCxnSpPr>
          <p:nvPr/>
        </p:nvCxnSpPr>
        <p:spPr>
          <a:xfrm flipV="1">
            <a:off x="1350224" y="3726180"/>
            <a:ext cx="4174276" cy="357345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705312" y="3694949"/>
            <a:ext cx="150836" cy="182434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490684" y="3292567"/>
            <a:ext cx="938643" cy="139373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7603" y="2652985"/>
            <a:ext cx="1742759" cy="40026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94675" y="1715067"/>
            <a:ext cx="1622463" cy="61725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944046" y="771550"/>
            <a:ext cx="1248963" cy="117158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765057" y="168706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</a:t>
            </a:r>
            <a:endParaRPr lang="en-US" sz="3600" baseline="-25000" dirty="0" smtClean="0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4490876" y="1798320"/>
            <a:ext cx="22721" cy="200587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463092" y="3709442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4541381" y="3804190"/>
            <a:ext cx="7759" cy="126311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748921" y="3804190"/>
            <a:ext cx="5832979" cy="25127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2162" y="3634475"/>
            <a:ext cx="2522220" cy="2857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99079" y="3459215"/>
            <a:ext cx="2522220" cy="2857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10030" y="5427515"/>
            <a:ext cx="4145149" cy="1283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4519401" y="3781751"/>
            <a:ext cx="1805199" cy="1300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278880" y="3749040"/>
            <a:ext cx="7620" cy="13030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95661" y="5033512"/>
            <a:ext cx="1798459" cy="185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99471" y="3813620"/>
            <a:ext cx="1794649" cy="122320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06699" y="324929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t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4526280" y="2537460"/>
            <a:ext cx="30480" cy="123444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13379" y="5056825"/>
            <a:ext cx="290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baseline="-25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036488" y="47764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n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544306" y="2602188"/>
            <a:ext cx="1717360" cy="113508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57995" y="2294371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7088014" y="250825"/>
            <a:ext cx="34083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nn</a:t>
            </a:r>
            <a:r>
              <a:rPr lang="en-US" sz="4800" dirty="0" smtClean="0"/>
              <a:t> = -n</a:t>
            </a:r>
          </a:p>
          <a:p>
            <a:r>
              <a:rPr lang="en-US" sz="4800" dirty="0" smtClean="0"/>
              <a:t>i</a:t>
            </a:r>
            <a:r>
              <a:rPr lang="en-US" sz="4800" baseline="-25000" dirty="0" smtClean="0"/>
              <a:t>n</a:t>
            </a:r>
            <a:r>
              <a:rPr lang="en-US" sz="4800" dirty="0" smtClean="0"/>
              <a:t>= </a:t>
            </a:r>
            <a:r>
              <a:rPr lang="en-US" sz="4800" dirty="0" err="1" smtClean="0"/>
              <a:t>nn</a:t>
            </a:r>
            <a:r>
              <a:rPr lang="en-US" sz="4800" dirty="0" smtClean="0"/>
              <a:t>*(</a:t>
            </a:r>
            <a:r>
              <a:rPr lang="en-US" sz="4800" dirty="0" err="1" smtClean="0"/>
              <a:t>i</a:t>
            </a:r>
            <a:r>
              <a:rPr lang="en-US" sz="4800" dirty="0" smtClean="0"/>
              <a:t>*</a:t>
            </a:r>
            <a:r>
              <a:rPr lang="en-US" sz="4800" dirty="0" err="1" smtClean="0"/>
              <a:t>nn</a:t>
            </a:r>
            <a:r>
              <a:rPr lang="en-US" sz="4800" dirty="0" smtClean="0"/>
              <a:t>)</a:t>
            </a:r>
          </a:p>
          <a:p>
            <a:r>
              <a:rPr lang="en-US" sz="4800" dirty="0" smtClean="0"/>
              <a:t>i</a:t>
            </a:r>
            <a:r>
              <a:rPr lang="en-US" sz="4800" baseline="-25000" dirty="0" smtClean="0"/>
              <a:t>t</a:t>
            </a:r>
            <a:r>
              <a:rPr lang="en-US" sz="4800" dirty="0" smtClean="0"/>
              <a:t>= </a:t>
            </a:r>
            <a:r>
              <a:rPr lang="en-US" sz="4800" dirty="0" err="1" smtClean="0"/>
              <a:t>i</a:t>
            </a:r>
            <a:r>
              <a:rPr lang="en-US" sz="4800" dirty="0" smtClean="0"/>
              <a:t>  - i</a:t>
            </a:r>
            <a:r>
              <a:rPr lang="en-US" sz="4800" baseline="-25000" dirty="0" smtClean="0"/>
              <a:t>n</a:t>
            </a:r>
          </a:p>
          <a:p>
            <a:r>
              <a:rPr lang="en-US" sz="4800" dirty="0" smtClean="0"/>
              <a:t>r = -</a:t>
            </a:r>
            <a:r>
              <a:rPr lang="en-US" sz="4800" dirty="0" err="1" smtClean="0"/>
              <a:t>i</a:t>
            </a:r>
            <a:r>
              <a:rPr lang="en-US" sz="4800" baseline="-25000" dirty="0" err="1" smtClean="0"/>
              <a:t>n</a:t>
            </a:r>
            <a:r>
              <a:rPr lang="en-US" sz="4800" dirty="0" err="1" smtClean="0"/>
              <a:t>+i</a:t>
            </a:r>
            <a:r>
              <a:rPr lang="en-US" sz="4800" baseline="-25000" dirty="0" err="1" smtClean="0"/>
              <a:t>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12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Reflecting a triangle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60878" y="2712469"/>
            <a:ext cx="1749422" cy="1531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55901" y="481776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42460" y="2712720"/>
            <a:ext cx="525780" cy="2004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68240" y="4244340"/>
            <a:ext cx="1242060" cy="438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672840" y="2575560"/>
            <a:ext cx="788038" cy="13690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43400" y="4682490"/>
            <a:ext cx="624840" cy="188595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410200" y="3825240"/>
            <a:ext cx="800100" cy="454315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672840" y="3723542"/>
            <a:ext cx="1295401" cy="1071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10965" y="2030923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8718" y="3956389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7172" y="474599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r>
              <a:rPr lang="en-US" sz="3600" baseline="-25000" dirty="0" smtClean="0"/>
              <a:t>2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21785" y="3734252"/>
            <a:ext cx="3045515" cy="113508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398864" y="2902863"/>
            <a:ext cx="1607819" cy="8137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86402" y="338952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</a:t>
            </a:r>
            <a:endParaRPr lang="en-US" sz="3600" baseline="-25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465525" y="4566490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1474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66" y="97824"/>
            <a:ext cx="10515600" cy="1325563"/>
          </a:xfrm>
        </p:spPr>
        <p:txBody>
          <a:bodyPr/>
          <a:lstStyle/>
          <a:p>
            <a:r>
              <a:rPr lang="en-US" dirty="0" smtClean="0"/>
              <a:t>Grounded 360</a:t>
            </a:r>
            <a:r>
              <a:rPr lang="en-US" baseline="30000" dirty="0" smtClean="0"/>
              <a:t>o</a:t>
            </a:r>
            <a:r>
              <a:rPr lang="en-US" dirty="0" smtClean="0"/>
              <a:t> VR (infinite ground plane)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91313" y="5835263"/>
            <a:ext cx="9450907" cy="0"/>
          </a:xfrm>
          <a:prstGeom prst="line">
            <a:avLst/>
          </a:prstGeom>
          <a:ln w="603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969270" y="352052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04431" y="1880272"/>
            <a:ext cx="3329677" cy="3424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3654" y="1349552"/>
            <a:ext cx="306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360</a:t>
            </a:r>
            <a:r>
              <a:rPr lang="en-US" sz="3600" baseline="30000" dirty="0" smtClean="0"/>
              <a:t>o</a:t>
            </a:r>
            <a:r>
              <a:rPr lang="en-US" sz="3600" dirty="0" smtClean="0"/>
              <a:t> panorama</a:t>
            </a:r>
            <a:endParaRPr lang="en-US" sz="36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45853" y="3025585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1313" y="5858874"/>
            <a:ext cx="2740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Ground Plane</a:t>
            </a:r>
            <a:endParaRPr lang="en-US" sz="3600" baseline="30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35154" y="3636131"/>
            <a:ext cx="1" cy="2175522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4576" y="440072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</a:t>
            </a:r>
            <a:endParaRPr lang="en-US" sz="3600" baseline="30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749540" y="3261360"/>
            <a:ext cx="1287780" cy="259751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81990" y="315207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8573" y="265714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185410" y="3886878"/>
            <a:ext cx="1729990" cy="431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23210" y="3762301"/>
            <a:ext cx="1439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Image </a:t>
            </a:r>
          </a:p>
          <a:p>
            <a:r>
              <a:rPr lang="en-US" sz="3600" dirty="0" smtClean="0"/>
              <a:t>plane</a:t>
            </a:r>
            <a:endParaRPr lang="en-US" sz="3600" baseline="30000" dirty="0"/>
          </a:p>
        </p:txBody>
      </p:sp>
      <p:sp>
        <p:nvSpPr>
          <p:cNvPr id="34" name="Oval 33"/>
          <p:cNvSpPr/>
          <p:nvPr/>
        </p:nvSpPr>
        <p:spPr>
          <a:xfrm>
            <a:off x="8079219" y="403083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036693" y="3527153"/>
            <a:ext cx="1287780" cy="259751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21055" y="3173776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</a:t>
            </a:r>
          </a:p>
        </p:txBody>
      </p:sp>
      <p:sp>
        <p:nvSpPr>
          <p:cNvPr id="38" name="Oval 37"/>
          <p:cNvSpPr/>
          <p:nvPr/>
        </p:nvSpPr>
        <p:spPr>
          <a:xfrm>
            <a:off x="5734099" y="5019232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79781" y="4802913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8934499" y="5773612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6759" y="5858873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endParaRPr lang="en-US" sz="3600" baseline="-25000" dirty="0" smtClean="0"/>
          </a:p>
        </p:txBody>
      </p:sp>
      <p:cxnSp>
        <p:nvCxnSpPr>
          <p:cNvPr id="42" name="Straight Connector 41"/>
          <p:cNvCxnSpPr>
            <a:endCxn id="40" idx="2"/>
          </p:cNvCxnSpPr>
          <p:nvPr/>
        </p:nvCxnSpPr>
        <p:spPr>
          <a:xfrm>
            <a:off x="5060240" y="3550180"/>
            <a:ext cx="3874259" cy="229532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06420" y="3820107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6372339" y="429753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25" idx="6"/>
          </p:cNvCxnSpPr>
          <p:nvPr/>
        </p:nvCxnSpPr>
        <p:spPr>
          <a:xfrm>
            <a:off x="7813758" y="3223967"/>
            <a:ext cx="3570522" cy="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981" y="1089660"/>
            <a:ext cx="3075659" cy="29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66" y="97824"/>
            <a:ext cx="10515600" cy="1325563"/>
          </a:xfrm>
        </p:spPr>
        <p:txBody>
          <a:bodyPr/>
          <a:lstStyle/>
          <a:p>
            <a:r>
              <a:rPr lang="en-US" dirty="0" smtClean="0"/>
              <a:t>Grounded 360</a:t>
            </a:r>
            <a:r>
              <a:rPr lang="en-US" baseline="30000" dirty="0" smtClean="0"/>
              <a:t>o</a:t>
            </a:r>
            <a:r>
              <a:rPr lang="en-US" dirty="0" smtClean="0"/>
              <a:t> VR (ground plane patch)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979110" y="5835263"/>
            <a:ext cx="4619909" cy="0"/>
          </a:xfrm>
          <a:prstGeom prst="line">
            <a:avLst/>
          </a:prstGeom>
          <a:ln w="603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969270" y="352052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04431" y="1880272"/>
            <a:ext cx="3329677" cy="3424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93654" y="1349552"/>
            <a:ext cx="306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360</a:t>
            </a:r>
            <a:r>
              <a:rPr lang="en-US" sz="3600" baseline="30000" dirty="0" smtClean="0"/>
              <a:t>o</a:t>
            </a:r>
            <a:r>
              <a:rPr lang="en-US" sz="3600" dirty="0" smtClean="0"/>
              <a:t> panorama</a:t>
            </a:r>
            <a:endParaRPr lang="en-US" sz="36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45853" y="3025585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1313" y="5858874"/>
            <a:ext cx="2740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Ground Plane</a:t>
            </a:r>
            <a:endParaRPr lang="en-US" sz="3600" baseline="30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35154" y="3636131"/>
            <a:ext cx="1" cy="2175522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4576" y="440072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</a:t>
            </a:r>
            <a:endParaRPr lang="en-US" sz="3600" baseline="30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749540" y="3261360"/>
            <a:ext cx="1287780" cy="259751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81990" y="315207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8573" y="265714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185410" y="3886878"/>
            <a:ext cx="1729990" cy="431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23210" y="3762301"/>
            <a:ext cx="1439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Image </a:t>
            </a:r>
          </a:p>
          <a:p>
            <a:r>
              <a:rPr lang="en-US" sz="3600" dirty="0" smtClean="0"/>
              <a:t>plane</a:t>
            </a:r>
            <a:endParaRPr lang="en-US" sz="3600" baseline="30000" dirty="0"/>
          </a:p>
        </p:txBody>
      </p:sp>
      <p:sp>
        <p:nvSpPr>
          <p:cNvPr id="34" name="Oval 33"/>
          <p:cNvSpPr/>
          <p:nvPr/>
        </p:nvSpPr>
        <p:spPr>
          <a:xfrm>
            <a:off x="8079219" y="403083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036693" y="3527153"/>
            <a:ext cx="1287780" cy="259751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21055" y="3173776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v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</a:t>
            </a:r>
          </a:p>
        </p:txBody>
      </p:sp>
      <p:sp>
        <p:nvSpPr>
          <p:cNvPr id="38" name="Oval 37"/>
          <p:cNvSpPr/>
          <p:nvPr/>
        </p:nvSpPr>
        <p:spPr>
          <a:xfrm>
            <a:off x="5734099" y="5019232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79781" y="4802913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8934499" y="5773612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6759" y="5858873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</a:t>
            </a:r>
            <a:endParaRPr lang="en-US" sz="3600" baseline="-25000" dirty="0" smtClean="0"/>
          </a:p>
        </p:txBody>
      </p:sp>
      <p:cxnSp>
        <p:nvCxnSpPr>
          <p:cNvPr id="42" name="Straight Connector 41"/>
          <p:cNvCxnSpPr>
            <a:endCxn id="40" idx="2"/>
          </p:cNvCxnSpPr>
          <p:nvPr/>
        </p:nvCxnSpPr>
        <p:spPr>
          <a:xfrm>
            <a:off x="5060240" y="3550180"/>
            <a:ext cx="3874259" cy="229532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06420" y="3820107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6372339" y="429753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25" idx="6"/>
          </p:cNvCxnSpPr>
          <p:nvPr/>
        </p:nvCxnSpPr>
        <p:spPr>
          <a:xfrm>
            <a:off x="7813758" y="3223967"/>
            <a:ext cx="3570522" cy="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79110" y="578029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63556" y="5797297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34487" y="5835263"/>
            <a:ext cx="4619909" cy="0"/>
          </a:xfrm>
          <a:prstGeom prst="line">
            <a:avLst/>
          </a:prstGeom>
          <a:ln w="603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7978" y="5647878"/>
            <a:ext cx="4563464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95694" y="4962630"/>
            <a:ext cx="34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baseline="30000" dirty="0"/>
          </a:p>
        </p:txBody>
      </p:sp>
      <p:sp>
        <p:nvSpPr>
          <p:cNvPr id="47" name="Oval 46"/>
          <p:cNvSpPr/>
          <p:nvPr/>
        </p:nvSpPr>
        <p:spPr>
          <a:xfrm>
            <a:off x="769247" y="1880272"/>
            <a:ext cx="2132519" cy="2028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374434" y="2429816"/>
            <a:ext cx="922143" cy="9298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69621" y="2837240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828682" y="2615029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020587" y="2949829"/>
            <a:ext cx="764697" cy="63177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8022" y="2717266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2r</a:t>
            </a:r>
            <a:endParaRPr lang="en-US" sz="3600" baseline="30000" dirty="0"/>
          </a:p>
        </p:txBody>
      </p:sp>
      <p:sp>
        <p:nvSpPr>
          <p:cNvPr id="53" name="TextBox 52"/>
          <p:cNvSpPr txBox="1"/>
          <p:nvPr/>
        </p:nvSpPr>
        <p:spPr>
          <a:xfrm>
            <a:off x="65982" y="1181796"/>
            <a:ext cx="212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Overhead </a:t>
            </a:r>
          </a:p>
          <a:p>
            <a:r>
              <a:rPr lang="en-US" sz="3600" dirty="0" smtClean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547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of ray with plane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076" y="1744345"/>
            <a:ext cx="55723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Plane: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n (point and normal)</a:t>
            </a:r>
          </a:p>
          <a:p>
            <a:r>
              <a:rPr lang="en-US" sz="2400" dirty="0" smtClean="0"/>
              <a:t>Ray: </a:t>
            </a:r>
            <a:r>
              <a:rPr lang="en-US" sz="2400" dirty="0" err="1" smtClean="0"/>
              <a:t>rO</a:t>
            </a:r>
            <a:r>
              <a:rPr lang="en-US" sz="2400" dirty="0" smtClean="0"/>
              <a:t>, </a:t>
            </a:r>
            <a:r>
              <a:rPr lang="en-US" sz="2400" dirty="0" err="1" smtClean="0"/>
              <a:t>rD</a:t>
            </a:r>
            <a:r>
              <a:rPr lang="en-US" sz="2400" dirty="0" smtClean="0"/>
              <a:t> (origin and direction)</a:t>
            </a:r>
          </a:p>
          <a:p>
            <a:endParaRPr lang="en-US" sz="2400" dirty="0" smtClean="0"/>
          </a:p>
          <a:p>
            <a:r>
              <a:rPr lang="en-US" sz="2400" dirty="0" smtClean="0"/>
              <a:t>(P-P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)*n = 0 // plane equation</a:t>
            </a:r>
          </a:p>
          <a:p>
            <a:r>
              <a:rPr lang="en-US" sz="2400" dirty="0" smtClean="0"/>
              <a:t>P = </a:t>
            </a:r>
            <a:r>
              <a:rPr lang="en-US" sz="2400" dirty="0" err="1" smtClean="0"/>
              <a:t>rO</a:t>
            </a:r>
            <a:r>
              <a:rPr lang="en-US" sz="2400" dirty="0" smtClean="0"/>
              <a:t> + </a:t>
            </a:r>
            <a:r>
              <a:rPr lang="en-US" sz="2400" dirty="0" err="1" smtClean="0"/>
              <a:t>rD</a:t>
            </a:r>
            <a:r>
              <a:rPr lang="en-US" sz="2400" dirty="0" smtClean="0"/>
              <a:t> * t // ray equation</a:t>
            </a:r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rO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/>
              <a:t>rD</a:t>
            </a:r>
            <a:r>
              <a:rPr lang="en-US" sz="2400" dirty="0"/>
              <a:t> * </a:t>
            </a:r>
            <a:r>
              <a:rPr lang="en-US" sz="2400" dirty="0" smtClean="0"/>
              <a:t>t-P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)*n = 0</a:t>
            </a:r>
          </a:p>
          <a:p>
            <a:r>
              <a:rPr lang="en-US" sz="2400" dirty="0" smtClean="0"/>
              <a:t>t = ((P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-rO)*n) / (</a:t>
            </a:r>
            <a:r>
              <a:rPr lang="en-US" sz="2400" dirty="0" err="1" smtClean="0"/>
              <a:t>rD</a:t>
            </a:r>
            <a:r>
              <a:rPr lang="en-US" sz="2400" dirty="0" smtClean="0"/>
              <a:t>*n)</a:t>
            </a:r>
          </a:p>
          <a:p>
            <a:endParaRPr lang="en-US" sz="2400" baseline="-25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3365386" y="1690688"/>
            <a:ext cx="2180762" cy="253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 flipV="1">
            <a:off x="3287291" y="3727132"/>
            <a:ext cx="3556422" cy="533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741971" y="2813369"/>
            <a:ext cx="1107502" cy="1216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287291" y="4188851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353175" y="1072055"/>
            <a:ext cx="878290" cy="3188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29838" y="2813369"/>
            <a:ext cx="1062190" cy="1725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98070" y="3224106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3399762" y="2011203"/>
            <a:ext cx="1319570" cy="2198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6"/>
          </p:cNvCxnSpPr>
          <p:nvPr/>
        </p:nvCxnSpPr>
        <p:spPr>
          <a:xfrm flipH="1" flipV="1">
            <a:off x="3419059" y="4260739"/>
            <a:ext cx="3327381" cy="46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0404" y="41684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75718" y="3316659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93876" y="2224295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03076" y="3800026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4316927" y="2987265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63545" y="2615048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3838888" y="291819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301714" y="1635722"/>
            <a:ext cx="1518351" cy="106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2368926" y="205471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3"/>
          </p:cNvCxnSpPr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81635" y="50069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68926" y="2054711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0619" y="3346973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68926" y="472664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81383" y="15710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52" y="740067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56" y="500699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75765" y="3390676"/>
            <a:ext cx="2394025" cy="1707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86641" y="33055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55852" y="3390676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4057" y="1718712"/>
            <a:ext cx="493492" cy="8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474383" y="2426506"/>
            <a:ext cx="28500" cy="10351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2368926" y="3105863"/>
            <a:ext cx="1017715" cy="291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9445" y="3002184"/>
            <a:ext cx="46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95942" y="136344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21896" y="2103569"/>
            <a:ext cx="684640" cy="17722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76063" y="1471213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61220" y="2081717"/>
            <a:ext cx="25759" cy="69126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1629" y="228534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9930" y="2295821"/>
            <a:ext cx="1" cy="2671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6979" y="2772983"/>
            <a:ext cx="4140223" cy="12922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09418" y="91455"/>
            <a:ext cx="4931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/>
              <a:t>0 </a:t>
            </a:r>
            <a:r>
              <a:rPr lang="en-US" sz="3600" dirty="0" smtClean="0"/>
              <a:t>= C + (a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u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+b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v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+c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)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P</a:t>
            </a:r>
            <a:r>
              <a:rPr lang="en-US" sz="3600" baseline="-25000" dirty="0" smtClean="0"/>
              <a:t>0 </a:t>
            </a:r>
            <a:r>
              <a:rPr lang="en-US" sz="3600" dirty="0" smtClean="0"/>
              <a:t>= C + (a</a:t>
            </a:r>
            <a:r>
              <a:rPr lang="en-US" sz="3600" baseline="-25000" dirty="0" smtClean="0"/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u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+b</a:t>
            </a:r>
            <a:r>
              <a:rPr lang="en-US" sz="3600" baseline="-25000" dirty="0" smtClean="0"/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v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+c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r>
              <a:rPr lang="en-US" sz="3600" baseline="-25000" dirty="0"/>
              <a:t>1</a:t>
            </a:r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301714" y="1635722"/>
            <a:ext cx="1518351" cy="106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2368926" y="205471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3"/>
          </p:cNvCxnSpPr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81635" y="50069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68926" y="2054711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0619" y="3346973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68926" y="472664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81383" y="15710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52" y="740067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56" y="500699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75765" y="3390676"/>
            <a:ext cx="2394025" cy="1707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86641" y="33055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28302" y="3519061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4057" y="1718712"/>
            <a:ext cx="493492" cy="8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474383" y="2426506"/>
            <a:ext cx="28500" cy="10351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2368926" y="3105863"/>
            <a:ext cx="1017715" cy="291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9445" y="3002184"/>
            <a:ext cx="46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95942" y="136344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21896" y="2103569"/>
            <a:ext cx="684640" cy="17722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76063" y="1471213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61220" y="2081717"/>
            <a:ext cx="25759" cy="69126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26489" y="2215382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9930" y="2295821"/>
            <a:ext cx="1" cy="2671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6979" y="2772983"/>
            <a:ext cx="4140223" cy="12922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08104" y="91455"/>
            <a:ext cx="43302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Given:</a:t>
            </a:r>
          </a:p>
          <a:p>
            <a:r>
              <a:rPr lang="en-US" sz="3600" dirty="0" smtClean="0"/>
              <a:t>Camera (a, b, c, C)</a:t>
            </a:r>
          </a:p>
          <a:p>
            <a:r>
              <a:rPr lang="en-US" sz="3600" dirty="0" smtClean="0"/>
              <a:t>3D point P</a:t>
            </a:r>
          </a:p>
          <a:p>
            <a:endParaRPr lang="en-US" sz="3600" dirty="0"/>
          </a:p>
          <a:p>
            <a:r>
              <a:rPr lang="en-US" sz="3600" dirty="0" smtClean="0"/>
              <a:t>Desired:</a:t>
            </a:r>
          </a:p>
          <a:p>
            <a:r>
              <a:rPr lang="en-US" sz="3600" dirty="0" smtClean="0"/>
              <a:t>Coordinates (u, v)</a:t>
            </a:r>
          </a:p>
          <a:p>
            <a:endParaRPr lang="en-US" sz="3600" dirty="0" smtClean="0"/>
          </a:p>
          <a:p>
            <a:r>
              <a:rPr lang="en-US" sz="3600" dirty="0" smtClean="0"/>
              <a:t>Ray(u, v) = </a:t>
            </a:r>
          </a:p>
          <a:p>
            <a:r>
              <a:rPr lang="en-US" sz="3600" dirty="0" smtClean="0"/>
              <a:t>(</a:t>
            </a:r>
            <a:r>
              <a:rPr lang="en-US" sz="3600" dirty="0" err="1" smtClean="0"/>
              <a:t>au+bv+c</a:t>
            </a:r>
            <a:r>
              <a:rPr lang="en-US" sz="3600" dirty="0" smtClean="0"/>
              <a:t>).Normalize()</a:t>
            </a:r>
          </a:p>
        </p:txBody>
      </p:sp>
      <p:cxnSp>
        <p:nvCxnSpPr>
          <p:cNvPr id="28" name="Straight Connector 27"/>
          <p:cNvCxnSpPr>
            <a:stCxn id="14" idx="5"/>
          </p:cNvCxnSpPr>
          <p:nvPr/>
        </p:nvCxnSpPr>
        <p:spPr>
          <a:xfrm>
            <a:off x="5837481" y="1727162"/>
            <a:ext cx="1196857" cy="1797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23249" y="3409616"/>
            <a:ext cx="1136381" cy="740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91838" y="4141937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R’</a:t>
            </a:r>
            <a:endParaRPr lang="en-US" sz="4800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549852" y="406661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28450" y="2565554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endParaRPr lang="en-US" sz="4800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6968113" y="34646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6" idx="2"/>
            <a:endCxn id="12" idx="5"/>
          </p:cNvCxnSpPr>
          <p:nvPr/>
        </p:nvCxnSpPr>
        <p:spPr>
          <a:xfrm flipH="1">
            <a:off x="1137733" y="3556056"/>
            <a:ext cx="5830380" cy="1607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1587386" y="2242231"/>
            <a:ext cx="2180762" cy="253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963971" y="3364912"/>
            <a:ext cx="1107502" cy="1216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09291" y="474039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20070" y="377564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42404" y="47199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7718" y="3868202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795" y="2933507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0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408340" y="4514533"/>
            <a:ext cx="1855196" cy="369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0514" y="4094063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694977" y="572521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33235" y="5883131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 smtClean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17356" y="2131451"/>
            <a:ext cx="1809389" cy="2276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54799" y="1281994"/>
            <a:ext cx="166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Triangle</a:t>
            </a:r>
            <a:endParaRPr lang="en-US" sz="3600" baseline="-25000" dirty="0" smtClean="0"/>
          </a:p>
        </p:txBody>
      </p:sp>
      <p:sp>
        <p:nvSpPr>
          <p:cNvPr id="36" name="Oval 35"/>
          <p:cNvSpPr/>
          <p:nvPr/>
        </p:nvSpPr>
        <p:spPr>
          <a:xfrm>
            <a:off x="3702264" y="217034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4"/>
            <a:endCxn id="23" idx="0"/>
          </p:cNvCxnSpPr>
          <p:nvPr/>
        </p:nvCxnSpPr>
        <p:spPr>
          <a:xfrm>
            <a:off x="3768148" y="2314119"/>
            <a:ext cx="992713" cy="3411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387172" y="4608186"/>
            <a:ext cx="131768" cy="143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16351" y="4452765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5148" y="153073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 smtClean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711656" y="3726653"/>
            <a:ext cx="1551880" cy="19277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7194" y="2965391"/>
            <a:ext cx="156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Blocker</a:t>
            </a:r>
            <a:endParaRPr lang="en-US" sz="3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147685" y="3795389"/>
            <a:ext cx="131768" cy="143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55096" y="244123"/>
            <a:ext cx="5683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+ (a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u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+b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+c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800" dirty="0" smtClean="0"/>
              <a:t>p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(a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+b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(p-q)n=0</a:t>
            </a:r>
          </a:p>
          <a:p>
            <a:endParaRPr lang="en-US" sz="2800" dirty="0" smtClean="0"/>
          </a:p>
          <a:p>
            <a:r>
              <a:rPr lang="en-US" sz="2800" dirty="0" smtClean="0"/>
              <a:t>q is point on triangle plane, e.g., one of the triangle vertices</a:t>
            </a:r>
          </a:p>
          <a:p>
            <a:endParaRPr lang="en-US" sz="2800" dirty="0"/>
          </a:p>
          <a:p>
            <a:r>
              <a:rPr lang="en-US" sz="2800" dirty="0" smtClean="0"/>
              <a:t>n is triangle normal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1587386" y="2242231"/>
            <a:ext cx="2180762" cy="253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963971" y="3364912"/>
            <a:ext cx="1107502" cy="1216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09291" y="474039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20070" y="377564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42404" y="47199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7718" y="3868202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795" y="2933507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0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408340" y="4514533"/>
            <a:ext cx="1855196" cy="369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0514" y="4094063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694977" y="572521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33235" y="5883131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 smtClean="0"/>
              <a:t>1</a:t>
            </a:r>
          </a:p>
        </p:txBody>
      </p:sp>
      <p:cxnSp>
        <p:nvCxnSpPr>
          <p:cNvPr id="37" name="Straight Connector 36"/>
          <p:cNvCxnSpPr>
            <a:stCxn id="36" idx="4"/>
            <a:endCxn id="23" idx="0"/>
          </p:cNvCxnSpPr>
          <p:nvPr/>
        </p:nvCxnSpPr>
        <p:spPr>
          <a:xfrm>
            <a:off x="3768148" y="2314119"/>
            <a:ext cx="992713" cy="3411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16351" y="4452765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7536" y="1168400"/>
            <a:ext cx="2380343" cy="176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61993" y="1168400"/>
            <a:ext cx="2380343" cy="176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96000" y="1979065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800397" y="1650058"/>
            <a:ext cx="1940174" cy="699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41623" y="3509081"/>
            <a:ext cx="4975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Epipolar</a:t>
            </a:r>
            <a:r>
              <a:rPr lang="en-US" sz="3600" dirty="0" smtClean="0"/>
              <a:t> line of p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, </a:t>
            </a:r>
          </a:p>
          <a:p>
            <a:r>
              <a:rPr lang="en-US" sz="3600" dirty="0" smtClean="0"/>
              <a:t>defined as the projection </a:t>
            </a:r>
          </a:p>
          <a:p>
            <a:r>
              <a:rPr lang="en-US" sz="3600" dirty="0" smtClean="0"/>
              <a:t>of ray C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onto (C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I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</a:t>
            </a:r>
            <a:endParaRPr lang="en-US" sz="3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8380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1587386" y="2242231"/>
            <a:ext cx="2180762" cy="253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963971" y="3364912"/>
            <a:ext cx="1107502" cy="12162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09291" y="4740394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20070" y="3775649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42404" y="4719975"/>
            <a:ext cx="15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Mentor</a:t>
            </a:r>
            <a:endParaRPr lang="en-US" sz="3600" baseline="-25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197718" y="3868202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795" y="2933507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0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408340" y="4514533"/>
            <a:ext cx="1855196" cy="369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0514" y="4094063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694977" y="572521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33235" y="5883131"/>
            <a:ext cx="165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Mentee</a:t>
            </a:r>
            <a:endParaRPr lang="en-US" sz="3600" baseline="-25000" dirty="0" smtClean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017356" y="2131451"/>
            <a:ext cx="1809389" cy="2276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54799" y="1281994"/>
            <a:ext cx="345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 of interest</a:t>
            </a:r>
            <a:endParaRPr lang="en-US" sz="3600" baseline="-25000" dirty="0" smtClean="0"/>
          </a:p>
        </p:txBody>
      </p:sp>
      <p:sp>
        <p:nvSpPr>
          <p:cNvPr id="36" name="Oval 35"/>
          <p:cNvSpPr/>
          <p:nvPr/>
        </p:nvSpPr>
        <p:spPr>
          <a:xfrm>
            <a:off x="3702264" y="2170343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4"/>
            <a:endCxn id="23" idx="0"/>
          </p:cNvCxnSpPr>
          <p:nvPr/>
        </p:nvCxnSpPr>
        <p:spPr>
          <a:xfrm>
            <a:off x="3768148" y="2314119"/>
            <a:ext cx="992713" cy="3411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387172" y="4608186"/>
            <a:ext cx="131768" cy="143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16351" y="4452765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5148" y="153073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 smtClean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711656" y="3726653"/>
            <a:ext cx="1551880" cy="19277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7194" y="2965391"/>
            <a:ext cx="156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Blocker</a:t>
            </a:r>
            <a:endParaRPr lang="en-US" sz="3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147685" y="3795389"/>
            <a:ext cx="131768" cy="1437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76271" y="4189345"/>
            <a:ext cx="8447558" cy="115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302" y="3298603"/>
            <a:ext cx="4779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Plane where perspective</a:t>
            </a:r>
          </a:p>
          <a:p>
            <a:endParaRPr lang="en-US" sz="3600" i="1" dirty="0" smtClean="0"/>
          </a:p>
          <a:p>
            <a:r>
              <a:rPr lang="en-US" sz="3600" i="1" dirty="0"/>
              <a:t>c</a:t>
            </a:r>
            <a:r>
              <a:rPr lang="en-US" sz="3600" i="1" dirty="0" smtClean="0"/>
              <a:t>hanges from mentee </a:t>
            </a:r>
          </a:p>
          <a:p>
            <a:r>
              <a:rPr lang="en-US" sz="3600" i="1" dirty="0" smtClean="0"/>
              <a:t>to mentor</a:t>
            </a:r>
          </a:p>
        </p:txBody>
      </p:sp>
    </p:spTree>
    <p:extLst>
      <p:ext uri="{BB962C8B-B14F-4D97-AF65-F5344CB8AC3E}">
        <p14:creationId xmlns:p14="http://schemas.microsoft.com/office/powerpoint/2010/main" val="35948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highlight from one screen to another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847327" y="5159336"/>
            <a:ext cx="1490043" cy="14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26466" y="580624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9324" y="1608082"/>
            <a:ext cx="2106273" cy="876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3360" y="2046363"/>
            <a:ext cx="294290" cy="3450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4576" y="5953293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Guide</a:t>
            </a:r>
            <a:endParaRPr lang="en-US" sz="3600" baseline="-25000" dirty="0" smtClean="0"/>
          </a:p>
        </p:txBody>
      </p:sp>
      <p:sp>
        <p:nvSpPr>
          <p:cNvPr id="9" name="Oval 8"/>
          <p:cNvSpPr/>
          <p:nvPr/>
        </p:nvSpPr>
        <p:spPr>
          <a:xfrm>
            <a:off x="4843829" y="5806247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78825" y="5159336"/>
            <a:ext cx="1490043" cy="14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1939" y="5953293"/>
            <a:ext cx="144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Tourist</a:t>
            </a:r>
            <a:endParaRPr lang="en-US" sz="3600" baseline="-25000" dirty="0" smtClean="0"/>
          </a:p>
        </p:txBody>
      </p:sp>
      <p:cxnSp>
        <p:nvCxnSpPr>
          <p:cNvPr id="13" name="Straight Connector 12"/>
          <p:cNvCxnSpPr>
            <a:stCxn id="4" idx="7"/>
          </p:cNvCxnSpPr>
          <p:nvPr/>
        </p:nvCxnSpPr>
        <p:spPr>
          <a:xfrm flipV="1">
            <a:off x="2638937" y="2218897"/>
            <a:ext cx="1531568" cy="36084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87343" y="4994072"/>
            <a:ext cx="294290" cy="345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19987" y="4999415"/>
            <a:ext cx="294290" cy="345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H="1" flipV="1">
            <a:off x="4183913" y="2218896"/>
            <a:ext cx="725800" cy="3587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95259" y="1681508"/>
            <a:ext cx="301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Far away scene</a:t>
            </a:r>
            <a:endParaRPr lang="en-US" sz="36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5212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Tracking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699359" y="4710690"/>
            <a:ext cx="1876260" cy="4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59911" y="4620251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5999" y="18060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baseline="-250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62561" y="3206162"/>
            <a:ext cx="184367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12766" y="2517818"/>
            <a:ext cx="6882" cy="2192871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746819" y="4710689"/>
            <a:ext cx="3220782" cy="1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40524" y="4742908"/>
            <a:ext cx="672242" cy="1587499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7601" y="4010547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79532" y="5716457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baseline="-250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731941" y="3205827"/>
            <a:ext cx="630620" cy="14863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75619" y="3205827"/>
            <a:ext cx="630620" cy="14863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73111" y="4297085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</a:t>
            </a:r>
            <a:endParaRPr lang="en-US" sz="3600" baseline="-250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5771794" y="4601717"/>
            <a:ext cx="2380343" cy="1765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30065" y="5215931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15512" y="3785363"/>
            <a:ext cx="2824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Current frame</a:t>
            </a:r>
            <a:endParaRPr lang="en-US" sz="3600" baseline="-25000" dirty="0" smtClean="0"/>
          </a:p>
        </p:txBody>
      </p:sp>
      <p:sp>
        <p:nvSpPr>
          <p:cNvPr id="33" name="Oval 32"/>
          <p:cNvSpPr/>
          <p:nvPr/>
        </p:nvSpPr>
        <p:spPr>
          <a:xfrm>
            <a:off x="2545590" y="3800198"/>
            <a:ext cx="131768" cy="1437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257942" y="3205827"/>
            <a:ext cx="674764" cy="1451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054169" y="3872086"/>
            <a:ext cx="183404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19346" y="262241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</a:t>
            </a:r>
            <a:endParaRPr lang="en-US" sz="3600" baseline="-25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90734" y="342784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endParaRPr lang="en-US" sz="3600" baseline="-25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599732" y="3862782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baseline="-25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293781" y="5365813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P’</a:t>
            </a:r>
            <a:endParaRPr lang="en-US" sz="3600" baseline="-25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691818" y="359019"/>
            <a:ext cx="7315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ColorDifferenceAlgorithm</a:t>
            </a:r>
            <a:endParaRPr lang="en-US" sz="2400" b="1" dirty="0" smtClean="0"/>
          </a:p>
          <a:p>
            <a:r>
              <a:rPr lang="en-US" sz="2400" dirty="0" smtClean="0"/>
              <a:t>Input: </a:t>
            </a:r>
            <a:r>
              <a:rPr lang="en-US" sz="2400" dirty="0" err="1" smtClean="0"/>
              <a:t>ImageToTrack</a:t>
            </a:r>
            <a:r>
              <a:rPr lang="en-US" sz="2400" dirty="0" smtClean="0"/>
              <a:t>, </a:t>
            </a:r>
            <a:r>
              <a:rPr lang="en-US" sz="2400" dirty="0" err="1" smtClean="0"/>
              <a:t>CurrentFrame</a:t>
            </a:r>
            <a:r>
              <a:rPr lang="en-US" sz="2400" dirty="0" smtClean="0"/>
              <a:t>, </a:t>
            </a:r>
            <a:r>
              <a:rPr lang="en-US" sz="2400" dirty="0" err="1" smtClean="0"/>
              <a:t>CameraPoseGuess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colorDifference</a:t>
            </a:r>
            <a:r>
              <a:rPr lang="en-US" sz="2400" dirty="0" smtClean="0"/>
              <a:t> = 0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For every pixel (u, v)</a:t>
            </a:r>
            <a:endParaRPr lang="en-US" sz="2400" baseline="-25000" dirty="0"/>
          </a:p>
          <a:p>
            <a:pPr marL="457200" indent="-457200">
              <a:buAutoNum type="alphaLcPeriod"/>
            </a:pPr>
            <a:r>
              <a:rPr lang="en-US" sz="2400" dirty="0" smtClean="0"/>
              <a:t>P = u*x*</a:t>
            </a:r>
            <a:r>
              <a:rPr lang="en-US" sz="2400" dirty="0" err="1" smtClean="0"/>
              <a:t>imagex</a:t>
            </a:r>
            <a:r>
              <a:rPr lang="en-US" sz="2400" dirty="0" smtClean="0"/>
              <a:t>/</a:t>
            </a:r>
            <a:r>
              <a:rPr lang="en-US" sz="2400" dirty="0" err="1" smtClean="0"/>
              <a:t>imagew</a:t>
            </a:r>
            <a:r>
              <a:rPr lang="en-US" sz="2400" dirty="0" smtClean="0"/>
              <a:t> + v*y*</a:t>
            </a:r>
            <a:r>
              <a:rPr lang="en-US" sz="2400" dirty="0" err="1" smtClean="0"/>
              <a:t>imagey</a:t>
            </a:r>
            <a:r>
              <a:rPr lang="en-US" sz="2400" dirty="0" smtClean="0"/>
              <a:t>/</a:t>
            </a:r>
            <a:r>
              <a:rPr lang="en-US" sz="2400" dirty="0" err="1" smtClean="0"/>
              <a:t>imageh</a:t>
            </a: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P’ = </a:t>
            </a:r>
            <a:r>
              <a:rPr lang="en-US" sz="2400" dirty="0" err="1" smtClean="0"/>
              <a:t>CameraPoseGuess.Project</a:t>
            </a:r>
            <a:r>
              <a:rPr lang="en-US" sz="2400" dirty="0" smtClean="0"/>
              <a:t>(P)</a:t>
            </a:r>
          </a:p>
          <a:p>
            <a:pPr marL="457200" indent="-457200">
              <a:buAutoNum type="alphaLcPeriod"/>
            </a:pPr>
            <a:r>
              <a:rPr lang="en-US" sz="2400" dirty="0" err="1" smtClean="0"/>
              <a:t>colorDifference</a:t>
            </a:r>
            <a:r>
              <a:rPr lang="en-US" sz="2400" dirty="0" smtClean="0"/>
              <a:t> += (</a:t>
            </a:r>
            <a:r>
              <a:rPr lang="en-US" sz="2400" dirty="0" err="1" smtClean="0"/>
              <a:t>ImageToTrack</a:t>
            </a:r>
            <a:r>
              <a:rPr lang="en-US" sz="2400" dirty="0" smtClean="0"/>
              <a:t>(u, v) – </a:t>
            </a:r>
            <a:r>
              <a:rPr lang="en-US" sz="2400" dirty="0" err="1" smtClean="0"/>
              <a:t>CurrentFrame</a:t>
            </a:r>
            <a:r>
              <a:rPr lang="en-US" sz="2400" dirty="0" smtClean="0"/>
              <a:t>(</a:t>
            </a:r>
            <a:r>
              <a:rPr lang="en-US" sz="2400" dirty="0" err="1" smtClean="0"/>
              <a:t>P’.u</a:t>
            </a:r>
            <a:r>
              <a:rPr lang="en-US" sz="2400" dirty="0" smtClean="0"/>
              <a:t>, </a:t>
            </a:r>
            <a:r>
              <a:rPr lang="en-US" sz="2400" dirty="0" err="1" smtClean="0"/>
              <a:t>P’.v</a:t>
            </a:r>
            <a:r>
              <a:rPr lang="en-US" sz="2400" dirty="0" smtClean="0"/>
              <a:t>))</a:t>
            </a:r>
            <a:r>
              <a:rPr lang="en-US" sz="2400" baseline="30000" dirty="0" smtClean="0"/>
              <a:t>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56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301714" y="1635722"/>
            <a:ext cx="1518351" cy="106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2368926" y="205471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3"/>
          </p:cNvCxnSpPr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81635" y="50069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68926" y="2054711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0619" y="3346973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68926" y="472664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81383" y="15710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52" y="740067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56" y="500699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75765" y="3390676"/>
            <a:ext cx="2394025" cy="1707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86641" y="33055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55852" y="3390676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4057" y="1718712"/>
            <a:ext cx="493492" cy="8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474383" y="2426506"/>
            <a:ext cx="28500" cy="10351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2368926" y="3105863"/>
            <a:ext cx="1017715" cy="291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9445" y="3002184"/>
            <a:ext cx="46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95942" y="136344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21896" y="2103569"/>
            <a:ext cx="684640" cy="17722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76063" y="1471213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61220" y="2081717"/>
            <a:ext cx="25759" cy="69126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1629" y="228534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9930" y="2295821"/>
            <a:ext cx="1" cy="2671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6979" y="2772983"/>
            <a:ext cx="4140223" cy="12922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5724" y="91455"/>
            <a:ext cx="437818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C + (</a:t>
            </a:r>
            <a:r>
              <a:rPr lang="en-US" sz="3600" dirty="0" err="1" smtClean="0"/>
              <a:t>a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>
              <a:solidFill>
                <a:srgbClr val="FF0000"/>
              </a:solidFill>
            </a:endParaRPr>
          </a:p>
          <a:p>
            <a:endParaRPr lang="en-US" sz="3600" dirty="0" smtClean="0"/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x</a:t>
            </a:r>
            <a:r>
              <a:rPr lang="en-US" sz="3600" baseline="-250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/>
              <a:t>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x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x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>
              <a:solidFill>
                <a:srgbClr val="FF0000"/>
              </a:solidFill>
            </a:endParaRPr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y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C</a:t>
            </a:r>
            <a:r>
              <a:rPr lang="en-US" sz="3600" baseline="-25000" dirty="0" smtClean="0"/>
              <a:t>y</a:t>
            </a:r>
            <a:r>
              <a:rPr lang="en-US" sz="3600" dirty="0" smtClean="0"/>
              <a:t> 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y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y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z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 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z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z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</a:p>
          <a:p>
            <a:endParaRPr lang="en-US" sz="3600" baseline="-25000" dirty="0">
              <a:solidFill>
                <a:srgbClr val="FF0000"/>
              </a:solidFill>
            </a:endParaRPr>
          </a:p>
          <a:p>
            <a:r>
              <a:rPr lang="en-US" sz="3600" dirty="0" smtClean="0"/>
              <a:t>	       u</a:t>
            </a:r>
          </a:p>
          <a:p>
            <a:r>
              <a:rPr lang="en-US" sz="3600" dirty="0" smtClean="0"/>
              <a:t>[a b c]     v    w = P - C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       1</a:t>
            </a:r>
          </a:p>
          <a:p>
            <a:r>
              <a:rPr lang="en-US" sz="3600" dirty="0" err="1"/>
              <a:t>u</a:t>
            </a:r>
            <a:r>
              <a:rPr lang="en-US" sz="3600" dirty="0" err="1" smtClean="0"/>
              <a:t>w</a:t>
            </a:r>
            <a:r>
              <a:rPr lang="en-US" sz="3600" dirty="0" smtClean="0"/>
              <a:t>			  q</a:t>
            </a:r>
            <a:r>
              <a:rPr lang="en-US" sz="3600" baseline="-25000" dirty="0" smtClean="0"/>
              <a:t>0</a:t>
            </a:r>
          </a:p>
          <a:p>
            <a:r>
              <a:rPr lang="en-US" sz="3600" dirty="0" err="1" smtClean="0"/>
              <a:t>vw</a:t>
            </a:r>
            <a:r>
              <a:rPr lang="en-US" sz="3600" dirty="0" smtClean="0"/>
              <a:t> = M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(P-C) = q</a:t>
            </a:r>
            <a:r>
              <a:rPr lang="en-US" sz="3600" baseline="-25000" dirty="0" smtClean="0"/>
              <a:t>1</a:t>
            </a:r>
            <a:endParaRPr lang="en-US" sz="3600" dirty="0" smtClean="0"/>
          </a:p>
          <a:p>
            <a:r>
              <a:rPr lang="en-US" sz="3600" dirty="0" smtClean="0"/>
              <a:t>w			   q</a:t>
            </a:r>
            <a:r>
              <a:rPr lang="en-US" sz="3600" baseline="-250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68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1896" y="2110740"/>
            <a:ext cx="1906264" cy="111252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038600" y="1417320"/>
            <a:ext cx="219716" cy="173736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055620" y="1493520"/>
            <a:ext cx="982980" cy="242316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58166" y="3829883"/>
            <a:ext cx="2169154" cy="88689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08417" y="4716780"/>
            <a:ext cx="4165563" cy="446314"/>
          </a:xfrm>
          <a:prstGeom prst="line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stCxn id="5" idx="1"/>
            <a:endCxn id="3" idx="7"/>
          </p:cNvCxnSpPr>
          <p:nvPr/>
        </p:nvCxnSpPr>
        <p:spPr>
          <a:xfrm flipH="1">
            <a:off x="2764827" y="3608389"/>
            <a:ext cx="210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08729" y="35816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22551" y="306258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US" sz="48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4847664" y="35816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8729" y="56255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47664" y="56255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22507" y="254618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61442" y="254618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22507" y="459013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61442" y="459013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764827" y="5663755"/>
            <a:ext cx="210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051823" y="2640201"/>
            <a:ext cx="21096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51823" y="4695567"/>
            <a:ext cx="21096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3" idx="7"/>
          </p:cNvCxnSpPr>
          <p:nvPr/>
        </p:nvCxnSpPr>
        <p:spPr>
          <a:xfrm flipH="1">
            <a:off x="2764827" y="2702281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74446" y="2702281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64827" y="4729360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874446" y="4729360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3" idx="4"/>
          </p:cNvCxnSpPr>
          <p:nvPr/>
        </p:nvCxnSpPr>
        <p:spPr>
          <a:xfrm flipV="1">
            <a:off x="2700169" y="3764487"/>
            <a:ext cx="0" cy="1861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74446" y="3764487"/>
            <a:ext cx="0" cy="1861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268906" y="2729063"/>
            <a:ext cx="0" cy="18610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05387" y="2729063"/>
            <a:ext cx="0" cy="18610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22551" y="5248256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en-US" sz="4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56827" y="278826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3</a:t>
            </a:r>
            <a:endParaRPr lang="en-US" sz="4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56827" y="4973936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2</a:t>
            </a:r>
            <a:endParaRPr lang="en-US" sz="48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94151" y="162158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4151" y="3807261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8645" y="1717764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5427" y="4351417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90191" y="266912"/>
            <a:ext cx="541032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verts</a:t>
            </a:r>
            <a:r>
              <a:rPr lang="en-US" sz="3600" dirty="0"/>
              <a:t> </a:t>
            </a:r>
            <a:r>
              <a:rPr lang="en-US" sz="3600" dirty="0" smtClean="0"/>
              <a:t>= new V3 [4]</a:t>
            </a:r>
          </a:p>
          <a:p>
            <a:r>
              <a:rPr lang="en-US" sz="3600" dirty="0" err="1" smtClean="0"/>
              <a:t>tris</a:t>
            </a:r>
            <a:r>
              <a:rPr lang="en-US" sz="3600" dirty="0" smtClean="0"/>
              <a:t> = new unsigned </a:t>
            </a:r>
            <a:r>
              <a:rPr lang="en-US" sz="3600" dirty="0" err="1" smtClean="0"/>
              <a:t>int</a:t>
            </a:r>
            <a:r>
              <a:rPr lang="en-US" sz="3600" dirty="0" smtClean="0"/>
              <a:t>[2*3]</a:t>
            </a:r>
          </a:p>
          <a:p>
            <a:r>
              <a:rPr lang="en-US" sz="3600" dirty="0" err="1" smtClean="0"/>
              <a:t>tris</a:t>
            </a:r>
            <a:r>
              <a:rPr lang="en-US" sz="3600" dirty="0" smtClean="0"/>
              <a:t>[0] = 0;</a:t>
            </a:r>
          </a:p>
          <a:p>
            <a:r>
              <a:rPr lang="en-US" sz="3600" dirty="0" err="1" smtClean="0"/>
              <a:t>Tris</a:t>
            </a:r>
            <a:r>
              <a:rPr lang="en-US" sz="3600" dirty="0" smtClean="0"/>
              <a:t>[1] = 1;</a:t>
            </a:r>
          </a:p>
          <a:p>
            <a:r>
              <a:rPr lang="en-US" sz="3600" dirty="0" err="1" smtClean="0"/>
              <a:t>Tris</a:t>
            </a:r>
            <a:r>
              <a:rPr lang="en-US" sz="3600" dirty="0" smtClean="0"/>
              <a:t>[2] = 2;</a:t>
            </a:r>
          </a:p>
          <a:p>
            <a:r>
              <a:rPr lang="en-US" sz="3600" dirty="0" err="1" smtClean="0"/>
              <a:t>Tris</a:t>
            </a:r>
            <a:r>
              <a:rPr lang="en-US" sz="3600" dirty="0" smtClean="0"/>
              <a:t>[3] = 2;</a:t>
            </a:r>
          </a:p>
          <a:p>
            <a:r>
              <a:rPr lang="en-US" sz="3600" dirty="0" err="1" smtClean="0"/>
              <a:t>Tris</a:t>
            </a:r>
            <a:r>
              <a:rPr lang="en-US" sz="3600" dirty="0" smtClean="0"/>
              <a:t>[4] = 3;</a:t>
            </a:r>
          </a:p>
          <a:p>
            <a:r>
              <a:rPr lang="en-US" sz="3600" dirty="0" err="1" smtClean="0"/>
              <a:t>Tris</a:t>
            </a:r>
            <a:r>
              <a:rPr lang="en-US" sz="3600" dirty="0" smtClean="0"/>
              <a:t>[5] = 0;</a:t>
            </a:r>
          </a:p>
          <a:p>
            <a:endParaRPr lang="en-US" sz="3600" dirty="0"/>
          </a:p>
          <a:p>
            <a:r>
              <a:rPr lang="en-US" sz="3600" dirty="0" err="1" smtClean="0"/>
              <a:t>Verts</a:t>
            </a:r>
            <a:r>
              <a:rPr lang="en-US" sz="3600" dirty="0" smtClean="0"/>
              <a:t>[</a:t>
            </a:r>
            <a:r>
              <a:rPr lang="en-US" sz="3600" dirty="0" err="1" smtClean="0"/>
              <a:t>tris</a:t>
            </a:r>
            <a:r>
              <a:rPr lang="en-US" sz="3600" dirty="0" smtClean="0"/>
              <a:t>[3*1+0]] -&gt;2</a:t>
            </a:r>
          </a:p>
          <a:p>
            <a:r>
              <a:rPr lang="en-US" sz="3600" dirty="0" err="1" smtClean="0"/>
              <a:t>Verts</a:t>
            </a:r>
            <a:r>
              <a:rPr lang="en-US" sz="3600" dirty="0" smtClean="0"/>
              <a:t>[</a:t>
            </a:r>
            <a:r>
              <a:rPr lang="en-US" sz="3600" dirty="0" err="1" smtClean="0"/>
              <a:t>tris</a:t>
            </a:r>
            <a:r>
              <a:rPr lang="en-US" sz="3600" dirty="0" smtClean="0"/>
              <a:t>[3*1+1]]-&gt; 3</a:t>
            </a:r>
          </a:p>
          <a:p>
            <a:r>
              <a:rPr lang="en-US" sz="3600" dirty="0" err="1" smtClean="0"/>
              <a:t>Verts</a:t>
            </a:r>
            <a:r>
              <a:rPr lang="en-US" sz="3600" dirty="0" smtClean="0"/>
              <a:t>[</a:t>
            </a:r>
            <a:r>
              <a:rPr lang="en-US" sz="3600" dirty="0" err="1" smtClean="0"/>
              <a:t>tris</a:t>
            </a:r>
            <a:r>
              <a:rPr lang="en-US" sz="3600" dirty="0" smtClean="0"/>
              <a:t>[3*1+2]]-&gt; 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2700170" y="3693515"/>
            <a:ext cx="2238934" cy="2023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</p:cNvCxnSpPr>
          <p:nvPr/>
        </p:nvCxnSpPr>
        <p:spPr>
          <a:xfrm flipH="1" flipV="1">
            <a:off x="4061572" y="2664612"/>
            <a:ext cx="877532" cy="916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301714" y="1635722"/>
            <a:ext cx="1518351" cy="106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2368926" y="205471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3"/>
          </p:cNvCxnSpPr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81635" y="50069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68926" y="2054711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0619" y="3346973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68926" y="472664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81383" y="15710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52" y="740067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56" y="500699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75765" y="3390676"/>
            <a:ext cx="2394025" cy="1707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86641" y="33055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55852" y="3390676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4057" y="1718712"/>
            <a:ext cx="493492" cy="8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474383" y="2426506"/>
            <a:ext cx="28500" cy="10351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2368926" y="3105863"/>
            <a:ext cx="1017715" cy="291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9445" y="3002184"/>
            <a:ext cx="46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95942" y="136344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21896" y="2103569"/>
            <a:ext cx="684640" cy="17722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32189" y="1617361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61220" y="2081717"/>
            <a:ext cx="25759" cy="69126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1629" y="228534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9930" y="2295821"/>
            <a:ext cx="1" cy="2671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6979" y="2772983"/>
            <a:ext cx="4140223" cy="12922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947549" y="515120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47549" y="515120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089242" y="1807382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947549" y="3187050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7"/>
          </p:cNvCxnSpPr>
          <p:nvPr/>
        </p:nvCxnSpPr>
        <p:spPr>
          <a:xfrm flipV="1">
            <a:off x="1137733" y="500521"/>
            <a:ext cx="2825103" cy="453325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47614" y="113081"/>
            <a:ext cx="580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c'</a:t>
            </a:r>
            <a:endParaRPr lang="en-US" sz="4800" baseline="-250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0047896" y="1753944"/>
            <a:ext cx="0" cy="161905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47896" y="3372997"/>
            <a:ext cx="965245" cy="11539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063205" y="3368824"/>
            <a:ext cx="459659" cy="75270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354675" y="4206657"/>
            <a:ext cx="1540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newa</a:t>
            </a:r>
            <a:endParaRPr lang="en-US" sz="48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33547" y="2607908"/>
            <a:ext cx="1851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newvd</a:t>
            </a:r>
            <a:endParaRPr lang="en-US" sz="4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8500036" y="740067"/>
            <a:ext cx="3095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upguidance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35797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1982</Words>
  <Application>Microsoft Office PowerPoint</Application>
  <PresentationFormat>Widescreen</PresentationFormat>
  <Paragraphs>703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make image B out of image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Two-camera configurations: 1. Same Eye, known camera poses</vt:lpstr>
      <vt:lpstr>Two-camera configurations: 1.b Same Eye, unknown camera poses</vt:lpstr>
      <vt:lpstr>Two-camera configurations: 2. Different eye, known geometry, known camera poses</vt:lpstr>
      <vt:lpstr>Two-camera configurations: 2.b Different eye, known geometry, unknown camera poses</vt:lpstr>
      <vt:lpstr>Two-camera configurations: 3. Different eye, unknown geometry, known camera poses</vt:lpstr>
      <vt:lpstr>Two-camera configurations: 3. Different eye, unknown geometry, known camera poses</vt:lpstr>
      <vt:lpstr>Two-camera configurations: 3. Different eye, unknown geometry, unknown camera poses</vt:lpstr>
      <vt:lpstr>Random camera</vt:lpstr>
      <vt:lpstr>Equirectangular Image Projection</vt:lpstr>
      <vt:lpstr>Equirectangular Image Projection</vt:lpstr>
      <vt:lpstr>PowerPoint Presentation</vt:lpstr>
      <vt:lpstr>Bilinear Interpolation  P =  P00(1-du)(1-dv) + P10du(1-dv) + P11dudv + P01(1-du)dv +</vt:lpstr>
      <vt:lpstr>PowerPoint Presentation</vt:lpstr>
      <vt:lpstr>PowerPoint Presentation</vt:lpstr>
      <vt:lpstr>PowerPoint Presentation</vt:lpstr>
      <vt:lpstr>PowerPoint Presentation</vt:lpstr>
      <vt:lpstr>Reflecting a triangle</vt:lpstr>
      <vt:lpstr>Grounded 360o VR (infinite ground plane)</vt:lpstr>
      <vt:lpstr>Grounded 360o VR (ground plane patch)</vt:lpstr>
      <vt:lpstr>Intersection of ray with plane</vt:lpstr>
      <vt:lpstr>Question 1</vt:lpstr>
      <vt:lpstr>PowerPoint Presentation</vt:lpstr>
      <vt:lpstr>Question 3</vt:lpstr>
      <vt:lpstr>Question 4</vt:lpstr>
      <vt:lpstr>Question 9</vt:lpstr>
      <vt:lpstr>Move highlight from one screen to another</vt:lpstr>
      <vt:lpstr>Image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Voicu Popescu</dc:creator>
  <cp:lastModifiedBy>Voicu Popescu</cp:lastModifiedBy>
  <cp:revision>119</cp:revision>
  <dcterms:created xsi:type="dcterms:W3CDTF">2020-08-27T18:54:24Z</dcterms:created>
  <dcterms:modified xsi:type="dcterms:W3CDTF">2021-04-22T17:16:32Z</dcterms:modified>
</cp:coreProperties>
</file>