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 taste of </a:t>
            </a:r>
            <a:br>
              <a:rPr lang="en-AU" dirty="0" smtClean="0"/>
            </a:br>
            <a:r>
              <a:rPr lang="en-AU" dirty="0" smtClean="0"/>
              <a:t>XS</a:t>
            </a:r>
            <a:br>
              <a:rPr lang="en-AU" dirty="0" smtClean="0"/>
            </a:br>
            <a:r>
              <a:rPr lang="en-AU" dirty="0" smtClean="0"/>
              <a:t>a </a:t>
            </a:r>
            <a:r>
              <a:rPr lang="en-AU" dirty="0" err="1" smtClean="0"/>
              <a:t>Scala</a:t>
            </a:r>
            <a:r>
              <a:rPr lang="en-AU" dirty="0"/>
              <a:t> </a:t>
            </a:r>
            <a:r>
              <a:rPr lang="en-AU" dirty="0" smtClean="0"/>
              <a:t>auto-GUI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Andrew Conway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00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covers a small portion of features</a:t>
            </a:r>
          </a:p>
          <a:p>
            <a:r>
              <a:rPr lang="en-AU" dirty="0" smtClean="0"/>
              <a:t>Other big features</a:t>
            </a:r>
          </a:p>
          <a:p>
            <a:pPr lvl="1"/>
            <a:r>
              <a:rPr lang="en-AU" dirty="0"/>
              <a:t>D</a:t>
            </a:r>
            <a:r>
              <a:rPr lang="en-AU" dirty="0" smtClean="0"/>
              <a:t>ependency </a:t>
            </a:r>
            <a:r>
              <a:rPr lang="en-AU" dirty="0"/>
              <a:t>i</a:t>
            </a:r>
            <a:r>
              <a:rPr lang="en-AU" dirty="0" smtClean="0"/>
              <a:t>njection including </a:t>
            </a:r>
            <a:r>
              <a:rPr lang="en-AU" smtClean="0"/>
              <a:t>external dynamic resources</a:t>
            </a:r>
            <a:endParaRPr lang="en-AU" dirty="0" smtClean="0"/>
          </a:p>
          <a:p>
            <a:pPr lvl="1"/>
            <a:r>
              <a:rPr lang="en-AU" dirty="0" smtClean="0"/>
              <a:t>Rich text, programmatic icons, visibility</a:t>
            </a:r>
          </a:p>
          <a:p>
            <a:pPr lvl="1"/>
            <a:r>
              <a:rPr lang="en-AU" dirty="0" smtClean="0"/>
              <a:t>Images as fields.</a:t>
            </a:r>
          </a:p>
          <a:p>
            <a:pPr lvl="1"/>
            <a:r>
              <a:rPr lang="en-AU" dirty="0" smtClean="0"/>
              <a:t>Multiple people editing same structure at once.</a:t>
            </a:r>
          </a:p>
          <a:p>
            <a:r>
              <a:rPr lang="en-AU" dirty="0" smtClean="0"/>
              <a:t>For a more detailed description of the data model read Introduction.html or the </a:t>
            </a:r>
            <a:r>
              <a:rPr lang="en-AU" dirty="0" err="1" smtClean="0"/>
              <a:t>Javadocs</a:t>
            </a:r>
            <a:endParaRPr lang="en-AU" dirty="0"/>
          </a:p>
          <a:p>
            <a:r>
              <a:rPr lang="en-AU" dirty="0" smtClean="0"/>
              <a:t>For how to package it into your web app, read Deployment.html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07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Write some classes in </a:t>
            </a:r>
            <a:r>
              <a:rPr lang="en-AU" dirty="0" err="1" smtClean="0"/>
              <a:t>Scala</a:t>
            </a:r>
            <a:endParaRPr lang="en-AU" dirty="0" smtClean="0"/>
          </a:p>
          <a:p>
            <a:r>
              <a:rPr lang="en-AU" dirty="0" smtClean="0"/>
              <a:t>Annotate, usually slightly</a:t>
            </a:r>
          </a:p>
          <a:p>
            <a:r>
              <a:rPr lang="en-AU" dirty="0" smtClean="0"/>
              <a:t>XS uses </a:t>
            </a:r>
            <a:r>
              <a:rPr lang="en-AU" dirty="0" err="1" smtClean="0"/>
              <a:t>Scala</a:t>
            </a:r>
            <a:r>
              <a:rPr lang="en-AU" dirty="0" smtClean="0"/>
              <a:t> 2.10 </a:t>
            </a:r>
            <a:r>
              <a:rPr lang="en-AU" dirty="0" err="1" smtClean="0"/>
              <a:t>relflection</a:t>
            </a:r>
            <a:r>
              <a:rPr lang="en-AU" dirty="0" smtClean="0"/>
              <a:t> API to provide</a:t>
            </a:r>
          </a:p>
          <a:p>
            <a:pPr lvl="1"/>
            <a:r>
              <a:rPr lang="en-AU" dirty="0" smtClean="0"/>
              <a:t>Hierarchical HTML5 editor</a:t>
            </a:r>
          </a:p>
          <a:p>
            <a:pPr lvl="1"/>
            <a:r>
              <a:rPr lang="en-AU" dirty="0" smtClean="0"/>
              <a:t>XML serialization/deserialization</a:t>
            </a:r>
          </a:p>
          <a:p>
            <a:r>
              <a:rPr lang="en-AU" dirty="0" smtClean="0"/>
              <a:t>This gives an idea of the data model</a:t>
            </a:r>
          </a:p>
          <a:p>
            <a:pPr lvl="1"/>
            <a:r>
              <a:rPr lang="en-AU" dirty="0" smtClean="0"/>
              <a:t>Read docs for more details.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10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00200"/>
          </a:xfrm>
        </p:spPr>
        <p:txBody>
          <a:bodyPr/>
          <a:lstStyle/>
          <a:p>
            <a:r>
              <a:rPr lang="en-AU" dirty="0" smtClean="0"/>
              <a:t>Very simple case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2569" y="1600200"/>
            <a:ext cx="8084264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>
                <a:solidFill>
                  <a:srgbClr val="DE00AC"/>
                </a:solidFill>
                <a:latin typeface="Courier New"/>
              </a:rPr>
              <a:t>XS</a:t>
            </a:r>
          </a:p>
          <a:p>
            <a:r>
              <a:rPr lang="en-AU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Star(</a:t>
            </a:r>
          </a:p>
          <a:p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    @</a:t>
            </a:r>
            <a:r>
              <a:rPr lang="en-AU" sz="1600" dirty="0" err="1" smtClean="0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name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:String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 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en-AU" sz="1600" dirty="0">
                <a:solidFill>
                  <a:srgbClr val="DE00AC"/>
                </a:solidFill>
                <a:latin typeface="Courier New"/>
              </a:rPr>
              <a:t>Multiline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constellation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:Option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[String],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 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IndividuallyEditable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associated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:List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) </a:t>
            </a:r>
            <a:r>
              <a:rPr lang="en-AU" sz="16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0" t="23596" r="1455" b="47964"/>
          <a:stretch/>
        </p:blipFill>
        <p:spPr bwMode="auto">
          <a:xfrm>
            <a:off x="4495800" y="3576271"/>
            <a:ext cx="3595607" cy="250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861" y="4509589"/>
            <a:ext cx="3890809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200" dirty="0" smtClean="0"/>
              <a:t>   </a:t>
            </a:r>
            <a:r>
              <a:rPr lang="en-AU" sz="1200" i="1" dirty="0" err="1" smtClean="0"/>
              <a:t>Star.properties</a:t>
            </a:r>
            <a:endParaRPr lang="en-AU" sz="1200" i="1" dirty="0" smtClean="0"/>
          </a:p>
          <a:p>
            <a:r>
              <a:rPr lang="en-AU" sz="1200" dirty="0" err="1" smtClean="0"/>
              <a:t>WholeForm</a:t>
            </a:r>
            <a:r>
              <a:rPr lang="en-AU" sz="1200" dirty="0" smtClean="0"/>
              <a:t>=Edit </a:t>
            </a:r>
            <a:r>
              <a:rPr lang="en-AU" sz="1200" dirty="0"/>
              <a:t>Star</a:t>
            </a:r>
          </a:p>
          <a:p>
            <a:r>
              <a:rPr lang="en-AU" sz="1200" dirty="0" err="1"/>
              <a:t>WholeForm.details</a:t>
            </a:r>
            <a:r>
              <a:rPr lang="en-AU" sz="1200" dirty="0"/>
              <a:t>=Information about a stellar system</a:t>
            </a:r>
          </a:p>
          <a:p>
            <a:r>
              <a:rPr lang="en-AU" sz="1200" dirty="0"/>
              <a:t>Add=Add Star</a:t>
            </a:r>
          </a:p>
          <a:p>
            <a:r>
              <a:rPr lang="en-AU" sz="1200" dirty="0"/>
              <a:t>Delete=Delete Star</a:t>
            </a:r>
          </a:p>
          <a:p>
            <a:r>
              <a:rPr lang="en-AU" sz="1200" dirty="0"/>
              <a:t>name=Name</a:t>
            </a:r>
          </a:p>
          <a:p>
            <a:r>
              <a:rPr lang="en-AU" sz="1200" dirty="0" smtClean="0"/>
              <a:t>   </a:t>
            </a:r>
            <a:r>
              <a:rPr lang="en-AU" sz="1200" i="1" dirty="0" err="1" smtClean="0"/>
              <a:t>Star_fr.properties</a:t>
            </a:r>
            <a:endParaRPr lang="en-AU" sz="1200" i="1" dirty="0" smtClean="0"/>
          </a:p>
          <a:p>
            <a:r>
              <a:rPr lang="en-AU" sz="1200" dirty="0"/>
              <a:t>Add=</a:t>
            </a:r>
            <a:r>
              <a:rPr lang="en-AU" sz="1200" dirty="0" err="1"/>
              <a:t>Ajoutez</a:t>
            </a:r>
            <a:r>
              <a:rPr lang="en-AU" sz="1200" dirty="0"/>
              <a:t> un </a:t>
            </a:r>
            <a:r>
              <a:rPr lang="en-AU" sz="1200" dirty="0" err="1"/>
              <a:t>étoile</a:t>
            </a:r>
            <a:endParaRPr lang="en-AU" sz="1200" dirty="0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1828800" y="3733801"/>
            <a:ext cx="2743200" cy="109395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3276600" y="3962400"/>
            <a:ext cx="1295400" cy="990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600200" y="5410200"/>
            <a:ext cx="3124200" cy="3810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1219200" y="4280780"/>
            <a:ext cx="3352800" cy="13199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1905000" y="4895850"/>
            <a:ext cx="2590800" cy="10477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>
            <a:off x="228600" y="2514600"/>
            <a:ext cx="3276600" cy="28194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4324350" y="3448050"/>
            <a:ext cx="1866900" cy="1524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2590800" y="2286000"/>
            <a:ext cx="3048000" cy="1905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4" name="Curved Connector 1023"/>
          <p:cNvCxnSpPr/>
          <p:nvPr/>
        </p:nvCxnSpPr>
        <p:spPr>
          <a:xfrm>
            <a:off x="2590800" y="2508141"/>
            <a:ext cx="3124200" cy="2063859"/>
          </a:xfrm>
          <a:prstGeom prst="curvedConnector3">
            <a:avLst>
              <a:gd name="adj1" fmla="val 41319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7" name="Curved Connector 1026"/>
          <p:cNvCxnSpPr>
            <a:endCxn id="1028" idx="1"/>
          </p:cNvCxnSpPr>
          <p:nvPr/>
        </p:nvCxnSpPr>
        <p:spPr>
          <a:xfrm rot="16200000" flipH="1">
            <a:off x="2628900" y="3400425"/>
            <a:ext cx="2438400" cy="1143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28" name="Left Brace 1027"/>
          <p:cNvSpPr/>
          <p:nvPr/>
        </p:nvSpPr>
        <p:spPr>
          <a:xfrm>
            <a:off x="4419600" y="4895850"/>
            <a:ext cx="152400" cy="5905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0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context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08426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>
                <a:solidFill>
                  <a:srgbClr val="DE00AC"/>
                </a:solidFill>
                <a:latin typeface="Courier New"/>
              </a:rPr>
              <a:t>XS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XSIcon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600" dirty="0">
                <a:solidFill>
                  <a:srgbClr val="2A00FF"/>
                </a:solidFill>
                <a:latin typeface="Courier New"/>
              </a:rPr>
              <a:t>"Star"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Star(</a:t>
            </a:r>
          </a:p>
          <a:p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   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DefaultValue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600" dirty="0">
                <a:solidFill>
                  <a:srgbClr val="2A00FF"/>
                </a:solidFill>
                <a:latin typeface="Courier New"/>
              </a:rPr>
              <a:t>"New star"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name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:String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 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en-AU" sz="1600" dirty="0">
                <a:solidFill>
                  <a:srgbClr val="DE00AC"/>
                </a:solidFill>
                <a:latin typeface="Courier New"/>
              </a:rPr>
              <a:t>Multiline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constellation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:Option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[String],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 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IndividuallyEditable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associated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:List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) </a:t>
            </a:r>
            <a:r>
              <a:rPr lang="en-AU" sz="16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AU" sz="1600" b="1" dirty="0">
                <a:solidFill>
                  <a:srgbClr val="7F0055"/>
                </a:solidFill>
                <a:latin typeface="Courier New"/>
              </a:rPr>
              <a:t>override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AU" sz="1600" b="1" dirty="0">
                <a:solidFill>
                  <a:srgbClr val="0000C0"/>
                </a:solidFill>
                <a:latin typeface="Courier New"/>
              </a:rPr>
              <a:t>name</a:t>
            </a:r>
          </a:p>
          <a:p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AU" sz="1600" dirty="0">
              <a:solidFill>
                <a:srgbClr val="000000"/>
              </a:solidFill>
              <a:latin typeface="Courier New"/>
            </a:endParaRP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63531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724400"/>
            <a:ext cx="202811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   </a:t>
            </a:r>
            <a:r>
              <a:rPr lang="en-AU" i="1" dirty="0" err="1" smtClean="0"/>
              <a:t>xsicons.manifest</a:t>
            </a:r>
            <a:endParaRPr lang="en-AU" i="1" dirty="0" smtClean="0"/>
          </a:p>
          <a:p>
            <a:r>
              <a:rPr lang="en-AU" dirty="0" smtClean="0"/>
              <a:t>[</a:t>
            </a:r>
            <a:r>
              <a:rPr lang="en-AU" dirty="0"/>
              <a:t>Star]</a:t>
            </a:r>
          </a:p>
          <a:p>
            <a:r>
              <a:rPr lang="en-AU" dirty="0"/>
              <a:t>Copyright=NASA</a:t>
            </a:r>
          </a:p>
          <a:p>
            <a:r>
              <a:rPr lang="en-AU" dirty="0"/>
              <a:t>Star.jpg</a:t>
            </a:r>
          </a:p>
          <a:p>
            <a:endParaRPr lang="en-AU" dirty="0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1219200" y="5105400"/>
            <a:ext cx="2133600" cy="685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-533400" y="3048000"/>
            <a:ext cx="3124200" cy="990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2457450" y="3676650"/>
            <a:ext cx="1409700" cy="11430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1318859" y="5638800"/>
            <a:ext cx="4243741" cy="1524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did it know there were three possibilities for field</a:t>
            </a:r>
          </a:p>
          <a:p>
            <a:pPr marL="0" indent="0">
              <a:buNone/>
            </a:pPr>
            <a:r>
              <a:rPr lang="en-AU" dirty="0" smtClean="0"/>
              <a:t>        </a:t>
            </a:r>
            <a:r>
              <a:rPr lang="en-AU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>
                <a:solidFill>
                  <a:srgbClr val="0000C0"/>
                </a:solidFill>
                <a:latin typeface="Courier New"/>
              </a:rPr>
              <a:t>associated</a:t>
            </a:r>
            <a:r>
              <a:rPr lang="en-AU" b="1" dirty="0" err="1">
                <a:solidFill>
                  <a:srgbClr val="000000"/>
                </a:solidFill>
                <a:latin typeface="Courier New"/>
              </a:rPr>
              <a:t>:List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AU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marL="0" indent="0">
              <a:buNone/>
            </a:pPr>
            <a:endParaRPr lang="en-AU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8331127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>
                <a:solidFill>
                  <a:srgbClr val="DE00AC"/>
                </a:solidFill>
                <a:latin typeface="Courier New"/>
              </a:rPr>
              <a:t>XS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XSSubclasses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(Array(</a:t>
            </a:r>
            <a:r>
              <a:rPr lang="en-AU" sz="1600" dirty="0" err="1">
                <a:solidFill>
                  <a:srgbClr val="000000"/>
                </a:solidFill>
                <a:latin typeface="Courier New"/>
              </a:rPr>
              <a:t>classOf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[Star],</a:t>
            </a:r>
            <a:r>
              <a:rPr lang="en-AU" sz="1600" dirty="0" err="1">
                <a:solidFill>
                  <a:srgbClr val="000000"/>
                </a:solidFill>
                <a:latin typeface="Courier New"/>
              </a:rPr>
              <a:t>classOf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[Planet],</a:t>
            </a:r>
            <a:r>
              <a:rPr lang="en-AU" sz="1600" dirty="0" err="1">
                <a:solidFill>
                  <a:srgbClr val="000000"/>
                </a:solidFill>
                <a:latin typeface="Courier New"/>
              </a:rPr>
              <a:t>classOf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[Comet]))</a:t>
            </a:r>
          </a:p>
          <a:p>
            <a:r>
              <a:rPr lang="en-AU" sz="16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name:String</a:t>
            </a:r>
            <a:endParaRPr lang="en-AU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AU" sz="16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80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Computed display fields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6250429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dirty="0" smtClean="0">
                <a:solidFill>
                  <a:srgbClr val="DE00AC"/>
                </a:solidFill>
                <a:latin typeface="Courier New"/>
              </a:rPr>
              <a:t>XS </a:t>
            </a:r>
            <a:r>
              <a:rPr lang="en-AU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dirty="0" err="1" smtClean="0">
                <a:solidFill>
                  <a:srgbClr val="DE00AC"/>
                </a:solidFill>
                <a:latin typeface="Courier New"/>
              </a:rPr>
              <a:t>XSIcon</a:t>
            </a:r>
            <a:r>
              <a:rPr lang="en-A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dirty="0">
                <a:solidFill>
                  <a:srgbClr val="2A00FF"/>
                </a:solidFill>
                <a:latin typeface="Courier New"/>
              </a:rPr>
              <a:t>"Star"</a:t>
            </a:r>
            <a:r>
              <a:rPr lang="en-A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Star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(…)</a:t>
            </a:r>
            <a:r>
              <a:rPr lang="en-AU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{ …</a:t>
            </a:r>
            <a:endParaRPr lang="en-AU" dirty="0">
              <a:solidFill>
                <a:srgbClr val="000000"/>
              </a:solidFill>
              <a:latin typeface="Courier New"/>
            </a:endParaRPr>
          </a:p>
          <a:p>
            <a:r>
              <a:rPr lang="en-AU" dirty="0">
                <a:solidFill>
                  <a:srgbClr val="000000"/>
                </a:solidFill>
                <a:latin typeface="Courier New"/>
              </a:rPr>
              <a:t>  @</a:t>
            </a:r>
            <a:r>
              <a:rPr lang="en-AU" dirty="0" err="1">
                <a:solidFill>
                  <a:srgbClr val="DE00AC"/>
                </a:solidFill>
                <a:latin typeface="Courier New"/>
              </a:rPr>
              <a:t>ExtraDisplayField</a:t>
            </a:r>
            <a:r>
              <a:rPr lang="en-A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Courier New"/>
              </a:rPr>
              <a:t>nameReversed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= </a:t>
            </a:r>
            <a:endParaRPr lang="en-AU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b="1" dirty="0" smtClean="0">
                <a:solidFill>
                  <a:srgbClr val="7F0055"/>
                </a:solidFill>
                <a:latin typeface="Courier New"/>
              </a:rPr>
              <a:t>     if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en-AU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AU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>
                <a:solidFill>
                  <a:srgbClr val="0000C0"/>
                </a:solidFill>
                <a:latin typeface="Courier New"/>
              </a:rPr>
              <a:t>name</a:t>
            </a:r>
            <a:r>
              <a:rPr lang="en-AU" b="1" dirty="0" err="1">
                <a:solidFill>
                  <a:srgbClr val="000000"/>
                </a:solidFill>
                <a:latin typeface="Courier New"/>
              </a:rPr>
              <a:t>.reverse</a:t>
            </a:r>
            <a:endParaRPr lang="en-AU" b="1" dirty="0">
              <a:solidFill>
                <a:srgbClr val="000000"/>
              </a:solidFill>
              <a:latin typeface="Courier New"/>
            </a:endParaRPr>
          </a:p>
          <a:p>
            <a:r>
              <a:rPr lang="en-AU" dirty="0" smtClean="0">
                <a:solidFill>
                  <a:srgbClr val="000000"/>
                </a:solidFill>
                <a:latin typeface="Courier New"/>
              </a:rPr>
              <a:t>  @</a:t>
            </a:r>
            <a:r>
              <a:rPr lang="en-AU" dirty="0" err="1">
                <a:solidFill>
                  <a:srgbClr val="DE00AC"/>
                </a:solidFill>
                <a:latin typeface="Courier New"/>
              </a:rPr>
              <a:t>ExtraDisplayField</a:t>
            </a:r>
            <a:r>
              <a:rPr lang="en-A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Courier New"/>
              </a:rPr>
              <a:t>constellationRaw</a:t>
            </a:r>
            <a:r>
              <a:rPr lang="en-AU" b="1" dirty="0">
                <a:solidFill>
                  <a:srgbClr val="000000"/>
                </a:solidFill>
                <a:latin typeface="Courier New"/>
              </a:rPr>
              <a:t> = </a:t>
            </a:r>
            <a:endParaRPr lang="en-AU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b="1" dirty="0" smtClean="0">
                <a:solidFill>
                  <a:srgbClr val="2A00FF"/>
                </a:solidFill>
                <a:latin typeface="Courier New"/>
              </a:rPr>
              <a:t>     ""</a:t>
            </a:r>
            <a:r>
              <a:rPr lang="en-AU" b="1" dirty="0" smtClean="0">
                <a:solidFill>
                  <a:srgbClr val="000000"/>
                </a:solidFill>
                <a:latin typeface="Courier New"/>
              </a:rPr>
              <a:t>+</a:t>
            </a:r>
            <a:r>
              <a:rPr lang="en-AU" b="1" dirty="0" smtClean="0">
                <a:solidFill>
                  <a:srgbClr val="0000C0"/>
                </a:solidFill>
                <a:latin typeface="Courier New"/>
              </a:rPr>
              <a:t>constellation</a:t>
            </a:r>
            <a:endParaRPr lang="en-AU" dirty="0">
              <a:solidFill>
                <a:srgbClr val="000000"/>
              </a:solidFill>
              <a:latin typeface="Courier New"/>
            </a:endParaRPr>
          </a:p>
          <a:p>
            <a:r>
              <a:rPr lang="en-AU" b="1" dirty="0">
                <a:solidFill>
                  <a:srgbClr val="000000"/>
                </a:solidFill>
                <a:latin typeface="Courier New"/>
              </a:rPr>
              <a:t>}</a:t>
            </a:r>
            <a:endParaRPr lang="en-A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509589"/>
            <a:ext cx="245900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200" dirty="0" smtClean="0"/>
              <a:t>   </a:t>
            </a:r>
            <a:r>
              <a:rPr lang="en-AU" sz="1200" i="1" dirty="0" err="1" smtClean="0"/>
              <a:t>Star.properties</a:t>
            </a:r>
            <a:endParaRPr lang="en-AU" sz="1200" i="1" dirty="0" smtClean="0"/>
          </a:p>
          <a:p>
            <a:r>
              <a:rPr lang="en-AU" sz="1200" dirty="0" smtClean="0"/>
              <a:t>…</a:t>
            </a:r>
          </a:p>
          <a:p>
            <a:r>
              <a:rPr lang="en-AU" sz="1200" dirty="0" err="1"/>
              <a:t>nameReversed</a:t>
            </a:r>
            <a:r>
              <a:rPr lang="en-AU" sz="1200" dirty="0"/>
              <a:t>=Name </a:t>
            </a:r>
            <a:r>
              <a:rPr lang="en-AU" sz="1200" dirty="0" smtClean="0"/>
              <a:t>backwards</a:t>
            </a:r>
            <a:endParaRPr lang="en-AU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t="32048" r="10481" b="11877"/>
          <a:stretch/>
        </p:blipFill>
        <p:spPr bwMode="auto">
          <a:xfrm>
            <a:off x="4355024" y="3048000"/>
            <a:ext cx="3742840" cy="323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urved Connector 6"/>
          <p:cNvCxnSpPr/>
          <p:nvPr/>
        </p:nvCxnSpPr>
        <p:spPr>
          <a:xfrm>
            <a:off x="3506214" y="5029200"/>
            <a:ext cx="913386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1714500" y="2552700"/>
            <a:ext cx="2590800" cy="2209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3390900" y="3695700"/>
            <a:ext cx="2362200" cy="9143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7467109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 smtClean="0">
                <a:solidFill>
                  <a:srgbClr val="DE00AC"/>
                </a:solidFill>
                <a:latin typeface="Courier New"/>
              </a:rPr>
              <a:t>XS </a:t>
            </a:r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 err="1" smtClean="0">
                <a:solidFill>
                  <a:srgbClr val="DE00AC"/>
                </a:solidFill>
                <a:latin typeface="Courier New"/>
              </a:rPr>
              <a:t>XSIcon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600" dirty="0">
                <a:solidFill>
                  <a:srgbClr val="2A00FF"/>
                </a:solidFill>
                <a:latin typeface="Courier New"/>
              </a:rPr>
              <a:t>"Star"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Star</a:t>
            </a:r>
            <a:r>
              <a:rPr lang="en-AU" sz="16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ErrorIfNotUniqueInParent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ErrorIfBlank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</a:t>
            </a:r>
            <a:endParaRPr lang="en-A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en-AU" sz="1600" dirty="0" err="1">
                <a:solidFill>
                  <a:srgbClr val="DE00AC"/>
                </a:solidFill>
                <a:latin typeface="Courier New"/>
              </a:rPr>
              <a:t>DefaultValue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600" dirty="0">
                <a:solidFill>
                  <a:srgbClr val="2A00FF"/>
                </a:solidFill>
                <a:latin typeface="Courier New"/>
              </a:rPr>
              <a:t>"New star"</a:t>
            </a:r>
            <a:r>
              <a:rPr lang="en-AU" sz="16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AU" sz="16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C0"/>
                </a:solidFill>
                <a:latin typeface="Courier New"/>
              </a:rPr>
              <a:t>name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:String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,</a:t>
            </a:r>
            <a:endParaRPr lang="en-AU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smtClean="0">
                <a:solidFill>
                  <a:srgbClr val="000000"/>
                </a:solidFill>
                <a:latin typeface="Courier New"/>
              </a:rPr>
              <a:t> …)</a:t>
            </a:r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err="1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smtClean="0">
                <a:solidFill>
                  <a:srgbClr val="000000"/>
                </a:solidFill>
                <a:latin typeface="Courier New"/>
              </a:rPr>
              <a:t>{ …</a:t>
            </a:r>
            <a:r>
              <a:rPr lang="en-A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AU" sz="1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32182" r="10359" b="16180"/>
          <a:stretch/>
        </p:blipFill>
        <p:spPr bwMode="auto">
          <a:xfrm>
            <a:off x="3048000" y="3048000"/>
            <a:ext cx="5556143" cy="297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4020234"/>
            <a:ext cx="33960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200" dirty="0" smtClean="0"/>
              <a:t>   </a:t>
            </a:r>
            <a:r>
              <a:rPr lang="en-AU" sz="1200" i="1" dirty="0" err="1" smtClean="0"/>
              <a:t>Star.properties</a:t>
            </a:r>
            <a:endParaRPr lang="en-AU" sz="1200" i="1" dirty="0" smtClean="0"/>
          </a:p>
          <a:p>
            <a:r>
              <a:rPr lang="en-AU" sz="1200" dirty="0" smtClean="0"/>
              <a:t>…</a:t>
            </a:r>
          </a:p>
          <a:p>
            <a:r>
              <a:rPr lang="en-AU" sz="1200" dirty="0" err="1"/>
              <a:t>name.ErrorIfBlank</a:t>
            </a:r>
            <a:r>
              <a:rPr lang="en-AU" sz="1200" dirty="0"/>
              <a:t>=The star must have a name.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5048251" y="2305049"/>
            <a:ext cx="1295399" cy="12573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3624658" y="2286000"/>
            <a:ext cx="1442642" cy="12953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 flipV="1">
            <a:off x="3352800" y="2286000"/>
            <a:ext cx="1714500" cy="7620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3581400" y="3886201"/>
            <a:ext cx="2971800" cy="6496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Up Arrow Callout 4112"/>
          <p:cNvSpPr/>
          <p:nvPr/>
        </p:nvSpPr>
        <p:spPr>
          <a:xfrm>
            <a:off x="7162800" y="4030566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Mouse hover tooltip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5454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Explicit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66393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200" dirty="0" smtClean="0">
                <a:solidFill>
                  <a:srgbClr val="DE00AC"/>
                </a:solidFill>
                <a:latin typeface="Courier New"/>
              </a:rPr>
              <a:t>XS </a:t>
            </a:r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200" dirty="0" err="1" smtClean="0">
                <a:solidFill>
                  <a:srgbClr val="DE00AC"/>
                </a:solidFill>
                <a:latin typeface="Courier New"/>
              </a:rPr>
              <a:t>XSIcon</a:t>
            </a:r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200" dirty="0" smtClean="0">
                <a:solidFill>
                  <a:srgbClr val="2A00FF"/>
                </a:solidFill>
                <a:latin typeface="Courier New"/>
              </a:rPr>
              <a:t>"Star"</a:t>
            </a:r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 Star(…)</a:t>
            </a:r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 smtClean="0">
                <a:solidFill>
                  <a:srgbClr val="000000"/>
                </a:solidFill>
                <a:latin typeface="Courier New"/>
              </a:rPr>
              <a:t>HeavenlyBody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 { …</a:t>
            </a:r>
            <a:endParaRPr lang="en-AU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  @</a:t>
            </a:r>
            <a:r>
              <a:rPr lang="en-AU" sz="1200" dirty="0" err="1">
                <a:solidFill>
                  <a:srgbClr val="DE00AC"/>
                </a:solidFill>
                <a:latin typeface="Courier New"/>
              </a:rPr>
              <a:t>ErrorCheck</a:t>
            </a:r>
            <a:r>
              <a:rPr lang="en-AU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200" dirty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AU" sz="12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AU" sz="12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checkName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= </a:t>
            </a:r>
            <a:endParaRPr lang="en-AU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AU" sz="1200" b="1" dirty="0" err="1" smtClean="0">
                <a:solidFill>
                  <a:srgbClr val="000000"/>
                </a:solidFill>
                <a:latin typeface="Courier New"/>
              </a:rPr>
              <a:t>ErrorChecks.checkValidCharacters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2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AU" sz="1200" b="1" dirty="0">
              <a:solidFill>
                <a:srgbClr val="000000"/>
              </a:solidFill>
              <a:latin typeface="Courier New"/>
            </a:endParaRPr>
          </a:p>
          <a:p>
            <a:r>
              <a:rPr lang="en-AU" sz="1200" b="1" dirty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ErrorChecks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AU" sz="1200" dirty="0">
                <a:solidFill>
                  <a:srgbClr val="3F5FBF"/>
                </a:solidFill>
                <a:latin typeface="Courier New"/>
              </a:rPr>
              <a:t>/** Do a check that every character in the string is a letter, a digit, or a space. */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checkValidCharacters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s:String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) : List[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XSError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] = {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>
                <a:solidFill>
                  <a:srgbClr val="5E5EFF"/>
                </a:solidFill>
                <a:latin typeface="Courier New"/>
              </a:rPr>
              <a:t>res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AU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ListBuffer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XSError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AU" sz="12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AU" sz="1200" b="1" dirty="0" err="1">
                <a:solidFill>
                  <a:srgbClr val="5E5EFF"/>
                </a:solidFill>
                <a:latin typeface="Courier New"/>
              </a:rPr>
              <a:t>i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AU" sz="1200" b="1" dirty="0">
                <a:solidFill>
                  <a:srgbClr val="C48CFF"/>
                </a:solidFill>
                <a:latin typeface="Courier New"/>
              </a:rPr>
              <a:t>0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until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s.length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>
                <a:solidFill>
                  <a:srgbClr val="5E5EFF"/>
                </a:solidFill>
                <a:latin typeface="Courier New"/>
              </a:rPr>
              <a:t>c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=s(</a:t>
            </a:r>
            <a:r>
              <a:rPr lang="en-AU" sz="1200" b="1" dirty="0" err="1">
                <a:solidFill>
                  <a:srgbClr val="5E5EFF"/>
                </a:solidFill>
                <a:latin typeface="Courier New"/>
              </a:rPr>
              <a:t>i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AU" sz="12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(!(</a:t>
            </a:r>
            <a:r>
              <a:rPr lang="en-AU" sz="1200" b="1" dirty="0">
                <a:solidFill>
                  <a:srgbClr val="5E5EFF"/>
                </a:solidFill>
                <a:latin typeface="Courier New"/>
              </a:rPr>
              <a:t>c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en-AU" sz="1200" b="1" dirty="0">
                <a:solidFill>
                  <a:srgbClr val="2A00FF"/>
                </a:solidFill>
                <a:latin typeface="Courier New"/>
              </a:rPr>
              <a:t>' '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||</a:t>
            </a:r>
            <a:r>
              <a:rPr lang="en-AU" sz="1200" b="1" dirty="0" err="1">
                <a:solidFill>
                  <a:srgbClr val="5E5EFF"/>
                </a:solidFill>
                <a:latin typeface="Courier New"/>
              </a:rPr>
              <a:t>c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.isLetterOrDigit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)) </a:t>
            </a:r>
            <a:endParaRPr lang="en-AU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AU" sz="1200" b="1" dirty="0" smtClean="0">
                <a:solidFill>
                  <a:srgbClr val="5E5EFF"/>
                </a:solidFill>
                <a:latin typeface="Courier New"/>
              </a:rPr>
              <a:t>res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+=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XSError.error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200" b="1" dirty="0">
                <a:solidFill>
                  <a:srgbClr val="2A00FF"/>
                </a:solidFill>
                <a:latin typeface="Courier New"/>
              </a:rPr>
              <a:t>"Illegal character "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AU" sz="1200" b="1" dirty="0">
                <a:solidFill>
                  <a:srgbClr val="5E5EFF"/>
                </a:solidFill>
                <a:latin typeface="Courier New"/>
              </a:rPr>
              <a:t>c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AU" sz="1200" b="1" dirty="0">
                <a:solidFill>
                  <a:srgbClr val="5E5EFF"/>
                </a:solidFill>
                <a:latin typeface="Courier New"/>
              </a:rPr>
              <a:t>i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AU" sz="1200" b="1" dirty="0">
                <a:solidFill>
                  <a:srgbClr val="5E5EFF"/>
                </a:solidFill>
                <a:latin typeface="Courier New"/>
              </a:rPr>
              <a:t>i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AU" sz="1200" b="1" dirty="0">
                <a:solidFill>
                  <a:srgbClr val="C48CFF"/>
                </a:solidFill>
                <a:latin typeface="Courier New"/>
              </a:rPr>
              <a:t>1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AU" sz="1200" dirty="0" err="1">
                <a:solidFill>
                  <a:srgbClr val="5E5EFF"/>
                </a:solidFill>
                <a:latin typeface="Courier New"/>
              </a:rPr>
              <a:t>res</a:t>
            </a:r>
            <a:r>
              <a:rPr lang="en-AU" sz="1200" dirty="0" err="1">
                <a:solidFill>
                  <a:srgbClr val="000000"/>
                </a:solidFill>
                <a:latin typeface="Courier New"/>
              </a:rPr>
              <a:t>.toList</a:t>
            </a:r>
            <a:endParaRPr lang="en-AU" sz="1200" dirty="0">
              <a:solidFill>
                <a:srgbClr val="000000"/>
              </a:solidFill>
              <a:latin typeface="Courier New"/>
            </a:endParaRP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}</a:t>
            </a:r>
            <a:endParaRPr lang="en-AU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1" t="33393" r="8164" b="48857"/>
          <a:stretch/>
        </p:blipFill>
        <p:spPr bwMode="auto">
          <a:xfrm>
            <a:off x="3657600" y="4572000"/>
            <a:ext cx="3913322" cy="10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urved Connector 5"/>
          <p:cNvCxnSpPr/>
          <p:nvPr/>
        </p:nvCxnSpPr>
        <p:spPr>
          <a:xfrm rot="16200000" flipH="1">
            <a:off x="2209800" y="2133600"/>
            <a:ext cx="2895600" cy="2895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H="1">
            <a:off x="4902630" y="4469969"/>
            <a:ext cx="990600" cy="43266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734367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200" dirty="0" smtClean="0">
                <a:solidFill>
                  <a:srgbClr val="DE00AC"/>
                </a:solidFill>
                <a:latin typeface="Courier New"/>
              </a:rPr>
              <a:t>XS </a:t>
            </a:r>
            <a:r>
              <a:rPr lang="en-AU" sz="1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AU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Core(@</a:t>
            </a:r>
            <a:r>
              <a:rPr lang="en-AU" sz="1200" b="1" dirty="0" err="1">
                <a:solidFill>
                  <a:srgbClr val="DE00AC"/>
                </a:solidFill>
                <a:latin typeface="Courier New"/>
              </a:rPr>
              <a:t>TableEditable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val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C0"/>
                </a:solidFill>
                <a:latin typeface="Courier New"/>
              </a:rPr>
              <a:t>composition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:List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CoreComposition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]) {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AU" sz="1200" b="1" dirty="0">
                <a:solidFill>
                  <a:srgbClr val="7F0055"/>
                </a:solidFill>
                <a:latin typeface="Courier New"/>
              </a:rPr>
              <a:t>override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AU" sz="1200" b="1" dirty="0">
                <a:solidFill>
                  <a:srgbClr val="2A00FF"/>
                </a:solidFill>
                <a:latin typeface="Courier New"/>
              </a:rPr>
              <a:t>"Core "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AU" sz="1200" b="1" dirty="0" err="1">
                <a:solidFill>
                  <a:srgbClr val="0000C0"/>
                </a:solidFill>
                <a:latin typeface="Courier New"/>
              </a:rPr>
              <a:t>composition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.mkString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AU" sz="1200" b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  @</a:t>
            </a:r>
            <a:r>
              <a:rPr lang="en-AU" sz="1200" dirty="0" err="1">
                <a:solidFill>
                  <a:srgbClr val="DE00AC"/>
                </a:solidFill>
                <a:latin typeface="Courier New"/>
              </a:rPr>
              <a:t>ExtraDisplayField</a:t>
            </a:r>
            <a:r>
              <a:rPr lang="en-AU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7F0055"/>
                </a:solidFill>
                <a:latin typeface="Courier New"/>
              </a:rPr>
              <a:t>def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sumPercent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AU" sz="1200" b="1" dirty="0" err="1">
                <a:solidFill>
                  <a:srgbClr val="0000C0"/>
                </a:solidFill>
                <a:latin typeface="Courier New"/>
              </a:rPr>
              <a:t>composition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.map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{_.</a:t>
            </a:r>
            <a:r>
              <a:rPr lang="en-AU" sz="1200" b="1" dirty="0" err="1">
                <a:solidFill>
                  <a:srgbClr val="0000C0"/>
                </a:solidFill>
                <a:latin typeface="Courier New"/>
              </a:rPr>
              <a:t>percent</a:t>
            </a:r>
            <a:r>
              <a:rPr lang="en-AU" sz="1200" b="1" dirty="0">
                <a:solidFill>
                  <a:srgbClr val="000000"/>
                </a:solidFill>
                <a:latin typeface="Courier New"/>
              </a:rPr>
              <a:t>}.</a:t>
            </a:r>
            <a:r>
              <a:rPr lang="en-AU" sz="1200" b="1" dirty="0" err="1">
                <a:solidFill>
                  <a:srgbClr val="000000"/>
                </a:solidFill>
                <a:latin typeface="Courier New"/>
              </a:rPr>
              <a:t>sum.toString</a:t>
            </a:r>
            <a:endParaRPr lang="en-AU" sz="1200" b="1" dirty="0">
              <a:solidFill>
                <a:srgbClr val="000000"/>
              </a:solidFill>
              <a:latin typeface="Courier New"/>
            </a:endParaRP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AU" sz="1200" dirty="0">
              <a:latin typeface="Courier New"/>
            </a:endParaRPr>
          </a:p>
          <a:p>
            <a:r>
              <a:rPr lang="en-AU" sz="12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AU" sz="1200" dirty="0" smtClean="0">
                <a:solidFill>
                  <a:srgbClr val="DE00AC"/>
                </a:solidFill>
                <a:latin typeface="Courier New"/>
              </a:rPr>
              <a:t>XS </a:t>
            </a:r>
            <a:r>
              <a:rPr lang="nn-NO" sz="1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CoreComposition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 @</a:t>
            </a:r>
            <a:r>
              <a:rPr lang="nn-NO" sz="1200" b="1" dirty="0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7F0055"/>
                </a:solidFill>
                <a:latin typeface="Courier New"/>
              </a:rPr>
              <a:t>val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0000C0"/>
                </a:solidFill>
                <a:latin typeface="Courier New"/>
              </a:rPr>
              <a:t>element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:String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 @</a:t>
            </a:r>
            <a:r>
              <a:rPr lang="nn-NO" sz="1200" b="1" dirty="0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7F0055"/>
                </a:solidFill>
                <a:latin typeface="Courier New"/>
              </a:rPr>
              <a:t>val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0000C0"/>
                </a:solidFill>
                <a:latin typeface="Courier New"/>
              </a:rPr>
              <a:t>percent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:Double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 @</a:t>
            </a:r>
            <a:r>
              <a:rPr lang="nn-NO" sz="1200" b="1" dirty="0">
                <a:solidFill>
                  <a:srgbClr val="DE00AC"/>
                </a:solidFill>
                <a:latin typeface="Courier New"/>
              </a:rPr>
              <a:t>BooleanEditable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7F0055"/>
                </a:solidFill>
                <a:latin typeface="Courier New"/>
              </a:rPr>
              <a:t>val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0000C0"/>
                </a:solidFill>
                <a:latin typeface="Courier New"/>
              </a:rPr>
              <a:t>magnetic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:Boolean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 @</a:t>
            </a:r>
            <a:r>
              <a:rPr lang="nn-NO" sz="1200" b="1" dirty="0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nn-NO" sz="1200" b="1" dirty="0">
                <a:solidFill>
                  <a:srgbClr val="DE00AC"/>
                </a:solidFill>
                <a:latin typeface="Courier New"/>
              </a:rPr>
              <a:t>Multiline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7F0055"/>
                </a:solidFill>
                <a:latin typeface="Courier New"/>
              </a:rPr>
              <a:t>val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0000C0"/>
                </a:solidFill>
                <a:latin typeface="Courier New"/>
              </a:rPr>
              <a:t>comments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:String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 @</a:t>
            </a:r>
            <a:r>
              <a:rPr lang="nn-NO" sz="1200" b="1" dirty="0">
                <a:solidFill>
                  <a:srgbClr val="DE00AC"/>
                </a:solidFill>
                <a:latin typeface="Courier New"/>
              </a:rPr>
              <a:t>StringEditable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7F0055"/>
                </a:solidFill>
                <a:latin typeface="Courier New"/>
              </a:rPr>
              <a:t>val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200" b="1" dirty="0">
                <a:solidFill>
                  <a:srgbClr val="0000C0"/>
                </a:solidFill>
                <a:latin typeface="Courier New"/>
              </a:rPr>
              <a:t>evidence</a:t>
            </a:r>
            <a:r>
              <a:rPr lang="nn-NO" sz="1200" b="1" dirty="0">
                <a:solidFill>
                  <a:srgbClr val="000000"/>
                </a:solidFill>
                <a:latin typeface="Courier New"/>
              </a:rPr>
              <a:t>:Evidence) </a:t>
            </a:r>
            <a:r>
              <a:rPr lang="nn-NO" sz="1200" b="1" dirty="0" smtClean="0">
                <a:solidFill>
                  <a:srgbClr val="000000"/>
                </a:solidFill>
                <a:latin typeface="Courier New"/>
              </a:rPr>
              <a:t>{ ... }</a:t>
            </a:r>
            <a:endParaRPr lang="nn-NO" sz="1200" b="1" dirty="0">
              <a:solidFill>
                <a:srgbClr val="000000"/>
              </a:solidFill>
              <a:latin typeface="Courier New"/>
            </a:endParaRPr>
          </a:p>
          <a:p>
            <a:r>
              <a:rPr lang="en-AU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AU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32377" r="4453" b="8880"/>
          <a:stretch/>
        </p:blipFill>
        <p:spPr bwMode="auto">
          <a:xfrm>
            <a:off x="394138" y="3723289"/>
            <a:ext cx="8095593" cy="225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Callout 4"/>
          <p:cNvSpPr/>
          <p:nvPr/>
        </p:nvSpPr>
        <p:spPr>
          <a:xfrm>
            <a:off x="4724400" y="2667000"/>
            <a:ext cx="25146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Each instance becomes one row in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9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114</TotalTime>
  <Words>536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A taste of  XS a Scala auto-GUI</vt:lpstr>
      <vt:lpstr>Idea</vt:lpstr>
      <vt:lpstr>Very simple case</vt:lpstr>
      <vt:lpstr>In context</vt:lpstr>
      <vt:lpstr>Polymorphism</vt:lpstr>
      <vt:lpstr>Computed display fields</vt:lpstr>
      <vt:lpstr>Simple errors</vt:lpstr>
      <vt:lpstr>Explicit errors</vt:lpstr>
      <vt:lpstr>Tables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</dc:title>
  <dc:creator>Andrew</dc:creator>
  <cp:lastModifiedBy>Andrew</cp:lastModifiedBy>
  <cp:revision>13</cp:revision>
  <dcterms:created xsi:type="dcterms:W3CDTF">2006-08-16T00:00:00Z</dcterms:created>
  <dcterms:modified xsi:type="dcterms:W3CDTF">2013-03-12T05:17:29Z</dcterms:modified>
</cp:coreProperties>
</file>