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9" d="100"/>
          <a:sy n="29" d="100"/>
        </p:scale>
        <p:origin x="81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638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F5D38-F8D7-43E4-8B19-F7D63B3CB1E4}"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116186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F5D38-F8D7-43E4-8B19-F7D63B3CB1E4}"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132043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F5D38-F8D7-43E4-8B19-F7D63B3CB1E4}"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319704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F5D38-F8D7-43E4-8B19-F7D63B3CB1E4}"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404535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F5D38-F8D7-43E4-8B19-F7D63B3CB1E4}"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413023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F5D38-F8D7-43E4-8B19-F7D63B3CB1E4}"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51495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F5D38-F8D7-43E4-8B19-F7D63B3CB1E4}"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328961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F5D38-F8D7-43E4-8B19-F7D63B3CB1E4}"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254458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101F5D38-F8D7-43E4-8B19-F7D63B3CB1E4}"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360689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101F5D38-F8D7-43E4-8B19-F7D63B3CB1E4}"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BF0A7-ED08-4E2E-A53B-0F70A4C47FBE}" type="slidenum">
              <a:rPr lang="en-US" smtClean="0"/>
              <a:t>‹#›</a:t>
            </a:fld>
            <a:endParaRPr lang="en-US"/>
          </a:p>
        </p:txBody>
      </p:sp>
    </p:spTree>
    <p:extLst>
      <p:ext uri="{BB962C8B-B14F-4D97-AF65-F5344CB8AC3E}">
        <p14:creationId xmlns:p14="http://schemas.microsoft.com/office/powerpoint/2010/main" val="10549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101F5D38-F8D7-43E4-8B19-F7D63B3CB1E4}" type="datetimeFigureOut">
              <a:rPr lang="en-US" smtClean="0"/>
              <a:t>12/16/2022</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D22BF0A7-ED08-4E2E-A53B-0F70A4C47FBE}" type="slidenum">
              <a:rPr lang="en-US" smtClean="0"/>
              <a:t>‹#›</a:t>
            </a:fld>
            <a:endParaRPr lang="en-US"/>
          </a:p>
        </p:txBody>
      </p:sp>
    </p:spTree>
    <p:extLst>
      <p:ext uri="{BB962C8B-B14F-4D97-AF65-F5344CB8AC3E}">
        <p14:creationId xmlns:p14="http://schemas.microsoft.com/office/powerpoint/2010/main" val="3736472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048CF7-4F79-618F-E233-15D5BE7FF7C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 y="1314450"/>
            <a:ext cx="18319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97">
            <a:extLst>
              <a:ext uri="{FF2B5EF4-FFF2-40B4-BE49-F238E27FC236}">
                <a16:creationId xmlns:a16="http://schemas.microsoft.com/office/drawing/2014/main" id="{40D0EA00-D971-B540-E6D0-4A8888ABB552}"/>
              </a:ext>
            </a:extLst>
          </p:cNvPr>
          <p:cNvSpPr>
            <a:spLocks noChangeArrowheads="1"/>
          </p:cNvSpPr>
          <p:nvPr/>
        </p:nvSpPr>
        <p:spPr bwMode="auto">
          <a:xfrm>
            <a:off x="3990975" y="349580"/>
            <a:ext cx="27635200" cy="3214028"/>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defTabSz="727075">
              <a:spcBef>
                <a:spcPct val="20000"/>
              </a:spcBef>
              <a:buChar char="•"/>
              <a:defRPr sz="12100">
                <a:solidFill>
                  <a:schemeClr val="tx1"/>
                </a:solidFill>
                <a:latin typeface="Times New Roman" panose="02020603050405020304" pitchFamily="18" charset="0"/>
              </a:defRPr>
            </a:lvl1pPr>
            <a:lvl2pPr marL="363538" indent="-1077913" defTabSz="727075">
              <a:spcBef>
                <a:spcPct val="20000"/>
              </a:spcBef>
              <a:buChar char="–"/>
              <a:defRPr sz="10600">
                <a:solidFill>
                  <a:schemeClr val="tx1"/>
                </a:solidFill>
                <a:latin typeface="Times New Roman" panose="02020603050405020304" pitchFamily="18" charset="0"/>
              </a:defRPr>
            </a:lvl2pPr>
            <a:lvl3pPr marL="727075" indent="-862013" defTabSz="727075">
              <a:spcBef>
                <a:spcPct val="20000"/>
              </a:spcBef>
              <a:buChar char="•"/>
              <a:defRPr sz="9100">
                <a:solidFill>
                  <a:schemeClr val="tx1"/>
                </a:solidFill>
                <a:latin typeface="Times New Roman" panose="02020603050405020304" pitchFamily="18" charset="0"/>
              </a:defRPr>
            </a:lvl3pPr>
            <a:lvl4pPr marL="1090613" indent="-862013" defTabSz="727075">
              <a:spcBef>
                <a:spcPct val="20000"/>
              </a:spcBef>
              <a:buChar char="–"/>
              <a:defRPr sz="7600">
                <a:solidFill>
                  <a:schemeClr val="tx1"/>
                </a:solidFill>
                <a:latin typeface="Times New Roman" panose="02020603050405020304" pitchFamily="18" charset="0"/>
              </a:defRPr>
            </a:lvl4pPr>
            <a:lvl5pPr marL="1454150" indent="-862013" defTabSz="727075">
              <a:spcBef>
                <a:spcPct val="20000"/>
              </a:spcBef>
              <a:buChar char="»"/>
              <a:defRPr sz="7600">
                <a:solidFill>
                  <a:schemeClr val="tx1"/>
                </a:solidFill>
                <a:latin typeface="Times New Roman" panose="02020603050405020304" pitchFamily="18" charset="0"/>
              </a:defRPr>
            </a:lvl5pPr>
            <a:lvl6pPr marL="1911350"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2368550"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2825750"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3282950"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ctr">
              <a:spcBef>
                <a:spcPct val="0"/>
              </a:spcBef>
              <a:buFontTx/>
              <a:buNone/>
            </a:pPr>
            <a:r>
              <a:rPr lang="en-US" altLang="en-US" sz="5700" dirty="0">
                <a:solidFill>
                  <a:srgbClr val="FFFE00"/>
                </a:solidFill>
                <a:latin typeface="Arial Unicode MS" pitchFamily="34" charset="-128"/>
              </a:rPr>
              <a:t>Pseudo Diffusive and Diffusive Electron Transport</a:t>
            </a:r>
          </a:p>
          <a:p>
            <a:pPr algn="ctr">
              <a:spcBef>
                <a:spcPct val="0"/>
              </a:spcBef>
              <a:buFontTx/>
              <a:buNone/>
            </a:pPr>
            <a:r>
              <a:rPr lang="en-US" altLang="en-US" sz="5700" dirty="0">
                <a:solidFill>
                  <a:srgbClr val="FFFE00"/>
                </a:solidFill>
                <a:latin typeface="Arial Unicode MS" pitchFamily="34" charset="-128"/>
              </a:rPr>
              <a:t>through Zigzag Graphene Nanoribbons</a:t>
            </a:r>
          </a:p>
          <a:p>
            <a:pPr algn="ctr">
              <a:spcBef>
                <a:spcPct val="0"/>
              </a:spcBef>
              <a:buFontTx/>
              <a:buNone/>
            </a:pPr>
            <a:r>
              <a:rPr kumimoji="1" lang="en-US" altLang="ko-KR" sz="3500" b="1" dirty="0">
                <a:solidFill>
                  <a:schemeClr val="bg1"/>
                </a:solidFill>
                <a:latin typeface="Arial Unicode MS" pitchFamily="34" charset="-128"/>
                <a:ea typeface="굴림" pitchFamily="34" charset="-127"/>
                <a:cs typeface="Times New Roman" panose="02020603050405020304" pitchFamily="18" charset="0"/>
              </a:rPr>
              <a:t>Andrew Crossman</a:t>
            </a:r>
          </a:p>
          <a:p>
            <a:pPr algn="ctr">
              <a:spcBef>
                <a:spcPct val="0"/>
              </a:spcBef>
              <a:buFontTx/>
              <a:buNone/>
            </a:pPr>
            <a:r>
              <a:rPr lang="en-US" altLang="ko-KR" sz="3500" b="1" i="1" dirty="0">
                <a:solidFill>
                  <a:schemeClr val="bg1"/>
                </a:solidFill>
                <a:latin typeface="Arial Unicode MS" pitchFamily="34" charset="-128"/>
                <a:ea typeface="굴림" pitchFamily="34" charset="-127"/>
              </a:rPr>
              <a:t>Department of Physics and Astronomy, University of Delaware, Newark, DE 19716</a:t>
            </a:r>
            <a:endParaRPr kumimoji="1" lang="en-US" altLang="en-US" sz="3500" b="1" i="1" baseline="30000" dirty="0">
              <a:solidFill>
                <a:schemeClr val="bg1"/>
              </a:solidFill>
              <a:latin typeface="Arial Unicode MS" pitchFamily="34" charset="-128"/>
              <a:cs typeface="Times New Roman" panose="02020603050405020304" pitchFamily="18" charset="0"/>
            </a:endParaRPr>
          </a:p>
        </p:txBody>
      </p:sp>
      <p:sp>
        <p:nvSpPr>
          <p:cNvPr id="6" name="AutoShape 945">
            <a:extLst>
              <a:ext uri="{FF2B5EF4-FFF2-40B4-BE49-F238E27FC236}">
                <a16:creationId xmlns:a16="http://schemas.microsoft.com/office/drawing/2014/main" id="{6827DE72-FF81-BE9C-2CB4-48D2712E45DE}"/>
              </a:ext>
            </a:extLst>
          </p:cNvPr>
          <p:cNvSpPr>
            <a:spLocks noChangeArrowheads="1"/>
          </p:cNvSpPr>
          <p:nvPr/>
        </p:nvSpPr>
        <p:spPr bwMode="auto">
          <a:xfrm>
            <a:off x="457200" y="3932238"/>
            <a:ext cx="10972800" cy="1554162"/>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algn="l" defTabSz="727075">
              <a:defRPr sz="2400">
                <a:solidFill>
                  <a:schemeClr val="tx1"/>
                </a:solidFill>
                <a:latin typeface="Times New Roman" panose="02020603050405020304" pitchFamily="18" charset="0"/>
              </a:defRPr>
            </a:lvl1pPr>
            <a:lvl2pPr marL="363538" algn="l" defTabSz="727075">
              <a:defRPr sz="2400">
                <a:solidFill>
                  <a:schemeClr val="tx1"/>
                </a:solidFill>
                <a:latin typeface="Times New Roman" panose="02020603050405020304" pitchFamily="18" charset="0"/>
              </a:defRPr>
            </a:lvl2pPr>
            <a:lvl3pPr marL="727075" algn="l" defTabSz="727075">
              <a:defRPr sz="2400">
                <a:solidFill>
                  <a:schemeClr val="tx1"/>
                </a:solidFill>
                <a:latin typeface="Times New Roman" panose="02020603050405020304" pitchFamily="18" charset="0"/>
              </a:defRPr>
            </a:lvl3pPr>
            <a:lvl4pPr marL="1090613" algn="l" defTabSz="727075">
              <a:defRPr sz="2400">
                <a:solidFill>
                  <a:schemeClr val="tx1"/>
                </a:solidFill>
                <a:latin typeface="Times New Roman" panose="02020603050405020304" pitchFamily="18" charset="0"/>
              </a:defRPr>
            </a:lvl4pPr>
            <a:lvl5pPr marL="1454150" algn="l" defTabSz="727075">
              <a:defRPr sz="2400">
                <a:solidFill>
                  <a:schemeClr val="tx1"/>
                </a:solidFill>
                <a:latin typeface="Times New Roman" panose="02020603050405020304" pitchFamily="18" charset="0"/>
              </a:defRPr>
            </a:lvl5pPr>
            <a:lvl6pPr marL="1911350" defTabSz="727075" eaLnBrk="0" fontAlgn="base" hangingPunct="0">
              <a:spcBef>
                <a:spcPct val="0"/>
              </a:spcBef>
              <a:spcAft>
                <a:spcPct val="0"/>
              </a:spcAft>
              <a:defRPr sz="2400">
                <a:solidFill>
                  <a:schemeClr val="tx1"/>
                </a:solidFill>
                <a:latin typeface="Times New Roman" panose="02020603050405020304" pitchFamily="18" charset="0"/>
              </a:defRPr>
            </a:lvl6pPr>
            <a:lvl7pPr marL="2368550" defTabSz="727075" eaLnBrk="0" fontAlgn="base" hangingPunct="0">
              <a:spcBef>
                <a:spcPct val="0"/>
              </a:spcBef>
              <a:spcAft>
                <a:spcPct val="0"/>
              </a:spcAft>
              <a:defRPr sz="2400">
                <a:solidFill>
                  <a:schemeClr val="tx1"/>
                </a:solidFill>
                <a:latin typeface="Times New Roman" panose="02020603050405020304" pitchFamily="18" charset="0"/>
              </a:defRPr>
            </a:lvl7pPr>
            <a:lvl8pPr marL="2825750" defTabSz="727075" eaLnBrk="0" fontAlgn="base" hangingPunct="0">
              <a:spcBef>
                <a:spcPct val="0"/>
              </a:spcBef>
              <a:spcAft>
                <a:spcPct val="0"/>
              </a:spcAft>
              <a:defRPr sz="2400">
                <a:solidFill>
                  <a:schemeClr val="tx1"/>
                </a:solidFill>
                <a:latin typeface="Times New Roman" panose="02020603050405020304" pitchFamily="18" charset="0"/>
              </a:defRPr>
            </a:lvl8pPr>
            <a:lvl9pPr marL="3282950" defTabSz="727075"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300" b="1">
                <a:solidFill>
                  <a:srgbClr val="FFFF00"/>
                </a:solidFill>
                <a:effectLst>
                  <a:outerShdw blurRad="38100" dist="38100" dir="2700000" algn="tl">
                    <a:srgbClr val="000000"/>
                  </a:outerShdw>
                </a:effectLst>
                <a:latin typeface="Arial Unicode MS" pitchFamily="34" charset="-128"/>
              </a:rPr>
              <a:t>Abstract</a:t>
            </a:r>
          </a:p>
        </p:txBody>
      </p:sp>
      <mc:AlternateContent xmlns:mc="http://schemas.openxmlformats.org/markup-compatibility/2006">
        <mc:Choice xmlns:a14="http://schemas.microsoft.com/office/drawing/2010/main" Requires="a14">
          <p:sp>
            <p:nvSpPr>
              <p:cNvPr id="7" name="Rectangle 1376">
                <a:extLst>
                  <a:ext uri="{FF2B5EF4-FFF2-40B4-BE49-F238E27FC236}">
                    <a16:creationId xmlns:a16="http://schemas.microsoft.com/office/drawing/2014/main" id="{53E82421-CEE0-24C1-6816-A7EB9537B766}"/>
                  </a:ext>
                </a:extLst>
              </p:cNvPr>
              <p:cNvSpPr>
                <a:spLocks noChangeArrowheads="1"/>
              </p:cNvSpPr>
              <p:nvPr/>
            </p:nvSpPr>
            <p:spPr bwMode="auto">
              <a:xfrm>
                <a:off x="457200" y="5760718"/>
                <a:ext cx="10858500" cy="3200400"/>
              </a:xfrm>
              <a:prstGeom prst="rect">
                <a:avLst/>
              </a:prstGeom>
              <a:solidFill>
                <a:schemeClr val="bg1"/>
              </a:solidFill>
              <a:ln w="9525" algn="ctr">
                <a:solidFill>
                  <a:schemeClr val="tx1"/>
                </a:solidFill>
                <a:miter lim="800000"/>
                <a:headEnd/>
                <a:tailEnd/>
              </a:ln>
              <a:effectLst>
                <a:outerShdw dist="35921" dir="2700000" algn="ctr" rotWithShape="0">
                  <a:srgbClr val="808080"/>
                </a:outerShdw>
              </a:effectLst>
            </p:spPr>
            <p:txBody>
              <a:bodyPr anchor="t">
                <a:sp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just">
                  <a:spcBef>
                    <a:spcPct val="0"/>
                  </a:spcBef>
                  <a:buFontTx/>
                  <a:buNone/>
                </a:pPr>
                <a:r>
                  <a:rPr lang="en-US" altLang="en-US" sz="2200" dirty="0"/>
                  <a:t>	The electron transport of pseudo diffusive and diffusive zigzag graphene nano ribbons (ZGNRs) were computationally studied via the tight-binding Hamiltonian method. The </a:t>
                </a:r>
                <a:r>
                  <a:rPr lang="en-US" altLang="en-US" sz="2200" dirty="0" err="1"/>
                  <a:t>conductances</a:t>
                </a:r>
                <a:r>
                  <a:rPr lang="en-US" altLang="en-US" sz="2200" dirty="0"/>
                  <a:t>, conductivities, Fano factors, and current shot noises were evaluated numerically for several variations of both system types in order to determine their dependencies on the width, length, and cleanliness of the ribbons. It was shown that pseudo diffusive behavior is exhibited in clean ZGNRs when the </a:t>
                </a:r>
                <a14:m>
                  <m:oMath xmlns:m="http://schemas.openxmlformats.org/officeDocument/2006/math">
                    <m:f>
                      <m:fPr>
                        <m:type m:val="lin"/>
                        <m:ctrlPr>
                          <a:rPr lang="en-US" altLang="en-US" sz="2200" b="0" i="1" smtClean="0">
                            <a:latin typeface="Cambria Math" panose="02040503050406030204" pitchFamily="18" charset="0"/>
                            <a:ea typeface="Cambria Math" panose="02040503050406030204" pitchFamily="18" charset="0"/>
                          </a:rPr>
                        </m:ctrlPr>
                      </m:fPr>
                      <m:num>
                        <m:r>
                          <a:rPr lang="en-US" altLang="en-US" sz="2200" b="0" i="1" smtClean="0">
                            <a:latin typeface="Cambria Math" panose="02040503050406030204" pitchFamily="18" charset="0"/>
                            <a:ea typeface="Cambria Math" panose="02040503050406030204" pitchFamily="18" charset="0"/>
                          </a:rPr>
                          <m:t>𝐿</m:t>
                        </m:r>
                      </m:num>
                      <m:den>
                        <m:r>
                          <a:rPr lang="en-US" altLang="en-US" sz="2200" b="0" i="1" smtClean="0">
                            <a:latin typeface="Cambria Math" panose="02040503050406030204" pitchFamily="18" charset="0"/>
                            <a:ea typeface="Cambria Math" panose="02040503050406030204" pitchFamily="18" charset="0"/>
                          </a:rPr>
                          <m:t>𝑊</m:t>
                        </m:r>
                      </m:den>
                    </m:f>
                  </m:oMath>
                </a14:m>
                <a:r>
                  <a:rPr lang="en-US" altLang="en-US" sz="2200" dirty="0"/>
                  <a:t> ratio is </a:t>
                </a:r>
                <a14:m>
                  <m:oMath xmlns:m="http://schemas.openxmlformats.org/officeDocument/2006/math">
                    <m:r>
                      <a:rPr lang="en-US" altLang="en-US" sz="2200" b="0" i="1" smtClean="0">
                        <a:latin typeface="Cambria Math" panose="02040503050406030204" pitchFamily="18" charset="0"/>
                      </a:rPr>
                      <m:t>~.2</m:t>
                    </m:r>
                  </m:oMath>
                </a14:m>
                <a:r>
                  <a:rPr lang="en-US" altLang="en-US" sz="2200" dirty="0"/>
                  <a:t> and that the total region in which this behavior occurs increases as a function of the width of the ZGNR. It was further shown that ZGNRs at with fixed lengths and widths at </a:t>
                </a:r>
                <a14:m>
                  <m:oMath xmlns:m="http://schemas.openxmlformats.org/officeDocument/2006/math">
                    <m:sSub>
                      <m:sSubPr>
                        <m:ctrlPr>
                          <a:rPr lang="en-US" altLang="en-US" sz="2200" i="1" dirty="0" smtClean="0">
                            <a:latin typeface="Cambria Math" panose="02040503050406030204" pitchFamily="18" charset="0"/>
                          </a:rPr>
                        </m:ctrlPr>
                      </m:sSubPr>
                      <m:e>
                        <m:r>
                          <a:rPr lang="en-US" altLang="en-US" sz="2200" b="0" i="1" dirty="0" smtClean="0">
                            <a:latin typeface="Cambria Math" panose="02040503050406030204" pitchFamily="18" charset="0"/>
                          </a:rPr>
                          <m:t>𝐸</m:t>
                        </m:r>
                      </m:e>
                      <m:sub>
                        <m:r>
                          <a:rPr lang="en-US" altLang="en-US" sz="2200" b="0" i="1" dirty="0" smtClean="0">
                            <a:latin typeface="Cambria Math" panose="02040503050406030204" pitchFamily="18" charset="0"/>
                          </a:rPr>
                          <m:t>𝐹</m:t>
                        </m:r>
                      </m:sub>
                    </m:sSub>
                    <m:r>
                      <a:rPr lang="en-US" altLang="en-US" sz="2200" b="0" i="1" dirty="0" smtClean="0">
                        <a:latin typeface="Cambria Math" panose="02040503050406030204" pitchFamily="18" charset="0"/>
                      </a:rPr>
                      <m:t>=2</m:t>
                    </m:r>
                    <m:r>
                      <a:rPr lang="en-US" altLang="en-US" sz="2200" i="1" dirty="0" smtClean="0">
                        <a:latin typeface="Cambria Math" panose="02040503050406030204" pitchFamily="18" charset="0"/>
                      </a:rPr>
                      <m:t>𝑒𝑉</m:t>
                    </m:r>
                  </m:oMath>
                </a14:m>
                <a:r>
                  <a:rPr lang="en-US" altLang="en-US" sz="2200" dirty="0"/>
                  <a:t> undergo diffusive transport when </a:t>
                </a:r>
                <a14:m>
                  <m:oMath xmlns:m="http://schemas.openxmlformats.org/officeDocument/2006/math">
                    <m:r>
                      <a:rPr lang="en-US" altLang="en-US" sz="2200" b="0" i="0" smtClean="0">
                        <a:latin typeface="Cambria Math" panose="02040503050406030204" pitchFamily="18" charset="0"/>
                        <a:ea typeface="Cambria Math" panose="02040503050406030204" pitchFamily="18" charset="0"/>
                      </a:rPr>
                      <m:t>3%&lt;</m:t>
                    </m:r>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&lt;10%</m:t>
                    </m:r>
                    <m:r>
                      <a:rPr lang="en-US" altLang="en-US" sz="2200" b="0" i="0" smtClean="0">
                        <a:latin typeface="Cambria Math" panose="02040503050406030204" pitchFamily="18" charset="0"/>
                        <a:ea typeface="Cambria Math" panose="02040503050406030204" pitchFamily="18" charset="0"/>
                      </a:rPr>
                      <m:t> </m:t>
                    </m:r>
                  </m:oMath>
                </a14:m>
                <a:r>
                  <a:rPr lang="en-US" altLang="en-US" sz="2200" dirty="0"/>
                  <a:t>and virtually no transport once the vacancy rate exceeds </a:t>
                </a:r>
                <a14:m>
                  <m:oMath xmlns:m="http://schemas.openxmlformats.org/officeDocument/2006/math">
                    <m:r>
                      <a:rPr lang="en-US" altLang="en-US" sz="2200" i="1" dirty="0" smtClean="0">
                        <a:latin typeface="Cambria Math" panose="02040503050406030204" pitchFamily="18" charset="0"/>
                      </a:rPr>
                      <m:t>30%</m:t>
                    </m:r>
                  </m:oMath>
                </a14:m>
                <a:r>
                  <a:rPr lang="en-US" altLang="en-US" sz="2200" dirty="0"/>
                  <a:t>.</a:t>
                </a:r>
              </a:p>
            </p:txBody>
          </p:sp>
        </mc:Choice>
        <mc:Fallback>
          <p:sp>
            <p:nvSpPr>
              <p:cNvPr id="7" name="Rectangle 1376">
                <a:extLst>
                  <a:ext uri="{FF2B5EF4-FFF2-40B4-BE49-F238E27FC236}">
                    <a16:creationId xmlns:a16="http://schemas.microsoft.com/office/drawing/2014/main" id="{53E82421-CEE0-24C1-6816-A7EB9537B766}"/>
                  </a:ext>
                </a:extLst>
              </p:cNvPr>
              <p:cNvSpPr>
                <a:spLocks noRot="1" noChangeAspect="1" noMove="1" noResize="1" noEditPoints="1" noAdjustHandles="1" noChangeArrowheads="1" noChangeShapeType="1" noTextEdit="1"/>
              </p:cNvSpPr>
              <p:nvPr/>
            </p:nvSpPr>
            <p:spPr bwMode="auto">
              <a:xfrm>
                <a:off x="457200" y="5760718"/>
                <a:ext cx="10858500" cy="3200400"/>
              </a:xfrm>
              <a:prstGeom prst="rect">
                <a:avLst/>
              </a:prstGeom>
              <a:blipFill>
                <a:blip r:embed="rId3"/>
                <a:stretch>
                  <a:fillRect l="-221" t="-743"/>
                </a:stretch>
              </a:blipFill>
              <a:ln w="9525" algn="ctr">
                <a:solidFill>
                  <a:schemeClr val="tx1"/>
                </a:solidFill>
                <a:miter lim="800000"/>
                <a:headEnd/>
                <a:tailEnd/>
              </a:ln>
              <a:effectLst>
                <a:outerShdw dist="35921" dir="2700000" algn="ctr" rotWithShape="0">
                  <a:srgbClr val="808080"/>
                </a:outerShdw>
              </a:effectLst>
            </p:spPr>
            <p:txBody>
              <a:bodyPr/>
              <a:lstStyle/>
              <a:p>
                <a:r>
                  <a:rPr lang="en-US">
                    <a:noFill/>
                  </a:rPr>
                  <a:t> </a:t>
                </a:r>
              </a:p>
            </p:txBody>
          </p:sp>
        </mc:Fallback>
      </mc:AlternateContent>
      <p:sp>
        <p:nvSpPr>
          <p:cNvPr id="8" name="AutoShape 1378">
            <a:extLst>
              <a:ext uri="{FF2B5EF4-FFF2-40B4-BE49-F238E27FC236}">
                <a16:creationId xmlns:a16="http://schemas.microsoft.com/office/drawing/2014/main" id="{556CE0CE-D2CA-F53C-D9E2-8CBE82DD6E48}"/>
              </a:ext>
            </a:extLst>
          </p:cNvPr>
          <p:cNvSpPr>
            <a:spLocks noChangeArrowheads="1"/>
          </p:cNvSpPr>
          <p:nvPr/>
        </p:nvSpPr>
        <p:spPr bwMode="auto">
          <a:xfrm>
            <a:off x="457200" y="19381788"/>
            <a:ext cx="10972800" cy="1555750"/>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algn="l" defTabSz="727075">
              <a:defRPr sz="2400">
                <a:solidFill>
                  <a:schemeClr val="tx1"/>
                </a:solidFill>
                <a:latin typeface="Times New Roman" panose="02020603050405020304" pitchFamily="18" charset="0"/>
              </a:defRPr>
            </a:lvl1pPr>
            <a:lvl2pPr marL="363538" algn="l" defTabSz="727075">
              <a:defRPr sz="2400">
                <a:solidFill>
                  <a:schemeClr val="tx1"/>
                </a:solidFill>
                <a:latin typeface="Times New Roman" panose="02020603050405020304" pitchFamily="18" charset="0"/>
              </a:defRPr>
            </a:lvl2pPr>
            <a:lvl3pPr marL="727075" algn="l" defTabSz="727075">
              <a:defRPr sz="2400">
                <a:solidFill>
                  <a:schemeClr val="tx1"/>
                </a:solidFill>
                <a:latin typeface="Times New Roman" panose="02020603050405020304" pitchFamily="18" charset="0"/>
              </a:defRPr>
            </a:lvl3pPr>
            <a:lvl4pPr marL="1090613" algn="l" defTabSz="727075">
              <a:defRPr sz="2400">
                <a:solidFill>
                  <a:schemeClr val="tx1"/>
                </a:solidFill>
                <a:latin typeface="Times New Roman" panose="02020603050405020304" pitchFamily="18" charset="0"/>
              </a:defRPr>
            </a:lvl4pPr>
            <a:lvl5pPr marL="1454150" algn="l" defTabSz="727075">
              <a:defRPr sz="2400">
                <a:solidFill>
                  <a:schemeClr val="tx1"/>
                </a:solidFill>
                <a:latin typeface="Times New Roman" panose="02020603050405020304" pitchFamily="18" charset="0"/>
              </a:defRPr>
            </a:lvl5pPr>
            <a:lvl6pPr marL="1911350" defTabSz="727075" eaLnBrk="0" fontAlgn="base" hangingPunct="0">
              <a:spcBef>
                <a:spcPct val="0"/>
              </a:spcBef>
              <a:spcAft>
                <a:spcPct val="0"/>
              </a:spcAft>
              <a:defRPr sz="2400">
                <a:solidFill>
                  <a:schemeClr val="tx1"/>
                </a:solidFill>
                <a:latin typeface="Times New Roman" panose="02020603050405020304" pitchFamily="18" charset="0"/>
              </a:defRPr>
            </a:lvl6pPr>
            <a:lvl7pPr marL="2368550" defTabSz="727075" eaLnBrk="0" fontAlgn="base" hangingPunct="0">
              <a:spcBef>
                <a:spcPct val="0"/>
              </a:spcBef>
              <a:spcAft>
                <a:spcPct val="0"/>
              </a:spcAft>
              <a:defRPr sz="2400">
                <a:solidFill>
                  <a:schemeClr val="tx1"/>
                </a:solidFill>
                <a:latin typeface="Times New Roman" panose="02020603050405020304" pitchFamily="18" charset="0"/>
              </a:defRPr>
            </a:lvl7pPr>
            <a:lvl8pPr marL="2825750" defTabSz="727075" eaLnBrk="0" fontAlgn="base" hangingPunct="0">
              <a:spcBef>
                <a:spcPct val="0"/>
              </a:spcBef>
              <a:spcAft>
                <a:spcPct val="0"/>
              </a:spcAft>
              <a:defRPr sz="2400">
                <a:solidFill>
                  <a:schemeClr val="tx1"/>
                </a:solidFill>
                <a:latin typeface="Times New Roman" panose="02020603050405020304" pitchFamily="18" charset="0"/>
              </a:defRPr>
            </a:lvl8pPr>
            <a:lvl9pPr marL="3282950" defTabSz="727075"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300" b="1" dirty="0">
                <a:solidFill>
                  <a:srgbClr val="FFFF00"/>
                </a:solidFill>
                <a:effectLst>
                  <a:outerShdw blurRad="38100" dist="38100" dir="2700000" algn="tl">
                    <a:srgbClr val="000000"/>
                  </a:outerShdw>
                </a:effectLst>
                <a:latin typeface="Arial Unicode MS" pitchFamily="34" charset="-128"/>
                <a:ea typeface="Arial Unicode MS" pitchFamily="34" charset="-128"/>
              </a:rPr>
              <a:t>Computational Procedure</a:t>
            </a:r>
          </a:p>
        </p:txBody>
      </p:sp>
      <mc:AlternateContent xmlns:mc="http://schemas.openxmlformats.org/markup-compatibility/2006">
        <mc:Choice xmlns:a14="http://schemas.microsoft.com/office/drawing/2010/main" Requires="a14">
          <p:sp>
            <p:nvSpPr>
              <p:cNvPr id="9" name="Rectangle 1380">
                <a:extLst>
                  <a:ext uri="{FF2B5EF4-FFF2-40B4-BE49-F238E27FC236}">
                    <a16:creationId xmlns:a16="http://schemas.microsoft.com/office/drawing/2014/main" id="{2DC32D20-3542-DB5A-95C3-8E9325C64618}"/>
                  </a:ext>
                </a:extLst>
              </p:cNvPr>
              <p:cNvSpPr>
                <a:spLocks noChangeArrowheads="1"/>
              </p:cNvSpPr>
              <p:nvPr/>
            </p:nvSpPr>
            <p:spPr bwMode="auto">
              <a:xfrm>
                <a:off x="457200" y="21214078"/>
                <a:ext cx="10972800" cy="5943600"/>
              </a:xfrm>
              <a:prstGeom prst="rect">
                <a:avLst/>
              </a:prstGeom>
              <a:solidFill>
                <a:schemeClr val="bg1"/>
              </a:solidFill>
              <a:ln w="9525" algn="ctr">
                <a:solidFill>
                  <a:schemeClr val="tx1"/>
                </a:solidFill>
                <a:miter lim="800000"/>
                <a:headEnd/>
                <a:tailEnd/>
              </a:ln>
              <a:effectLst>
                <a:outerShdw dist="35921" dir="2700000" algn="ctr" rotWithShape="0">
                  <a:srgbClr val="808080"/>
                </a:outerShdw>
              </a:effectLst>
            </p:spPr>
            <p:txBody>
              <a:bodyPr anchor="t">
                <a:sp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just">
                  <a:spcBef>
                    <a:spcPct val="0"/>
                  </a:spcBef>
                  <a:buNone/>
                </a:pPr>
                <a:r>
                  <a:rPr lang="en-US" altLang="en-US" sz="2200" dirty="0">
                    <a:latin typeface="Times New Roman" panose="02020603050405020304" pitchFamily="18" charset="0"/>
                    <a:cs typeface="Times New Roman" panose="02020603050405020304" pitchFamily="18" charset="0"/>
                  </a:rPr>
                  <a:t>Two different systems of ZGNRs were explored using the tight binging Hamiltonian method. The first set of systems used clean ZGNRs that were placed under a gate potential which was modeled with an on-site potential. The second set of systems used ZGNRs whose central region had random vacancies (Figure 1b) but no gate potential. Each system was evaluated on its conductance, conductivity, Fano factor, and shot noise. For the second set of systems a geometric average was found for these quantities across ten iterations of each system due to the non-Gaussian distribution of these quantities over an ensemble of impurity configurations. The quantities were calculated in the following manner:</a:t>
                </a:r>
              </a:p>
              <a:p>
                <a:pPr algn="ctr">
                  <a:spcBef>
                    <a:spcPct val="0"/>
                  </a:spcBef>
                  <a:buNone/>
                </a:pPr>
                <a14:m>
                  <m:oMath xmlns:m="http://schemas.openxmlformats.org/officeDocument/2006/math">
                    <m:r>
                      <a:rPr lang="en-US" altLang="en-US" sz="2800" b="0" i="1" smtClean="0">
                        <a:latin typeface="Cambria Math" panose="02040503050406030204" pitchFamily="18" charset="0"/>
                      </a:rPr>
                      <m:t>𝐺</m:t>
                    </m:r>
                    <m:r>
                      <a:rPr lang="en-US" altLang="en-US" sz="2800" b="0" i="1" smtClean="0">
                        <a:latin typeface="Cambria Math" panose="02040503050406030204" pitchFamily="18" charset="0"/>
                      </a:rPr>
                      <m:t>=</m:t>
                    </m:r>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2</m:t>
                        </m:r>
                        <m:sSup>
                          <m:sSupPr>
                            <m:ctrlPr>
                              <a:rPr lang="en-US" altLang="en-US" sz="2800" b="0" i="1" smtClean="0">
                                <a:latin typeface="Cambria Math" panose="02040503050406030204" pitchFamily="18" charset="0"/>
                              </a:rPr>
                            </m:ctrlPr>
                          </m:sSupPr>
                          <m:e>
                            <m:r>
                              <a:rPr lang="en-US" altLang="en-US" sz="2800" b="0" i="1" smtClean="0">
                                <a:latin typeface="Cambria Math" panose="02040503050406030204" pitchFamily="18" charset="0"/>
                              </a:rPr>
                              <m:t>𝑒</m:t>
                            </m:r>
                          </m:e>
                          <m:sup>
                            <m:r>
                              <a:rPr lang="en-US" altLang="en-US" sz="2800" b="0" i="1" smtClean="0">
                                <a:latin typeface="Cambria Math" panose="02040503050406030204" pitchFamily="18" charset="0"/>
                              </a:rPr>
                              <m:t>2</m:t>
                            </m:r>
                          </m:sup>
                        </m:sSup>
                      </m:num>
                      <m:den>
                        <m:r>
                          <a:rPr lang="en-US" altLang="en-US" sz="2800" b="0" i="1" smtClean="0">
                            <a:latin typeface="Cambria Math" panose="02040503050406030204" pitchFamily="18" charset="0"/>
                          </a:rPr>
                          <m:t>h</m:t>
                        </m:r>
                      </m:den>
                    </m:f>
                    <m:nary>
                      <m:naryPr>
                        <m:chr m:val="∑"/>
                        <m:subHide m:val="on"/>
                        <m:supHide m:val="on"/>
                        <m:ctrlPr>
                          <a:rPr lang="en-US" altLang="en-US" sz="2800" b="0" i="1" smtClean="0">
                            <a:latin typeface="Cambria Math" panose="02040503050406030204" pitchFamily="18" charset="0"/>
                          </a:rPr>
                        </m:ctrlPr>
                      </m:naryPr>
                      <m:sub/>
                      <m:sup/>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𝑛</m:t>
                            </m:r>
                          </m:sub>
                        </m:sSub>
                      </m:e>
                    </m:nary>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𝜎</m:t>
                    </m:r>
                    <m:r>
                      <a:rPr lang="en-US" altLang="en-US" sz="2800" b="0" i="1" smtClean="0">
                        <a:latin typeface="Cambria Math" panose="02040503050406030204" pitchFamily="18" charset="0"/>
                        <a:ea typeface="Cambria Math" panose="02040503050406030204" pitchFamily="18" charset="0"/>
                      </a:rPr>
                      <m:t>=</m:t>
                    </m:r>
                    <m:f>
                      <m:fPr>
                        <m:ctrlPr>
                          <a:rPr lang="en-US" altLang="en-US" sz="2800" b="0" i="1" smtClean="0">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2</m:t>
                        </m:r>
                        <m:sSup>
                          <m:sSupPr>
                            <m:ctrlPr>
                              <a:rPr lang="en-US" altLang="en-US" sz="2800" b="0" i="1" smtClean="0">
                                <a:latin typeface="Cambria Math" panose="02040503050406030204" pitchFamily="18" charset="0"/>
                                <a:ea typeface="Cambria Math" panose="02040503050406030204" pitchFamily="18" charset="0"/>
                              </a:rPr>
                            </m:ctrlPr>
                          </m:sSupPr>
                          <m:e>
                            <m:r>
                              <a:rPr lang="en-US" altLang="en-US" sz="2800" b="0" i="1" smtClean="0">
                                <a:latin typeface="Cambria Math" panose="02040503050406030204" pitchFamily="18" charset="0"/>
                                <a:ea typeface="Cambria Math" panose="02040503050406030204" pitchFamily="18" charset="0"/>
                              </a:rPr>
                              <m:t>𝑒</m:t>
                            </m:r>
                          </m:e>
                          <m:sup>
                            <m:r>
                              <a:rPr lang="en-US" altLang="en-US" sz="2800" b="0" i="1" smtClean="0">
                                <a:latin typeface="Cambria Math" panose="02040503050406030204" pitchFamily="18" charset="0"/>
                                <a:ea typeface="Cambria Math" panose="02040503050406030204" pitchFamily="18" charset="0"/>
                              </a:rPr>
                              <m:t>2</m:t>
                            </m:r>
                          </m:sup>
                        </m:sSup>
                      </m:num>
                      <m:den>
                        <m:r>
                          <a:rPr lang="en-US" altLang="en-US" sz="2800" b="0" i="1" smtClean="0">
                            <a:latin typeface="Cambria Math" panose="02040503050406030204" pitchFamily="18" charset="0"/>
                            <a:ea typeface="Cambria Math" panose="02040503050406030204" pitchFamily="18" charset="0"/>
                          </a:rPr>
                          <m:t>h</m:t>
                        </m:r>
                      </m:den>
                    </m:f>
                    <m:f>
                      <m:fPr>
                        <m:ctrlPr>
                          <a:rPr lang="en-US" altLang="en-US" sz="2800" b="0" i="1" smtClean="0">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𝐿</m:t>
                        </m:r>
                      </m:num>
                      <m:den>
                        <m:r>
                          <a:rPr lang="en-US" altLang="en-US" sz="2800" b="0" i="1" smtClean="0">
                            <a:latin typeface="Cambria Math" panose="02040503050406030204" pitchFamily="18" charset="0"/>
                            <a:ea typeface="Cambria Math" panose="02040503050406030204" pitchFamily="18" charset="0"/>
                          </a:rPr>
                          <m:t>𝑊</m:t>
                        </m:r>
                      </m:den>
                    </m:f>
                    <m:nary>
                      <m:naryPr>
                        <m:chr m:val="∑"/>
                        <m:subHide m:val="on"/>
                        <m:supHide m:val="on"/>
                        <m:ctrlPr>
                          <a:rPr lang="en-US" altLang="en-US" sz="2800" b="0" i="1" smtClean="0">
                            <a:latin typeface="Cambria Math" panose="02040503050406030204" pitchFamily="18" charset="0"/>
                          </a:rPr>
                        </m:ctrlPr>
                      </m:naryPr>
                      <m:sub/>
                      <m:sup/>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𝑛</m:t>
                            </m:r>
                          </m:sub>
                        </m:sSub>
                      </m:e>
                    </m:nary>
                  </m:oMath>
                </a14:m>
                <a:endParaRPr lang="en-US" altLang="en-US" sz="2800" dirty="0">
                  <a:latin typeface="Times New Roman" panose="02020603050405020304" pitchFamily="18" charset="0"/>
                  <a:cs typeface="Times New Roman" panose="02020603050405020304" pitchFamily="18" charset="0"/>
                </a:endParaRPr>
              </a:p>
              <a:p>
                <a:pPr algn="ctr">
                  <a:spcBef>
                    <a:spcPct val="0"/>
                  </a:spcBef>
                  <a:buNone/>
                </a:pPr>
                <a:endParaRPr lang="en-US" altLang="en-US" sz="2800" dirty="0">
                  <a:latin typeface="Times New Roman" panose="02020603050405020304" pitchFamily="18" charset="0"/>
                  <a:cs typeface="Times New Roman" panose="02020603050405020304" pitchFamily="18" charset="0"/>
                </a:endParaRPr>
              </a:p>
              <a:p>
                <a:pPr algn="ctr">
                  <a:spcBef>
                    <a:spcPct val="0"/>
                  </a:spcBef>
                  <a:buNone/>
                </a:pPr>
                <a14:m>
                  <m:oMath xmlns:m="http://schemas.openxmlformats.org/officeDocument/2006/math">
                    <m:r>
                      <a:rPr lang="en-US" altLang="en-US" sz="2800" b="0" i="1" smtClean="0">
                        <a:latin typeface="Cambria Math" panose="02040503050406030204" pitchFamily="18" charset="0"/>
                      </a:rPr>
                      <m:t>𝐹</m:t>
                    </m:r>
                    <m:r>
                      <a:rPr lang="en-US" altLang="en-US" sz="2800" b="0" i="1" smtClean="0">
                        <a:latin typeface="Cambria Math" panose="02040503050406030204" pitchFamily="18" charset="0"/>
                      </a:rPr>
                      <m:t>=</m:t>
                    </m:r>
                    <m:f>
                      <m:fPr>
                        <m:ctrlPr>
                          <a:rPr lang="en-US" altLang="en-US" sz="2800" b="0" i="1" smtClean="0">
                            <a:latin typeface="Cambria Math" panose="02040503050406030204" pitchFamily="18" charset="0"/>
                          </a:rPr>
                        </m:ctrlPr>
                      </m:fPr>
                      <m:num>
                        <m:nary>
                          <m:naryPr>
                            <m:chr m:val="∑"/>
                            <m:subHide m:val="on"/>
                            <m:supHide m:val="on"/>
                            <m:ctrlPr>
                              <a:rPr lang="en-US" altLang="en-US" sz="2800" b="0" i="1" smtClean="0">
                                <a:latin typeface="Cambria Math" panose="02040503050406030204" pitchFamily="18" charset="0"/>
                              </a:rPr>
                            </m:ctrlPr>
                          </m:naryPr>
                          <m:sub/>
                          <m:sup/>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𝑛</m:t>
                                </m:r>
                              </m:sub>
                            </m:sSub>
                            <m:d>
                              <m:dPr>
                                <m:ctrlPr>
                                  <a:rPr lang="en-US" altLang="en-US" sz="2800" b="0" i="1" smtClean="0">
                                    <a:latin typeface="Cambria Math" panose="02040503050406030204" pitchFamily="18" charset="0"/>
                                  </a:rPr>
                                </m:ctrlPr>
                              </m:dPr>
                              <m:e>
                                <m:r>
                                  <a:rPr lang="en-US" altLang="en-US" sz="2800" b="0" i="1" smtClean="0">
                                    <a:latin typeface="Cambria Math" panose="02040503050406030204" pitchFamily="18" charset="0"/>
                                  </a:rPr>
                                  <m:t>1−</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𝑛</m:t>
                                    </m:r>
                                  </m:sub>
                                </m:sSub>
                              </m:e>
                            </m:d>
                          </m:e>
                        </m:nary>
                      </m:num>
                      <m:den>
                        <m:nary>
                          <m:naryPr>
                            <m:chr m:val="∑"/>
                            <m:subHide m:val="on"/>
                            <m:supHide m:val="on"/>
                            <m:ctrlPr>
                              <a:rPr lang="en-US" altLang="en-US" sz="2800" b="0" i="1" smtClean="0">
                                <a:latin typeface="Cambria Math" panose="02040503050406030204" pitchFamily="18" charset="0"/>
                              </a:rPr>
                            </m:ctrlPr>
                          </m:naryPr>
                          <m:sub/>
                          <m:sup/>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𝑛</m:t>
                                </m:r>
                              </m:sub>
                            </m:sSub>
                          </m:e>
                        </m:nary>
                      </m:den>
                    </m:f>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0" i="1" smtClean="0">
                        <a:latin typeface="Cambria Math" panose="02040503050406030204" pitchFamily="18" charset="0"/>
                      </a:rPr>
                      <m:t>𝑆</m:t>
                    </m:r>
                    <m:r>
                      <a:rPr lang="en-US" altLang="en-US" sz="2800" b="0" i="1" smtClean="0">
                        <a:latin typeface="Cambria Math" panose="02040503050406030204" pitchFamily="18" charset="0"/>
                      </a:rPr>
                      <m:t>=</m:t>
                    </m:r>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4</m:t>
                        </m:r>
                        <m:sSup>
                          <m:sSupPr>
                            <m:ctrlPr>
                              <a:rPr lang="en-US" altLang="en-US" sz="2800" b="0" i="1" smtClean="0">
                                <a:latin typeface="Cambria Math" panose="02040503050406030204" pitchFamily="18" charset="0"/>
                              </a:rPr>
                            </m:ctrlPr>
                          </m:sSupPr>
                          <m:e>
                            <m:r>
                              <a:rPr lang="en-US" altLang="en-US" sz="2800" b="0" i="1" smtClean="0">
                                <a:latin typeface="Cambria Math" panose="02040503050406030204" pitchFamily="18" charset="0"/>
                              </a:rPr>
                              <m:t>𝑒</m:t>
                            </m:r>
                          </m:e>
                          <m:sup>
                            <m:r>
                              <a:rPr lang="en-US" altLang="en-US" sz="2800" b="0" i="1" smtClean="0">
                                <a:latin typeface="Cambria Math" panose="02040503050406030204" pitchFamily="18" charset="0"/>
                              </a:rPr>
                              <m:t>3</m:t>
                            </m:r>
                          </m:sup>
                        </m:sSup>
                      </m:num>
                      <m:den>
                        <m:r>
                          <a:rPr lang="en-US" altLang="en-US" sz="2800" b="0" i="1" smtClean="0">
                            <a:latin typeface="Cambria Math" panose="02040503050406030204" pitchFamily="18" charset="0"/>
                          </a:rPr>
                          <m:t>h</m:t>
                        </m:r>
                      </m:den>
                    </m:f>
                    <m:nary>
                      <m:naryPr>
                        <m:chr m:val="∑"/>
                        <m:subHide m:val="on"/>
                        <m:supHide m:val="on"/>
                        <m:ctrlPr>
                          <a:rPr lang="en-US" altLang="en-US" sz="2800" b="0" i="1" smtClean="0">
                            <a:latin typeface="Cambria Math" panose="02040503050406030204" pitchFamily="18" charset="0"/>
                          </a:rPr>
                        </m:ctrlPr>
                      </m:naryPr>
                      <m:sub/>
                      <m:sup/>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𝑛</m:t>
                            </m:r>
                          </m:sub>
                        </m:sSub>
                        <m:d>
                          <m:dPr>
                            <m:ctrlPr>
                              <a:rPr lang="en-US" altLang="en-US" sz="2800" b="0" i="1" smtClean="0">
                                <a:latin typeface="Cambria Math" panose="02040503050406030204" pitchFamily="18" charset="0"/>
                              </a:rPr>
                            </m:ctrlPr>
                          </m:dPr>
                          <m:e>
                            <m:r>
                              <a:rPr lang="en-US" altLang="en-US" sz="2800" b="0" i="1" smtClean="0">
                                <a:latin typeface="Cambria Math" panose="02040503050406030204" pitchFamily="18" charset="0"/>
                              </a:rPr>
                              <m:t>1−</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𝑇</m:t>
                                </m:r>
                              </m:e>
                              <m:sub>
                                <m:r>
                                  <a:rPr lang="en-US" altLang="en-US" sz="2800" b="0" i="1" smtClean="0">
                                    <a:latin typeface="Cambria Math" panose="02040503050406030204" pitchFamily="18" charset="0"/>
                                  </a:rPr>
                                  <m:t>𝑛</m:t>
                                </m:r>
                              </m:sub>
                            </m:sSub>
                          </m:e>
                        </m:d>
                      </m:e>
                    </m:nary>
                  </m:oMath>
                </a14:m>
                <a:endParaRPr lang="en-US" altLang="en-US" sz="2800" dirty="0">
                  <a:latin typeface="Times New Roman" panose="02020603050405020304" pitchFamily="18" charset="0"/>
                  <a:cs typeface="Times New Roman" panose="02020603050405020304" pitchFamily="18" charset="0"/>
                </a:endParaRPr>
              </a:p>
              <a:p>
                <a:pPr algn="just">
                  <a:spcBef>
                    <a:spcPct val="0"/>
                  </a:spcBef>
                  <a:buNone/>
                </a:pPr>
                <a:endParaRPr lang="en-US" altLang="en-US" sz="2200" dirty="0">
                  <a:latin typeface="Times New Roman" panose="02020603050405020304" pitchFamily="18" charset="0"/>
                  <a:cs typeface="Times New Roman" panose="02020603050405020304" pitchFamily="18" charset="0"/>
                </a:endParaRPr>
              </a:p>
              <a:p>
                <a:pPr algn="just">
                  <a:spcBef>
                    <a:spcPct val="0"/>
                  </a:spcBef>
                  <a:buNone/>
                </a:pPr>
                <a:r>
                  <a:rPr lang="en-US" altLang="en-US" sz="22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en-US" sz="2200" i="1" smtClean="0">
                            <a:latin typeface="Cambria Math" panose="02040503050406030204" pitchFamily="18" charset="0"/>
                          </a:rPr>
                        </m:ctrlPr>
                      </m:sSubPr>
                      <m:e>
                        <m:r>
                          <a:rPr lang="en-US" altLang="en-US" sz="2200" b="0" i="1" smtClean="0">
                            <a:latin typeface="Cambria Math" panose="02040503050406030204" pitchFamily="18" charset="0"/>
                          </a:rPr>
                          <m:t>𝑇</m:t>
                        </m:r>
                      </m:e>
                      <m:sub>
                        <m:r>
                          <a:rPr lang="en-US" altLang="en-US" sz="2200" b="0" i="1" smtClean="0">
                            <a:latin typeface="Cambria Math" panose="02040503050406030204" pitchFamily="18" charset="0"/>
                          </a:rPr>
                          <m:t>𝑛</m:t>
                        </m:r>
                      </m:sub>
                    </m:sSub>
                  </m:oMath>
                </a14:m>
                <a:r>
                  <a:rPr lang="en-US" altLang="en-US" sz="2200" dirty="0">
                    <a:latin typeface="Times New Roman" panose="02020603050405020304" pitchFamily="18" charset="0"/>
                    <a:cs typeface="Times New Roman" panose="02020603050405020304" pitchFamily="18" charset="0"/>
                  </a:rPr>
                  <a:t> are the n eigenvalues of </a:t>
                </a:r>
                <a14:m>
                  <m:oMath xmlns:m="http://schemas.openxmlformats.org/officeDocument/2006/math">
                    <m:r>
                      <a:rPr lang="en-US" altLang="en-US" sz="2200" b="0" i="1" smtClean="0">
                        <a:latin typeface="Cambria Math" panose="02040503050406030204" pitchFamily="18" charset="0"/>
                      </a:rPr>
                      <m:t>𝑇𝑟</m:t>
                    </m:r>
                    <m:r>
                      <a:rPr lang="en-US" altLang="en-US" sz="2200" b="1" i="1" smtClean="0">
                        <a:latin typeface="Cambria Math" panose="02040503050406030204" pitchFamily="18" charset="0"/>
                      </a:rPr>
                      <m:t>(</m:t>
                    </m:r>
                    <m:r>
                      <a:rPr lang="en-US" altLang="en-US" sz="2200" b="1" i="1" smtClean="0">
                        <a:latin typeface="Cambria Math" panose="02040503050406030204" pitchFamily="18" charset="0"/>
                      </a:rPr>
                      <m:t>𝒕</m:t>
                    </m:r>
                    <m:sSup>
                      <m:sSupPr>
                        <m:ctrlPr>
                          <a:rPr lang="en-US" altLang="en-US" sz="2200" b="1" i="1" smtClean="0">
                            <a:latin typeface="Cambria Math" panose="02040503050406030204" pitchFamily="18" charset="0"/>
                          </a:rPr>
                        </m:ctrlPr>
                      </m:sSupPr>
                      <m:e>
                        <m:r>
                          <a:rPr lang="en-US" altLang="en-US" sz="2200" b="1" i="1" smtClean="0">
                            <a:latin typeface="Cambria Math" panose="02040503050406030204" pitchFamily="18" charset="0"/>
                          </a:rPr>
                          <m:t>𝒕</m:t>
                        </m:r>
                      </m:e>
                      <m:sup>
                        <m:r>
                          <a:rPr lang="en-US" altLang="en-US" sz="2200" b="1" i="1" smtClean="0">
                            <a:latin typeface="Cambria Math" panose="02040503050406030204" pitchFamily="18" charset="0"/>
                            <a:ea typeface="Cambria Math" panose="02040503050406030204" pitchFamily="18" charset="0"/>
                          </a:rPr>
                          <m:t>†</m:t>
                        </m:r>
                      </m:sup>
                    </m:sSup>
                    <m:r>
                      <a:rPr lang="en-US" altLang="en-US" sz="2200" b="1" i="1" smtClean="0">
                        <a:latin typeface="Cambria Math" panose="02040503050406030204" pitchFamily="18" charset="0"/>
                      </a:rPr>
                      <m:t>)</m:t>
                    </m:r>
                  </m:oMath>
                </a14:m>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en-US" sz="2200" b="1" i="1" smtClean="0">
                        <a:latin typeface="Cambria Math" panose="02040503050406030204" pitchFamily="18" charset="0"/>
                      </a:rPr>
                      <m:t>𝒕</m:t>
                    </m:r>
                  </m:oMath>
                </a14:m>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is the transmission matrix. Additionally, the </a:t>
                </a:r>
                <a:r>
                  <a:rPr lang="en-US" altLang="en-US" sz="2200" dirty="0" err="1">
                    <a:latin typeface="Times New Roman" panose="02020603050405020304" pitchFamily="18" charset="0"/>
                    <a:cs typeface="Times New Roman" panose="02020603050405020304" pitchFamily="18" charset="0"/>
                  </a:rPr>
                  <a:t>Kwant</a:t>
                </a:r>
                <a:r>
                  <a:rPr lang="en-US" altLang="en-US" sz="2200" dirty="0">
                    <a:latin typeface="Times New Roman" panose="02020603050405020304" pitchFamily="18" charset="0"/>
                    <a:cs typeface="Times New Roman" panose="02020603050405020304" pitchFamily="18" charset="0"/>
                  </a:rPr>
                  <a:t> package was utilized to perform all the simulations and calculations for the varying ZGNR systems </a:t>
                </a:r>
                <a:r>
                  <a:rPr lang="en-US" altLang="en-US" sz="2200" b="1" dirty="0">
                    <a:latin typeface="Times New Roman" panose="02020603050405020304" pitchFamily="18" charset="0"/>
                    <a:cs typeface="Times New Roman" panose="02020603050405020304" pitchFamily="18" charset="0"/>
                  </a:rPr>
                  <a:t>[1]</a:t>
                </a:r>
                <a:r>
                  <a:rPr lang="en-US" altLang="en-US" sz="2200" dirty="0">
                    <a:latin typeface="Times New Roman" panose="02020603050405020304" pitchFamily="18" charset="0"/>
                    <a:cs typeface="Times New Roman" panose="02020603050405020304" pitchFamily="18" charset="0"/>
                  </a:rPr>
                  <a:t>. </a:t>
                </a:r>
              </a:p>
            </p:txBody>
          </p:sp>
        </mc:Choice>
        <mc:Fallback>
          <p:sp>
            <p:nvSpPr>
              <p:cNvPr id="9" name="Rectangle 1380">
                <a:extLst>
                  <a:ext uri="{FF2B5EF4-FFF2-40B4-BE49-F238E27FC236}">
                    <a16:creationId xmlns:a16="http://schemas.microsoft.com/office/drawing/2014/main" id="{2DC32D20-3542-DB5A-95C3-8E9325C64618}"/>
                  </a:ext>
                </a:extLst>
              </p:cNvPr>
              <p:cNvSpPr>
                <a:spLocks noRot="1" noChangeAspect="1" noMove="1" noResize="1" noEditPoints="1" noAdjustHandles="1" noChangeArrowheads="1" noChangeShapeType="1" noTextEdit="1"/>
              </p:cNvSpPr>
              <p:nvPr/>
            </p:nvSpPr>
            <p:spPr bwMode="auto">
              <a:xfrm>
                <a:off x="457200" y="21214078"/>
                <a:ext cx="10972800" cy="5943600"/>
              </a:xfrm>
              <a:prstGeom prst="rect">
                <a:avLst/>
              </a:prstGeom>
              <a:blipFill>
                <a:blip r:embed="rId4"/>
                <a:stretch>
                  <a:fillRect l="-219" t="-401"/>
                </a:stretch>
              </a:blipFill>
              <a:ln w="9525" algn="ctr">
                <a:solidFill>
                  <a:schemeClr val="tx1"/>
                </a:solidFill>
                <a:miter lim="800000"/>
                <a:headEnd/>
                <a:tailEnd/>
              </a:ln>
              <a:effectLst>
                <a:outerShdw dist="35921" dir="2700000" algn="ctr" rotWithShape="0">
                  <a:srgbClr val="808080"/>
                </a:outerShdw>
              </a:effectLst>
            </p:spPr>
            <p:txBody>
              <a:bodyPr/>
              <a:lstStyle/>
              <a:p>
                <a:r>
                  <a:rPr lang="en-US">
                    <a:noFill/>
                  </a:rPr>
                  <a:t> </a:t>
                </a:r>
              </a:p>
            </p:txBody>
          </p:sp>
        </mc:Fallback>
      </mc:AlternateContent>
      <p:sp>
        <p:nvSpPr>
          <p:cNvPr id="10" name="AutoShape 1381">
            <a:extLst>
              <a:ext uri="{FF2B5EF4-FFF2-40B4-BE49-F238E27FC236}">
                <a16:creationId xmlns:a16="http://schemas.microsoft.com/office/drawing/2014/main" id="{6D35F5ED-8800-2BDC-30FB-95A1463961BD}"/>
              </a:ext>
            </a:extLst>
          </p:cNvPr>
          <p:cNvSpPr>
            <a:spLocks noChangeArrowheads="1"/>
          </p:cNvSpPr>
          <p:nvPr/>
        </p:nvSpPr>
        <p:spPr bwMode="auto">
          <a:xfrm>
            <a:off x="457200" y="9235440"/>
            <a:ext cx="10972800" cy="1555750"/>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algn="l" defTabSz="727075">
              <a:defRPr sz="2400">
                <a:solidFill>
                  <a:schemeClr val="tx1"/>
                </a:solidFill>
                <a:latin typeface="Times New Roman" panose="02020603050405020304" pitchFamily="18" charset="0"/>
              </a:defRPr>
            </a:lvl1pPr>
            <a:lvl2pPr marL="363538" algn="l" defTabSz="727075">
              <a:defRPr sz="2400">
                <a:solidFill>
                  <a:schemeClr val="tx1"/>
                </a:solidFill>
                <a:latin typeface="Times New Roman" panose="02020603050405020304" pitchFamily="18" charset="0"/>
              </a:defRPr>
            </a:lvl2pPr>
            <a:lvl3pPr marL="727075" algn="l" defTabSz="727075">
              <a:defRPr sz="2400">
                <a:solidFill>
                  <a:schemeClr val="tx1"/>
                </a:solidFill>
                <a:latin typeface="Times New Roman" panose="02020603050405020304" pitchFamily="18" charset="0"/>
              </a:defRPr>
            </a:lvl3pPr>
            <a:lvl4pPr marL="1090613" algn="l" defTabSz="727075">
              <a:defRPr sz="2400">
                <a:solidFill>
                  <a:schemeClr val="tx1"/>
                </a:solidFill>
                <a:latin typeface="Times New Roman" panose="02020603050405020304" pitchFamily="18" charset="0"/>
              </a:defRPr>
            </a:lvl4pPr>
            <a:lvl5pPr marL="1454150" algn="l" defTabSz="727075">
              <a:defRPr sz="2400">
                <a:solidFill>
                  <a:schemeClr val="tx1"/>
                </a:solidFill>
                <a:latin typeface="Times New Roman" panose="02020603050405020304" pitchFamily="18" charset="0"/>
              </a:defRPr>
            </a:lvl5pPr>
            <a:lvl6pPr marL="1911350" defTabSz="727075" eaLnBrk="0" fontAlgn="base" hangingPunct="0">
              <a:spcBef>
                <a:spcPct val="0"/>
              </a:spcBef>
              <a:spcAft>
                <a:spcPct val="0"/>
              </a:spcAft>
              <a:defRPr sz="2400">
                <a:solidFill>
                  <a:schemeClr val="tx1"/>
                </a:solidFill>
                <a:latin typeface="Times New Roman" panose="02020603050405020304" pitchFamily="18" charset="0"/>
              </a:defRPr>
            </a:lvl6pPr>
            <a:lvl7pPr marL="2368550" defTabSz="727075" eaLnBrk="0" fontAlgn="base" hangingPunct="0">
              <a:spcBef>
                <a:spcPct val="0"/>
              </a:spcBef>
              <a:spcAft>
                <a:spcPct val="0"/>
              </a:spcAft>
              <a:defRPr sz="2400">
                <a:solidFill>
                  <a:schemeClr val="tx1"/>
                </a:solidFill>
                <a:latin typeface="Times New Roman" panose="02020603050405020304" pitchFamily="18" charset="0"/>
              </a:defRPr>
            </a:lvl7pPr>
            <a:lvl8pPr marL="2825750" defTabSz="727075" eaLnBrk="0" fontAlgn="base" hangingPunct="0">
              <a:spcBef>
                <a:spcPct val="0"/>
              </a:spcBef>
              <a:spcAft>
                <a:spcPct val="0"/>
              </a:spcAft>
              <a:defRPr sz="2400">
                <a:solidFill>
                  <a:schemeClr val="tx1"/>
                </a:solidFill>
                <a:latin typeface="Times New Roman" panose="02020603050405020304" pitchFamily="18" charset="0"/>
              </a:defRPr>
            </a:lvl8pPr>
            <a:lvl9pPr marL="3282950" defTabSz="727075"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300" b="1" dirty="0">
                <a:solidFill>
                  <a:srgbClr val="FFFF00"/>
                </a:solidFill>
                <a:effectLst>
                  <a:outerShdw blurRad="38100" dist="38100" dir="2700000" algn="tl">
                    <a:srgbClr val="000000"/>
                  </a:outerShdw>
                </a:effectLst>
                <a:latin typeface="Arial Unicode MS" pitchFamily="34" charset="-128"/>
              </a:rPr>
              <a:t>Background and Motivation</a:t>
            </a:r>
          </a:p>
        </p:txBody>
      </p:sp>
      <p:sp>
        <p:nvSpPr>
          <p:cNvPr id="11" name="Rectangle 1382">
            <a:extLst>
              <a:ext uri="{FF2B5EF4-FFF2-40B4-BE49-F238E27FC236}">
                <a16:creationId xmlns:a16="http://schemas.microsoft.com/office/drawing/2014/main" id="{4054C2EA-63F1-C01A-E23B-1958E6F6DCDB}"/>
              </a:ext>
            </a:extLst>
          </p:cNvPr>
          <p:cNvSpPr>
            <a:spLocks noChangeArrowheads="1"/>
          </p:cNvSpPr>
          <p:nvPr/>
        </p:nvSpPr>
        <p:spPr bwMode="auto">
          <a:xfrm>
            <a:off x="457200" y="11064240"/>
            <a:ext cx="10972800" cy="4114800"/>
          </a:xfrm>
          <a:prstGeom prst="rect">
            <a:avLst/>
          </a:prstGeom>
          <a:solidFill>
            <a:schemeClr val="bg1"/>
          </a:solidFill>
          <a:ln w="9525" algn="ctr">
            <a:solidFill>
              <a:schemeClr val="tx1"/>
            </a:solidFill>
            <a:miter lim="800000"/>
            <a:headEnd/>
            <a:tailEnd/>
          </a:ln>
          <a:effectLst>
            <a:outerShdw dist="35921" dir="2700000" algn="ctr" rotWithShape="0">
              <a:srgbClr val="808080"/>
            </a:outerShdw>
          </a:effectLst>
        </p:spPr>
        <p:txBody>
          <a:bodyPr anchor="ctr">
            <a:sp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just">
              <a:spcBef>
                <a:spcPct val="0"/>
              </a:spcBef>
              <a:buNone/>
            </a:pPr>
            <a:r>
              <a:rPr lang="en-US" altLang="en-US" sz="2200" dirty="0">
                <a:latin typeface="Times New Roman" panose="02020603050405020304" pitchFamily="18" charset="0"/>
                <a:cs typeface="Times New Roman" panose="02020603050405020304" pitchFamily="18" charset="0"/>
              </a:rPr>
              <a:t>	A graphene ribbon (GNR) is a two-dimensional carbon material that is one atom thick and arranged in a honeycomb lattice. GNRs posses many unique and desirable electrical, optical, and mechanical properties. For example, GNRs possess low noise, and high thermal and electrical conductivities which makes them a potential alternative to copper in circuits. Some of these properties, like the electronic band structure, depend on the edge structure of the GNR – armchair or zigzag. Armchair GNRs exhibit semi-conductor behavior whereas Zigzag GNRs exhibit metallic behavior. The bandgaps of both can be tuned topologically and in range.</a:t>
            </a:r>
          </a:p>
          <a:p>
            <a:pPr algn="just">
              <a:spcBef>
                <a:spcPct val="0"/>
              </a:spcBef>
              <a:buNone/>
            </a:pPr>
            <a:r>
              <a:rPr lang="en-US" altLang="en-US" sz="2200" dirty="0">
                <a:latin typeface="Times New Roman" panose="02020603050405020304" pitchFamily="18" charset="0"/>
                <a:cs typeface="Times New Roman" panose="02020603050405020304" pitchFamily="18" charset="0"/>
              </a:rPr>
              <a:t>	A property of special interest is the electron transport of Zigzag GNRs (Figure 1). Studies have shown that the length, width, and cleanliness (how perfect the system is) of ZGNRs cause its electron transport to fluctuate between the ballistic and diffusive regimes </a:t>
            </a:r>
            <a:r>
              <a:rPr lang="en-US" altLang="en-US" sz="2200" b="1"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[4]</a:t>
            </a:r>
            <a:r>
              <a:rPr lang="en-US" altLang="en-US" sz="2200" dirty="0">
                <a:latin typeface="Times New Roman" panose="02020603050405020304" pitchFamily="18" charset="0"/>
                <a:cs typeface="Times New Roman" panose="02020603050405020304" pitchFamily="18" charset="0"/>
              </a:rPr>
              <a:t>. Herein, the aim is to validate these findings and identify any additional information that can be used to contextualize the circumstances in which the type of transport changes. </a:t>
            </a:r>
          </a:p>
        </p:txBody>
      </p:sp>
      <p:grpSp>
        <p:nvGrpSpPr>
          <p:cNvPr id="12" name="Group 11">
            <a:extLst>
              <a:ext uri="{FF2B5EF4-FFF2-40B4-BE49-F238E27FC236}">
                <a16:creationId xmlns:a16="http://schemas.microsoft.com/office/drawing/2014/main" id="{1AF80B56-670C-9C4F-B653-CD73327E6CD6}"/>
              </a:ext>
            </a:extLst>
          </p:cNvPr>
          <p:cNvGrpSpPr/>
          <p:nvPr/>
        </p:nvGrpSpPr>
        <p:grpSpPr>
          <a:xfrm>
            <a:off x="875942" y="15453360"/>
            <a:ext cx="10135317" cy="3200400"/>
            <a:chOff x="914400" y="15910560"/>
            <a:chExt cx="10135317" cy="3200400"/>
          </a:xfrm>
        </p:grpSpPr>
        <p:pic>
          <p:nvPicPr>
            <p:cNvPr id="13" name="Picture 12" descr="Chart&#10;&#10;Description automatically generated">
              <a:extLst>
                <a:ext uri="{FF2B5EF4-FFF2-40B4-BE49-F238E27FC236}">
                  <a16:creationId xmlns:a16="http://schemas.microsoft.com/office/drawing/2014/main" id="{53CFC3A0-29E2-5F0A-3C6E-467F76D61CFB}"/>
                </a:ext>
              </a:extLst>
            </p:cNvPr>
            <p:cNvPicPr>
              <a:picLocks noChangeAspect="1"/>
            </p:cNvPicPr>
            <p:nvPr/>
          </p:nvPicPr>
          <p:blipFill rotWithShape="1">
            <a:blip r:embed="rId5">
              <a:extLst>
                <a:ext uri="{28A0092B-C50C-407E-A947-70E740481C1C}">
                  <a14:useLocalDpi xmlns:a14="http://schemas.microsoft.com/office/drawing/2010/main" val="0"/>
                </a:ext>
              </a:extLst>
            </a:blip>
            <a:srcRect l="9017" t="10001" r="9314" b="4999"/>
            <a:stretch/>
          </p:blipFill>
          <p:spPr>
            <a:xfrm>
              <a:off x="914400" y="15910560"/>
              <a:ext cx="4612341" cy="3200400"/>
            </a:xfrm>
            <a:prstGeom prst="rect">
              <a:avLst/>
            </a:prstGeom>
          </p:spPr>
        </p:pic>
        <p:pic>
          <p:nvPicPr>
            <p:cNvPr id="14" name="Picture 13" descr="Chart, scatter chart&#10;&#10;Description automatically generated">
              <a:extLst>
                <a:ext uri="{FF2B5EF4-FFF2-40B4-BE49-F238E27FC236}">
                  <a16:creationId xmlns:a16="http://schemas.microsoft.com/office/drawing/2014/main" id="{82403D90-DE6B-E712-BFFC-C77681A4F4C9}"/>
                </a:ext>
              </a:extLst>
            </p:cNvPr>
            <p:cNvPicPr>
              <a:picLocks noChangeAspect="1"/>
            </p:cNvPicPr>
            <p:nvPr/>
          </p:nvPicPr>
          <p:blipFill rotWithShape="1">
            <a:blip r:embed="rId6">
              <a:extLst>
                <a:ext uri="{28A0092B-C50C-407E-A947-70E740481C1C}">
                  <a14:useLocalDpi xmlns:a14="http://schemas.microsoft.com/office/drawing/2010/main" val="0"/>
                </a:ext>
              </a:extLst>
            </a:blip>
            <a:srcRect l="8590" t="10009" r="9742" b="4991"/>
            <a:stretch/>
          </p:blipFill>
          <p:spPr>
            <a:xfrm>
              <a:off x="6437376" y="15910560"/>
              <a:ext cx="4612341" cy="3200400"/>
            </a:xfrm>
            <a:prstGeom prst="rect">
              <a:avLst/>
            </a:prstGeom>
          </p:spPr>
        </p:pic>
      </p:grpSp>
      <p:sp>
        <p:nvSpPr>
          <p:cNvPr id="15" name="TextBox 14">
            <a:extLst>
              <a:ext uri="{FF2B5EF4-FFF2-40B4-BE49-F238E27FC236}">
                <a16:creationId xmlns:a16="http://schemas.microsoft.com/office/drawing/2014/main" id="{E072B28B-9CAA-8749-1C5E-5DB76FF0761F}"/>
              </a:ext>
            </a:extLst>
          </p:cNvPr>
          <p:cNvSpPr txBox="1"/>
          <p:nvPr/>
        </p:nvSpPr>
        <p:spPr>
          <a:xfrm>
            <a:off x="457200" y="18750911"/>
            <a:ext cx="10858500"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Fig1. The structure of clean ZGNR (a) and unclean ZGNR (b) through vacancies are shown.</a:t>
            </a:r>
          </a:p>
        </p:txBody>
      </p:sp>
      <p:sp>
        <p:nvSpPr>
          <p:cNvPr id="16" name="AutoShape 289">
            <a:extLst>
              <a:ext uri="{FF2B5EF4-FFF2-40B4-BE49-F238E27FC236}">
                <a16:creationId xmlns:a16="http://schemas.microsoft.com/office/drawing/2014/main" id="{69DD11C0-6B8F-DE1F-30B2-8F5B963CBA3D}"/>
              </a:ext>
            </a:extLst>
          </p:cNvPr>
          <p:cNvSpPr>
            <a:spLocks noChangeArrowheads="1"/>
          </p:cNvSpPr>
          <p:nvPr/>
        </p:nvSpPr>
        <p:spPr bwMode="auto">
          <a:xfrm>
            <a:off x="11887200" y="4114800"/>
            <a:ext cx="457200" cy="22860000"/>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anchor="ctr">
            <a:spAutoFit/>
          </a:bodyPr>
          <a:lstStyle>
            <a:lvl1pPr algn="ctr">
              <a:defRPr sz="2200">
                <a:solidFill>
                  <a:schemeClr val="tx1"/>
                </a:solidFill>
                <a:latin typeface="Times New Roman" panose="02020603050405020304" pitchFamily="18" charset="0"/>
              </a:defRPr>
            </a:lvl1pPr>
            <a:lvl2pPr marL="742950" indent="-285750" algn="ctr">
              <a:defRPr sz="2200">
                <a:solidFill>
                  <a:schemeClr val="tx1"/>
                </a:solidFill>
                <a:latin typeface="Times New Roman" panose="02020603050405020304" pitchFamily="18" charset="0"/>
              </a:defRPr>
            </a:lvl2pPr>
            <a:lvl3pPr marL="1143000" indent="-228600" algn="ctr">
              <a:defRPr sz="2200">
                <a:solidFill>
                  <a:schemeClr val="tx1"/>
                </a:solidFill>
                <a:latin typeface="Times New Roman" panose="02020603050405020304" pitchFamily="18" charset="0"/>
              </a:defRPr>
            </a:lvl3pPr>
            <a:lvl4pPr marL="1600200" indent="-228600" algn="ctr">
              <a:defRPr sz="2200">
                <a:solidFill>
                  <a:schemeClr val="tx1"/>
                </a:solidFill>
                <a:latin typeface="Times New Roman" panose="02020603050405020304" pitchFamily="18" charset="0"/>
              </a:defRPr>
            </a:lvl4pPr>
            <a:lvl5pPr marL="2057400" indent="-228600" algn="ctr">
              <a:defRPr sz="2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defRPr>
            </a:lvl9pPr>
          </a:lstStyle>
          <a:p>
            <a:endParaRPr lang="en-US" altLang="en-US"/>
          </a:p>
        </p:txBody>
      </p:sp>
      <p:sp>
        <p:nvSpPr>
          <p:cNvPr id="17" name="AutoShape 290">
            <a:extLst>
              <a:ext uri="{FF2B5EF4-FFF2-40B4-BE49-F238E27FC236}">
                <a16:creationId xmlns:a16="http://schemas.microsoft.com/office/drawing/2014/main" id="{8F2495AA-7C5F-40F3-59CC-42A49C8103C9}"/>
              </a:ext>
            </a:extLst>
          </p:cNvPr>
          <p:cNvSpPr>
            <a:spLocks noChangeArrowheads="1"/>
          </p:cNvSpPr>
          <p:nvPr/>
        </p:nvSpPr>
        <p:spPr bwMode="auto">
          <a:xfrm>
            <a:off x="24282400" y="4114800"/>
            <a:ext cx="457200" cy="22860000"/>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anchor="ctr">
            <a:spAutoFit/>
          </a:bodyPr>
          <a:lstStyle>
            <a:lvl1pPr algn="ctr">
              <a:defRPr sz="2200">
                <a:solidFill>
                  <a:schemeClr val="tx1"/>
                </a:solidFill>
                <a:latin typeface="Times New Roman" panose="02020603050405020304" pitchFamily="18" charset="0"/>
              </a:defRPr>
            </a:lvl1pPr>
            <a:lvl2pPr marL="742950" indent="-285750" algn="ctr">
              <a:defRPr sz="2200">
                <a:solidFill>
                  <a:schemeClr val="tx1"/>
                </a:solidFill>
                <a:latin typeface="Times New Roman" panose="02020603050405020304" pitchFamily="18" charset="0"/>
              </a:defRPr>
            </a:lvl2pPr>
            <a:lvl3pPr marL="1143000" indent="-228600" algn="ctr">
              <a:defRPr sz="2200">
                <a:solidFill>
                  <a:schemeClr val="tx1"/>
                </a:solidFill>
                <a:latin typeface="Times New Roman" panose="02020603050405020304" pitchFamily="18" charset="0"/>
              </a:defRPr>
            </a:lvl3pPr>
            <a:lvl4pPr marL="1600200" indent="-228600" algn="ctr">
              <a:defRPr sz="2200">
                <a:solidFill>
                  <a:schemeClr val="tx1"/>
                </a:solidFill>
                <a:latin typeface="Times New Roman" panose="02020603050405020304" pitchFamily="18" charset="0"/>
              </a:defRPr>
            </a:lvl4pPr>
            <a:lvl5pPr marL="2057400" indent="-228600" algn="ctr">
              <a:defRPr sz="2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defRPr>
            </a:lvl9pPr>
          </a:lstStyle>
          <a:p>
            <a:endParaRPr lang="en-US" altLang="en-US"/>
          </a:p>
        </p:txBody>
      </p:sp>
      <p:sp>
        <p:nvSpPr>
          <p:cNvPr id="18" name="AutoShape 965">
            <a:extLst>
              <a:ext uri="{FF2B5EF4-FFF2-40B4-BE49-F238E27FC236}">
                <a16:creationId xmlns:a16="http://schemas.microsoft.com/office/drawing/2014/main" id="{38C87554-DA2F-A9CC-5DB1-9CE46B7E5301}"/>
              </a:ext>
            </a:extLst>
          </p:cNvPr>
          <p:cNvSpPr>
            <a:spLocks noChangeArrowheads="1"/>
          </p:cNvSpPr>
          <p:nvPr/>
        </p:nvSpPr>
        <p:spPr bwMode="auto">
          <a:xfrm>
            <a:off x="12801600" y="3932238"/>
            <a:ext cx="10972800" cy="1554162"/>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algn="l" defTabSz="727075">
              <a:defRPr sz="2400">
                <a:solidFill>
                  <a:schemeClr val="tx1"/>
                </a:solidFill>
                <a:latin typeface="Times New Roman" panose="02020603050405020304" pitchFamily="18" charset="0"/>
              </a:defRPr>
            </a:lvl1pPr>
            <a:lvl2pPr marL="363538" algn="l" defTabSz="727075">
              <a:defRPr sz="2400">
                <a:solidFill>
                  <a:schemeClr val="tx1"/>
                </a:solidFill>
                <a:latin typeface="Times New Roman" panose="02020603050405020304" pitchFamily="18" charset="0"/>
              </a:defRPr>
            </a:lvl2pPr>
            <a:lvl3pPr marL="727075" algn="l" defTabSz="727075">
              <a:defRPr sz="2400">
                <a:solidFill>
                  <a:schemeClr val="tx1"/>
                </a:solidFill>
                <a:latin typeface="Times New Roman" panose="02020603050405020304" pitchFamily="18" charset="0"/>
              </a:defRPr>
            </a:lvl3pPr>
            <a:lvl4pPr marL="1090613" algn="l" defTabSz="727075">
              <a:defRPr sz="2400">
                <a:solidFill>
                  <a:schemeClr val="tx1"/>
                </a:solidFill>
                <a:latin typeface="Times New Roman" panose="02020603050405020304" pitchFamily="18" charset="0"/>
              </a:defRPr>
            </a:lvl4pPr>
            <a:lvl5pPr marL="1454150" algn="l" defTabSz="727075">
              <a:defRPr sz="2400">
                <a:solidFill>
                  <a:schemeClr val="tx1"/>
                </a:solidFill>
                <a:latin typeface="Times New Roman" panose="02020603050405020304" pitchFamily="18" charset="0"/>
              </a:defRPr>
            </a:lvl5pPr>
            <a:lvl6pPr marL="1911350" defTabSz="727075" eaLnBrk="0" fontAlgn="base" hangingPunct="0">
              <a:spcBef>
                <a:spcPct val="0"/>
              </a:spcBef>
              <a:spcAft>
                <a:spcPct val="0"/>
              </a:spcAft>
              <a:defRPr sz="2400">
                <a:solidFill>
                  <a:schemeClr val="tx1"/>
                </a:solidFill>
                <a:latin typeface="Times New Roman" panose="02020603050405020304" pitchFamily="18" charset="0"/>
              </a:defRPr>
            </a:lvl6pPr>
            <a:lvl7pPr marL="2368550" defTabSz="727075" eaLnBrk="0" fontAlgn="base" hangingPunct="0">
              <a:spcBef>
                <a:spcPct val="0"/>
              </a:spcBef>
              <a:spcAft>
                <a:spcPct val="0"/>
              </a:spcAft>
              <a:defRPr sz="2400">
                <a:solidFill>
                  <a:schemeClr val="tx1"/>
                </a:solidFill>
                <a:latin typeface="Times New Roman" panose="02020603050405020304" pitchFamily="18" charset="0"/>
              </a:defRPr>
            </a:lvl7pPr>
            <a:lvl8pPr marL="2825750" defTabSz="727075" eaLnBrk="0" fontAlgn="base" hangingPunct="0">
              <a:spcBef>
                <a:spcPct val="0"/>
              </a:spcBef>
              <a:spcAft>
                <a:spcPct val="0"/>
              </a:spcAft>
              <a:defRPr sz="2400">
                <a:solidFill>
                  <a:schemeClr val="tx1"/>
                </a:solidFill>
                <a:latin typeface="Times New Roman" panose="02020603050405020304" pitchFamily="18" charset="0"/>
              </a:defRPr>
            </a:lvl8pPr>
            <a:lvl9pPr marL="3282950" defTabSz="727075"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300" b="1" dirty="0">
                <a:solidFill>
                  <a:srgbClr val="FFFF00"/>
                </a:solidFill>
                <a:effectLst>
                  <a:outerShdw blurRad="38100" dist="38100" dir="2700000" algn="tl">
                    <a:srgbClr val="000000"/>
                  </a:outerShdw>
                </a:effectLst>
                <a:latin typeface="Arial Unicode MS" pitchFamily="34" charset="-128"/>
                <a:ea typeface="Arial Unicode MS" pitchFamily="34" charset="-128"/>
              </a:rPr>
              <a:t>Pseudo Diffusive Transport in Clean</a:t>
            </a:r>
          </a:p>
          <a:p>
            <a:pPr algn="ctr">
              <a:defRPr/>
            </a:pPr>
            <a:r>
              <a:rPr lang="en-US" altLang="en-US" sz="4300" b="1" dirty="0">
                <a:solidFill>
                  <a:srgbClr val="FFFF00"/>
                </a:solidFill>
                <a:effectLst>
                  <a:outerShdw blurRad="38100" dist="38100" dir="2700000" algn="tl">
                    <a:srgbClr val="000000"/>
                  </a:outerShdw>
                </a:effectLst>
                <a:latin typeface="Arial Unicode MS" pitchFamily="34" charset="-128"/>
                <a:ea typeface="Arial Unicode MS" pitchFamily="34" charset="-128"/>
              </a:rPr>
              <a:t>ZGNRs</a:t>
            </a:r>
          </a:p>
        </p:txBody>
      </p:sp>
      <mc:AlternateContent xmlns:mc="http://schemas.openxmlformats.org/markup-compatibility/2006">
        <mc:Choice xmlns:a14="http://schemas.microsoft.com/office/drawing/2010/main" Requires="a14">
          <p:sp>
            <p:nvSpPr>
              <p:cNvPr id="19" name="Rectangle 1386">
                <a:extLst>
                  <a:ext uri="{FF2B5EF4-FFF2-40B4-BE49-F238E27FC236}">
                    <a16:creationId xmlns:a16="http://schemas.microsoft.com/office/drawing/2014/main" id="{67F00C07-CD8E-E77E-0DC0-C975F5A81C2F}"/>
                  </a:ext>
                </a:extLst>
              </p:cNvPr>
              <p:cNvSpPr>
                <a:spLocks noChangeArrowheads="1"/>
              </p:cNvSpPr>
              <p:nvPr/>
            </p:nvSpPr>
            <p:spPr bwMode="auto">
              <a:xfrm>
                <a:off x="12801600" y="13350240"/>
                <a:ext cx="10972800" cy="2103120"/>
              </a:xfrm>
              <a:prstGeom prst="rect">
                <a:avLst/>
              </a:prstGeom>
              <a:solidFill>
                <a:schemeClr val="bg1"/>
              </a:solidFill>
              <a:ln w="9525" algn="ctr">
                <a:solidFill>
                  <a:schemeClr val="tx1"/>
                </a:solidFill>
                <a:miter lim="800000"/>
                <a:headEnd/>
                <a:tailEnd/>
              </a:ln>
              <a:effectLst>
                <a:outerShdw dist="35921" dir="2700000" algn="ctr" rotWithShape="0">
                  <a:srgbClr val="808080"/>
                </a:outerShdw>
              </a:effectLst>
            </p:spPr>
            <p:txBody>
              <a:bodyPr wrap="square" anchor="t">
                <a:no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just">
                  <a:spcBef>
                    <a:spcPct val="0"/>
                  </a:spcBef>
                  <a:buFontTx/>
                  <a:buNone/>
                </a:pPr>
                <a:r>
                  <a:rPr lang="en-US" altLang="en-US" sz="2200" dirty="0">
                    <a:latin typeface="Times New Roman" panose="02020603050405020304" pitchFamily="18" charset="0"/>
                    <a:cs typeface="Times New Roman" panose="02020603050405020304" pitchFamily="18" charset="0"/>
                  </a:rPr>
                  <a:t>Fig.2 ZGNRs whose widths are measured in Å are plotted as a function of their Length/Width ratio with a gate potential </a:t>
                </a:r>
                <a14:m>
                  <m:oMath xmlns:m="http://schemas.openxmlformats.org/officeDocument/2006/math">
                    <m:r>
                      <a:rPr lang="en-US" altLang="en-US" sz="2200" b="0" i="1" smtClean="0">
                        <a:latin typeface="Cambria Math" panose="02040503050406030204" pitchFamily="18" charset="0"/>
                      </a:rPr>
                      <m:t>𝑉</m:t>
                    </m:r>
                    <m:r>
                      <a:rPr lang="en-US" altLang="en-US" sz="2200" b="0" i="1" smtClean="0">
                        <a:latin typeface="Cambria Math" panose="02040503050406030204" pitchFamily="18" charset="0"/>
                      </a:rPr>
                      <m:t>=.5</m:t>
                    </m:r>
                    <m:r>
                      <a:rPr lang="en-US" altLang="en-US" sz="2200" b="0" i="1" smtClean="0">
                        <a:latin typeface="Cambria Math" panose="02040503050406030204" pitchFamily="18" charset="0"/>
                      </a:rPr>
                      <m:t>𝑒𝑉</m:t>
                    </m:r>
                  </m:oMath>
                </a14:m>
                <a:r>
                  <a:rPr lang="en-US" altLang="en-US" sz="2200" dirty="0">
                    <a:latin typeface="Times New Roman" panose="02020603050405020304" pitchFamily="18" charset="0"/>
                    <a:cs typeface="Times New Roman" panose="02020603050405020304" pitchFamily="18" charset="0"/>
                  </a:rPr>
                  <a:t> at </a:t>
                </a:r>
                <a14:m>
                  <m:oMath xmlns:m="http://schemas.openxmlformats.org/officeDocument/2006/math">
                    <m:sSub>
                      <m:sSubPr>
                        <m:ctrlPr>
                          <a:rPr lang="en-US" altLang="en-US" sz="2200" i="1" smtClean="0">
                            <a:latin typeface="Cambria Math" panose="02040503050406030204" pitchFamily="18" charset="0"/>
                          </a:rPr>
                        </m:ctrlPr>
                      </m:sSubPr>
                      <m:e>
                        <m:r>
                          <a:rPr lang="en-US" altLang="en-US" sz="2200" b="0" i="1" smtClean="0">
                            <a:latin typeface="Cambria Math" panose="02040503050406030204" pitchFamily="18" charset="0"/>
                          </a:rPr>
                          <m:t>𝐸</m:t>
                        </m:r>
                      </m:e>
                      <m:sub>
                        <m:r>
                          <a:rPr lang="en-US" altLang="en-US" sz="2200" b="0" i="1" smtClean="0">
                            <a:latin typeface="Cambria Math" panose="02040503050406030204" pitchFamily="18" charset="0"/>
                          </a:rPr>
                          <m:t>𝐹</m:t>
                        </m:r>
                      </m:sub>
                    </m:sSub>
                    <m:r>
                      <a:rPr lang="en-US" altLang="en-US" sz="2200" b="0" i="1" smtClean="0">
                        <a:latin typeface="Cambria Math" panose="02040503050406030204" pitchFamily="18" charset="0"/>
                      </a:rPr>
                      <m:t>=.501</m:t>
                    </m:r>
                    <m:r>
                      <a:rPr lang="en-US" altLang="en-US" sz="2200" b="0" i="1" smtClean="0">
                        <a:latin typeface="Cambria Math" panose="02040503050406030204" pitchFamily="18" charset="0"/>
                      </a:rPr>
                      <m:t>𝑒𝑉</m:t>
                    </m:r>
                  </m:oMath>
                </a14:m>
                <a:r>
                  <a:rPr lang="en-US" altLang="en-US" sz="2200" dirty="0">
                    <a:latin typeface="Times New Roman" panose="02020603050405020304" pitchFamily="18" charset="0"/>
                    <a:cs typeface="Times New Roman" panose="02020603050405020304" pitchFamily="18" charset="0"/>
                  </a:rPr>
                  <a:t>. The region in which the ZGNRs undergo pseudo diffusive transport (</a:t>
                </a:r>
                <a14:m>
                  <m:oMath xmlns:m="http://schemas.openxmlformats.org/officeDocument/2006/math">
                    <m:r>
                      <a:rPr lang="en-US" altLang="en-US" sz="2200" b="0" i="1" smtClean="0">
                        <a:latin typeface="Cambria Math" panose="02040503050406030204" pitchFamily="18" charset="0"/>
                      </a:rPr>
                      <m:t>𝐹</m:t>
                    </m:r>
                    <m:r>
                      <a:rPr lang="en-US" altLang="en-US" sz="2200" b="0" i="1" smtClean="0">
                        <a:latin typeface="Cambria Math" panose="02040503050406030204" pitchFamily="18" charset="0"/>
                        <a:ea typeface="Cambria Math" panose="02040503050406030204" pitchFamily="18" charset="0"/>
                      </a:rPr>
                      <m:t>≈1/3</m:t>
                    </m:r>
                  </m:oMath>
                </a14:m>
                <a:r>
                  <a:rPr lang="en-US" altLang="en-US" sz="2200" dirty="0">
                    <a:latin typeface="Times New Roman" panose="02020603050405020304" pitchFamily="18" charset="0"/>
                    <a:cs typeface="Times New Roman" panose="02020603050405020304" pitchFamily="18" charset="0"/>
                  </a:rPr>
                  <a:t>) is shown to expand (c) about </a:t>
                </a:r>
                <a14:m>
                  <m:oMath xmlns:m="http://schemas.openxmlformats.org/officeDocument/2006/math">
                    <m:f>
                      <m:fPr>
                        <m:type m:val="lin"/>
                        <m:ctrlPr>
                          <a:rPr lang="en-US" altLang="en-US" sz="2200" b="0" i="1" smtClean="0">
                            <a:latin typeface="Cambria Math" panose="02040503050406030204" pitchFamily="18" charset="0"/>
                            <a:ea typeface="Cambria Math" panose="02040503050406030204" pitchFamily="18" charset="0"/>
                          </a:rPr>
                        </m:ctrlPr>
                      </m:fPr>
                      <m:num>
                        <m:r>
                          <a:rPr lang="en-US" altLang="en-US" sz="2200" b="0" i="1" smtClean="0">
                            <a:latin typeface="Cambria Math" panose="02040503050406030204" pitchFamily="18" charset="0"/>
                            <a:ea typeface="Cambria Math" panose="02040503050406030204" pitchFamily="18" charset="0"/>
                          </a:rPr>
                          <m:t>𝐿</m:t>
                        </m:r>
                      </m:num>
                      <m:den>
                        <m:r>
                          <a:rPr lang="en-US" altLang="en-US" sz="2200" b="0" i="1" smtClean="0">
                            <a:latin typeface="Cambria Math" panose="02040503050406030204" pitchFamily="18" charset="0"/>
                            <a:ea typeface="Cambria Math" panose="02040503050406030204" pitchFamily="18" charset="0"/>
                          </a:rPr>
                          <m:t>𝑊</m:t>
                        </m:r>
                      </m:den>
                    </m:f>
                    <m:r>
                      <a:rPr lang="en-US" altLang="en-US" sz="2200" b="0" i="1" smtClean="0">
                        <a:latin typeface="Cambria Math" panose="02040503050406030204" pitchFamily="18" charset="0"/>
                        <a:ea typeface="Cambria Math" panose="02040503050406030204" pitchFamily="18" charset="0"/>
                      </a:rPr>
                      <m:t>≈.2</m:t>
                    </m:r>
                  </m:oMath>
                </a14:m>
                <a:r>
                  <a:rPr lang="en-US" altLang="en-US" sz="2200" dirty="0">
                    <a:latin typeface="Times New Roman" panose="02020603050405020304" pitchFamily="18" charset="0"/>
                    <a:cs typeface="Times New Roman" panose="02020603050405020304" pitchFamily="18" charset="0"/>
                  </a:rPr>
                  <a:t> as the width of the ribbon increases. Prior to and after this region, the ZGNRs undergo ballistic transport which is reflected in the unit conductance equating to the number of open channels (a). Additionally, as </a:t>
                </a:r>
                <a14:m>
                  <m:oMath xmlns:m="http://schemas.openxmlformats.org/officeDocument/2006/math">
                    <m:f>
                      <m:fPr>
                        <m:type m:val="lin"/>
                        <m:ctrlPr>
                          <a:rPr lang="en-US" altLang="en-US" sz="2200" b="0" i="1" smtClean="0">
                            <a:latin typeface="Cambria Math" panose="02040503050406030204" pitchFamily="18" charset="0"/>
                            <a:ea typeface="Cambria Math" panose="02040503050406030204" pitchFamily="18" charset="0"/>
                          </a:rPr>
                        </m:ctrlPr>
                      </m:fPr>
                      <m:num>
                        <m:r>
                          <a:rPr lang="en-US" altLang="en-US" sz="2200" b="0" i="1" smtClean="0">
                            <a:latin typeface="Cambria Math" panose="02040503050406030204" pitchFamily="18" charset="0"/>
                            <a:ea typeface="Cambria Math" panose="02040503050406030204" pitchFamily="18" charset="0"/>
                          </a:rPr>
                          <m:t>𝐿</m:t>
                        </m:r>
                      </m:num>
                      <m:den>
                        <m:r>
                          <a:rPr lang="en-US" altLang="en-US" sz="2200" b="0" i="1" smtClean="0">
                            <a:latin typeface="Cambria Math" panose="02040503050406030204" pitchFamily="18" charset="0"/>
                            <a:ea typeface="Cambria Math" panose="02040503050406030204" pitchFamily="18" charset="0"/>
                          </a:rPr>
                          <m:t>𝑊</m:t>
                        </m:r>
                      </m:den>
                    </m:f>
                    <m:r>
                      <a:rPr lang="en-US" altLang="en-US" sz="2200" dirty="0">
                        <a:latin typeface="Cambria Math" panose="02040503050406030204" pitchFamily="18" charset="0"/>
                      </a:rPr>
                      <m:t>→</m:t>
                    </m:r>
                    <m:r>
                      <a:rPr lang="en-US" altLang="en-US" sz="2200" b="0" i="0" dirty="0" smtClean="0">
                        <a:latin typeface="Cambria Math" panose="02040503050406030204" pitchFamily="18" charset="0"/>
                      </a:rPr>
                      <m:t>~.6</m:t>
                    </m:r>
                  </m:oMath>
                </a14:m>
                <a:r>
                  <a:rPr lang="en-US" altLang="en-US" sz="2200" dirty="0">
                    <a:latin typeface="Times New Roman" panose="02020603050405020304" pitchFamily="18" charset="0"/>
                    <a:cs typeface="Times New Roman" panose="02020603050405020304" pitchFamily="18" charset="0"/>
                  </a:rPr>
                  <a:t> the conductivities are shown to converge along the line </a:t>
                </a:r>
                <a14:m>
                  <m:oMath xmlns:m="http://schemas.openxmlformats.org/officeDocument/2006/math">
                    <m:r>
                      <m:rPr>
                        <m:sty m:val="p"/>
                      </m:rPr>
                      <a:rPr lang="el-GR" altLang="en-US" sz="2200" b="0" i="1" smtClean="0">
                        <a:latin typeface="Cambria Math" panose="02040503050406030204" pitchFamily="18" charset="0"/>
                        <a:ea typeface="Cambria Math" panose="02040503050406030204" pitchFamily="18" charset="0"/>
                      </a:rPr>
                      <m:t>σ</m:t>
                    </m:r>
                    <m:r>
                      <a:rPr lang="en-US" altLang="en-US" sz="2200" b="0" i="1" smtClean="0">
                        <a:latin typeface="Cambria Math" panose="02040503050406030204" pitchFamily="18" charset="0"/>
                        <a:ea typeface="Cambria Math" panose="02040503050406030204" pitchFamily="18" charset="0"/>
                      </a:rPr>
                      <m:t>≈</m:t>
                    </m:r>
                    <m:f>
                      <m:fPr>
                        <m:type m:val="lin"/>
                        <m:ctrlPr>
                          <a:rPr lang="en-US" altLang="en-US" sz="2200" b="0" i="1" smtClean="0">
                            <a:latin typeface="Cambria Math" panose="02040503050406030204" pitchFamily="18" charset="0"/>
                            <a:ea typeface="Cambria Math" panose="02040503050406030204" pitchFamily="18" charset="0"/>
                          </a:rPr>
                        </m:ctrlPr>
                      </m:fPr>
                      <m:num>
                        <m:r>
                          <a:rPr lang="en-US" altLang="en-US" sz="2200" b="0" i="1" smtClean="0">
                            <a:latin typeface="Cambria Math" panose="02040503050406030204" pitchFamily="18" charset="0"/>
                            <a:ea typeface="Cambria Math" panose="02040503050406030204" pitchFamily="18" charset="0"/>
                          </a:rPr>
                          <m:t>𝐿</m:t>
                        </m:r>
                      </m:num>
                      <m:den>
                        <m:r>
                          <a:rPr lang="en-US" altLang="en-US" sz="2200" b="0" i="1" smtClean="0">
                            <a:latin typeface="Cambria Math" panose="02040503050406030204" pitchFamily="18" charset="0"/>
                            <a:ea typeface="Cambria Math" panose="02040503050406030204" pitchFamily="18" charset="0"/>
                          </a:rPr>
                          <m:t>𝑊</m:t>
                        </m:r>
                      </m:den>
                    </m:f>
                  </m:oMath>
                </a14:m>
                <a:r>
                  <a:rPr lang="en-US" altLang="en-US" sz="2200" dirty="0">
                    <a:latin typeface="Times New Roman" panose="02020603050405020304" pitchFamily="18" charset="0"/>
                    <a:cs typeface="Times New Roman" panose="02020603050405020304" pitchFamily="18" charset="0"/>
                  </a:rPr>
                  <a:t>. </a:t>
                </a:r>
              </a:p>
            </p:txBody>
          </p:sp>
        </mc:Choice>
        <mc:Fallback>
          <p:sp>
            <p:nvSpPr>
              <p:cNvPr id="19" name="Rectangle 1386">
                <a:extLst>
                  <a:ext uri="{FF2B5EF4-FFF2-40B4-BE49-F238E27FC236}">
                    <a16:creationId xmlns:a16="http://schemas.microsoft.com/office/drawing/2014/main" id="{67F00C07-CD8E-E77E-0DC0-C975F5A81C2F}"/>
                  </a:ext>
                </a:extLst>
              </p:cNvPr>
              <p:cNvSpPr>
                <a:spLocks noRot="1" noChangeAspect="1" noMove="1" noResize="1" noEditPoints="1" noAdjustHandles="1" noChangeArrowheads="1" noChangeShapeType="1" noTextEdit="1"/>
              </p:cNvSpPr>
              <p:nvPr/>
            </p:nvSpPr>
            <p:spPr bwMode="auto">
              <a:xfrm>
                <a:off x="12801600" y="13350240"/>
                <a:ext cx="10972800" cy="2103120"/>
              </a:xfrm>
              <a:prstGeom prst="rect">
                <a:avLst/>
              </a:prstGeom>
              <a:blipFill>
                <a:blip r:embed="rId7"/>
                <a:stretch>
                  <a:fillRect l="-219" t="-825"/>
                </a:stretch>
              </a:blipFill>
              <a:ln w="9525" algn="ctr">
                <a:solidFill>
                  <a:schemeClr val="tx1"/>
                </a:solidFill>
                <a:miter lim="800000"/>
                <a:headEnd/>
                <a:tailEnd/>
              </a:ln>
              <a:effectLst>
                <a:outerShdw dist="35921" dir="2700000" algn="ctr" rotWithShape="0">
                  <a:srgbClr val="808080"/>
                </a:outerShdw>
              </a:effectLst>
            </p:spPr>
            <p:txBody>
              <a:bodyPr/>
              <a:lstStyle/>
              <a:p>
                <a:r>
                  <a:rPr lang="en-US">
                    <a:noFill/>
                  </a:rPr>
                  <a:t> </a:t>
                </a:r>
              </a:p>
            </p:txBody>
          </p:sp>
        </mc:Fallback>
      </mc:AlternateContent>
      <p:sp>
        <p:nvSpPr>
          <p:cNvPr id="20" name="AutoShape 1465">
            <a:extLst>
              <a:ext uri="{FF2B5EF4-FFF2-40B4-BE49-F238E27FC236}">
                <a16:creationId xmlns:a16="http://schemas.microsoft.com/office/drawing/2014/main" id="{6D8FB41F-1460-1AC6-7CB0-35FABC4AFEE3}"/>
              </a:ext>
            </a:extLst>
          </p:cNvPr>
          <p:cNvSpPr>
            <a:spLocks noChangeArrowheads="1"/>
          </p:cNvSpPr>
          <p:nvPr/>
        </p:nvSpPr>
        <p:spPr bwMode="auto">
          <a:xfrm>
            <a:off x="12801600" y="15727680"/>
            <a:ext cx="10972800" cy="1554163"/>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algn="l" defTabSz="727075">
              <a:defRPr sz="2400">
                <a:solidFill>
                  <a:schemeClr val="tx1"/>
                </a:solidFill>
                <a:latin typeface="Times New Roman" panose="02020603050405020304" pitchFamily="18" charset="0"/>
              </a:defRPr>
            </a:lvl1pPr>
            <a:lvl2pPr marL="363538" algn="l" defTabSz="727075">
              <a:defRPr sz="2400">
                <a:solidFill>
                  <a:schemeClr val="tx1"/>
                </a:solidFill>
                <a:latin typeface="Times New Roman" panose="02020603050405020304" pitchFamily="18" charset="0"/>
              </a:defRPr>
            </a:lvl2pPr>
            <a:lvl3pPr marL="727075" algn="l" defTabSz="727075">
              <a:defRPr sz="2400">
                <a:solidFill>
                  <a:schemeClr val="tx1"/>
                </a:solidFill>
                <a:latin typeface="Times New Roman" panose="02020603050405020304" pitchFamily="18" charset="0"/>
              </a:defRPr>
            </a:lvl3pPr>
            <a:lvl4pPr marL="1090613" algn="l" defTabSz="727075">
              <a:defRPr sz="2400">
                <a:solidFill>
                  <a:schemeClr val="tx1"/>
                </a:solidFill>
                <a:latin typeface="Times New Roman" panose="02020603050405020304" pitchFamily="18" charset="0"/>
              </a:defRPr>
            </a:lvl4pPr>
            <a:lvl5pPr marL="1454150" algn="l" defTabSz="727075">
              <a:defRPr sz="2400">
                <a:solidFill>
                  <a:schemeClr val="tx1"/>
                </a:solidFill>
                <a:latin typeface="Times New Roman" panose="02020603050405020304" pitchFamily="18" charset="0"/>
              </a:defRPr>
            </a:lvl5pPr>
            <a:lvl6pPr marL="1911350" defTabSz="727075" eaLnBrk="0" fontAlgn="base" hangingPunct="0">
              <a:spcBef>
                <a:spcPct val="0"/>
              </a:spcBef>
              <a:spcAft>
                <a:spcPct val="0"/>
              </a:spcAft>
              <a:defRPr sz="2400">
                <a:solidFill>
                  <a:schemeClr val="tx1"/>
                </a:solidFill>
                <a:latin typeface="Times New Roman" panose="02020603050405020304" pitchFamily="18" charset="0"/>
              </a:defRPr>
            </a:lvl6pPr>
            <a:lvl7pPr marL="2368550" defTabSz="727075" eaLnBrk="0" fontAlgn="base" hangingPunct="0">
              <a:spcBef>
                <a:spcPct val="0"/>
              </a:spcBef>
              <a:spcAft>
                <a:spcPct val="0"/>
              </a:spcAft>
              <a:defRPr sz="2400">
                <a:solidFill>
                  <a:schemeClr val="tx1"/>
                </a:solidFill>
                <a:latin typeface="Times New Roman" panose="02020603050405020304" pitchFamily="18" charset="0"/>
              </a:defRPr>
            </a:lvl7pPr>
            <a:lvl8pPr marL="2825750" defTabSz="727075" eaLnBrk="0" fontAlgn="base" hangingPunct="0">
              <a:spcBef>
                <a:spcPct val="0"/>
              </a:spcBef>
              <a:spcAft>
                <a:spcPct val="0"/>
              </a:spcAft>
              <a:defRPr sz="2400">
                <a:solidFill>
                  <a:schemeClr val="tx1"/>
                </a:solidFill>
                <a:latin typeface="Times New Roman" panose="02020603050405020304" pitchFamily="18" charset="0"/>
              </a:defRPr>
            </a:lvl8pPr>
            <a:lvl9pPr marL="3282950" defTabSz="727075"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300" b="1" dirty="0">
                <a:solidFill>
                  <a:srgbClr val="FFFF00"/>
                </a:solidFill>
                <a:effectLst>
                  <a:outerShdw blurRad="38100" dist="38100" dir="2700000" algn="tl">
                    <a:srgbClr val="000000"/>
                  </a:outerShdw>
                </a:effectLst>
                <a:latin typeface="Arial Unicode MS" pitchFamily="34" charset="-128"/>
              </a:rPr>
              <a:t>Diffusive Transport and Localization in ZGNRs with Vacancies</a:t>
            </a:r>
          </a:p>
        </p:txBody>
      </p:sp>
      <mc:AlternateContent xmlns:mc="http://schemas.openxmlformats.org/markup-compatibility/2006">
        <mc:Choice xmlns:a14="http://schemas.microsoft.com/office/drawing/2010/main" Requires="a14">
          <p:sp>
            <p:nvSpPr>
              <p:cNvPr id="21" name="Rectangle 1466">
                <a:extLst>
                  <a:ext uri="{FF2B5EF4-FFF2-40B4-BE49-F238E27FC236}">
                    <a16:creationId xmlns:a16="http://schemas.microsoft.com/office/drawing/2014/main" id="{4179B745-EBDB-EFA8-EBB6-AEBF973B9A00}"/>
                  </a:ext>
                </a:extLst>
              </p:cNvPr>
              <p:cNvSpPr>
                <a:spLocks noChangeArrowheads="1"/>
              </p:cNvSpPr>
              <p:nvPr/>
            </p:nvSpPr>
            <p:spPr bwMode="auto">
              <a:xfrm>
                <a:off x="12801600" y="25146000"/>
                <a:ext cx="10972800" cy="2103120"/>
              </a:xfrm>
              <a:prstGeom prst="rect">
                <a:avLst/>
              </a:prstGeom>
              <a:solidFill>
                <a:schemeClr val="bg1"/>
              </a:solidFill>
              <a:ln w="9525" algn="ctr">
                <a:solidFill>
                  <a:schemeClr val="tx1"/>
                </a:solidFill>
                <a:miter lim="800000"/>
                <a:headEnd/>
                <a:tailEnd/>
              </a:ln>
              <a:effectLst>
                <a:outerShdw dist="35921" dir="2700000" algn="ctr" rotWithShape="0">
                  <a:srgbClr val="808080"/>
                </a:outerShdw>
              </a:effectLst>
            </p:spPr>
            <p:txBody>
              <a:bodyPr anchor="t">
                <a:no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just">
                  <a:spcBef>
                    <a:spcPct val="0"/>
                  </a:spcBef>
                  <a:buFontTx/>
                  <a:buNone/>
                </a:pPr>
                <a:r>
                  <a:rPr lang="en-US" altLang="en-US" sz="2200" dirty="0">
                    <a:latin typeface="Times New Roman" panose="02020603050405020304" pitchFamily="18" charset="0"/>
                    <a:cs typeface="Times New Roman" panose="02020603050405020304" pitchFamily="18" charset="0"/>
                  </a:rPr>
                  <a:t>Fig.3 ZGNRs whose lengths are fixed at </a:t>
                </a:r>
                <a14:m>
                  <m:oMath xmlns:m="http://schemas.openxmlformats.org/officeDocument/2006/math">
                    <m:r>
                      <a:rPr lang="en-US" altLang="en-US" sz="2200" b="0" i="1" smtClean="0">
                        <a:latin typeface="Cambria Math" panose="02040503050406030204" pitchFamily="18" charset="0"/>
                      </a:rPr>
                      <m:t>50</m:t>
                    </m:r>
                  </m:oMath>
                </a14:m>
                <a:r>
                  <a:rPr lang="en-US" altLang="en-US" sz="2200" dirty="0">
                    <a:latin typeface="Times New Roman" panose="02020603050405020304" pitchFamily="18" charset="0"/>
                    <a:cs typeface="Times New Roman" panose="02020603050405020304" pitchFamily="18" charset="0"/>
                  </a:rPr>
                  <a:t>Å are plotted as a function of the ratio of vacancies in their central region at </a:t>
                </a:r>
                <a14:m>
                  <m:oMath xmlns:m="http://schemas.openxmlformats.org/officeDocument/2006/math">
                    <m:sSub>
                      <m:sSubPr>
                        <m:ctrlPr>
                          <a:rPr lang="en-US" altLang="en-US" sz="2200" i="1" smtClean="0">
                            <a:latin typeface="Cambria Math" panose="02040503050406030204" pitchFamily="18" charset="0"/>
                          </a:rPr>
                        </m:ctrlPr>
                      </m:sSubPr>
                      <m:e>
                        <m:r>
                          <a:rPr lang="en-US" altLang="en-US" sz="2200" b="0" i="1" smtClean="0">
                            <a:latin typeface="Cambria Math" panose="02040503050406030204" pitchFamily="18" charset="0"/>
                          </a:rPr>
                          <m:t>𝐸</m:t>
                        </m:r>
                      </m:e>
                      <m:sub>
                        <m:r>
                          <a:rPr lang="en-US" altLang="en-US" sz="2200" b="0" i="1" smtClean="0">
                            <a:latin typeface="Cambria Math" panose="02040503050406030204" pitchFamily="18" charset="0"/>
                          </a:rPr>
                          <m:t>𝐹</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r>
                      <a:rPr lang="en-US" altLang="en-US" sz="2200" b="0" i="1" smtClean="0">
                        <a:latin typeface="Cambria Math" panose="02040503050406030204" pitchFamily="18" charset="0"/>
                      </a:rPr>
                      <m:t>𝑒𝑉</m:t>
                    </m:r>
                  </m:oMath>
                </a14:m>
                <a:r>
                  <a:rPr lang="en-US" altLang="en-US" sz="2200" dirty="0">
                    <a:latin typeface="Times New Roman" panose="02020603050405020304" pitchFamily="18" charset="0"/>
                    <a:cs typeface="Times New Roman" panose="02020603050405020304" pitchFamily="18" charset="0"/>
                  </a:rPr>
                  <a:t>. Plots (a) and (c) show that when the </a:t>
                </a:r>
                <a14:m>
                  <m:oMath xmlns:m="http://schemas.openxmlformats.org/officeDocument/2006/math">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&lt;3%</m:t>
                    </m:r>
                  </m:oMath>
                </a14:m>
                <a:r>
                  <a:rPr lang="en-US" altLang="en-US" sz="2200" dirty="0">
                    <a:latin typeface="Times New Roman" panose="02020603050405020304" pitchFamily="18" charset="0"/>
                    <a:cs typeface="Times New Roman" panose="02020603050405020304" pitchFamily="18" charset="0"/>
                  </a:rPr>
                  <a:t> that the transport acts quasi-ballistically; when </a:t>
                </a:r>
                <a14:m>
                  <m:oMath xmlns:m="http://schemas.openxmlformats.org/officeDocument/2006/math">
                    <m:r>
                      <a:rPr lang="en-US" altLang="en-US" sz="2200" b="0" i="0" smtClean="0">
                        <a:latin typeface="Cambria Math" panose="02040503050406030204" pitchFamily="18" charset="0"/>
                        <a:ea typeface="Cambria Math" panose="02040503050406030204" pitchFamily="18" charset="0"/>
                      </a:rPr>
                      <m:t>3%&lt;</m:t>
                    </m:r>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&lt;</m:t>
                    </m:r>
                    <m:r>
                      <a:rPr lang="en-US" altLang="en-US" sz="2200" b="0" i="1" smtClean="0">
                        <a:latin typeface="Cambria Math" panose="02040503050406030204" pitchFamily="18" charset="0"/>
                        <a:ea typeface="Cambria Math" panose="02040503050406030204" pitchFamily="18" charset="0"/>
                      </a:rPr>
                      <m:t>10</m:t>
                    </m:r>
                    <m:r>
                      <a:rPr lang="en-US" altLang="en-US" sz="2200" b="0" i="1" smtClean="0">
                        <a:latin typeface="Cambria Math" panose="02040503050406030204" pitchFamily="18" charset="0"/>
                      </a:rPr>
                      <m:t>%</m:t>
                    </m:r>
                  </m:oMath>
                </a14:m>
                <a:r>
                  <a:rPr lang="en-US" altLang="en-US" sz="2200" dirty="0">
                    <a:latin typeface="Times New Roman" panose="02020603050405020304" pitchFamily="18" charset="0"/>
                    <a:cs typeface="Times New Roman" panose="02020603050405020304" pitchFamily="18" charset="0"/>
                  </a:rPr>
                  <a:t> the transport is pseudo diffusive (</a:t>
                </a:r>
                <a14:m>
                  <m:oMath xmlns:m="http://schemas.openxmlformats.org/officeDocument/2006/math">
                    <m:r>
                      <a:rPr lang="en-US" altLang="en-US" sz="2200" b="0" i="1" smtClean="0">
                        <a:latin typeface="Cambria Math" panose="02040503050406030204" pitchFamily="18" charset="0"/>
                      </a:rPr>
                      <m:t>𝐹</m:t>
                    </m:r>
                    <m:r>
                      <a:rPr lang="en-US" altLang="en-US" sz="2200" b="0" i="1" smtClean="0">
                        <a:latin typeface="Cambria Math" panose="02040503050406030204" pitchFamily="18" charset="0"/>
                        <a:ea typeface="Cambria Math" panose="02040503050406030204" pitchFamily="18" charset="0"/>
                      </a:rPr>
                      <m:t>≈1/3</m:t>
                    </m:r>
                  </m:oMath>
                </a14:m>
                <a:r>
                  <a:rPr lang="en-US" altLang="en-US" sz="2200" dirty="0">
                    <a:latin typeface="Times New Roman" panose="02020603050405020304" pitchFamily="18" charset="0"/>
                    <a:cs typeface="Times New Roman" panose="02020603050405020304" pitchFamily="18" charset="0"/>
                  </a:rPr>
                  <a:t>); and when </a:t>
                </a:r>
                <a14:m>
                  <m:oMath xmlns:m="http://schemas.openxmlformats.org/officeDocument/2006/math">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&gt;</m:t>
                    </m:r>
                    <m:r>
                      <a:rPr lang="en-US" altLang="en-US" sz="2200" b="0" i="1" smtClean="0">
                        <a:latin typeface="Cambria Math" panose="02040503050406030204" pitchFamily="18" charset="0"/>
                        <a:ea typeface="Cambria Math" panose="02040503050406030204" pitchFamily="18" charset="0"/>
                      </a:rPr>
                      <m:t>10</m:t>
                    </m:r>
                    <m:r>
                      <a:rPr lang="en-US" altLang="en-US" sz="2200" b="0" i="1" smtClean="0">
                        <a:latin typeface="Cambria Math" panose="02040503050406030204" pitchFamily="18" charset="0"/>
                        <a:ea typeface="Cambria Math" panose="02040503050406030204" pitchFamily="18" charset="0"/>
                      </a:rPr>
                      <m:t>%</m:t>
                    </m:r>
                  </m:oMath>
                </a14:m>
                <a:r>
                  <a:rPr lang="en-US" altLang="en-US" sz="2200" dirty="0">
                    <a:latin typeface="Times New Roman" panose="02020603050405020304" pitchFamily="18" charset="0"/>
                    <a:cs typeface="Times New Roman" panose="02020603050405020304" pitchFamily="18" charset="0"/>
                  </a:rPr>
                  <a:t> the transport quickly dissipates due to reflective scattering and Anderson Localization </a:t>
                </a:r>
                <a:r>
                  <a:rPr lang="en-US" altLang="en-US" sz="2200" b="1" dirty="0">
                    <a:latin typeface="Times New Roman" panose="02020603050405020304" pitchFamily="18" charset="0"/>
                    <a:cs typeface="Times New Roman" panose="02020603050405020304" pitchFamily="18" charset="0"/>
                  </a:rPr>
                  <a:t>[5]</a:t>
                </a:r>
                <a:r>
                  <a:rPr lang="en-US" altLang="en-US" sz="2200" dirty="0">
                    <a:latin typeface="Times New Roman" panose="02020603050405020304" pitchFamily="18" charset="0"/>
                    <a:cs typeface="Times New Roman" panose="02020603050405020304" pitchFamily="18" charset="0"/>
                  </a:rPr>
                  <a:t> caused by the disorder in the system. As a result, the total conductance is effectively zero by </a:t>
                </a:r>
                <a14:m>
                  <m:oMath xmlns:m="http://schemas.openxmlformats.org/officeDocument/2006/math">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&gt;30%.</m:t>
                    </m:r>
                  </m:oMath>
                </a14:m>
                <a:r>
                  <a:rPr lang="en-US" altLang="en-US" sz="2200" dirty="0">
                    <a:latin typeface="Times New Roman" panose="02020603050405020304" pitchFamily="18" charset="0"/>
                    <a:cs typeface="Times New Roman" panose="02020603050405020304" pitchFamily="18" charset="0"/>
                  </a:rPr>
                  <a:t> </a:t>
                </a:r>
              </a:p>
            </p:txBody>
          </p:sp>
        </mc:Choice>
        <mc:Fallback>
          <p:sp>
            <p:nvSpPr>
              <p:cNvPr id="21" name="Rectangle 1466">
                <a:extLst>
                  <a:ext uri="{FF2B5EF4-FFF2-40B4-BE49-F238E27FC236}">
                    <a16:creationId xmlns:a16="http://schemas.microsoft.com/office/drawing/2014/main" id="{4179B745-EBDB-EFA8-EBB6-AEBF973B9A00}"/>
                  </a:ext>
                </a:extLst>
              </p:cNvPr>
              <p:cNvSpPr>
                <a:spLocks noRot="1" noChangeAspect="1" noMove="1" noResize="1" noEditPoints="1" noAdjustHandles="1" noChangeArrowheads="1" noChangeShapeType="1" noTextEdit="1"/>
              </p:cNvSpPr>
              <p:nvPr/>
            </p:nvSpPr>
            <p:spPr bwMode="auto">
              <a:xfrm>
                <a:off x="12801600" y="25146000"/>
                <a:ext cx="10972800" cy="2103120"/>
              </a:xfrm>
              <a:prstGeom prst="rect">
                <a:avLst/>
              </a:prstGeom>
              <a:blipFill>
                <a:blip r:embed="rId8"/>
                <a:stretch>
                  <a:fillRect l="-219" t="-1072"/>
                </a:stretch>
              </a:blipFill>
              <a:ln w="9525" algn="ctr">
                <a:solidFill>
                  <a:schemeClr val="tx1"/>
                </a:solidFill>
                <a:miter lim="800000"/>
                <a:headEnd/>
                <a:tailEnd/>
              </a:ln>
              <a:effectLst>
                <a:outerShdw dist="35921" dir="2700000" algn="ctr" rotWithShape="0">
                  <a:srgbClr val="808080"/>
                </a:outerShdw>
              </a:effectLst>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D02BEDDC-D8E2-BBFF-0D34-43F352743E13}"/>
              </a:ext>
            </a:extLst>
          </p:cNvPr>
          <p:cNvGrpSpPr/>
          <p:nvPr/>
        </p:nvGrpSpPr>
        <p:grpSpPr>
          <a:xfrm>
            <a:off x="12801587" y="5760720"/>
            <a:ext cx="10972824" cy="7315207"/>
            <a:chOff x="12801587" y="5760720"/>
            <a:chExt cx="10972824" cy="7315207"/>
          </a:xfrm>
        </p:grpSpPr>
        <p:pic>
          <p:nvPicPr>
            <p:cNvPr id="23" name="Picture 22" descr="Chart, line chart&#10;&#10;Description automatically generated">
              <a:extLst>
                <a:ext uri="{FF2B5EF4-FFF2-40B4-BE49-F238E27FC236}">
                  <a16:creationId xmlns:a16="http://schemas.microsoft.com/office/drawing/2014/main" id="{D2B3295E-0563-EC72-9766-C7643D7D49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88000" y="5760720"/>
              <a:ext cx="5486411" cy="3657607"/>
            </a:xfrm>
            <a:prstGeom prst="rect">
              <a:avLst/>
            </a:prstGeom>
          </p:spPr>
        </p:pic>
        <p:pic>
          <p:nvPicPr>
            <p:cNvPr id="24" name="Picture 23" descr="Chart, line chart, histogram&#10;&#10;Description automatically generated">
              <a:extLst>
                <a:ext uri="{FF2B5EF4-FFF2-40B4-BE49-F238E27FC236}">
                  <a16:creationId xmlns:a16="http://schemas.microsoft.com/office/drawing/2014/main" id="{BBEB1D25-8A89-B2D1-3943-FBCA3A5087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01587" y="9418320"/>
              <a:ext cx="5486411" cy="3657607"/>
            </a:xfrm>
            <a:prstGeom prst="rect">
              <a:avLst/>
            </a:prstGeom>
          </p:spPr>
        </p:pic>
        <p:pic>
          <p:nvPicPr>
            <p:cNvPr id="25" name="Picture 24" descr="Chart, line chart, histogram&#10;&#10;Description automatically generated">
              <a:extLst>
                <a:ext uri="{FF2B5EF4-FFF2-40B4-BE49-F238E27FC236}">
                  <a16:creationId xmlns:a16="http://schemas.microsoft.com/office/drawing/2014/main" id="{210D81BC-423F-0746-F19F-545E6B932B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287999" y="9418320"/>
              <a:ext cx="5486411" cy="3657607"/>
            </a:xfrm>
            <a:prstGeom prst="rect">
              <a:avLst/>
            </a:prstGeom>
          </p:spPr>
        </p:pic>
        <p:pic>
          <p:nvPicPr>
            <p:cNvPr id="26" name="Picture 25" descr="Chart, histogram&#10;&#10;Description automatically generated">
              <a:extLst>
                <a:ext uri="{FF2B5EF4-FFF2-40B4-BE49-F238E27FC236}">
                  <a16:creationId xmlns:a16="http://schemas.microsoft.com/office/drawing/2014/main" id="{F6F5CD5C-0C09-5520-2BBB-2D79AA5FDB1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01600" y="5760720"/>
              <a:ext cx="5486411" cy="3657607"/>
            </a:xfrm>
            <a:prstGeom prst="rect">
              <a:avLst/>
            </a:prstGeom>
          </p:spPr>
        </p:pic>
      </p:grpSp>
      <p:grpSp>
        <p:nvGrpSpPr>
          <p:cNvPr id="27" name="Group 26">
            <a:extLst>
              <a:ext uri="{FF2B5EF4-FFF2-40B4-BE49-F238E27FC236}">
                <a16:creationId xmlns:a16="http://schemas.microsoft.com/office/drawing/2014/main" id="{AB7F63EE-1AE9-A4CF-E6B7-D0ADF9831358}"/>
              </a:ext>
            </a:extLst>
          </p:cNvPr>
          <p:cNvGrpSpPr/>
          <p:nvPr/>
        </p:nvGrpSpPr>
        <p:grpSpPr>
          <a:xfrm>
            <a:off x="12801600" y="17556480"/>
            <a:ext cx="10972811" cy="7315207"/>
            <a:chOff x="12801600" y="17556480"/>
            <a:chExt cx="10972811" cy="7315207"/>
          </a:xfrm>
        </p:grpSpPr>
        <p:pic>
          <p:nvPicPr>
            <p:cNvPr id="28" name="Picture 27" descr="Chart, histogram&#10;&#10;Description automatically generated">
              <a:extLst>
                <a:ext uri="{FF2B5EF4-FFF2-40B4-BE49-F238E27FC236}">
                  <a16:creationId xmlns:a16="http://schemas.microsoft.com/office/drawing/2014/main" id="{68E77A71-17E9-3ED6-BC32-F8F43E83A50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801600" y="17556480"/>
              <a:ext cx="5486411" cy="3657607"/>
            </a:xfrm>
            <a:prstGeom prst="rect">
              <a:avLst/>
            </a:prstGeom>
          </p:spPr>
        </p:pic>
        <p:pic>
          <p:nvPicPr>
            <p:cNvPr id="29" name="Picture 28" descr="Chart, histogram&#10;&#10;Description automatically generated">
              <a:extLst>
                <a:ext uri="{FF2B5EF4-FFF2-40B4-BE49-F238E27FC236}">
                  <a16:creationId xmlns:a16="http://schemas.microsoft.com/office/drawing/2014/main" id="{D9ED5521-125D-BA8B-31FF-18C9E6F4306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288000" y="17556480"/>
              <a:ext cx="5486411" cy="3657607"/>
            </a:xfrm>
            <a:prstGeom prst="rect">
              <a:avLst/>
            </a:prstGeom>
          </p:spPr>
        </p:pic>
        <p:pic>
          <p:nvPicPr>
            <p:cNvPr id="30" name="Picture 29" descr="Chart, line chart&#10;&#10;Description automatically generated">
              <a:extLst>
                <a:ext uri="{FF2B5EF4-FFF2-40B4-BE49-F238E27FC236}">
                  <a16:creationId xmlns:a16="http://schemas.microsoft.com/office/drawing/2014/main" id="{CEC72563-81AF-E8C3-1886-51A0BCA20B0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01600" y="21214080"/>
              <a:ext cx="5486411" cy="3657607"/>
            </a:xfrm>
            <a:prstGeom prst="rect">
              <a:avLst/>
            </a:prstGeom>
          </p:spPr>
        </p:pic>
        <p:pic>
          <p:nvPicPr>
            <p:cNvPr id="31" name="Picture 30" descr="Chart&#10;&#10;Description automatically generated">
              <a:extLst>
                <a:ext uri="{FF2B5EF4-FFF2-40B4-BE49-F238E27FC236}">
                  <a16:creationId xmlns:a16="http://schemas.microsoft.com/office/drawing/2014/main" id="{439927AF-A425-B323-DE2E-7E52D40C01A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288000" y="21214080"/>
              <a:ext cx="5486411" cy="3657607"/>
            </a:xfrm>
            <a:prstGeom prst="rect">
              <a:avLst/>
            </a:prstGeom>
          </p:spPr>
        </p:pic>
      </p:grpSp>
      <mc:AlternateContent xmlns:mc="http://schemas.openxmlformats.org/markup-compatibility/2006">
        <mc:Choice xmlns:a14="http://schemas.microsoft.com/office/drawing/2010/main" Requires="a14">
          <p:sp>
            <p:nvSpPr>
              <p:cNvPr id="32" name="Rectangle 660">
                <a:extLst>
                  <a:ext uri="{FF2B5EF4-FFF2-40B4-BE49-F238E27FC236}">
                    <a16:creationId xmlns:a16="http://schemas.microsoft.com/office/drawing/2014/main" id="{70A1310D-0F0D-6F41-F7EA-6D0ACB39A294}"/>
                  </a:ext>
                </a:extLst>
              </p:cNvPr>
              <p:cNvSpPr>
                <a:spLocks noChangeArrowheads="1"/>
              </p:cNvSpPr>
              <p:nvPr/>
            </p:nvSpPr>
            <p:spPr bwMode="auto">
              <a:xfrm>
                <a:off x="25146000" y="16459200"/>
                <a:ext cx="10972800" cy="4937760"/>
              </a:xfrm>
              <a:prstGeom prst="rect">
                <a:avLst/>
              </a:prstGeom>
              <a:solidFill>
                <a:schemeClr val="bg1"/>
              </a:solidFill>
              <a:ln w="9525">
                <a:solidFill>
                  <a:srgbClr val="000000"/>
                </a:solidFill>
                <a:miter lim="800000"/>
                <a:headEnd/>
                <a:tailEnd/>
              </a:ln>
              <a:effectLst>
                <a:outerShdw dist="35921" dir="2700000" algn="ctr" rotWithShape="0">
                  <a:srgbClr val="808080"/>
                </a:outerShdw>
              </a:effectLst>
            </p:spPr>
            <p:txBody>
              <a:bodyPr anchor="ctr">
                <a:sp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just">
                  <a:spcBef>
                    <a:spcPct val="0"/>
                  </a:spcBef>
                  <a:buFontTx/>
                  <a:buNone/>
                </a:pPr>
                <a:r>
                  <a:rPr lang="en-US" altLang="en-US" sz="2200" dirty="0">
                    <a:latin typeface="Times New Roman" panose="02020603050405020304" pitchFamily="18" charset="0"/>
                    <a:cs typeface="Times New Roman" panose="02020603050405020304" pitchFamily="18" charset="0"/>
                  </a:rPr>
                  <a:t>	In summary, numerical simulations were performed to evaluate the conductance, conductivity, Fano factor, and shot noise dependencies on the length, width, and cleanliness of pseudo diffusive and diffusive ZGNRs via a nearest neighbor tight binding Hamiltonian. It was shown that pseudo diffusive behavior is exhibited in clean ZGNRs when the </a:t>
                </a:r>
                <a14:m>
                  <m:oMath xmlns:m="http://schemas.openxmlformats.org/officeDocument/2006/math">
                    <m:f>
                      <m:fPr>
                        <m:type m:val="lin"/>
                        <m:ctrlPr>
                          <a:rPr lang="en-US" altLang="en-US" sz="2200" b="0" i="1" smtClean="0">
                            <a:latin typeface="Cambria Math" panose="02040503050406030204" pitchFamily="18" charset="0"/>
                            <a:ea typeface="Cambria Math" panose="02040503050406030204" pitchFamily="18" charset="0"/>
                          </a:rPr>
                        </m:ctrlPr>
                      </m:fPr>
                      <m:num>
                        <m:r>
                          <a:rPr lang="en-US" altLang="en-US" sz="2200" b="0" i="1" smtClean="0">
                            <a:latin typeface="Cambria Math" panose="02040503050406030204" pitchFamily="18" charset="0"/>
                            <a:ea typeface="Cambria Math" panose="02040503050406030204" pitchFamily="18" charset="0"/>
                          </a:rPr>
                          <m:t>𝐿</m:t>
                        </m:r>
                      </m:num>
                      <m:den>
                        <m:r>
                          <a:rPr lang="en-US" altLang="en-US" sz="2200" b="0" i="1" smtClean="0">
                            <a:latin typeface="Cambria Math" panose="02040503050406030204" pitchFamily="18" charset="0"/>
                            <a:ea typeface="Cambria Math" panose="02040503050406030204" pitchFamily="18" charset="0"/>
                          </a:rPr>
                          <m:t>𝑊</m:t>
                        </m:r>
                      </m:den>
                    </m:f>
                  </m:oMath>
                </a14:m>
                <a:r>
                  <a:rPr lang="en-US" altLang="en-US" sz="2200" dirty="0">
                    <a:latin typeface="Times New Roman" panose="02020603050405020304" pitchFamily="18" charset="0"/>
                    <a:cs typeface="Times New Roman" panose="02020603050405020304" pitchFamily="18" charset="0"/>
                  </a:rPr>
                  <a:t> ratio is </a:t>
                </a:r>
                <a14:m>
                  <m:oMath xmlns:m="http://schemas.openxmlformats.org/officeDocument/2006/math">
                    <m:r>
                      <a:rPr lang="en-US" altLang="en-US" sz="2200" b="0" i="1" smtClean="0">
                        <a:latin typeface="Cambria Math" panose="02040503050406030204" pitchFamily="18" charset="0"/>
                      </a:rPr>
                      <m:t>~.2</m:t>
                    </m:r>
                  </m:oMath>
                </a14:m>
                <a:r>
                  <a:rPr lang="en-US" altLang="en-US" sz="2200" dirty="0">
                    <a:latin typeface="Times New Roman" panose="02020603050405020304" pitchFamily="18" charset="0"/>
                    <a:cs typeface="Times New Roman" panose="02020603050405020304" pitchFamily="18" charset="0"/>
                  </a:rPr>
                  <a:t> and that the total region in which this behavior occurs increases as a function of the width of the ZGNR. It was further found that outside of this region that ballistic transport occurred. Additionally, the </a:t>
                </a:r>
                <a:r>
                  <a:rPr lang="en-US" altLang="en-US" sz="2200" dirty="0" err="1">
                    <a:latin typeface="Times New Roman" panose="02020603050405020304" pitchFamily="18" charset="0"/>
                    <a:cs typeface="Times New Roman" panose="02020603050405020304" pitchFamily="18" charset="0"/>
                  </a:rPr>
                  <a:t>conductances</a:t>
                </a:r>
                <a:r>
                  <a:rPr lang="en-US" altLang="en-US" sz="2200" dirty="0">
                    <a:latin typeface="Times New Roman" panose="02020603050405020304" pitchFamily="18" charset="0"/>
                    <a:cs typeface="Times New Roman" panose="02020603050405020304" pitchFamily="18" charset="0"/>
                  </a:rPr>
                  <a:t>, conductivities, Fano factors, and shot noises all scaled similarly across various ZGNR widths as a function of their </a:t>
                </a:r>
                <a14:m>
                  <m:oMath xmlns:m="http://schemas.openxmlformats.org/officeDocument/2006/math">
                    <m:f>
                      <m:fPr>
                        <m:type m:val="lin"/>
                        <m:ctrlPr>
                          <a:rPr lang="en-US" altLang="en-US" sz="2200" b="0" i="1" smtClean="0">
                            <a:latin typeface="Cambria Math" panose="02040503050406030204" pitchFamily="18" charset="0"/>
                            <a:ea typeface="Cambria Math" panose="02040503050406030204" pitchFamily="18" charset="0"/>
                          </a:rPr>
                        </m:ctrlPr>
                      </m:fPr>
                      <m:num>
                        <m:r>
                          <a:rPr lang="en-US" altLang="en-US" sz="2200" b="0" i="1" smtClean="0">
                            <a:latin typeface="Cambria Math" panose="02040503050406030204" pitchFamily="18" charset="0"/>
                            <a:ea typeface="Cambria Math" panose="02040503050406030204" pitchFamily="18" charset="0"/>
                          </a:rPr>
                          <m:t>𝐿</m:t>
                        </m:r>
                      </m:num>
                      <m:den>
                        <m:r>
                          <a:rPr lang="en-US" altLang="en-US" sz="2200" b="0" i="1" smtClean="0">
                            <a:latin typeface="Cambria Math" panose="02040503050406030204" pitchFamily="18" charset="0"/>
                            <a:ea typeface="Cambria Math" panose="02040503050406030204" pitchFamily="18" charset="0"/>
                          </a:rPr>
                          <m:t>𝑊</m:t>
                        </m:r>
                      </m:den>
                    </m:f>
                  </m:oMath>
                </a14:m>
                <a:r>
                  <a:rPr lang="en-US" altLang="en-US" sz="2200" dirty="0">
                    <a:latin typeface="Times New Roman" panose="02020603050405020304" pitchFamily="18" charset="0"/>
                    <a:cs typeface="Times New Roman" panose="02020603050405020304" pitchFamily="18" charset="0"/>
                  </a:rPr>
                  <a:t> ratios.</a:t>
                </a:r>
              </a:p>
              <a:p>
                <a:pPr algn="just">
                  <a:spcBef>
                    <a:spcPct val="0"/>
                  </a:spcBef>
                  <a:buFontTx/>
                  <a:buNone/>
                </a:pPr>
                <a:r>
                  <a:rPr lang="en-US" altLang="en-US" sz="2200" dirty="0">
                    <a:latin typeface="Times New Roman" panose="02020603050405020304" pitchFamily="18" charset="0"/>
                    <a:cs typeface="Times New Roman" panose="02020603050405020304" pitchFamily="18" charset="0"/>
                  </a:rPr>
                  <a:t>	The diffusive ZGNRs also scaled similarly to one another as a function of their vacancies and lengths. It was shown that the vacancy dependent ZGNRs underwent quasi-ballistic transport when the </a:t>
                </a:r>
                <a14:m>
                  <m:oMath xmlns:m="http://schemas.openxmlformats.org/officeDocument/2006/math">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&lt;3%</m:t>
                    </m:r>
                  </m:oMath>
                </a14:m>
                <a:r>
                  <a:rPr lang="en-US" altLang="en-US" sz="2200" dirty="0">
                    <a:latin typeface="Times New Roman" panose="02020603050405020304" pitchFamily="18" charset="0"/>
                    <a:cs typeface="Times New Roman" panose="02020603050405020304" pitchFamily="18" charset="0"/>
                  </a:rPr>
                  <a:t>, diffusive transport when </a:t>
                </a:r>
                <a14:m>
                  <m:oMath xmlns:m="http://schemas.openxmlformats.org/officeDocument/2006/math">
                    <m:r>
                      <a:rPr lang="en-US" altLang="en-US" sz="2200" b="0" i="0" smtClean="0">
                        <a:latin typeface="Cambria Math" panose="02040503050406030204" pitchFamily="18" charset="0"/>
                        <a:ea typeface="Cambria Math" panose="02040503050406030204" pitchFamily="18" charset="0"/>
                      </a:rPr>
                      <m:t>3%&lt;</m:t>
                    </m:r>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&lt;10%</m:t>
                    </m:r>
                  </m:oMath>
                </a14:m>
                <a:r>
                  <a:rPr lang="en-US" altLang="en-US" sz="2200" dirty="0">
                    <a:latin typeface="Times New Roman" panose="02020603050405020304" pitchFamily="18" charset="0"/>
                    <a:cs typeface="Times New Roman" panose="02020603050405020304" pitchFamily="18" charset="0"/>
                  </a:rPr>
                  <a:t>, and vanishing transport when </a:t>
                </a:r>
                <a14:m>
                  <m:oMath xmlns:m="http://schemas.openxmlformats.org/officeDocument/2006/math">
                    <m:r>
                      <a:rPr lang="en-US" altLang="en-US" sz="2200" b="0" i="1" smtClean="0">
                        <a:latin typeface="Cambria Math" panose="02040503050406030204" pitchFamily="18" charset="0"/>
                        <a:ea typeface="Cambria Math" panose="02040503050406030204" pitchFamily="18" charset="0"/>
                      </a:rPr>
                      <m:t>𝑣𝑎𝑐𝑎𝑛𝑐𝑦</m:t>
                    </m:r>
                    <m:r>
                      <a:rPr lang="en-US" altLang="en-US" sz="2200" b="0" i="1" smtClean="0">
                        <a:latin typeface="Cambria Math" panose="02040503050406030204" pitchFamily="18" charset="0"/>
                        <a:ea typeface="Cambria Math" panose="02040503050406030204" pitchFamily="18" charset="0"/>
                      </a:rPr>
                      <m:t> </m:t>
                    </m:r>
                    <m:r>
                      <a:rPr lang="en-US" altLang="en-US" sz="2200" b="0" i="1" smtClean="0">
                        <a:latin typeface="Cambria Math" panose="02040503050406030204" pitchFamily="18" charset="0"/>
                        <a:ea typeface="Cambria Math" panose="02040503050406030204" pitchFamily="18" charset="0"/>
                      </a:rPr>
                      <m:t>𝑟𝑎𝑡𝑒</m:t>
                    </m:r>
                    <m:r>
                      <a:rPr lang="en-US" altLang="en-US" sz="2200" b="0" i="1" smtClean="0">
                        <a:latin typeface="Cambria Math" panose="02040503050406030204" pitchFamily="18" charset="0"/>
                        <a:ea typeface="Cambria Math" panose="02040503050406030204" pitchFamily="18" charset="0"/>
                      </a:rPr>
                      <m:t>&gt;30%.</m:t>
                    </m:r>
                  </m:oMath>
                </a14:m>
                <a:r>
                  <a:rPr lang="en-US" altLang="en-US" sz="2200" dirty="0">
                    <a:latin typeface="Times New Roman" panose="02020603050405020304" pitchFamily="18" charset="0"/>
                    <a:cs typeface="Times New Roman" panose="02020603050405020304" pitchFamily="18" charset="0"/>
                  </a:rPr>
                  <a:t> When fixed to a  </a:t>
                </a:r>
                <a14:m>
                  <m:oMath xmlns:m="http://schemas.openxmlformats.org/officeDocument/2006/math">
                    <m:r>
                      <a:rPr lang="en-US" altLang="en-US" sz="2200" b="0" i="1" smtClean="0">
                        <a:latin typeface="Cambria Math" panose="02040503050406030204" pitchFamily="18" charset="0"/>
                      </a:rPr>
                      <m:t>5%</m:t>
                    </m:r>
                  </m:oMath>
                </a14:m>
                <a:r>
                  <a:rPr lang="en-US" altLang="en-US" sz="2200" dirty="0">
                    <a:latin typeface="Times New Roman" panose="02020603050405020304" pitchFamily="18" charset="0"/>
                    <a:cs typeface="Times New Roman" panose="02020603050405020304" pitchFamily="18" charset="0"/>
                  </a:rPr>
                  <a:t> vacancy rate it was found that the measured quantities were linearly dependent on the length. The Fano factor had a marginal increase over the measured interval but never left the diffusive transport regime. </a:t>
                </a:r>
              </a:p>
            </p:txBody>
          </p:sp>
        </mc:Choice>
        <mc:Fallback>
          <p:sp>
            <p:nvSpPr>
              <p:cNvPr id="32" name="Rectangle 660">
                <a:extLst>
                  <a:ext uri="{FF2B5EF4-FFF2-40B4-BE49-F238E27FC236}">
                    <a16:creationId xmlns:a16="http://schemas.microsoft.com/office/drawing/2014/main" id="{70A1310D-0F0D-6F41-F7EA-6D0ACB39A294}"/>
                  </a:ext>
                </a:extLst>
              </p:cNvPr>
              <p:cNvSpPr>
                <a:spLocks noRot="1" noChangeAspect="1" noMove="1" noResize="1" noEditPoints="1" noAdjustHandles="1" noChangeArrowheads="1" noChangeShapeType="1" noTextEdit="1"/>
              </p:cNvSpPr>
              <p:nvPr/>
            </p:nvSpPr>
            <p:spPr bwMode="auto">
              <a:xfrm>
                <a:off x="25146000" y="16459200"/>
                <a:ext cx="10972800" cy="4937760"/>
              </a:xfrm>
              <a:prstGeom prst="rect">
                <a:avLst/>
              </a:prstGeom>
              <a:blipFill>
                <a:blip r:embed="rId17"/>
                <a:stretch>
                  <a:fillRect l="-219"/>
                </a:stretch>
              </a:blipFill>
              <a:ln w="9525">
                <a:solidFill>
                  <a:srgbClr val="000000"/>
                </a:solidFill>
                <a:miter lim="800000"/>
                <a:headEnd/>
                <a:tailEnd/>
              </a:ln>
              <a:effectLst>
                <a:outerShdw dist="35921" dir="2700000" algn="ctr" rotWithShape="0">
                  <a:srgbClr val="808080"/>
                </a:outerShdw>
              </a:effectLst>
            </p:spPr>
            <p:txBody>
              <a:bodyPr/>
              <a:lstStyle/>
              <a:p>
                <a:r>
                  <a:rPr lang="en-US">
                    <a:noFill/>
                  </a:rPr>
                  <a:t> </a:t>
                </a:r>
              </a:p>
            </p:txBody>
          </p:sp>
        </mc:Fallback>
      </mc:AlternateContent>
      <p:sp>
        <p:nvSpPr>
          <p:cNvPr id="33" name="AutoShape 295">
            <a:extLst>
              <a:ext uri="{FF2B5EF4-FFF2-40B4-BE49-F238E27FC236}">
                <a16:creationId xmlns:a16="http://schemas.microsoft.com/office/drawing/2014/main" id="{AF46CF7D-D4D4-33C2-D7AD-AF4A1E20D1CB}"/>
              </a:ext>
            </a:extLst>
          </p:cNvPr>
          <p:cNvSpPr>
            <a:spLocks noChangeArrowheads="1"/>
          </p:cNvSpPr>
          <p:nvPr/>
        </p:nvSpPr>
        <p:spPr bwMode="auto">
          <a:xfrm>
            <a:off x="25146000" y="14630400"/>
            <a:ext cx="10972800" cy="1554163"/>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algn="l" defTabSz="727075">
              <a:defRPr sz="2400">
                <a:solidFill>
                  <a:schemeClr val="tx1"/>
                </a:solidFill>
                <a:latin typeface="Times New Roman" panose="02020603050405020304" pitchFamily="18" charset="0"/>
              </a:defRPr>
            </a:lvl1pPr>
            <a:lvl2pPr marL="363538" algn="l" defTabSz="727075">
              <a:defRPr sz="2400">
                <a:solidFill>
                  <a:schemeClr val="tx1"/>
                </a:solidFill>
                <a:latin typeface="Times New Roman" panose="02020603050405020304" pitchFamily="18" charset="0"/>
              </a:defRPr>
            </a:lvl2pPr>
            <a:lvl3pPr marL="727075" algn="l" defTabSz="727075">
              <a:defRPr sz="2400">
                <a:solidFill>
                  <a:schemeClr val="tx1"/>
                </a:solidFill>
                <a:latin typeface="Times New Roman" panose="02020603050405020304" pitchFamily="18" charset="0"/>
              </a:defRPr>
            </a:lvl3pPr>
            <a:lvl4pPr marL="1090613" algn="l" defTabSz="727075">
              <a:defRPr sz="2400">
                <a:solidFill>
                  <a:schemeClr val="tx1"/>
                </a:solidFill>
                <a:latin typeface="Times New Roman" panose="02020603050405020304" pitchFamily="18" charset="0"/>
              </a:defRPr>
            </a:lvl4pPr>
            <a:lvl5pPr marL="1454150" algn="l" defTabSz="727075">
              <a:defRPr sz="2400">
                <a:solidFill>
                  <a:schemeClr val="tx1"/>
                </a:solidFill>
                <a:latin typeface="Times New Roman" panose="02020603050405020304" pitchFamily="18" charset="0"/>
              </a:defRPr>
            </a:lvl5pPr>
            <a:lvl6pPr marL="1911350" defTabSz="727075" eaLnBrk="0" fontAlgn="base" hangingPunct="0">
              <a:spcBef>
                <a:spcPct val="0"/>
              </a:spcBef>
              <a:spcAft>
                <a:spcPct val="0"/>
              </a:spcAft>
              <a:defRPr sz="2400">
                <a:solidFill>
                  <a:schemeClr val="tx1"/>
                </a:solidFill>
                <a:latin typeface="Times New Roman" panose="02020603050405020304" pitchFamily="18" charset="0"/>
              </a:defRPr>
            </a:lvl6pPr>
            <a:lvl7pPr marL="2368550" defTabSz="727075" eaLnBrk="0" fontAlgn="base" hangingPunct="0">
              <a:spcBef>
                <a:spcPct val="0"/>
              </a:spcBef>
              <a:spcAft>
                <a:spcPct val="0"/>
              </a:spcAft>
              <a:defRPr sz="2400">
                <a:solidFill>
                  <a:schemeClr val="tx1"/>
                </a:solidFill>
                <a:latin typeface="Times New Roman" panose="02020603050405020304" pitchFamily="18" charset="0"/>
              </a:defRPr>
            </a:lvl7pPr>
            <a:lvl8pPr marL="2825750" defTabSz="727075" eaLnBrk="0" fontAlgn="base" hangingPunct="0">
              <a:spcBef>
                <a:spcPct val="0"/>
              </a:spcBef>
              <a:spcAft>
                <a:spcPct val="0"/>
              </a:spcAft>
              <a:defRPr sz="2400">
                <a:solidFill>
                  <a:schemeClr val="tx1"/>
                </a:solidFill>
                <a:latin typeface="Times New Roman" panose="02020603050405020304" pitchFamily="18" charset="0"/>
              </a:defRPr>
            </a:lvl8pPr>
            <a:lvl9pPr marL="3282950" defTabSz="727075"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300" b="1">
                <a:solidFill>
                  <a:srgbClr val="FFFF00"/>
                </a:solidFill>
                <a:effectLst>
                  <a:outerShdw blurRad="38100" dist="38100" dir="2700000" algn="tl">
                    <a:srgbClr val="000000"/>
                  </a:outerShdw>
                </a:effectLst>
                <a:latin typeface="Arial Unicode MS" pitchFamily="34" charset="-128"/>
              </a:rPr>
              <a:t>Conclusions</a:t>
            </a:r>
          </a:p>
        </p:txBody>
      </p:sp>
      <p:sp>
        <p:nvSpPr>
          <p:cNvPr id="34" name="AutoShape 295">
            <a:extLst>
              <a:ext uri="{FF2B5EF4-FFF2-40B4-BE49-F238E27FC236}">
                <a16:creationId xmlns:a16="http://schemas.microsoft.com/office/drawing/2014/main" id="{B36F1EAF-06AA-8840-543F-4509EA9603FD}"/>
              </a:ext>
            </a:extLst>
          </p:cNvPr>
          <p:cNvSpPr>
            <a:spLocks noChangeArrowheads="1"/>
          </p:cNvSpPr>
          <p:nvPr/>
        </p:nvSpPr>
        <p:spPr bwMode="auto">
          <a:xfrm>
            <a:off x="25146000" y="21671280"/>
            <a:ext cx="10972800" cy="1554163"/>
          </a:xfrm>
          <a:prstGeom prst="roundRect">
            <a:avLst>
              <a:gd name="adj" fmla="val 16667"/>
            </a:avLst>
          </a:prstGeom>
          <a:solidFill>
            <a:srgbClr val="003399"/>
          </a:solidFill>
          <a:ln w="9525">
            <a:solidFill>
              <a:srgbClr val="000000"/>
            </a:solidFill>
            <a:round/>
            <a:headEnd/>
            <a:tailEnd/>
          </a:ln>
          <a:effectLst>
            <a:outerShdw dist="35921" dir="2700000" algn="ctr" rotWithShape="0">
              <a:srgbClr val="808080"/>
            </a:outerShdw>
          </a:effectLst>
        </p:spPr>
        <p:txBody>
          <a:bodyPr lIns="72731" tIns="36366" rIns="72731" bIns="36366" anchor="ctr">
            <a:spAutoFit/>
          </a:bodyPr>
          <a:lstStyle>
            <a:lvl1pPr algn="l" defTabSz="727075">
              <a:defRPr sz="2400">
                <a:solidFill>
                  <a:schemeClr val="tx1"/>
                </a:solidFill>
                <a:latin typeface="Times New Roman" panose="02020603050405020304" pitchFamily="18" charset="0"/>
              </a:defRPr>
            </a:lvl1pPr>
            <a:lvl2pPr marL="363538" algn="l" defTabSz="727075">
              <a:defRPr sz="2400">
                <a:solidFill>
                  <a:schemeClr val="tx1"/>
                </a:solidFill>
                <a:latin typeface="Times New Roman" panose="02020603050405020304" pitchFamily="18" charset="0"/>
              </a:defRPr>
            </a:lvl2pPr>
            <a:lvl3pPr marL="727075" algn="l" defTabSz="727075">
              <a:defRPr sz="2400">
                <a:solidFill>
                  <a:schemeClr val="tx1"/>
                </a:solidFill>
                <a:latin typeface="Times New Roman" panose="02020603050405020304" pitchFamily="18" charset="0"/>
              </a:defRPr>
            </a:lvl3pPr>
            <a:lvl4pPr marL="1090613" algn="l" defTabSz="727075">
              <a:defRPr sz="2400">
                <a:solidFill>
                  <a:schemeClr val="tx1"/>
                </a:solidFill>
                <a:latin typeface="Times New Roman" panose="02020603050405020304" pitchFamily="18" charset="0"/>
              </a:defRPr>
            </a:lvl4pPr>
            <a:lvl5pPr marL="1454150" algn="l" defTabSz="727075">
              <a:defRPr sz="2400">
                <a:solidFill>
                  <a:schemeClr val="tx1"/>
                </a:solidFill>
                <a:latin typeface="Times New Roman" panose="02020603050405020304" pitchFamily="18" charset="0"/>
              </a:defRPr>
            </a:lvl5pPr>
            <a:lvl6pPr marL="1911350" defTabSz="727075" eaLnBrk="0" fontAlgn="base" hangingPunct="0">
              <a:spcBef>
                <a:spcPct val="0"/>
              </a:spcBef>
              <a:spcAft>
                <a:spcPct val="0"/>
              </a:spcAft>
              <a:defRPr sz="2400">
                <a:solidFill>
                  <a:schemeClr val="tx1"/>
                </a:solidFill>
                <a:latin typeface="Times New Roman" panose="02020603050405020304" pitchFamily="18" charset="0"/>
              </a:defRPr>
            </a:lvl6pPr>
            <a:lvl7pPr marL="2368550" defTabSz="727075" eaLnBrk="0" fontAlgn="base" hangingPunct="0">
              <a:spcBef>
                <a:spcPct val="0"/>
              </a:spcBef>
              <a:spcAft>
                <a:spcPct val="0"/>
              </a:spcAft>
              <a:defRPr sz="2400">
                <a:solidFill>
                  <a:schemeClr val="tx1"/>
                </a:solidFill>
                <a:latin typeface="Times New Roman" panose="02020603050405020304" pitchFamily="18" charset="0"/>
              </a:defRPr>
            </a:lvl7pPr>
            <a:lvl8pPr marL="2825750" defTabSz="727075" eaLnBrk="0" fontAlgn="base" hangingPunct="0">
              <a:spcBef>
                <a:spcPct val="0"/>
              </a:spcBef>
              <a:spcAft>
                <a:spcPct val="0"/>
              </a:spcAft>
              <a:defRPr sz="2400">
                <a:solidFill>
                  <a:schemeClr val="tx1"/>
                </a:solidFill>
                <a:latin typeface="Times New Roman" panose="02020603050405020304" pitchFamily="18" charset="0"/>
              </a:defRPr>
            </a:lvl8pPr>
            <a:lvl9pPr marL="3282950" defTabSz="727075"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4300" b="1" dirty="0">
                <a:solidFill>
                  <a:srgbClr val="FFFF00"/>
                </a:solidFill>
                <a:effectLst>
                  <a:outerShdw blurRad="38100" dist="38100" dir="2700000" algn="tl">
                    <a:srgbClr val="000000"/>
                  </a:outerShdw>
                </a:effectLst>
                <a:latin typeface="Arial Unicode MS" pitchFamily="34" charset="-128"/>
              </a:rPr>
              <a:t>References</a:t>
            </a:r>
          </a:p>
        </p:txBody>
      </p:sp>
      <p:sp>
        <p:nvSpPr>
          <p:cNvPr id="35" name="Rectangle 660">
            <a:extLst>
              <a:ext uri="{FF2B5EF4-FFF2-40B4-BE49-F238E27FC236}">
                <a16:creationId xmlns:a16="http://schemas.microsoft.com/office/drawing/2014/main" id="{9B332CB3-87CC-D24D-C5DE-408573C22154}"/>
              </a:ext>
            </a:extLst>
          </p:cNvPr>
          <p:cNvSpPr>
            <a:spLocks noChangeArrowheads="1"/>
          </p:cNvSpPr>
          <p:nvPr/>
        </p:nvSpPr>
        <p:spPr bwMode="auto">
          <a:xfrm>
            <a:off x="25146000" y="23500080"/>
            <a:ext cx="10972800" cy="3840480"/>
          </a:xfrm>
          <a:prstGeom prst="rect">
            <a:avLst/>
          </a:prstGeom>
          <a:solidFill>
            <a:schemeClr val="bg1"/>
          </a:solidFill>
          <a:ln w="9525">
            <a:solidFill>
              <a:srgbClr val="000000"/>
            </a:solidFill>
            <a:miter lim="800000"/>
            <a:headEnd/>
            <a:tailEnd/>
          </a:ln>
          <a:effectLst>
            <a:outerShdw dist="35921" dir="2700000" algn="ctr" rotWithShape="0">
              <a:srgbClr val="808080"/>
            </a:outerShdw>
          </a:effectLst>
        </p:spPr>
        <p:txBody>
          <a:bodyPr anchor="ctr">
            <a:sp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spcBef>
                <a:spcPct val="0"/>
              </a:spcBef>
              <a:buFontTx/>
              <a:buNone/>
            </a:pPr>
            <a:r>
              <a:rPr lang="en-US" altLang="en-US" sz="2200" b="1" dirty="0"/>
              <a:t>[1] 	</a:t>
            </a:r>
            <a:r>
              <a:rPr lang="en-US" altLang="en-US" sz="2200" dirty="0" err="1"/>
              <a:t>Groth</a:t>
            </a:r>
            <a:r>
              <a:rPr lang="en-US" altLang="en-US" sz="2200" dirty="0"/>
              <a:t>, C. W., </a:t>
            </a:r>
            <a:r>
              <a:rPr lang="en-US" altLang="en-US" sz="2200" dirty="0" err="1"/>
              <a:t>Wimmer</a:t>
            </a:r>
            <a:r>
              <a:rPr lang="en-US" altLang="en-US" sz="2200" dirty="0"/>
              <a:t>, M., </a:t>
            </a:r>
            <a:r>
              <a:rPr lang="en-US" altLang="en-US" sz="2200" dirty="0" err="1"/>
              <a:t>Akhmerov</a:t>
            </a:r>
            <a:r>
              <a:rPr lang="en-US" altLang="en-US" sz="2200" dirty="0"/>
              <a:t>, A. R., &amp; </a:t>
            </a:r>
            <a:r>
              <a:rPr lang="en-US" altLang="en-US" sz="2200" dirty="0" err="1"/>
              <a:t>Waintal</a:t>
            </a:r>
            <a:r>
              <a:rPr lang="en-US" altLang="en-US" sz="2200" dirty="0"/>
              <a:t>, X. (2014b). </a:t>
            </a:r>
            <a:r>
              <a:rPr lang="en-US" altLang="en-US" sz="2200" dirty="0" err="1"/>
              <a:t>Kwant</a:t>
            </a:r>
            <a:r>
              <a:rPr lang="en-US" altLang="en-US" sz="2200" dirty="0"/>
              <a:t>: a 	software package for quantum transport. New Journal of Physics, 16(6), 063065.</a:t>
            </a:r>
          </a:p>
          <a:p>
            <a:pPr>
              <a:spcBef>
                <a:spcPct val="0"/>
              </a:spcBef>
              <a:buFontTx/>
              <a:buNone/>
            </a:pPr>
            <a:r>
              <a:rPr lang="en-US" altLang="en-US" sz="2200" b="1" dirty="0"/>
              <a:t>[2]	</a:t>
            </a:r>
            <a:r>
              <a:rPr lang="en-US" altLang="en-US" sz="2200" dirty="0" err="1"/>
              <a:t>Cresti</a:t>
            </a:r>
            <a:r>
              <a:rPr lang="en-US" altLang="en-US" sz="2200" dirty="0"/>
              <a:t>, A., Grosso, G., &amp; </a:t>
            </a:r>
            <a:r>
              <a:rPr lang="en-US" altLang="en-US" sz="2200" dirty="0" err="1"/>
              <a:t>Parravicini</a:t>
            </a:r>
            <a:r>
              <a:rPr lang="en-US" altLang="en-US" sz="2200" dirty="0"/>
              <a:t>, G. P. (2007). Numerical study of electronic 	transport in gated graphene ribbons. Physical Review B, 76(20).</a:t>
            </a:r>
          </a:p>
          <a:p>
            <a:pPr>
              <a:spcBef>
                <a:spcPct val="0"/>
              </a:spcBef>
              <a:buFontTx/>
              <a:buNone/>
            </a:pPr>
            <a:r>
              <a:rPr lang="en-US" altLang="en-US" sz="2200" b="1" dirty="0"/>
              <a:t>[3]	</a:t>
            </a:r>
            <a:r>
              <a:rPr lang="en-US" altLang="en-US" sz="2200" dirty="0"/>
              <a:t>Ferreira, A. (2015, August 31). Critical Delocalization of Chiral Zero Energy Modes 	in Graphene. Physical Review Letters., 115(10).</a:t>
            </a:r>
          </a:p>
          <a:p>
            <a:pPr>
              <a:spcBef>
                <a:spcPct val="0"/>
              </a:spcBef>
              <a:buFontTx/>
              <a:buNone/>
            </a:pPr>
            <a:r>
              <a:rPr lang="en-US" altLang="en-US" sz="2200" b="1" dirty="0"/>
              <a:t>[4]	</a:t>
            </a:r>
            <a:r>
              <a:rPr lang="en-US" altLang="en-US" sz="2200" dirty="0" err="1"/>
              <a:t>Lewenkopf</a:t>
            </a:r>
            <a:r>
              <a:rPr lang="en-US" altLang="en-US" sz="2200" dirty="0"/>
              <a:t>, C. H., </a:t>
            </a:r>
            <a:r>
              <a:rPr lang="en-US" altLang="en-US" sz="2200" dirty="0" err="1"/>
              <a:t>Mucciolo</a:t>
            </a:r>
            <a:r>
              <a:rPr lang="en-US" altLang="en-US" sz="2200" dirty="0"/>
              <a:t>, E. R., &amp; Castro Neto, A. H. (2008). Numerical studies 	of conductivity and Fano factor in disordered graphene. Physical Review B, 77(8). </a:t>
            </a:r>
          </a:p>
          <a:p>
            <a:pPr>
              <a:spcBef>
                <a:spcPct val="0"/>
              </a:spcBef>
              <a:buFontTx/>
              <a:buNone/>
            </a:pPr>
            <a:r>
              <a:rPr lang="en-US" altLang="en-US" sz="2200" b="1" dirty="0"/>
              <a:t>[5]	</a:t>
            </a:r>
            <a:r>
              <a:rPr lang="en-US" altLang="en-US" sz="2200" dirty="0" err="1"/>
              <a:t>Lagendijk</a:t>
            </a:r>
            <a:r>
              <a:rPr lang="en-US" altLang="en-US" sz="2200" dirty="0"/>
              <a:t>, A., </a:t>
            </a:r>
            <a:r>
              <a:rPr lang="en-US" altLang="en-US" sz="2200" dirty="0" err="1"/>
              <a:t>Tiggelen</a:t>
            </a:r>
            <a:r>
              <a:rPr lang="en-US" altLang="en-US" sz="2200" dirty="0"/>
              <a:t>, B. V., &amp; Wiersma, D. S. (2009). Fifty years of Anderson 	localization. Physics Today, 62(8), 24–29. </a:t>
            </a:r>
          </a:p>
        </p:txBody>
      </p:sp>
      <mc:AlternateContent xmlns:mc="http://schemas.openxmlformats.org/markup-compatibility/2006">
        <mc:Choice xmlns:a14="http://schemas.microsoft.com/office/drawing/2010/main" Requires="a14">
          <p:sp>
            <p:nvSpPr>
              <p:cNvPr id="36" name="Rectangle 1466">
                <a:extLst>
                  <a:ext uri="{FF2B5EF4-FFF2-40B4-BE49-F238E27FC236}">
                    <a16:creationId xmlns:a16="http://schemas.microsoft.com/office/drawing/2014/main" id="{32957BE4-EED6-9F9B-B4E4-63036325B6AC}"/>
                  </a:ext>
                </a:extLst>
              </p:cNvPr>
              <p:cNvSpPr>
                <a:spLocks noChangeArrowheads="1"/>
              </p:cNvSpPr>
              <p:nvPr/>
            </p:nvSpPr>
            <p:spPr bwMode="auto">
              <a:xfrm>
                <a:off x="25146000" y="11521440"/>
                <a:ext cx="10972800" cy="2834640"/>
              </a:xfrm>
              <a:prstGeom prst="rect">
                <a:avLst/>
              </a:prstGeom>
              <a:solidFill>
                <a:schemeClr val="bg1"/>
              </a:solidFill>
              <a:ln w="9525" algn="ctr">
                <a:solidFill>
                  <a:schemeClr val="tx1"/>
                </a:solidFill>
                <a:miter lim="800000"/>
                <a:headEnd/>
                <a:tailEnd/>
              </a:ln>
              <a:effectLst>
                <a:outerShdw dist="35921" dir="2700000" algn="ctr" rotWithShape="0">
                  <a:srgbClr val="808080"/>
                </a:outerShdw>
              </a:effectLst>
            </p:spPr>
            <p:txBody>
              <a:bodyPr anchor="t">
                <a:noAutofit/>
              </a:bodyPr>
              <a:lstStyle>
                <a:lvl1pPr defTabSz="727075">
                  <a:spcBef>
                    <a:spcPct val="20000"/>
                  </a:spcBef>
                  <a:buChar char="•"/>
                  <a:defRPr sz="12100">
                    <a:solidFill>
                      <a:schemeClr val="tx1"/>
                    </a:solidFill>
                    <a:latin typeface="Times New Roman" panose="02020603050405020304" pitchFamily="18" charset="0"/>
                  </a:defRPr>
                </a:lvl1pPr>
                <a:lvl2pPr marL="2803525" indent="-1077913" defTabSz="727075">
                  <a:spcBef>
                    <a:spcPct val="20000"/>
                  </a:spcBef>
                  <a:buChar char="–"/>
                  <a:defRPr sz="10600">
                    <a:solidFill>
                      <a:schemeClr val="tx1"/>
                    </a:solidFill>
                    <a:latin typeface="Times New Roman" panose="02020603050405020304" pitchFamily="18" charset="0"/>
                  </a:defRPr>
                </a:lvl2pPr>
                <a:lvl3pPr marL="4311650" indent="-862013" defTabSz="727075">
                  <a:spcBef>
                    <a:spcPct val="20000"/>
                  </a:spcBef>
                  <a:buChar char="•"/>
                  <a:defRPr sz="9100">
                    <a:solidFill>
                      <a:schemeClr val="tx1"/>
                    </a:solidFill>
                    <a:latin typeface="Times New Roman" panose="02020603050405020304" pitchFamily="18" charset="0"/>
                  </a:defRPr>
                </a:lvl3pPr>
                <a:lvl4pPr marL="6037263" indent="-862013" defTabSz="727075">
                  <a:spcBef>
                    <a:spcPct val="20000"/>
                  </a:spcBef>
                  <a:buChar char="–"/>
                  <a:defRPr sz="7600">
                    <a:solidFill>
                      <a:schemeClr val="tx1"/>
                    </a:solidFill>
                    <a:latin typeface="Times New Roman" panose="02020603050405020304" pitchFamily="18" charset="0"/>
                  </a:defRPr>
                </a:lvl4pPr>
                <a:lvl5pPr marL="7761288" indent="-862013" defTabSz="727075">
                  <a:spcBef>
                    <a:spcPct val="20000"/>
                  </a:spcBef>
                  <a:buChar char="»"/>
                  <a:defRPr sz="7600">
                    <a:solidFill>
                      <a:schemeClr val="tx1"/>
                    </a:solidFill>
                    <a:latin typeface="Times New Roman" panose="02020603050405020304" pitchFamily="18" charset="0"/>
                  </a:defRPr>
                </a:lvl5pPr>
                <a:lvl6pPr marL="82184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6pPr>
                <a:lvl7pPr marL="86756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7pPr>
                <a:lvl8pPr marL="91328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8pPr>
                <a:lvl9pPr marL="9590088" indent="-862013" defTabSz="727075" eaLnBrk="0" fontAlgn="base" hangingPunct="0">
                  <a:spcBef>
                    <a:spcPct val="20000"/>
                  </a:spcBef>
                  <a:spcAft>
                    <a:spcPct val="0"/>
                  </a:spcAft>
                  <a:buChar char="»"/>
                  <a:defRPr sz="7600">
                    <a:solidFill>
                      <a:schemeClr val="tx1"/>
                    </a:solidFill>
                    <a:latin typeface="Times New Roman" panose="02020603050405020304" pitchFamily="18" charset="0"/>
                  </a:defRPr>
                </a:lvl9pPr>
              </a:lstStyle>
              <a:p>
                <a:pPr algn="just">
                  <a:spcBef>
                    <a:spcPct val="0"/>
                  </a:spcBef>
                  <a:buFontTx/>
                  <a:buNone/>
                </a:pPr>
                <a:r>
                  <a:rPr lang="en-US" altLang="en-US" sz="2200" dirty="0">
                    <a:latin typeface="Times New Roman" panose="02020603050405020304" pitchFamily="18" charset="0"/>
                    <a:cs typeface="Times New Roman" panose="02020603050405020304" pitchFamily="18" charset="0"/>
                  </a:rPr>
                  <a:t>Fig.4 ZGNRs whose ratio of vacancies in their central region are fixed at 5% are plotted at </a:t>
                </a:r>
                <a14:m>
                  <m:oMath xmlns:m="http://schemas.openxmlformats.org/officeDocument/2006/math">
                    <m:sSub>
                      <m:sSubPr>
                        <m:ctrlPr>
                          <a:rPr lang="en-US" altLang="en-US" sz="2200" i="1" smtClean="0">
                            <a:latin typeface="Cambria Math" panose="02040503050406030204" pitchFamily="18" charset="0"/>
                          </a:rPr>
                        </m:ctrlPr>
                      </m:sSubPr>
                      <m:e>
                        <m:r>
                          <a:rPr lang="en-US" altLang="en-US" sz="2200" b="0" i="1" smtClean="0">
                            <a:latin typeface="Cambria Math" panose="02040503050406030204" pitchFamily="18" charset="0"/>
                          </a:rPr>
                          <m:t>𝐸</m:t>
                        </m:r>
                      </m:e>
                      <m:sub>
                        <m:r>
                          <a:rPr lang="en-US" altLang="en-US" sz="2200" b="0" i="1" smtClean="0">
                            <a:latin typeface="Cambria Math" panose="02040503050406030204" pitchFamily="18" charset="0"/>
                          </a:rPr>
                          <m:t>𝐹</m:t>
                        </m:r>
                      </m:sub>
                    </m:sSub>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2</m:t>
                    </m:r>
                    <m:r>
                      <a:rPr lang="en-US" altLang="en-US" sz="2200" b="0" i="1" smtClean="0">
                        <a:latin typeface="Cambria Math" panose="02040503050406030204" pitchFamily="18" charset="0"/>
                      </a:rPr>
                      <m:t>𝑒𝑉</m:t>
                    </m:r>
                  </m:oMath>
                </a14:m>
                <a:r>
                  <a:rPr lang="en-US" altLang="en-US" sz="2200" dirty="0">
                    <a:latin typeface="Times New Roman" panose="02020603050405020304" pitchFamily="18" charset="0"/>
                    <a:cs typeface="Times New Roman" panose="02020603050405020304" pitchFamily="18" charset="0"/>
                  </a:rPr>
                  <a:t>.  Plot (c) reveals that the Fano factors evolved marginally as the length increased over the measured interval and remained in the diffusive regime. Interestingly, the smaller the width of the ZGNR the greater increase of the Fano factor. This is probably because smaller widths correspond to fewer overall channels. Thus, breaking even one channel causes a larger difference. This conclusion is supported by (a) where one can directly read off the number of open channels. Furthermore, plots (a) and (c) show a nearly linear dependence with respect to the length unlike the exponential relationship with respect to the vacancy rate observed in Fig.3. </a:t>
                </a:r>
              </a:p>
            </p:txBody>
          </p:sp>
        </mc:Choice>
        <mc:Fallback>
          <p:sp>
            <p:nvSpPr>
              <p:cNvPr id="36" name="Rectangle 1466">
                <a:extLst>
                  <a:ext uri="{FF2B5EF4-FFF2-40B4-BE49-F238E27FC236}">
                    <a16:creationId xmlns:a16="http://schemas.microsoft.com/office/drawing/2014/main" id="{32957BE4-EED6-9F9B-B4E4-63036325B6AC}"/>
                  </a:ext>
                </a:extLst>
              </p:cNvPr>
              <p:cNvSpPr>
                <a:spLocks noRot="1" noChangeAspect="1" noMove="1" noResize="1" noEditPoints="1" noAdjustHandles="1" noChangeArrowheads="1" noChangeShapeType="1" noTextEdit="1"/>
              </p:cNvSpPr>
              <p:nvPr/>
            </p:nvSpPr>
            <p:spPr bwMode="auto">
              <a:xfrm>
                <a:off x="25146000" y="11521440"/>
                <a:ext cx="10972800" cy="2834640"/>
              </a:xfrm>
              <a:prstGeom prst="rect">
                <a:avLst/>
              </a:prstGeom>
              <a:blipFill>
                <a:blip r:embed="rId18"/>
                <a:stretch>
                  <a:fillRect l="-219" t="-828"/>
                </a:stretch>
              </a:blipFill>
              <a:ln w="9525" algn="ctr">
                <a:solidFill>
                  <a:schemeClr val="tx1"/>
                </a:solidFill>
                <a:miter lim="800000"/>
                <a:headEnd/>
                <a:tailEnd/>
              </a:ln>
              <a:effectLst>
                <a:outerShdw dist="35921" dir="2700000" algn="ctr" rotWithShape="0">
                  <a:srgbClr val="808080"/>
                </a:outerShdw>
              </a:effectLst>
            </p:spPr>
            <p:txBody>
              <a:bodyPr/>
              <a:lstStyle/>
              <a:p>
                <a:r>
                  <a:rPr lang="en-US">
                    <a:noFill/>
                  </a:rPr>
                  <a:t> </a:t>
                </a:r>
              </a:p>
            </p:txBody>
          </p:sp>
        </mc:Fallback>
      </mc:AlternateContent>
      <p:pic>
        <p:nvPicPr>
          <p:cNvPr id="37" name="Picture 36" descr="Chart, line chart&#10;&#10;Description automatically generated">
            <a:extLst>
              <a:ext uri="{FF2B5EF4-FFF2-40B4-BE49-F238E27FC236}">
                <a16:creationId xmlns:a16="http://schemas.microsoft.com/office/drawing/2014/main" id="{3C3EAC4E-206F-0C0B-BC81-7EDF49988E9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146000" y="3931920"/>
            <a:ext cx="5486411" cy="3657607"/>
          </a:xfrm>
          <a:prstGeom prst="rect">
            <a:avLst/>
          </a:prstGeom>
        </p:spPr>
      </p:pic>
      <p:pic>
        <p:nvPicPr>
          <p:cNvPr id="38" name="Picture 37" descr="Chart, line chart&#10;&#10;Description automatically generated">
            <a:extLst>
              <a:ext uri="{FF2B5EF4-FFF2-40B4-BE49-F238E27FC236}">
                <a16:creationId xmlns:a16="http://schemas.microsoft.com/office/drawing/2014/main" id="{3B7945BF-FFD8-2FA1-92C5-CED29F155F1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0632400" y="3931920"/>
            <a:ext cx="5486411" cy="3657607"/>
          </a:xfrm>
          <a:prstGeom prst="rect">
            <a:avLst/>
          </a:prstGeom>
        </p:spPr>
      </p:pic>
      <p:pic>
        <p:nvPicPr>
          <p:cNvPr id="39" name="Picture 38" descr="Chart, line chart&#10;&#10;Description automatically generated">
            <a:extLst>
              <a:ext uri="{FF2B5EF4-FFF2-40B4-BE49-F238E27FC236}">
                <a16:creationId xmlns:a16="http://schemas.microsoft.com/office/drawing/2014/main" id="{000255DE-7D27-76B2-4AB4-3F29203922D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146000" y="7589520"/>
            <a:ext cx="5486411" cy="3657607"/>
          </a:xfrm>
          <a:prstGeom prst="rect">
            <a:avLst/>
          </a:prstGeom>
        </p:spPr>
      </p:pic>
      <p:pic>
        <p:nvPicPr>
          <p:cNvPr id="40" name="Picture 39" descr="Chart, line chart&#10;&#10;Description automatically generated">
            <a:extLst>
              <a:ext uri="{FF2B5EF4-FFF2-40B4-BE49-F238E27FC236}">
                <a16:creationId xmlns:a16="http://schemas.microsoft.com/office/drawing/2014/main" id="{3E645283-4B17-B114-F8AD-FC32D14061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0632400" y="7589520"/>
            <a:ext cx="5486411" cy="3657607"/>
          </a:xfrm>
          <a:prstGeom prst="rect">
            <a:avLst/>
          </a:prstGeom>
        </p:spPr>
      </p:pic>
    </p:spTree>
    <p:extLst>
      <p:ext uri="{BB962C8B-B14F-4D97-AF65-F5344CB8AC3E}">
        <p14:creationId xmlns:p14="http://schemas.microsoft.com/office/powerpoint/2010/main" val="5400673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1397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Crossman, Andrew</dc:creator>
  <cp:lastModifiedBy>Crossman, Andrew</cp:lastModifiedBy>
  <cp:revision>2</cp:revision>
  <dcterms:created xsi:type="dcterms:W3CDTF">2022-12-16T05:43:06Z</dcterms:created>
  <dcterms:modified xsi:type="dcterms:W3CDTF">2022-12-16T05:50:33Z</dcterms:modified>
</cp:coreProperties>
</file>