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Economica"/>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Economica-bold.fntdata"/><Relationship Id="rId10" Type="http://schemas.openxmlformats.org/officeDocument/2006/relationships/slide" Target="slides/slide5.xml"/><Relationship Id="rId32" Type="http://schemas.openxmlformats.org/officeDocument/2006/relationships/font" Target="fonts/Economica-regular.fntdata"/><Relationship Id="rId13" Type="http://schemas.openxmlformats.org/officeDocument/2006/relationships/slide" Target="slides/slide8.xml"/><Relationship Id="rId35" Type="http://schemas.openxmlformats.org/officeDocument/2006/relationships/font" Target="fonts/Economica-boldItalic.fntdata"/><Relationship Id="rId12" Type="http://schemas.openxmlformats.org/officeDocument/2006/relationships/slide" Target="slides/slide7.xml"/><Relationship Id="rId34" Type="http://schemas.openxmlformats.org/officeDocument/2006/relationships/font" Target="fonts/Economica-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bfd1240b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bfd1240b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bf4a65ac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bf4a65a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bf4a65ace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bf4a65ace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bf4a65ac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bf4a65ac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bf4a65ace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bf4a65ace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bf4a65ac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bf4a65ac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bf4a65ac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bf4a65ac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bf4a65ac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bf4a65ac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bf4a65ac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bf4a65ac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bf4a65a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bf4a65a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bf4a65a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bf4a65a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bf4a65ac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bf4a65ac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bf4a65ac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bf4a65ac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bf4a65ac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bf4a65ac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bf4a65a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bf4a65a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bf4a65ac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bf4a65ac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bfb12cb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bfb12cb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bfb12cb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bfb12cb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bf4a65a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bf4a65ac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bf4a65a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bf4a65a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bf4a65a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bf4a65a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bf4a65a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bf4a65a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bf4a65a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bf4a65a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bfd1240b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bfd1240b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bfd1240b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bfd1240b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Huffman Encoding</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Andrew Dennison</a:t>
            </a:r>
            <a:endParaRPr/>
          </a:p>
          <a:p>
            <a:pPr indent="0" lvl="0" marL="0" rtl="0" algn="ctr">
              <a:spcBef>
                <a:spcPts val="0"/>
              </a:spcBef>
              <a:spcAft>
                <a:spcPts val="0"/>
              </a:spcAft>
              <a:buNone/>
            </a:pPr>
            <a:r>
              <a:rPr lang="en"/>
              <a:t>Chris Reid</a:t>
            </a:r>
            <a:endParaRPr/>
          </a:p>
          <a:p>
            <a:pPr indent="0" lvl="0" marL="0" rtl="0" algn="ctr">
              <a:spcBef>
                <a:spcPts val="0"/>
              </a:spcBef>
              <a:spcAft>
                <a:spcPts val="0"/>
              </a:spcAft>
              <a:buNone/>
            </a:pPr>
            <a:r>
              <a:rPr lang="en"/>
              <a:t>Adam Fehse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Encoding Space Complexity</a:t>
            </a:r>
            <a:endParaRPr/>
          </a:p>
        </p:txBody>
      </p:sp>
      <p:sp>
        <p:nvSpPr>
          <p:cNvPr id="119" name="Google Shape;119;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Three structures are used, 2x Hashtables, 1x HuffmanTree and 1x Priority Queue</a:t>
            </a:r>
            <a:endParaRPr/>
          </a:p>
          <a:p>
            <a:pPr indent="-342900" lvl="0" marL="457200" rtl="0" algn="l">
              <a:spcBef>
                <a:spcPts val="0"/>
              </a:spcBef>
              <a:spcAft>
                <a:spcPts val="0"/>
              </a:spcAft>
              <a:buSzPts val="1800"/>
              <a:buChar char="-"/>
            </a:pPr>
            <a:r>
              <a:rPr lang="en"/>
              <a:t>All four have an O(N) space complexity</a:t>
            </a:r>
            <a:endParaRPr/>
          </a:p>
          <a:p>
            <a:pPr indent="-342900" lvl="0" marL="457200" rtl="0" algn="l">
              <a:spcBef>
                <a:spcPts val="0"/>
              </a:spcBef>
              <a:spcAft>
                <a:spcPts val="0"/>
              </a:spcAft>
              <a:buSzPts val="1800"/>
              <a:buChar char="-"/>
            </a:pPr>
            <a:r>
              <a:rPr lang="en"/>
              <a:t>We never have more than two structures held in memory at any time</a:t>
            </a:r>
            <a:endParaRPr/>
          </a:p>
          <a:p>
            <a:pPr indent="-317500" lvl="1" marL="914400" rtl="0" algn="l">
              <a:spcBef>
                <a:spcPts val="0"/>
              </a:spcBef>
              <a:spcAft>
                <a:spcPts val="0"/>
              </a:spcAft>
              <a:buSzPts val="1400"/>
              <a:buChar char="-"/>
            </a:pPr>
            <a:r>
              <a:rPr lang="en"/>
              <a:t>After frequencies are loaded into a priority queue, the hashtable can be discarded</a:t>
            </a:r>
            <a:endParaRPr/>
          </a:p>
          <a:p>
            <a:pPr indent="-317500" lvl="1" marL="914400" rtl="0" algn="l">
              <a:spcBef>
                <a:spcPts val="0"/>
              </a:spcBef>
              <a:spcAft>
                <a:spcPts val="0"/>
              </a:spcAft>
              <a:buSzPts val="1400"/>
              <a:buChar char="-"/>
            </a:pPr>
            <a:r>
              <a:rPr lang="en"/>
              <a:t>After the priority queue is built into a huffman tree, the queue can be discarded</a:t>
            </a:r>
            <a:endParaRPr/>
          </a:p>
          <a:p>
            <a:pPr indent="-317500" lvl="1" marL="914400" rtl="0" algn="l">
              <a:spcBef>
                <a:spcPts val="0"/>
              </a:spcBef>
              <a:spcAft>
                <a:spcPts val="0"/>
              </a:spcAft>
              <a:buSzPts val="1400"/>
              <a:buChar char="-"/>
            </a:pPr>
            <a:r>
              <a:rPr lang="en"/>
              <a:t>The tree and the hashtable of final encodings must be held together</a:t>
            </a:r>
            <a:endParaRPr/>
          </a:p>
          <a:p>
            <a:pPr indent="-317500" lvl="1" marL="914400" rtl="0" algn="l">
              <a:spcBef>
                <a:spcPts val="0"/>
              </a:spcBef>
              <a:spcAft>
                <a:spcPts val="0"/>
              </a:spcAft>
              <a:buSzPts val="1400"/>
              <a:buChar char="-"/>
            </a:pPr>
            <a:r>
              <a:rPr lang="en"/>
              <a:t>The tree is then held onto after encoding and passed to decoding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Encoding to Bits</a:t>
            </a:r>
            <a:endParaRPr/>
          </a:p>
        </p:txBody>
      </p:sp>
      <p:sp>
        <p:nvSpPr>
          <p:cNvPr id="125" name="Google Shape;125;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Because we are encoding in a String as 1s and 0s, we only need to read each 1 and 0 as a bit instead of a String, then store it in an Integer.</a:t>
            </a:r>
            <a:endParaRPr/>
          </a:p>
          <a:p>
            <a:pPr indent="-342900" lvl="0" marL="457200" rtl="0" algn="l">
              <a:spcBef>
                <a:spcPts val="0"/>
              </a:spcBef>
              <a:spcAft>
                <a:spcPts val="0"/>
              </a:spcAft>
              <a:buSzPts val="1800"/>
              <a:buChar char="-"/>
            </a:pPr>
            <a:r>
              <a:rPr lang="en"/>
              <a:t>Obtain the bits same as before, then perform a bitwise OR to store the bit into an integer.</a:t>
            </a:r>
            <a:endParaRPr/>
          </a:p>
          <a:p>
            <a:pPr indent="-342900" lvl="0" marL="457200" rtl="0" algn="l">
              <a:spcBef>
                <a:spcPts val="0"/>
              </a:spcBef>
              <a:spcAft>
                <a:spcPts val="0"/>
              </a:spcAft>
              <a:buSzPts val="1800"/>
              <a:buChar char="-"/>
            </a:pPr>
            <a:r>
              <a:rPr lang="en"/>
              <a:t>Encode from left to right (most significant bit to least significant bit)</a:t>
            </a:r>
            <a:endParaRPr/>
          </a:p>
          <a:p>
            <a:pPr indent="-342900" lvl="0" marL="457200" rtl="0" algn="l">
              <a:spcBef>
                <a:spcPts val="0"/>
              </a:spcBef>
              <a:spcAft>
                <a:spcPts val="0"/>
              </a:spcAft>
              <a:buSzPts val="1800"/>
              <a:buChar char="-"/>
            </a:pPr>
            <a:r>
              <a:rPr lang="en"/>
              <a:t>If each character has exactly a one-bit encoding, we can store 32 characters in a single integer.</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Encoding to Bits Time Complexity</a:t>
            </a:r>
            <a:endParaRPr/>
          </a:p>
        </p:txBody>
      </p:sp>
      <p:sp>
        <p:nvSpPr>
          <p:cNvPr id="131" name="Google Shape;131;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getting the String encoding from the Hashtable for a particular character, we now read the String char-by-char and parse it as a 0 or 1.</a:t>
            </a:r>
            <a:endParaRPr/>
          </a:p>
          <a:p>
            <a:pPr indent="-342900" lvl="0" marL="457200" rtl="0" algn="l">
              <a:spcBef>
                <a:spcPts val="0"/>
              </a:spcBef>
              <a:spcAft>
                <a:spcPts val="0"/>
              </a:spcAft>
              <a:buSzPts val="1800"/>
              <a:buChar char="-"/>
            </a:pPr>
            <a:r>
              <a:rPr lang="en"/>
              <a:t>Thus, our time complexity for encodeBits changes to O(NM).</a:t>
            </a:r>
            <a:endParaRPr/>
          </a:p>
          <a:p>
            <a:pPr indent="-317500" lvl="1" marL="914400" rtl="0" algn="l">
              <a:spcBef>
                <a:spcPts val="0"/>
              </a:spcBef>
              <a:spcAft>
                <a:spcPts val="0"/>
              </a:spcAft>
              <a:buSzPts val="1400"/>
              <a:buChar char="-"/>
            </a:pPr>
            <a:r>
              <a:rPr lang="en"/>
              <a:t>N is the length of the input String</a:t>
            </a:r>
            <a:endParaRPr/>
          </a:p>
          <a:p>
            <a:pPr indent="-317500" lvl="1" marL="914400" rtl="0" algn="l">
              <a:spcBef>
                <a:spcPts val="0"/>
              </a:spcBef>
              <a:spcAft>
                <a:spcPts val="0"/>
              </a:spcAft>
              <a:buSzPts val="1400"/>
              <a:buChar char="-"/>
            </a:pPr>
            <a:r>
              <a:rPr lang="en"/>
              <a:t>M is the length of the encoding for one character of the input String</a:t>
            </a:r>
            <a:endParaRPr/>
          </a:p>
          <a:p>
            <a:pPr indent="-342900" lvl="0" marL="457200" rtl="0" algn="l">
              <a:spcBef>
                <a:spcPts val="0"/>
              </a:spcBef>
              <a:spcAft>
                <a:spcPts val="0"/>
              </a:spcAft>
              <a:buSzPts val="1800"/>
              <a:buChar char="-"/>
            </a:pPr>
            <a:r>
              <a:rPr lang="en"/>
              <a:t> Because we expect expect M to be proportional to logN, determined by the encoding of the Huffman tree, we can say we expect this is O(NlogN)</a:t>
            </a:r>
            <a:endParaRPr/>
          </a:p>
          <a:p>
            <a:pPr indent="0" lvl="0" marL="0" rtl="0" algn="l">
              <a:spcBef>
                <a:spcPts val="120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2543550" y="3453698"/>
            <a:ext cx="3885550" cy="139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Additional Considerations</a:t>
            </a:r>
            <a:endParaRPr/>
          </a:p>
        </p:txBody>
      </p:sp>
      <p:sp>
        <p:nvSpPr>
          <p:cNvPr id="138" name="Google Shape;138;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run out of space in the integer array (require more than 32 bits to encode), we must resize the array.</a:t>
            </a:r>
            <a:endParaRPr/>
          </a:p>
          <a:p>
            <a:pPr indent="-342900" lvl="0" marL="457200" rtl="0" algn="l">
              <a:spcBef>
                <a:spcPts val="0"/>
              </a:spcBef>
              <a:spcAft>
                <a:spcPts val="0"/>
              </a:spcAft>
              <a:buSzPts val="1800"/>
              <a:buChar char="-"/>
            </a:pPr>
            <a:r>
              <a:rPr lang="en"/>
              <a:t>This is an O(N) operation because we increase the size of the array by 1, then copy over each integer.</a:t>
            </a:r>
            <a:endParaRPr/>
          </a:p>
          <a:p>
            <a:pPr indent="-342900" lvl="0" marL="457200" rtl="0" algn="l">
              <a:spcBef>
                <a:spcPts val="0"/>
              </a:spcBef>
              <a:spcAft>
                <a:spcPts val="0"/>
              </a:spcAft>
              <a:buSzPts val="1800"/>
              <a:buChar char="-"/>
            </a:pPr>
            <a:r>
              <a:rPr lang="en"/>
              <a:t>We must do this because if we double the size of the array for an amortized O(1) cost, we could end up with multiple integers with the value of 0 at the end, but no way to track which are part of the sequence and which are unmodified.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Encoding to Bits Space Complexity</a:t>
            </a:r>
            <a:endParaRPr/>
          </a:p>
        </p:txBody>
      </p:sp>
      <p:sp>
        <p:nvSpPr>
          <p:cNvPr id="144" name="Google Shape;144;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only need to store an Array of integers proportional to the size of the input string, O(N), in addition to retaining the Huffman Tree.</a:t>
            </a:r>
            <a:endParaRPr/>
          </a:p>
          <a:p>
            <a:pPr indent="-342900" lvl="0" marL="457200" rtl="0" algn="l">
              <a:spcBef>
                <a:spcPts val="0"/>
              </a:spcBef>
              <a:spcAft>
                <a:spcPts val="0"/>
              </a:spcAft>
              <a:buSzPts val="1800"/>
              <a:buChar char="-"/>
            </a:pPr>
            <a:r>
              <a:rPr lang="en"/>
              <a:t>We must store one additional integer marking the size of the input String.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idx="1" type="body"/>
          </p:nvPr>
        </p:nvSpPr>
        <p:spPr>
          <a:xfrm>
            <a:off x="311700" y="1225225"/>
            <a:ext cx="8520600" cy="2752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Input String: “bababa”</a:t>
            </a:r>
            <a:endParaRPr/>
          </a:p>
          <a:p>
            <a:pPr indent="-325755" lvl="0" marL="457200" rtl="0" algn="l">
              <a:spcBef>
                <a:spcPts val="0"/>
              </a:spcBef>
              <a:spcAft>
                <a:spcPts val="0"/>
              </a:spcAft>
              <a:buSzPct val="100000"/>
              <a:buChar char="-"/>
            </a:pPr>
            <a:r>
              <a:rPr lang="en"/>
              <a:t>Huffman Tree: ‘a’ on the left (0), ‘b’ on the right (1)</a:t>
            </a:r>
            <a:endParaRPr/>
          </a:p>
          <a:p>
            <a:pPr indent="-325755" lvl="0" marL="457200" rtl="0" algn="l">
              <a:spcBef>
                <a:spcPts val="0"/>
              </a:spcBef>
              <a:spcAft>
                <a:spcPts val="0"/>
              </a:spcAft>
              <a:buSzPct val="100000"/>
              <a:buChar char="-"/>
            </a:pPr>
            <a:r>
              <a:rPr lang="en"/>
              <a:t>Bit encoding: 101010</a:t>
            </a:r>
            <a:endParaRPr/>
          </a:p>
          <a:p>
            <a:pPr indent="0" lvl="0" marL="0" rtl="0" algn="l">
              <a:spcBef>
                <a:spcPts val="1200"/>
              </a:spcBef>
              <a:spcAft>
                <a:spcPts val="0"/>
              </a:spcAft>
              <a:buNone/>
            </a:pPr>
            <a:r>
              <a:rPr lang="en"/>
              <a:t>However, this is only six bits, and an integer is always 32 in Java!  Furthermore, bitwise operations cannot be done at the byte level without an integer </a:t>
            </a:r>
            <a:r>
              <a:rPr lang="en"/>
              <a:t>intermediary, so it makes more sense to leave the integer representation as is.</a:t>
            </a:r>
            <a:endParaRPr/>
          </a:p>
          <a:p>
            <a:pPr indent="0" lvl="0" marL="0" rtl="0" algn="l">
              <a:spcBef>
                <a:spcPts val="1200"/>
              </a:spcBef>
              <a:spcAft>
                <a:spcPts val="0"/>
              </a:spcAft>
              <a:buNone/>
            </a:pPr>
            <a:r>
              <a:rPr lang="en"/>
              <a:t>Lastly, the maximum space we can save by encoding in bytes instead of an int is the difference in size between an integer and a byte for the last integer/byte only.</a:t>
            </a:r>
            <a:endParaRPr/>
          </a:p>
          <a:p>
            <a:pPr indent="0" lvl="0" marL="0" rtl="0" algn="l">
              <a:spcBef>
                <a:spcPts val="1200"/>
              </a:spcBef>
              <a:spcAft>
                <a:spcPts val="1200"/>
              </a:spcAft>
              <a:buNone/>
            </a:pPr>
            <a:r>
              <a:rPr lang="en"/>
              <a:t>(32 - 8) = 24 bits.</a:t>
            </a:r>
            <a:endParaRPr/>
          </a:p>
        </p:txBody>
      </p:sp>
      <p:sp>
        <p:nvSpPr>
          <p:cNvPr id="150" name="Google Shape;15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Encoding to </a:t>
            </a:r>
            <a:r>
              <a:rPr lang="en"/>
              <a:t>Bits Example</a:t>
            </a:r>
            <a:endParaRPr/>
          </a:p>
        </p:txBody>
      </p:sp>
      <p:sp>
        <p:nvSpPr>
          <p:cNvPr id="151" name="Google Shape;151;p27"/>
          <p:cNvSpPr txBox="1"/>
          <p:nvPr/>
        </p:nvSpPr>
        <p:spPr>
          <a:xfrm>
            <a:off x="1035450" y="3949125"/>
            <a:ext cx="6901200" cy="80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Let’s encode in integers!</a:t>
            </a:r>
            <a:endParaRPr sz="1800">
              <a:solidFill>
                <a:schemeClr val="dk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Encoding to Bits Example</a:t>
            </a:r>
            <a:endParaRPr/>
          </a:p>
        </p:txBody>
      </p:sp>
      <p:pic>
        <p:nvPicPr>
          <p:cNvPr id="157" name="Google Shape;157;p28"/>
          <p:cNvPicPr preferRelativeResize="0"/>
          <p:nvPr/>
        </p:nvPicPr>
        <p:blipFill>
          <a:blip r:embed="rId3">
            <a:alphaModFix/>
          </a:blip>
          <a:stretch>
            <a:fillRect/>
          </a:stretch>
        </p:blipFill>
        <p:spPr>
          <a:xfrm>
            <a:off x="1582750" y="1409938"/>
            <a:ext cx="5295900" cy="2371725"/>
          </a:xfrm>
          <a:prstGeom prst="rect">
            <a:avLst/>
          </a:prstGeom>
          <a:noFill/>
          <a:ln>
            <a:noFill/>
          </a:ln>
        </p:spPr>
      </p:pic>
      <p:sp>
        <p:nvSpPr>
          <p:cNvPr id="158" name="Google Shape;158;p28"/>
          <p:cNvSpPr txBox="1"/>
          <p:nvPr/>
        </p:nvSpPr>
        <p:spPr>
          <a:xfrm>
            <a:off x="332300" y="4165825"/>
            <a:ext cx="8520600" cy="62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Open Sans"/>
                <a:ea typeface="Open Sans"/>
                <a:cs typeface="Open Sans"/>
                <a:sym typeface="Open Sans"/>
              </a:rPr>
              <a:t>It’s hard to tell where the encoding ends! The last bit we added was a 0, so how can we tell which 0 is an encoded bit and which is fluff? </a:t>
            </a:r>
            <a:endParaRPr sz="180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Encoding to Bits Example</a:t>
            </a:r>
            <a:endParaRPr/>
          </a:p>
        </p:txBody>
      </p:sp>
      <p:sp>
        <p:nvSpPr>
          <p:cNvPr id="164" name="Google Shape;164;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Thus, we use the first int to encode the number of characters.</a:t>
            </a:r>
            <a:endParaRPr/>
          </a:p>
          <a:p>
            <a:pPr indent="-342900" lvl="0" marL="457200" rtl="0" algn="l">
              <a:spcBef>
                <a:spcPts val="0"/>
              </a:spcBef>
              <a:spcAft>
                <a:spcPts val="0"/>
              </a:spcAft>
              <a:buSzPts val="1800"/>
              <a:buChar char="-"/>
            </a:pPr>
            <a:r>
              <a:rPr lang="en"/>
              <a:t>This limits the length of the String we can encode to the maximum size of an Integer in Java, which is signed.</a:t>
            </a:r>
            <a:endParaRPr/>
          </a:p>
          <a:p>
            <a:pPr indent="-342900" lvl="0" marL="457200" rtl="0" algn="l">
              <a:spcBef>
                <a:spcPts val="0"/>
              </a:spcBef>
              <a:spcAft>
                <a:spcPts val="0"/>
              </a:spcAft>
              <a:buSzPts val="1800"/>
              <a:buChar char="-"/>
            </a:pPr>
            <a:r>
              <a:rPr lang="en"/>
              <a:t>In this example, we encode the number 6 in the first int:</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int[] encoding = new int[] {6, -1476395008}; </a:t>
            </a:r>
            <a:endParaRPr/>
          </a:p>
          <a:p>
            <a:pPr indent="0" lvl="0" marL="457200" rtl="0" algn="l">
              <a:spcBef>
                <a:spcPts val="1200"/>
              </a:spcBef>
              <a:spcAft>
                <a:spcPts val="0"/>
              </a:spcAft>
              <a:buNone/>
            </a:pPr>
            <a:r>
              <a:rPr lang="en"/>
              <a:t>int[] encoding = new int[] {0x6, 0xA8000000};</a:t>
            </a:r>
            <a:endParaRPr/>
          </a:p>
          <a:p>
            <a:pPr indent="0" lvl="0" marL="457200" rtl="0" algn="l">
              <a:spcBef>
                <a:spcPts val="1200"/>
              </a:spcBef>
              <a:spcAft>
                <a:spcPts val="120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Space Savings</a:t>
            </a:r>
            <a:endParaRPr/>
          </a:p>
        </p:txBody>
      </p:sp>
      <p:sp>
        <p:nvSpPr>
          <p:cNvPr id="170" name="Google Shape;170;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our earlier example, assume we have an integer consisting of 32 bits, each corresponding to a char encoded in 1 bit.</a:t>
            </a:r>
            <a:endParaRPr/>
          </a:p>
          <a:p>
            <a:pPr indent="0" lvl="0" marL="0" rtl="0" algn="l">
              <a:spcBef>
                <a:spcPts val="1200"/>
              </a:spcBef>
              <a:spcAft>
                <a:spcPts val="0"/>
              </a:spcAft>
              <a:buNone/>
            </a:pPr>
            <a:r>
              <a:rPr lang="en"/>
              <a:t>In Java, char primitives require 2 </a:t>
            </a:r>
            <a:r>
              <a:rPr lang="en"/>
              <a:t>bytes</a:t>
            </a:r>
            <a:r>
              <a:rPr lang="en"/>
              <a:t>, or 8 bits, of space.  </a:t>
            </a:r>
            <a:r>
              <a:rPr b="1" lang="en"/>
              <a:t>Thus, considering minimal usage and best case, we can encode 8x more data using Huffman Encoding than if we stored an array of characters.</a:t>
            </a:r>
            <a:endParaRPr b="1"/>
          </a:p>
          <a:p>
            <a:pPr indent="0" lvl="0" marL="0" rtl="0" algn="l">
              <a:spcBef>
                <a:spcPts val="1200"/>
              </a:spcBef>
              <a:spcAft>
                <a:spcPts val="0"/>
              </a:spcAft>
              <a:buNone/>
            </a:pPr>
            <a:r>
              <a:rPr lang="en"/>
              <a:t>This space difference grows when the fact Strings are Objects is considered, not purely a char array.  Eliminate the extra space!</a:t>
            </a:r>
            <a:endParaRPr/>
          </a:p>
          <a:p>
            <a:pPr indent="0" lvl="0" marL="0" rtl="0" algn="l">
              <a:spcBef>
                <a:spcPts val="1200"/>
              </a:spcBef>
              <a:spcAft>
                <a:spcPts val="1200"/>
              </a:spcAft>
              <a:buNone/>
            </a:pPr>
            <a:r>
              <a:rPr lang="en"/>
              <a:t>Additionally, we only need one integer to store the length of the input String.</a:t>
            </a:r>
            <a:endParaRPr/>
          </a:p>
        </p:txBody>
      </p:sp>
      <p:sp>
        <p:nvSpPr>
          <p:cNvPr id="171" name="Google Shape;171;p30"/>
          <p:cNvSpPr txBox="1"/>
          <p:nvPr/>
        </p:nvSpPr>
        <p:spPr>
          <a:xfrm>
            <a:off x="409350" y="4498150"/>
            <a:ext cx="85437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https://www.javamex.com/tutorials/memory/string_memory_usage.shtml</a:t>
            </a:r>
            <a:endParaRPr sz="18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Decoding</a:t>
            </a:r>
            <a:endParaRPr/>
          </a:p>
        </p:txBody>
      </p:sp>
      <p:sp>
        <p:nvSpPr>
          <p:cNvPr id="177" name="Google Shape;177;p31"/>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Structures</a:t>
            </a:r>
            <a:endParaRPr/>
          </a:p>
        </p:txBody>
      </p:sp>
      <p:sp>
        <p:nvSpPr>
          <p:cNvPr id="69" name="Google Shape;69;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Decoding from String</a:t>
            </a:r>
            <a:endParaRPr/>
          </a:p>
        </p:txBody>
      </p:sp>
      <p:sp>
        <p:nvSpPr>
          <p:cNvPr id="183" name="Google Shape;183;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Must be given a HuffmanNode as the root, representing a Huffman Tree</a:t>
            </a:r>
            <a:endParaRPr/>
          </a:p>
          <a:p>
            <a:pPr indent="-342900" lvl="0" marL="457200" rtl="0" algn="l">
              <a:spcBef>
                <a:spcPts val="0"/>
              </a:spcBef>
              <a:spcAft>
                <a:spcPts val="0"/>
              </a:spcAft>
              <a:buSzPts val="1800"/>
              <a:buChar char="-"/>
            </a:pPr>
            <a:r>
              <a:rPr lang="en"/>
              <a:t>For example, a tree where the only two characters are ‘a’ and ‘b’, and both had the same frequency in the input string</a:t>
            </a:r>
            <a:endParaRPr/>
          </a:p>
          <a:p>
            <a:pPr indent="0" lvl="0" marL="0" rtl="0" algn="l">
              <a:spcBef>
                <a:spcPts val="1200"/>
              </a:spcBef>
              <a:spcAft>
                <a:spcPts val="1200"/>
              </a:spcAft>
              <a:buNone/>
            </a:pPr>
            <a:r>
              <a:t/>
            </a:r>
            <a:endParaRPr/>
          </a:p>
        </p:txBody>
      </p:sp>
      <p:pic>
        <p:nvPicPr>
          <p:cNvPr id="184" name="Google Shape;184;p32"/>
          <p:cNvPicPr preferRelativeResize="0"/>
          <p:nvPr/>
        </p:nvPicPr>
        <p:blipFill rotWithShape="1">
          <a:blip r:embed="rId3">
            <a:alphaModFix/>
          </a:blip>
          <a:srcRect b="5509" l="-3600" r="3600" t="-5510"/>
          <a:stretch/>
        </p:blipFill>
        <p:spPr>
          <a:xfrm>
            <a:off x="2594675" y="2018950"/>
            <a:ext cx="3468074" cy="2792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Decoding the String “10” then involves reading each character one-by-one</a:t>
            </a:r>
            <a:endParaRPr/>
          </a:p>
          <a:p>
            <a:pPr indent="-342900" lvl="0" marL="457200" rtl="0" algn="l">
              <a:spcBef>
                <a:spcPts val="0"/>
              </a:spcBef>
              <a:spcAft>
                <a:spcPts val="0"/>
              </a:spcAft>
              <a:buSzPts val="1800"/>
              <a:buChar char="-"/>
            </a:pPr>
            <a:r>
              <a:rPr lang="en"/>
              <a:t>Each character of the String is parsed as an Integer, either 0 or 1.</a:t>
            </a:r>
            <a:endParaRPr/>
          </a:p>
          <a:p>
            <a:pPr indent="-342900" lvl="0" marL="457200" rtl="0" algn="l">
              <a:spcBef>
                <a:spcPts val="0"/>
              </a:spcBef>
              <a:spcAft>
                <a:spcPts val="0"/>
              </a:spcAft>
              <a:buSzPts val="1800"/>
              <a:buChar char="-"/>
            </a:pPr>
            <a:r>
              <a:rPr lang="en"/>
              <a:t>The read character corresponds to a traversal, where 1 is right and 0 is left</a:t>
            </a:r>
            <a:endParaRPr/>
          </a:p>
          <a:p>
            <a:pPr indent="-342900" lvl="0" marL="457200" rtl="0" algn="l">
              <a:spcBef>
                <a:spcPts val="0"/>
              </a:spcBef>
              <a:spcAft>
                <a:spcPts val="0"/>
              </a:spcAft>
              <a:buSzPts val="1800"/>
              <a:buChar char="-"/>
            </a:pPr>
            <a:r>
              <a:rPr lang="en"/>
              <a:t>Thus, the input string “10” corresponds to “ba”</a:t>
            </a:r>
            <a:endParaRPr/>
          </a:p>
          <a:p>
            <a:pPr indent="0" lvl="0" marL="0" rtl="0" algn="l">
              <a:spcBef>
                <a:spcPts val="1200"/>
              </a:spcBef>
              <a:spcAft>
                <a:spcPts val="1200"/>
              </a:spcAft>
              <a:buNone/>
            </a:pPr>
            <a:r>
              <a:t/>
            </a:r>
            <a:endParaRPr/>
          </a:p>
        </p:txBody>
      </p:sp>
      <p:sp>
        <p:nvSpPr>
          <p:cNvPr id="190" name="Google Shape;190;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Decoding from String (cont.)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Decoding from String (cont.)</a:t>
            </a:r>
            <a:endParaRPr/>
          </a:p>
        </p:txBody>
      </p:sp>
      <p:pic>
        <p:nvPicPr>
          <p:cNvPr id="196" name="Google Shape;196;p34"/>
          <p:cNvPicPr preferRelativeResize="0"/>
          <p:nvPr/>
        </p:nvPicPr>
        <p:blipFill>
          <a:blip r:embed="rId3">
            <a:alphaModFix/>
          </a:blip>
          <a:stretch>
            <a:fillRect/>
          </a:stretch>
        </p:blipFill>
        <p:spPr>
          <a:xfrm>
            <a:off x="142800" y="1393400"/>
            <a:ext cx="4467471" cy="3597700"/>
          </a:xfrm>
          <a:prstGeom prst="rect">
            <a:avLst/>
          </a:prstGeom>
          <a:noFill/>
          <a:ln>
            <a:noFill/>
          </a:ln>
        </p:spPr>
      </p:pic>
      <p:pic>
        <p:nvPicPr>
          <p:cNvPr id="197" name="Google Shape;197;p34"/>
          <p:cNvPicPr preferRelativeResize="0"/>
          <p:nvPr/>
        </p:nvPicPr>
        <p:blipFill>
          <a:blip r:embed="rId4">
            <a:alphaModFix/>
          </a:blip>
          <a:stretch>
            <a:fillRect/>
          </a:stretch>
        </p:blipFill>
        <p:spPr>
          <a:xfrm>
            <a:off x="4610275" y="1407825"/>
            <a:ext cx="4431643" cy="3568850"/>
          </a:xfrm>
          <a:prstGeom prst="rect">
            <a:avLst/>
          </a:prstGeom>
          <a:noFill/>
          <a:ln>
            <a:noFill/>
          </a:ln>
        </p:spPr>
      </p:pic>
      <p:sp>
        <p:nvSpPr>
          <p:cNvPr id="198" name="Google Shape;198;p34"/>
          <p:cNvSpPr txBox="1"/>
          <p:nvPr/>
        </p:nvSpPr>
        <p:spPr>
          <a:xfrm>
            <a:off x="2792850" y="1067575"/>
            <a:ext cx="29274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Result = ‘b’ + ‘a’ = “ba”</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Decoding from Bits</a:t>
            </a:r>
            <a:endParaRPr/>
          </a:p>
        </p:txBody>
      </p:sp>
      <p:sp>
        <p:nvSpPr>
          <p:cNvPr id="204" name="Google Shape;204;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the same principle, we can read an integer encoded in bits to follow a similar pattern.</a:t>
            </a:r>
            <a:endParaRPr/>
          </a:p>
          <a:p>
            <a:pPr indent="-342900" lvl="0" marL="457200" rtl="0" algn="l">
              <a:spcBef>
                <a:spcPts val="0"/>
              </a:spcBef>
              <a:spcAft>
                <a:spcPts val="0"/>
              </a:spcAft>
              <a:buSzPts val="1800"/>
              <a:buChar char="-"/>
            </a:pPr>
            <a:r>
              <a:rPr lang="en"/>
              <a:t>However, unlike with a String, we cannot simply read until all 1s and 0s have been processed, because Integers have a fixed size of 4 bytes (32 bits).</a:t>
            </a:r>
            <a:endParaRPr/>
          </a:p>
          <a:p>
            <a:pPr indent="-342900" lvl="0" marL="457200" rtl="0" algn="l">
              <a:spcBef>
                <a:spcPts val="0"/>
              </a:spcBef>
              <a:spcAft>
                <a:spcPts val="0"/>
              </a:spcAft>
              <a:buSzPts val="1800"/>
              <a:buChar char="-"/>
            </a:pPr>
            <a:r>
              <a:rPr lang="en"/>
              <a:t>This means we could have extra values in the integer that are unused in the encoding.</a:t>
            </a:r>
            <a:endParaRPr/>
          </a:p>
          <a:p>
            <a:pPr indent="-342900" lvl="0" marL="457200" rtl="0" algn="l">
              <a:spcBef>
                <a:spcPts val="0"/>
              </a:spcBef>
              <a:spcAft>
                <a:spcPts val="0"/>
              </a:spcAft>
              <a:buSzPts val="1800"/>
              <a:buChar char="-"/>
            </a:pPr>
            <a:r>
              <a:rPr lang="en"/>
              <a:t>Thus, we read the first integer as “charsLeft”, and decrement each time we reach a leaf node.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Decoding from Bits Example</a:t>
            </a:r>
            <a:endParaRPr/>
          </a:p>
        </p:txBody>
      </p:sp>
      <p:pic>
        <p:nvPicPr>
          <p:cNvPr id="210" name="Google Shape;210;p36"/>
          <p:cNvPicPr preferRelativeResize="0"/>
          <p:nvPr/>
        </p:nvPicPr>
        <p:blipFill>
          <a:blip r:embed="rId3">
            <a:alphaModFix/>
          </a:blip>
          <a:stretch>
            <a:fillRect/>
          </a:stretch>
        </p:blipFill>
        <p:spPr>
          <a:xfrm>
            <a:off x="4248375" y="1241825"/>
            <a:ext cx="4583918" cy="3691474"/>
          </a:xfrm>
          <a:prstGeom prst="rect">
            <a:avLst/>
          </a:prstGeom>
          <a:noFill/>
          <a:ln>
            <a:noFill/>
          </a:ln>
        </p:spPr>
      </p:pic>
      <p:pic>
        <p:nvPicPr>
          <p:cNvPr id="211" name="Google Shape;211;p36"/>
          <p:cNvPicPr preferRelativeResize="0"/>
          <p:nvPr/>
        </p:nvPicPr>
        <p:blipFill>
          <a:blip r:embed="rId4">
            <a:alphaModFix/>
          </a:blip>
          <a:stretch>
            <a:fillRect/>
          </a:stretch>
        </p:blipFill>
        <p:spPr>
          <a:xfrm>
            <a:off x="196125" y="1241825"/>
            <a:ext cx="4260300" cy="34308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Decoding Time Complexity</a:t>
            </a:r>
            <a:endParaRPr/>
          </a:p>
        </p:txBody>
      </p:sp>
      <p:sp>
        <p:nvSpPr>
          <p:cNvPr id="217" name="Google Shape;217;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Whether a String or integer array, we can determine decoding is O(N)</a:t>
            </a:r>
            <a:endParaRPr/>
          </a:p>
          <a:p>
            <a:pPr indent="-317500" lvl="1" marL="914400" rtl="0" algn="l">
              <a:spcBef>
                <a:spcPts val="0"/>
              </a:spcBef>
              <a:spcAft>
                <a:spcPts val="0"/>
              </a:spcAft>
              <a:buSzPts val="1400"/>
              <a:buChar char="-"/>
            </a:pPr>
            <a:r>
              <a:rPr lang="en"/>
              <a:t>We either bitmask or call charAt to obtain our current bit, which are both O(1)</a:t>
            </a:r>
            <a:endParaRPr/>
          </a:p>
          <a:p>
            <a:pPr indent="-317500" lvl="1" marL="914400" rtl="0" algn="l">
              <a:spcBef>
                <a:spcPts val="0"/>
              </a:spcBef>
              <a:spcAft>
                <a:spcPts val="0"/>
              </a:spcAft>
              <a:buSzPts val="1400"/>
              <a:buChar char="-"/>
            </a:pPr>
            <a:r>
              <a:rPr lang="en"/>
              <a:t>Then, we make one move in the tree, which is again O(1)</a:t>
            </a:r>
            <a:endParaRPr/>
          </a:p>
          <a:p>
            <a:pPr indent="-317500" lvl="1" marL="914400" rtl="0" algn="l">
              <a:spcBef>
                <a:spcPts val="0"/>
              </a:spcBef>
              <a:spcAft>
                <a:spcPts val="0"/>
              </a:spcAft>
              <a:buSzPts val="1400"/>
              <a:buChar char="-"/>
            </a:pPr>
            <a:r>
              <a:rPr lang="en"/>
              <a:t>If we’ve reached a leaf node, append the value of that node, and reset to the head in O(1)</a:t>
            </a:r>
            <a:endParaRPr/>
          </a:p>
          <a:p>
            <a:pPr indent="-317500" lvl="1" marL="914400" rtl="0" algn="l">
              <a:spcBef>
                <a:spcPts val="0"/>
              </a:spcBef>
              <a:spcAft>
                <a:spcPts val="0"/>
              </a:spcAft>
              <a:buSzPts val="1400"/>
              <a:buChar char="-"/>
            </a:pPr>
            <a:r>
              <a:rPr lang="en"/>
              <a:t>Repeat for each bit in the array / char in the String</a:t>
            </a:r>
            <a:endParaRPr/>
          </a:p>
        </p:txBody>
      </p:sp>
      <p:pic>
        <p:nvPicPr>
          <p:cNvPr id="218" name="Google Shape;218;p37"/>
          <p:cNvPicPr preferRelativeResize="0"/>
          <p:nvPr/>
        </p:nvPicPr>
        <p:blipFill>
          <a:blip r:embed="rId3">
            <a:alphaModFix/>
          </a:blip>
          <a:stretch>
            <a:fillRect/>
          </a:stretch>
        </p:blipFill>
        <p:spPr>
          <a:xfrm>
            <a:off x="717100" y="2728925"/>
            <a:ext cx="3030425" cy="2110750"/>
          </a:xfrm>
          <a:prstGeom prst="rect">
            <a:avLst/>
          </a:prstGeom>
          <a:noFill/>
          <a:ln>
            <a:noFill/>
          </a:ln>
        </p:spPr>
      </p:pic>
      <p:pic>
        <p:nvPicPr>
          <p:cNvPr id="219" name="Google Shape;219;p37"/>
          <p:cNvPicPr preferRelativeResize="0"/>
          <p:nvPr/>
        </p:nvPicPr>
        <p:blipFill>
          <a:blip r:embed="rId4">
            <a:alphaModFix/>
          </a:blip>
          <a:stretch>
            <a:fillRect/>
          </a:stretch>
        </p:blipFill>
        <p:spPr>
          <a:xfrm>
            <a:off x="4898012" y="2728923"/>
            <a:ext cx="3626160" cy="2110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Decoding Space Complexity</a:t>
            </a:r>
            <a:endParaRPr/>
          </a:p>
        </p:txBody>
      </p:sp>
      <p:sp>
        <p:nvSpPr>
          <p:cNvPr id="225" name="Google Shape;225;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Decoding requires no additional structures, just the space to store the result and the two input parameters (HuffmanTree and input Array/String)</a:t>
            </a:r>
            <a:endParaRPr/>
          </a:p>
          <a:p>
            <a:pPr indent="-342900" lvl="0" marL="457200" rtl="0" algn="l">
              <a:spcBef>
                <a:spcPts val="0"/>
              </a:spcBef>
              <a:spcAft>
                <a:spcPts val="0"/>
              </a:spcAft>
              <a:buSzPts val="1800"/>
              <a:buChar char="-"/>
            </a:pPr>
            <a:r>
              <a:rPr lang="en"/>
              <a:t>Thus, we can say the space complexity to run a decode algorithm is constant additional space while the algorithm runs.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HuffmanNode</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A modified tree node object maintaining structural standards such as a field for the nodes relevant data and variables referencing its own left and right children nodes.  The added frequency variable tracks individual character frequencies in a dataset</a:t>
            </a:r>
            <a:endParaRPr/>
          </a:p>
          <a:p>
            <a:pPr indent="-334327" lvl="0" marL="457200" rtl="0" algn="l">
              <a:spcBef>
                <a:spcPts val="1200"/>
              </a:spcBef>
              <a:spcAft>
                <a:spcPts val="0"/>
              </a:spcAft>
              <a:buSzPct val="100000"/>
              <a:buChar char="●"/>
            </a:pPr>
            <a:r>
              <a:rPr lang="en"/>
              <a:t>inputString = {“Hello”}    -&gt;   freqs{  [1:(h,e,o)] , [2 : l]  }</a:t>
            </a:r>
            <a:endParaRPr/>
          </a:p>
          <a:p>
            <a:pPr indent="0" lvl="0" marL="0" rtl="0" algn="l">
              <a:spcBef>
                <a:spcPts val="1200"/>
              </a:spcBef>
              <a:spcAft>
                <a:spcPts val="0"/>
              </a:spcAft>
              <a:buNone/>
            </a:pPr>
            <a:r>
              <a:rPr lang="en"/>
              <a:t>- Optimized for efficiency, its methods for referencing child nodes, accessing all instance variables, comparison and leaf node identification all run perform in O(1) time. </a:t>
            </a:r>
            <a:endParaRPr/>
          </a:p>
          <a:p>
            <a:pPr indent="0" lvl="0" marL="0" rtl="0" algn="l">
              <a:spcBef>
                <a:spcPts val="1200"/>
              </a:spcBef>
              <a:spcAft>
                <a:spcPts val="1200"/>
              </a:spcAft>
              <a:buNone/>
            </a:pPr>
            <a:r>
              <a:rPr lang="en"/>
              <a:t>- Nodes are managed in a priority queue to facilitate construction of the HuffMan Tree, where nodes with lower frequencies are prioritized to ensure optimal structure for data compression.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PriorityQueue</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Uses a minHeap array implementation to organize character frequencies, stored in customized HuffmanNode objects, </a:t>
            </a:r>
            <a:endParaRPr/>
          </a:p>
          <a:p>
            <a:pPr indent="0" lvl="0" marL="0" rtl="0" algn="l">
              <a:spcBef>
                <a:spcPts val="1200"/>
              </a:spcBef>
              <a:spcAft>
                <a:spcPts val="0"/>
              </a:spcAft>
              <a:buNone/>
            </a:pPr>
            <a:r>
              <a:rPr lang="en"/>
              <a:t>- Prioritizes nodes with lower frequencies (i.e. the root is the LEAST frequent character)</a:t>
            </a:r>
            <a:endParaRPr/>
          </a:p>
          <a:p>
            <a:pPr indent="0" lvl="0" marL="0" rtl="0" algn="l">
              <a:spcBef>
                <a:spcPts val="1200"/>
              </a:spcBef>
              <a:spcAft>
                <a:spcPts val="0"/>
              </a:spcAft>
              <a:buNone/>
            </a:pPr>
            <a:r>
              <a:rPr lang="en"/>
              <a:t>- By a resizing check preceding the primary insertion process, a  doubling strategy is used to dynamically resize the array at max capacity</a:t>
            </a:r>
            <a:endParaRPr/>
          </a:p>
          <a:p>
            <a:pPr indent="0" lvl="0" marL="0" rtl="0" algn="l">
              <a:spcBef>
                <a:spcPts val="1200"/>
              </a:spcBef>
              <a:spcAft>
                <a:spcPts val="0"/>
              </a:spcAft>
              <a:buNone/>
            </a:pPr>
            <a:r>
              <a:rPr lang="en"/>
              <a:t>- Basic left/right child &amp; parent node check and getter methods run in O(1) time.</a:t>
            </a:r>
            <a:endParaRPr/>
          </a:p>
          <a:p>
            <a:pPr indent="0" lvl="0" marL="0" rtl="0" algn="l">
              <a:spcBef>
                <a:spcPts val="1200"/>
              </a:spcBef>
              <a:spcAft>
                <a:spcPts val="0"/>
              </a:spcAft>
              <a:buNone/>
            </a:pPr>
            <a:r>
              <a:rPr lang="en"/>
              <a:t>- Insertion and deletion operations both have worst case runtimes of O(log N), due to the heap restoration process carried out by the swimUp() and sinkDown() methods. </a:t>
            </a:r>
            <a:endParaRPr/>
          </a:p>
          <a:p>
            <a:pPr indent="0" lvl="0" marL="0" rtl="0" algn="l">
              <a:spcBef>
                <a:spcPts val="1200"/>
              </a:spcBef>
              <a:spcAft>
                <a:spcPts val="1200"/>
              </a:spcAft>
              <a:buNone/>
            </a:pPr>
            <a:r>
              <a:rPr lang="en"/>
              <a:t>- Total space complexity is O(n) where </a:t>
            </a:r>
            <a:r>
              <a:rPr i="1" lang="en"/>
              <a:t>n</a:t>
            </a:r>
            <a:r>
              <a:rPr lang="en"/>
              <a:t> is the number of HuffmanNodes present in any given priority queue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HashTable &lt;K, V&gt;</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a:t>- An array based implementation using separate changing of linked lists to handle collisions</a:t>
            </a:r>
            <a:endParaRPr/>
          </a:p>
          <a:p>
            <a:pPr indent="0" lvl="0" marL="0" rtl="0" algn="l">
              <a:spcBef>
                <a:spcPts val="1200"/>
              </a:spcBef>
              <a:spcAft>
                <a:spcPts val="0"/>
              </a:spcAft>
              <a:buNone/>
            </a:pPr>
            <a:r>
              <a:rPr lang="en"/>
              <a:t>- Uses genetics to handle input versatility: {&lt;Character, Integer&gt;, &lt;Character, Strip&gt;}</a:t>
            </a:r>
            <a:endParaRPr/>
          </a:p>
          <a:p>
            <a:pPr indent="0" lvl="0" marL="0" rtl="0" algn="l">
              <a:spcBef>
                <a:spcPts val="1200"/>
              </a:spcBef>
              <a:spcAft>
                <a:spcPts val="0"/>
              </a:spcAft>
              <a:buNone/>
            </a:pPr>
            <a:r>
              <a:rPr lang="en"/>
              <a:t>- Basic get() and put() operations perform at worst in O(n) time should all characters be mapped to the same index. This is avoided by separate indexing via hashing increasing the potential for a more uniform distribution</a:t>
            </a:r>
            <a:endParaRPr/>
          </a:p>
          <a:p>
            <a:pPr indent="0" lvl="0" marL="0" rtl="0" algn="l">
              <a:spcBef>
                <a:spcPts val="1200"/>
              </a:spcBef>
              <a:spcAft>
                <a:spcPts val="0"/>
              </a:spcAft>
              <a:buNone/>
            </a:pPr>
            <a:r>
              <a:rPr lang="en"/>
              <a:t>- In the event an index contains multiple keys, a chain of linked lists organizes them in a linear fashion, requiring a linear traversal of the list (e.g. findEntry() ) if not recognized as the first node. This results in an O(N/M) average runtime which simplifies to O(N).</a:t>
            </a:r>
            <a:endParaRPr/>
          </a:p>
          <a:p>
            <a:pPr indent="0" lvl="0" marL="0" rtl="0" algn="l">
              <a:spcBef>
                <a:spcPts val="1200"/>
              </a:spcBef>
              <a:spcAft>
                <a:spcPts val="0"/>
              </a:spcAft>
              <a:buNone/>
            </a:pPr>
            <a:r>
              <a:rPr lang="en"/>
              <a:t>- Optimal conditions would have get() and put() run in constant time/ O(1) but depend on the hash functions ability to manage collisions properly</a:t>
            </a:r>
            <a:endParaRPr/>
          </a:p>
          <a:p>
            <a:pPr indent="0" lvl="0" marL="0" rtl="0" algn="l">
              <a:spcBef>
                <a:spcPts val="1200"/>
              </a:spcBef>
              <a:spcAft>
                <a:spcPts val="0"/>
              </a:spcAft>
              <a:buNone/>
            </a:pPr>
            <a:r>
              <a:rPr lang="en"/>
              <a:t>- Initial space complexity is proportional to the specific capacity and each additional entry is a linear increase. Thus, the space complexity is O(n), where </a:t>
            </a:r>
            <a:r>
              <a:rPr i="1" lang="en"/>
              <a:t>n </a:t>
            </a:r>
            <a:r>
              <a:rPr lang="en"/>
              <a:t>is the number of entries.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Encoding</a:t>
            </a:r>
            <a:endParaRPr/>
          </a:p>
        </p:txBody>
      </p:sp>
      <p:sp>
        <p:nvSpPr>
          <p:cNvPr id="93" name="Google Shape;93;p18"/>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Building a Huffman Tree</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Analyze the frequencies of characters within a given input string</a:t>
            </a:r>
            <a:endParaRPr/>
          </a:p>
          <a:p>
            <a:pPr indent="-342900" lvl="0" marL="457200" rtl="0" algn="l">
              <a:spcBef>
                <a:spcPts val="0"/>
              </a:spcBef>
              <a:spcAft>
                <a:spcPts val="0"/>
              </a:spcAft>
              <a:buSzPts val="1800"/>
              <a:buChar char="-"/>
            </a:pPr>
            <a:r>
              <a:rPr lang="en"/>
              <a:t>Store frequencies in a Hashtable</a:t>
            </a:r>
            <a:endParaRPr/>
          </a:p>
          <a:p>
            <a:pPr indent="-342900" lvl="0" marL="457200" rtl="0" algn="l">
              <a:spcBef>
                <a:spcPts val="0"/>
              </a:spcBef>
              <a:spcAft>
                <a:spcPts val="0"/>
              </a:spcAft>
              <a:buSzPts val="1800"/>
              <a:buChar char="-"/>
            </a:pPr>
            <a:r>
              <a:rPr lang="en"/>
              <a:t>Build a HuffmanNode tree recursively from the minimum frequencies of characters.</a:t>
            </a:r>
            <a:endParaRPr/>
          </a:p>
          <a:p>
            <a:pPr indent="-317500" lvl="1" marL="914400" rtl="0" algn="l">
              <a:spcBef>
                <a:spcPts val="0"/>
              </a:spcBef>
              <a:spcAft>
                <a:spcPts val="0"/>
              </a:spcAft>
              <a:buSzPts val="1400"/>
              <a:buChar char="-"/>
            </a:pPr>
            <a:r>
              <a:rPr lang="en"/>
              <a:t>Use a Priority Queue to keep the next two smallest frequencies at hand</a:t>
            </a:r>
            <a:endParaRPr/>
          </a:p>
          <a:p>
            <a:pPr indent="-342900" lvl="0" marL="457200" rtl="0" algn="l">
              <a:spcBef>
                <a:spcPts val="0"/>
              </a:spcBef>
              <a:spcAft>
                <a:spcPts val="0"/>
              </a:spcAft>
              <a:buSzPts val="1800"/>
              <a:buChar char="-"/>
            </a:pPr>
            <a:r>
              <a:rPr lang="en"/>
              <a:t>Store the path from the root to each leaf node back into a HashTable corresponding to a character</a:t>
            </a:r>
            <a:endParaRPr/>
          </a:p>
          <a:p>
            <a:pPr indent="-317500" lvl="1" marL="914400" rtl="0" algn="l">
              <a:spcBef>
                <a:spcPts val="0"/>
              </a:spcBef>
              <a:spcAft>
                <a:spcPts val="0"/>
              </a:spcAft>
              <a:buSzPts val="1400"/>
              <a:buChar char="-"/>
            </a:pPr>
            <a:r>
              <a:rPr lang="en"/>
              <a:t>O(N) time to process the frequencies from expected O(1) hashtable operations</a:t>
            </a:r>
            <a:endParaRPr/>
          </a:p>
          <a:p>
            <a:pPr indent="-317500" lvl="1" marL="914400" rtl="0" algn="l">
              <a:spcBef>
                <a:spcPts val="0"/>
              </a:spcBef>
              <a:spcAft>
                <a:spcPts val="0"/>
              </a:spcAft>
              <a:buSzPts val="1400"/>
              <a:buChar char="-"/>
            </a:pPr>
            <a:r>
              <a:rPr lang="en"/>
              <a:t>O(M) to build the tree, where M is the number of unique characters.  M is &lt;= N</a:t>
            </a:r>
            <a:endParaRPr/>
          </a:p>
          <a:p>
            <a:pPr indent="-317500" lvl="1" marL="914400" rtl="0" algn="l">
              <a:spcBef>
                <a:spcPts val="0"/>
              </a:spcBef>
              <a:spcAft>
                <a:spcPts val="0"/>
              </a:spcAft>
              <a:buSzPts val="1400"/>
              <a:buChar char="-"/>
            </a:pPr>
            <a:r>
              <a:rPr lang="en"/>
              <a:t>O(NlogN) to build tree with logN time to restore heap after retrieving min</a:t>
            </a:r>
            <a:endParaRPr/>
          </a:p>
          <a:p>
            <a:pPr indent="-317500" lvl="1" marL="914400" rtl="0" algn="l">
              <a:spcBef>
                <a:spcPts val="0"/>
              </a:spcBef>
              <a:spcAft>
                <a:spcPts val="0"/>
              </a:spcAft>
              <a:buSzPts val="1400"/>
              <a:buChar char="-"/>
            </a:pPr>
            <a:r>
              <a:rPr lang="en"/>
              <a:t>O(N) to process each leaf node back into a Hashtable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Sample Huffman Tree</a:t>
            </a:r>
            <a:endParaRPr/>
          </a:p>
        </p:txBody>
      </p:sp>
      <p:pic>
        <p:nvPicPr>
          <p:cNvPr id="105" name="Google Shape;105;p20"/>
          <p:cNvPicPr preferRelativeResize="0"/>
          <p:nvPr/>
        </p:nvPicPr>
        <p:blipFill rotWithShape="1">
          <a:blip r:embed="rId3">
            <a:alphaModFix/>
          </a:blip>
          <a:srcRect b="5509" l="-3600" r="3600" t="-5510"/>
          <a:stretch/>
        </p:blipFill>
        <p:spPr>
          <a:xfrm>
            <a:off x="2691000" y="1575875"/>
            <a:ext cx="3468074" cy="2792876"/>
          </a:xfrm>
          <a:prstGeom prst="rect">
            <a:avLst/>
          </a:prstGeom>
          <a:noFill/>
          <a:ln>
            <a:noFill/>
          </a:ln>
        </p:spPr>
      </p:pic>
      <p:sp>
        <p:nvSpPr>
          <p:cNvPr id="106" name="Google Shape;106;p20"/>
          <p:cNvSpPr txBox="1"/>
          <p:nvPr/>
        </p:nvSpPr>
        <p:spPr>
          <a:xfrm>
            <a:off x="346750" y="1208825"/>
            <a:ext cx="30051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String input = “abab”;</a:t>
            </a:r>
            <a:endParaRPr sz="180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Encoding in a String</a:t>
            </a:r>
            <a:endParaRPr/>
          </a:p>
        </p:txBody>
      </p:sp>
      <p:sp>
        <p:nvSpPr>
          <p:cNvPr id="112" name="Google Shape;112;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Parse each character of the input String, and retrieve the encoding as a String of 1s and 0s from the final hashtable</a:t>
            </a:r>
            <a:endParaRPr/>
          </a:p>
          <a:p>
            <a:pPr indent="-342900" lvl="0" marL="457200" rtl="0" algn="l">
              <a:spcBef>
                <a:spcPts val="0"/>
              </a:spcBef>
              <a:spcAft>
                <a:spcPts val="0"/>
              </a:spcAft>
              <a:buSzPts val="1800"/>
              <a:buChar char="-"/>
            </a:pPr>
            <a:r>
              <a:rPr lang="en"/>
              <a:t>O(N) time </a:t>
            </a:r>
            <a:r>
              <a:rPr lang="en"/>
              <a:t>assuming</a:t>
            </a:r>
            <a:r>
              <a:rPr lang="en"/>
              <a:t> O(1) hashtable operations</a:t>
            </a:r>
            <a:endParaRPr/>
          </a:p>
        </p:txBody>
      </p:sp>
      <p:pic>
        <p:nvPicPr>
          <p:cNvPr id="113" name="Google Shape;113;p21"/>
          <p:cNvPicPr preferRelativeResize="0"/>
          <p:nvPr/>
        </p:nvPicPr>
        <p:blipFill>
          <a:blip r:embed="rId3">
            <a:alphaModFix/>
          </a:blip>
          <a:stretch>
            <a:fillRect/>
          </a:stretch>
        </p:blipFill>
        <p:spPr>
          <a:xfrm>
            <a:off x="2094000" y="2571738"/>
            <a:ext cx="4686300" cy="168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