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
  </p:notesMasterIdLst>
  <p:sldIdLst>
    <p:sldId id="256" r:id="rId3"/>
    <p:sldId id="257" r:id="rId4"/>
    <p:sldId id="259" r:id="rId5"/>
    <p:sldId id="260" r:id="rId6"/>
    <p:sldId id="264" r:id="rId7"/>
    <p:sldId id="261" r:id="rId8"/>
    <p:sldId id="262" r:id="rId9"/>
    <p:sldId id="263" r:id="rId1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82" autoAdjust="0"/>
  </p:normalViewPr>
  <p:slideViewPr>
    <p:cSldViewPr>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7EFBB2-D694-491A-9BBE-E44F255BFE8F}" type="datetimeFigureOut">
              <a:rPr lang="en-US" smtClean="0"/>
              <a:t>10/4/2020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1468DA-FD44-413D-B582-DF6B87B8AA6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1468DA-FD44-413D-B582-DF6B87B8AA6C}"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10/4/2020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4258568"/>
            <a:ext cx="4860030" cy="307777"/>
          </a:xfrm>
          <a:prstGeom prst="rect">
            <a:avLst/>
          </a:prstGeom>
          <a:noFill/>
        </p:spPr>
        <p:txBody>
          <a:bodyPr wrap="square">
            <a:spAutoFit/>
          </a:bodyPr>
          <a:lstStyle/>
          <a:p>
            <a:pPr fontAlgn="auto">
              <a:spcBef>
                <a:spcPts val="0"/>
              </a:spcBef>
              <a:spcAft>
                <a:spcPts val="0"/>
              </a:spcAft>
              <a:defRPr/>
            </a:pPr>
            <a:r>
              <a:rPr lang="en-US" altLang="ko-KR" sz="1400" b="1" dirty="0">
                <a:solidFill>
                  <a:schemeClr val="tx1">
                    <a:lumMod val="75000"/>
                    <a:lumOff val="25000"/>
                  </a:schemeClr>
                </a:solidFill>
                <a:latin typeface="Arial" pitchFamily="34" charset="0"/>
                <a:cs typeface="Arial" pitchFamily="34" charset="0"/>
              </a:rPr>
              <a:t>S.E.A.A.S</a:t>
            </a:r>
            <a:r>
              <a:rPr lang="en-US" altLang="ko-KR" sz="1200" b="1" dirty="0">
                <a:solidFill>
                  <a:schemeClr val="tx1">
                    <a:lumMod val="75000"/>
                    <a:lumOff val="25000"/>
                  </a:schemeClr>
                </a:solidFill>
                <a:latin typeface="Arial" pitchFamily="34" charset="0"/>
                <a:cs typeface="Arial" pitchFamily="34" charset="0"/>
              </a:rPr>
              <a:t> (Space Expansion and Automated Assembly System)</a:t>
            </a:r>
            <a:r>
              <a:rPr kumimoji="0" lang="en-US" altLang="ko-KR" sz="1200" b="1" dirty="0">
                <a:solidFill>
                  <a:schemeClr val="tx1">
                    <a:lumMod val="75000"/>
                    <a:lumOff val="25000"/>
                  </a:schemeClr>
                </a:solidFill>
                <a:latin typeface="Arial" pitchFamily="34" charset="0"/>
                <a:cs typeface="Arial" pitchFamily="34" charset="0"/>
              </a:rPr>
              <a:t>    </a:t>
            </a:r>
          </a:p>
        </p:txBody>
      </p:sp>
      <p:sp>
        <p:nvSpPr>
          <p:cNvPr id="5" name="TextBox 1"/>
          <p:cNvSpPr txBox="1">
            <a:spLocks noChangeArrowheads="1"/>
          </p:cNvSpPr>
          <p:nvPr/>
        </p:nvSpPr>
        <p:spPr bwMode="auto">
          <a:xfrm>
            <a:off x="152400" y="3181350"/>
            <a:ext cx="4495800" cy="1077218"/>
          </a:xfrm>
          <a:prstGeom prst="rect">
            <a:avLst/>
          </a:prstGeom>
          <a:noFill/>
          <a:ln w="9525">
            <a:noFill/>
            <a:miter lim="800000"/>
            <a:headEnd/>
            <a:tailEnd/>
          </a:ln>
        </p:spPr>
        <p:txBody>
          <a:bodyPr wrap="square">
            <a:spAutoFit/>
          </a:bodyPr>
          <a:lstStyle/>
          <a:p>
            <a:r>
              <a:rPr lang="en-US" altLang="ko-KR" sz="3200" b="1" dirty="0">
                <a:solidFill>
                  <a:schemeClr val="tx1">
                    <a:lumMod val="75000"/>
                    <a:lumOff val="25000"/>
                  </a:schemeClr>
                </a:solidFill>
                <a:latin typeface="Arial" pitchFamily="34" charset="0"/>
                <a:ea typeface="맑은 고딕" pitchFamily="50" charset="-127"/>
                <a:cs typeface="Arial" pitchFamily="34" charset="0"/>
              </a:rPr>
              <a:t>NASA SPACE </a:t>
            </a:r>
          </a:p>
          <a:p>
            <a:r>
              <a:rPr lang="en-US" altLang="ko-KR" sz="3200" b="1" dirty="0">
                <a:solidFill>
                  <a:schemeClr val="tx1">
                    <a:lumMod val="75000"/>
                    <a:lumOff val="25000"/>
                  </a:schemeClr>
                </a:solidFill>
                <a:latin typeface="Arial" pitchFamily="34" charset="0"/>
                <a:ea typeface="맑은 고딕" pitchFamily="50" charset="-127"/>
                <a:cs typeface="Arial" pitchFamily="34" charset="0"/>
              </a:rPr>
              <a:t>APPS CHALLENGE</a:t>
            </a:r>
          </a:p>
        </p:txBody>
      </p:sp>
      <p:sp>
        <p:nvSpPr>
          <p:cNvPr id="7" name="TextBox 6">
            <a:hlinkClick r:id="rId3"/>
          </p:cNvPr>
          <p:cNvSpPr txBox="1"/>
          <p:nvPr/>
        </p:nvSpPr>
        <p:spPr>
          <a:xfrm>
            <a:off x="5486400" y="4781550"/>
            <a:ext cx="3400990" cy="230832"/>
          </a:xfrm>
          <a:prstGeom prst="rect">
            <a:avLst/>
          </a:prstGeom>
          <a:noFill/>
        </p:spPr>
        <p:txBody>
          <a:bodyPr wrap="square" rtlCol="0">
            <a:spAutoFit/>
          </a:bodyPr>
          <a:lstStyle/>
          <a:p>
            <a:pPr algn="r"/>
            <a:r>
              <a:rPr lang="en-IN" altLang="ko-KR" sz="900" b="1" dirty="0">
                <a:solidFill>
                  <a:schemeClr val="tx1">
                    <a:lumMod val="75000"/>
                    <a:lumOff val="25000"/>
                  </a:schemeClr>
                </a:solidFill>
                <a:latin typeface="ROG Fonts" panose="00000500000000000000" pitchFamily="50" charset="0"/>
                <a:cs typeface="Arial" pitchFamily="34" charset="0"/>
              </a:rPr>
              <a:t>Perpetual Motion Squad</a:t>
            </a:r>
            <a:endParaRPr lang="ko-KR" altLang="en-US" sz="900" b="1" dirty="0">
              <a:solidFill>
                <a:schemeClr val="tx1">
                  <a:lumMod val="75000"/>
                  <a:lumOff val="25000"/>
                </a:schemeClr>
              </a:solidFill>
              <a:latin typeface="ROG Fonts" panose="00000500000000000000" pitchFamily="50" charset="0"/>
              <a:cs typeface="Arial" pitchFamily="34" charset="0"/>
            </a:endParaRPr>
          </a:p>
        </p:txBody>
      </p:sp>
    </p:spTree>
    <p:extLst>
      <p:ext uri="{BB962C8B-B14F-4D97-AF65-F5344CB8AC3E}">
        <p14:creationId xmlns:p14="http://schemas.microsoft.com/office/powerpoint/2010/main" val="30344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latin typeface="Arial" pitchFamily="34" charset="0"/>
                <a:cs typeface="Arial" pitchFamily="34" charset="0"/>
              </a:rPr>
              <a:t>INTRODUCTION:</a:t>
            </a:r>
          </a:p>
        </p:txBody>
      </p:sp>
      <p:sp>
        <p:nvSpPr>
          <p:cNvPr id="3" name="Title 2"/>
          <p:cNvSpPr>
            <a:spLocks noGrp="1"/>
          </p:cNvSpPr>
          <p:nvPr>
            <p:ph type="title"/>
          </p:nvPr>
        </p:nvSpPr>
        <p:spPr/>
        <p:txBody>
          <a:bodyPr/>
          <a:lstStyle/>
          <a:p>
            <a:r>
              <a:rPr lang="en-US" dirty="0"/>
              <a:t>                    </a:t>
            </a:r>
            <a:r>
              <a:rPr lang="en-US" dirty="0">
                <a:latin typeface="ROG Fonts" panose="00000500000000000000" pitchFamily="50" charset="0"/>
              </a:rPr>
              <a:t>S.E.A.A.S</a:t>
            </a:r>
          </a:p>
        </p:txBody>
      </p:sp>
      <p:sp>
        <p:nvSpPr>
          <p:cNvPr id="10" name="Content Placeholder 9">
            <a:extLst>
              <a:ext uri="{FF2B5EF4-FFF2-40B4-BE49-F238E27FC236}">
                <a16:creationId xmlns:a16="http://schemas.microsoft.com/office/drawing/2014/main" id="{9C65D26F-4482-469E-91B3-78DBDEF075C7}"/>
              </a:ext>
            </a:extLst>
          </p:cNvPr>
          <p:cNvSpPr>
            <a:spLocks noGrp="1"/>
          </p:cNvSpPr>
          <p:nvPr>
            <p:ph idx="10"/>
          </p:nvPr>
        </p:nvSpPr>
        <p:spPr>
          <a:xfrm>
            <a:off x="129480" y="1592238"/>
            <a:ext cx="8763000" cy="3551262"/>
          </a:xfrm>
        </p:spPr>
        <p:txBody>
          <a:bodyPr/>
          <a:lstStyle/>
          <a:p>
            <a:pPr algn="just"/>
            <a:r>
              <a:rPr lang="en-US" dirty="0"/>
              <a:t>- Manufacturing of components and research facilities in space has been a complicated process requiring </a:t>
            </a:r>
          </a:p>
          <a:p>
            <a:pPr algn="just">
              <a:lnSpc>
                <a:spcPct val="150000"/>
              </a:lnSpc>
            </a:pPr>
            <a:r>
              <a:rPr lang="en-US" dirty="0"/>
              <a:t>the need for astronauts to schedule a space walk in order to monitor the process and also consumes a lot of resources and time to complete the process.</a:t>
            </a:r>
          </a:p>
          <a:p>
            <a:pPr algn="just">
              <a:lnSpc>
                <a:spcPct val="150000"/>
              </a:lnSpc>
            </a:pPr>
            <a:r>
              <a:rPr lang="en-US" dirty="0"/>
              <a:t>- Docking process requires manual operation or more advanced systems that requires maintenance and also increased capital for construction.</a:t>
            </a:r>
          </a:p>
          <a:p>
            <a:pPr algn="just">
              <a:lnSpc>
                <a:spcPct val="150000"/>
              </a:lnSpc>
            </a:pPr>
            <a:r>
              <a:rPr lang="en-US" dirty="0"/>
              <a:t>- Also in order to increase the space required to install another research facility the existing facility or        room space cannot be increased or extended. Instead a separate facility is manufactured and then the        main facility is modified to accommodate the new space by docking.</a:t>
            </a:r>
          </a:p>
          <a:p>
            <a:pPr algn="just">
              <a:lnSpc>
                <a:spcPct val="150000"/>
              </a:lnSpc>
            </a:pPr>
            <a:r>
              <a:rPr lang="en-US" dirty="0"/>
              <a:t>- The aim of our concept is to simplify these processes and improving the process of assembling              components in space.</a:t>
            </a:r>
          </a:p>
        </p:txBody>
      </p:sp>
    </p:spTree>
    <p:extLst>
      <p:ext uri="{BB962C8B-B14F-4D97-AF65-F5344CB8AC3E}">
        <p14:creationId xmlns:p14="http://schemas.microsoft.com/office/powerpoint/2010/main" val="209059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ROG Fonts" panose="00000500000000000000" pitchFamily="50" charset="0"/>
              </a:rPr>
              <a:t>              </a:t>
            </a:r>
            <a:r>
              <a:rPr lang="en-US" dirty="0" err="1">
                <a:latin typeface="ROG Fonts" panose="00000500000000000000" pitchFamily="50" charset="0"/>
              </a:rPr>
              <a:t>S.E.A.a.S</a:t>
            </a:r>
            <a:endParaRPr lang="ko-KR" altLang="en-US" dirty="0">
              <a:latin typeface="ROG Fonts" panose="00000500000000000000" pitchFamily="50" charset="0"/>
            </a:endParaRPr>
          </a:p>
        </p:txBody>
      </p:sp>
      <p:sp>
        <p:nvSpPr>
          <p:cNvPr id="2" name="Content Placeholder 1"/>
          <p:cNvSpPr>
            <a:spLocks noGrp="1"/>
          </p:cNvSpPr>
          <p:nvPr>
            <p:ph idx="1"/>
          </p:nvPr>
        </p:nvSpPr>
        <p:spPr/>
        <p:txBody>
          <a:bodyPr/>
          <a:lstStyle/>
          <a:p>
            <a:pPr lvl="0"/>
            <a:r>
              <a:rPr lang="en-US" b="1" dirty="0"/>
              <a:t>OBJECTIVE:</a:t>
            </a:r>
          </a:p>
        </p:txBody>
      </p:sp>
      <p:sp>
        <p:nvSpPr>
          <p:cNvPr id="5" name="Content Placeholder 4"/>
          <p:cNvSpPr>
            <a:spLocks noGrp="1"/>
          </p:cNvSpPr>
          <p:nvPr>
            <p:ph idx="10"/>
          </p:nvPr>
        </p:nvSpPr>
        <p:spPr>
          <a:xfrm>
            <a:off x="1630305" y="1551330"/>
            <a:ext cx="6912768" cy="2995737"/>
          </a:xfrm>
        </p:spPr>
        <p:txBody>
          <a:bodyPr/>
          <a:lstStyle/>
          <a:p>
            <a:pPr>
              <a:lnSpc>
                <a:spcPct val="150000"/>
              </a:lnSpc>
            </a:pPr>
            <a:r>
              <a:rPr lang="en-IN" altLang="ko-KR" dirty="0"/>
              <a:t>- We aim to make use of a simpler method to expand the space available for research and other activities in the ISS(currently) and other facilities that would become available under microgravity conditions in the near future.</a:t>
            </a:r>
          </a:p>
          <a:p>
            <a:pPr>
              <a:lnSpc>
                <a:spcPct val="150000"/>
              </a:lnSpc>
            </a:pPr>
            <a:r>
              <a:rPr lang="en-IN" altLang="ko-KR" dirty="0"/>
              <a:t>- Through this particular method of space expansion the need for human power and modification of the facility is less to null.  </a:t>
            </a:r>
          </a:p>
          <a:p>
            <a:pPr>
              <a:lnSpc>
                <a:spcPct val="150000"/>
              </a:lnSpc>
            </a:pPr>
            <a:r>
              <a:rPr lang="en-IN" altLang="ko-KR" dirty="0"/>
              <a:t>- Also, reducing the need for frequent space walks for maintenance, modification activities and other routine repetitive tasks can be reduced by deploying a semi- automated entity in the form of a robot.</a:t>
            </a:r>
          </a:p>
          <a:p>
            <a:endParaRPr lang="en-IN" altLang="ko-KR" dirty="0"/>
          </a:p>
        </p:txBody>
      </p:sp>
    </p:spTree>
    <p:extLst>
      <p:ext uri="{BB962C8B-B14F-4D97-AF65-F5344CB8AC3E}">
        <p14:creationId xmlns:p14="http://schemas.microsoft.com/office/powerpoint/2010/main" val="97910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latin typeface="ROG Fonts" panose="00000500000000000000" pitchFamily="50" charset="0"/>
              </a:rPr>
              <a:t>S.E.A.a.S</a:t>
            </a:r>
          </a:p>
        </p:txBody>
      </p:sp>
      <p:sp>
        <p:nvSpPr>
          <p:cNvPr id="3" name="Content Placeholder 2"/>
          <p:cNvSpPr>
            <a:spLocks noGrp="1"/>
          </p:cNvSpPr>
          <p:nvPr>
            <p:ph idx="1"/>
          </p:nvPr>
        </p:nvSpPr>
        <p:spPr>
          <a:xfrm>
            <a:off x="323528" y="971550"/>
            <a:ext cx="8496944" cy="460648"/>
          </a:xfrm>
        </p:spPr>
        <p:txBody>
          <a:bodyPr/>
          <a:lstStyle/>
          <a:p>
            <a:r>
              <a:rPr lang="en-US" dirty="0"/>
              <a:t>WORKING OF Space Expansion System:</a:t>
            </a:r>
          </a:p>
        </p:txBody>
      </p:sp>
      <p:sp>
        <p:nvSpPr>
          <p:cNvPr id="4" name="Content Placeholder 3"/>
          <p:cNvSpPr>
            <a:spLocks noGrp="1"/>
          </p:cNvSpPr>
          <p:nvPr>
            <p:ph idx="10"/>
          </p:nvPr>
        </p:nvSpPr>
        <p:spPr>
          <a:xfrm>
            <a:off x="228600" y="1352550"/>
            <a:ext cx="8763000" cy="3505200"/>
          </a:xfrm>
        </p:spPr>
        <p:txBody>
          <a:bodyPr/>
          <a:lstStyle/>
          <a:p>
            <a:r>
              <a:rPr lang="en-US" dirty="0"/>
              <a:t>- The unit is similar to the current system in the ISS which is cylindrical and is docked to the ISS on one end. The difference here is that this structure longitudinally has one half of it rigid and the other half    flexible and locked in a manner similar to the hose band clamp.</a:t>
            </a:r>
          </a:p>
          <a:p>
            <a:r>
              <a:rPr lang="en-US" dirty="0"/>
              <a:t>- The clamp is held together by solenoidal actuation units that lock it in place.</a:t>
            </a:r>
          </a:p>
          <a:p>
            <a:r>
              <a:rPr lang="en-US" dirty="0"/>
              <a:t>- The clamp also has a slot for the expansion unit to be attached.</a:t>
            </a:r>
          </a:p>
          <a:p>
            <a:r>
              <a:rPr lang="en-US" dirty="0"/>
              <a:t>- Once the expansion unit arrives through propulsion and automated guidance systems it navigates          towards the unit by knowing it coordinates with respect to the main facility after entering a reasonable       region of proximity.</a:t>
            </a:r>
          </a:p>
          <a:p>
            <a:r>
              <a:rPr lang="en-US" dirty="0"/>
              <a:t>- The expansion unit after reaching the unit aligns itself to insert the slot into the unit’s slot to </a:t>
            </a:r>
            <a:r>
              <a:rPr lang="en-IN" b="0" i="0" dirty="0">
                <a:solidFill>
                  <a:srgbClr val="111111"/>
                </a:solidFill>
                <a:effectLst/>
                <a:latin typeface="Roboto"/>
              </a:rPr>
              <a:t>synchronize themselves and then locks itself to the unit. Later the unit makes sure that proper pressure conditions are present in the expansion unit and then releases the solenoidal valves. </a:t>
            </a:r>
          </a:p>
          <a:p>
            <a:r>
              <a:rPr lang="en-IN" dirty="0">
                <a:solidFill>
                  <a:srgbClr val="111111"/>
                </a:solidFill>
                <a:latin typeface="Roboto"/>
              </a:rPr>
              <a:t>- Since one half of the units have flexibility, they open up to create a larger combined space of the two      units. The expansion can be achieved by placing actuators along the flexible region which straightens by  reducing its curvature through actuation.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latin typeface="ROG Fonts" panose="00000500000000000000" pitchFamily="50" charset="0"/>
              </a:rPr>
              <a:t>S.E.A.a.S</a:t>
            </a:r>
          </a:p>
        </p:txBody>
      </p:sp>
      <p:sp>
        <p:nvSpPr>
          <p:cNvPr id="3" name="Content Placeholder 2"/>
          <p:cNvSpPr>
            <a:spLocks noGrp="1"/>
          </p:cNvSpPr>
          <p:nvPr>
            <p:ph idx="1"/>
          </p:nvPr>
        </p:nvSpPr>
        <p:spPr>
          <a:xfrm>
            <a:off x="323528" y="971550"/>
            <a:ext cx="8496944" cy="460648"/>
          </a:xfrm>
        </p:spPr>
        <p:txBody>
          <a:bodyPr/>
          <a:lstStyle/>
          <a:p>
            <a:r>
              <a:rPr lang="en-US" dirty="0"/>
              <a:t>WORKING OF Automated Assembly system:</a:t>
            </a:r>
          </a:p>
        </p:txBody>
      </p:sp>
      <p:sp>
        <p:nvSpPr>
          <p:cNvPr id="4" name="Content Placeholder 3"/>
          <p:cNvSpPr>
            <a:spLocks noGrp="1"/>
          </p:cNvSpPr>
          <p:nvPr>
            <p:ph idx="10"/>
          </p:nvPr>
        </p:nvSpPr>
        <p:spPr>
          <a:xfrm>
            <a:off x="190500" y="1532130"/>
            <a:ext cx="8763000" cy="3505200"/>
          </a:xfrm>
        </p:spPr>
        <p:txBody>
          <a:bodyPr/>
          <a:lstStyle/>
          <a:p>
            <a:r>
              <a:rPr lang="en-US" dirty="0"/>
              <a:t>- The semi-autonomous robot can be deployed near the facility and it would maintain proximal distance    with the facility and performs monitoring activities periodically and goes into hibernation while no task is   given.</a:t>
            </a:r>
          </a:p>
          <a:p>
            <a:r>
              <a:rPr lang="en-US" dirty="0"/>
              <a:t>- It can be operated remotely from the facility to perform various tasks that are come under the category  of repetitive and dangerous tasks.</a:t>
            </a:r>
          </a:p>
          <a:p>
            <a:r>
              <a:rPr lang="en-US" dirty="0"/>
              <a:t>- During missions that involve assembly of launched modules from earth it can be switched to perform     autonomously and assemble the module to the main facility starting with the change of end effector to be used.</a:t>
            </a:r>
          </a:p>
          <a:p>
            <a:r>
              <a:rPr lang="en-US" dirty="0"/>
              <a:t>- The robot has tools/ end effectors required to perform various tasks and it can switch to these tools from the main facility where the tools are place on the outside and while in need of change of tool, the robot    can move to this region and change the tools by replacing it. </a:t>
            </a:r>
          </a:p>
          <a:p>
            <a:r>
              <a:rPr lang="en-US" dirty="0"/>
              <a:t>- It uses cold gas thrusters placed in various locations on its body to orient itself and navigate through      space around the facility and uses solar energy to operate and charges itself during hibernation periods.</a:t>
            </a:r>
          </a:p>
        </p:txBody>
      </p:sp>
    </p:spTree>
    <p:extLst>
      <p:ext uri="{BB962C8B-B14F-4D97-AF65-F5344CB8AC3E}">
        <p14:creationId xmlns:p14="http://schemas.microsoft.com/office/powerpoint/2010/main" val="228683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latin typeface="ROG Fonts" panose="00000500000000000000" pitchFamily="50" charset="0"/>
              </a:rPr>
              <a:t>S.E.A.a.S</a:t>
            </a:r>
            <a:endParaRPr lang="en-US" dirty="0">
              <a:latin typeface="ROG Fonts" panose="00000500000000000000" pitchFamily="50" charset="0"/>
            </a:endParaRPr>
          </a:p>
        </p:txBody>
      </p:sp>
      <p:sp>
        <p:nvSpPr>
          <p:cNvPr id="3" name="Content Placeholder 2"/>
          <p:cNvSpPr>
            <a:spLocks noGrp="1"/>
          </p:cNvSpPr>
          <p:nvPr>
            <p:ph idx="1"/>
          </p:nvPr>
        </p:nvSpPr>
        <p:spPr>
          <a:xfrm>
            <a:off x="1676400" y="730666"/>
            <a:ext cx="6912768" cy="460648"/>
          </a:xfrm>
        </p:spPr>
        <p:txBody>
          <a:bodyPr/>
          <a:lstStyle/>
          <a:p>
            <a:r>
              <a:rPr lang="en-US" dirty="0"/>
              <a:t>CAD Models of the Capsules and the process:</a:t>
            </a:r>
          </a:p>
        </p:txBody>
      </p:sp>
      <p:pic>
        <p:nvPicPr>
          <p:cNvPr id="8" name="Content Placeholder 7">
            <a:extLst>
              <a:ext uri="{FF2B5EF4-FFF2-40B4-BE49-F238E27FC236}">
                <a16:creationId xmlns:a16="http://schemas.microsoft.com/office/drawing/2014/main" id="{26381B0A-7B27-4C3A-AC8E-B6BA1623C0EA}"/>
              </a:ext>
            </a:extLst>
          </p:cNvPr>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2234269" y="1204473"/>
            <a:ext cx="2389464" cy="1801641"/>
          </a:xfrm>
        </p:spPr>
      </p:pic>
      <p:pic>
        <p:nvPicPr>
          <p:cNvPr id="10" name="Picture 9">
            <a:extLst>
              <a:ext uri="{FF2B5EF4-FFF2-40B4-BE49-F238E27FC236}">
                <a16:creationId xmlns:a16="http://schemas.microsoft.com/office/drawing/2014/main" id="{8F6C1F45-7F6B-4578-9F2B-61D9AF7715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1151305"/>
            <a:ext cx="2389464" cy="1907978"/>
          </a:xfrm>
          <a:prstGeom prst="rect">
            <a:avLst/>
          </a:prstGeom>
        </p:spPr>
      </p:pic>
      <p:pic>
        <p:nvPicPr>
          <p:cNvPr id="12" name="Picture 11">
            <a:extLst>
              <a:ext uri="{FF2B5EF4-FFF2-40B4-BE49-F238E27FC236}">
                <a16:creationId xmlns:a16="http://schemas.microsoft.com/office/drawing/2014/main" id="{2DA07F70-D4E3-451B-B3FA-9D93CEAC0A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8800" y="3090641"/>
            <a:ext cx="2789182" cy="1803108"/>
          </a:xfrm>
          <a:prstGeom prst="rect">
            <a:avLst/>
          </a:prstGeom>
        </p:spPr>
      </p:pic>
      <p:pic>
        <p:nvPicPr>
          <p:cNvPr id="16" name="Picture 15">
            <a:extLst>
              <a:ext uri="{FF2B5EF4-FFF2-40B4-BE49-F238E27FC236}">
                <a16:creationId xmlns:a16="http://schemas.microsoft.com/office/drawing/2014/main" id="{F8976508-9493-4CF7-84E0-7B045B59AB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1020" y="2952751"/>
            <a:ext cx="3457315" cy="1752600"/>
          </a:xfrm>
          <a:prstGeom prst="rect">
            <a:avLst/>
          </a:prstGeom>
        </p:spPr>
      </p:pic>
      <p:cxnSp>
        <p:nvCxnSpPr>
          <p:cNvPr id="18" name="Straight Arrow Connector 17">
            <a:extLst>
              <a:ext uri="{FF2B5EF4-FFF2-40B4-BE49-F238E27FC236}">
                <a16:creationId xmlns:a16="http://schemas.microsoft.com/office/drawing/2014/main" id="{4B80B7D8-CED2-4891-AD9E-204FA71859A4}"/>
              </a:ext>
            </a:extLst>
          </p:cNvPr>
          <p:cNvCxnSpPr>
            <a:cxnSpLocks/>
          </p:cNvCxnSpPr>
          <p:nvPr/>
        </p:nvCxnSpPr>
        <p:spPr>
          <a:xfrm>
            <a:off x="4724400" y="2105293"/>
            <a:ext cx="838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nector: Curved 20">
            <a:extLst>
              <a:ext uri="{FF2B5EF4-FFF2-40B4-BE49-F238E27FC236}">
                <a16:creationId xmlns:a16="http://schemas.microsoft.com/office/drawing/2014/main" id="{3237CC8A-34DC-405F-92D0-6975AB89687C}"/>
              </a:ext>
            </a:extLst>
          </p:cNvPr>
          <p:cNvCxnSpPr>
            <a:cxnSpLocks/>
            <a:stCxn id="10" idx="3"/>
            <a:endCxn id="12" idx="3"/>
          </p:cNvCxnSpPr>
          <p:nvPr/>
        </p:nvCxnSpPr>
        <p:spPr>
          <a:xfrm>
            <a:off x="8104464" y="2105294"/>
            <a:ext cx="323518" cy="1886901"/>
          </a:xfrm>
          <a:prstGeom prst="curvedConnector3">
            <a:avLst>
              <a:gd name="adj1" fmla="val 262684"/>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880A41C2-635B-49B9-9D5C-95341379FDFB}"/>
              </a:ext>
            </a:extLst>
          </p:cNvPr>
          <p:cNvCxnSpPr>
            <a:cxnSpLocks/>
            <a:stCxn id="12" idx="1"/>
          </p:cNvCxnSpPr>
          <p:nvPr/>
        </p:nvCxnSpPr>
        <p:spPr>
          <a:xfrm flipH="1">
            <a:off x="5088335" y="3992195"/>
            <a:ext cx="55046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G Fonts" panose="00000500000000000000" pitchFamily="50" charset="0"/>
              </a:rPr>
              <a:t>                       </a:t>
            </a:r>
            <a:r>
              <a:rPr lang="en-US" dirty="0" err="1">
                <a:latin typeface="ROG Fonts" panose="00000500000000000000" pitchFamily="50" charset="0"/>
              </a:rPr>
              <a:t>S.E.A.a.S</a:t>
            </a:r>
            <a:endParaRPr lang="en-US" dirty="0">
              <a:latin typeface="ROG Fonts" panose="00000500000000000000" pitchFamily="50" charset="0"/>
            </a:endParaRPr>
          </a:p>
        </p:txBody>
      </p:sp>
      <p:sp>
        <p:nvSpPr>
          <p:cNvPr id="3" name="Content Placeholder 2"/>
          <p:cNvSpPr>
            <a:spLocks noGrp="1"/>
          </p:cNvSpPr>
          <p:nvPr>
            <p:ph idx="1"/>
          </p:nvPr>
        </p:nvSpPr>
        <p:spPr>
          <a:xfrm>
            <a:off x="152400" y="966831"/>
            <a:ext cx="8496944" cy="460648"/>
          </a:xfrm>
        </p:spPr>
        <p:txBody>
          <a:bodyPr/>
          <a:lstStyle/>
          <a:p>
            <a:r>
              <a:rPr lang="en-US" dirty="0"/>
              <a:t>3D Model of Automated Assembly system:</a:t>
            </a:r>
          </a:p>
        </p:txBody>
      </p:sp>
      <p:pic>
        <p:nvPicPr>
          <p:cNvPr id="10" name="Content Placeholder 9">
            <a:extLst>
              <a:ext uri="{FF2B5EF4-FFF2-40B4-BE49-F238E27FC236}">
                <a16:creationId xmlns:a16="http://schemas.microsoft.com/office/drawing/2014/main" id="{767E1FAB-EF64-4F61-BDA0-B6D4E95A74BA}"/>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3581400" y="1419062"/>
            <a:ext cx="4921293" cy="3627454"/>
          </a:xfrm>
        </p:spPr>
      </p:pic>
      <p:sp>
        <p:nvSpPr>
          <p:cNvPr id="11" name="TextBox 10">
            <a:extLst>
              <a:ext uri="{FF2B5EF4-FFF2-40B4-BE49-F238E27FC236}">
                <a16:creationId xmlns:a16="http://schemas.microsoft.com/office/drawing/2014/main" id="{1180AC94-691B-45E0-97D1-D081E6A199FE}"/>
              </a:ext>
            </a:extLst>
          </p:cNvPr>
          <p:cNvSpPr txBox="1"/>
          <p:nvPr/>
        </p:nvSpPr>
        <p:spPr>
          <a:xfrm>
            <a:off x="152400" y="2419350"/>
            <a:ext cx="3429000" cy="954107"/>
          </a:xfrm>
          <a:prstGeom prst="rect">
            <a:avLst/>
          </a:prstGeom>
          <a:noFill/>
        </p:spPr>
        <p:txBody>
          <a:bodyPr wrap="square" rtlCol="0">
            <a:spAutoFit/>
          </a:bodyPr>
          <a:lstStyle/>
          <a:p>
            <a:pPr algn="just"/>
            <a:r>
              <a:rPr lang="en-IN" sz="1400" dirty="0"/>
              <a:t>The model here has movable  robotic  arms along with the solar panels that  orient themselves towards the direction of sun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038350"/>
            <a:ext cx="7524328" cy="884466"/>
          </a:xfrm>
        </p:spPr>
        <p:txBody>
          <a:bodyPr/>
          <a:lstStyle/>
          <a:p>
            <a:pPr algn="ctr"/>
            <a:r>
              <a:rPr lang="en-US" dirty="0"/>
              <a:t>Thank You</a:t>
            </a:r>
            <a:endParaRPr lang="en-US" dirty="0">
              <a:latin typeface="ROG Fonts" panose="00000500000000000000" pitchFamily="50"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1113</TotalTime>
  <Words>777</Words>
  <Application>Microsoft Office PowerPoint</Application>
  <PresentationFormat>On-screen Show (16:9)</PresentationFormat>
  <Paragraphs>38</Paragraphs>
  <Slides>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맑은 고딕</vt:lpstr>
      <vt:lpstr>Arial</vt:lpstr>
      <vt:lpstr>Calibri</vt:lpstr>
      <vt:lpstr>Roboto</vt:lpstr>
      <vt:lpstr>ROG Fonts</vt:lpstr>
      <vt:lpstr>Office Theme</vt:lpstr>
      <vt:lpstr>Custom Design</vt:lpstr>
      <vt:lpstr>PowerPoint Presentation</vt:lpstr>
      <vt:lpstr>                    S.E.A.A.S</vt:lpstr>
      <vt:lpstr>              S.E.A.a.S</vt:lpstr>
      <vt:lpstr>                      S.E.A.a.S</vt:lpstr>
      <vt:lpstr>                      S.E.A.a.S</vt:lpstr>
      <vt:lpstr>                S.E.A.a.S</vt:lpstr>
      <vt:lpstr>                       S.E.A.a.S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Andrew D</cp:lastModifiedBy>
  <cp:revision>82</cp:revision>
  <dcterms:created xsi:type="dcterms:W3CDTF">2014-04-01T16:27:38Z</dcterms:created>
  <dcterms:modified xsi:type="dcterms:W3CDTF">2020-10-04T16:12:39Z</dcterms:modified>
</cp:coreProperties>
</file>