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E5C493-EFCC-43C8-B70A-8CE23C615542}">
  <a:tblStyle styleId="{25E5C493-EFCC-43C8-B70A-8CE23C6155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regular.fntdata"/><Relationship Id="rId30" Type="http://schemas.openxmlformats.org/officeDocument/2006/relationships/font" Target="fonts/MavenPro-bold.fntdata"/><Relationship Id="rId11" Type="http://schemas.openxmlformats.org/officeDocument/2006/relationships/slide" Target="slides/slide5.xml"/><Relationship Id="rId33" Type="http://schemas.openxmlformats.org/officeDocument/2006/relationships/font" Target="fonts/CenturyGothic-italic.fntdata"/><Relationship Id="rId10" Type="http://schemas.openxmlformats.org/officeDocument/2006/relationships/slide" Target="slides/slide4.xml"/><Relationship Id="rId32"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CenturyGothic-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aanana"/>
                <a:ea typeface="Raanana"/>
                <a:cs typeface="Raanana"/>
                <a:sym typeface="Raanana"/>
              </a:rPr>
              <a:t>Good evening classmates and professor Tong,</a:t>
            </a:r>
            <a:endParaRPr sz="1200">
              <a:latin typeface="Raanana"/>
              <a:ea typeface="Raanana"/>
              <a:cs typeface="Raanana"/>
              <a:sym typeface="Raanana"/>
            </a:endParaRPr>
          </a:p>
          <a:p>
            <a:pPr indent="0" lvl="0" marL="0" rtl="0" algn="l">
              <a:lnSpc>
                <a:spcPct val="115000"/>
              </a:lnSpc>
              <a:spcBef>
                <a:spcPts val="0"/>
              </a:spcBef>
              <a:spcAft>
                <a:spcPts val="0"/>
              </a:spcAft>
              <a:buNone/>
            </a:pPr>
            <a:r>
              <a:rPr lang="en" sz="1200">
                <a:latin typeface="Raanana"/>
                <a:ea typeface="Raanana"/>
                <a:cs typeface="Raanana"/>
                <a:sym typeface="Raanana"/>
              </a:rPr>
              <a:t> </a:t>
            </a:r>
            <a:endParaRPr sz="1200">
              <a:latin typeface="Raanana"/>
              <a:ea typeface="Raanana"/>
              <a:cs typeface="Raanana"/>
              <a:sym typeface="Raanana"/>
            </a:endParaRPr>
          </a:p>
          <a:p>
            <a:pPr indent="0" lvl="0" marL="0" rtl="0" algn="l">
              <a:lnSpc>
                <a:spcPct val="115000"/>
              </a:lnSpc>
              <a:spcBef>
                <a:spcPts val="0"/>
              </a:spcBef>
              <a:spcAft>
                <a:spcPts val="0"/>
              </a:spcAft>
              <a:buNone/>
            </a:pPr>
            <a:r>
              <a:rPr lang="en" sz="1200">
                <a:latin typeface="Raanana"/>
                <a:ea typeface="Raanana"/>
                <a:cs typeface="Raanana"/>
                <a:sym typeface="Raanana"/>
              </a:rPr>
              <a:t>We are group 10, my name is Yiting Hu and my team members are Hung-li Chuang, Justin Feng, Qiongqiong Lin, and Shui Yu. We are excited to be here to present our project on Algorithmic Trading to you guys. </a:t>
            </a:r>
            <a:endParaRPr sz="1200">
              <a:latin typeface="Raanana"/>
              <a:ea typeface="Raanana"/>
              <a:cs typeface="Raanana"/>
              <a:sym typeface="Raanana"/>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4c4646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4c4646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building the model with all of the features, we want to improve our model performance by conducting feature selection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evaluate our model, we choose mean absolute error, </a:t>
            </a:r>
            <a:r>
              <a:rPr lang="en"/>
              <a:t>the MAE, to be our evaluation metric. </a:t>
            </a:r>
            <a:r>
              <a:rPr lang="en"/>
              <a:t>We adopt backward selection to select features, which means that we start with all variables and then eliminate one variable at a time, and select the feature combination with the lowest test MAE. The result of backward selection is that we decide to drop 15-day moving average lag and 15-day return.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use our final model to do predictions.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3db10630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3db1063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a:t>
            </a:r>
            <a:r>
              <a:rPr lang="en"/>
              <a:t>s we were simulating the trading, we also look at the performance of the prediction. While we expect the model would be good at working with time series problems to learn some patterns or rules well from the data, the results show that we still have a long way to improve as some of the prediction is quite biased and some of the prediction tends to follow the latest price which reasonably giving the lowest loss scores that the model is learning.</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Next, Andrew will talk about our trading strategy and the evaluation of the three metrics.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4a4a4be2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4a4a4be2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83db10630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3db10630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3db106300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3db106300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3db106300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3db106300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74a4a4be2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4a4a4be2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3db10630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83db10630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3db10630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3db10630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463d4676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63d4676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aanana"/>
                <a:ea typeface="Raanana"/>
                <a:cs typeface="Raanana"/>
                <a:sym typeface="Raanana"/>
              </a:rPr>
              <a:t>Here’s an overview of our presentation. We’ll first let you know the background and mission of our </a:t>
            </a:r>
            <a:r>
              <a:rPr lang="en" sz="1200">
                <a:latin typeface="Times New Roman"/>
                <a:ea typeface="Times New Roman"/>
                <a:cs typeface="Times New Roman"/>
                <a:sym typeface="Times New Roman"/>
              </a:rPr>
              <a:t>problem</a:t>
            </a:r>
            <a:r>
              <a:rPr lang="en" sz="1200">
                <a:latin typeface="Raanana"/>
                <a:ea typeface="Raanana"/>
                <a:cs typeface="Raanana"/>
                <a:sym typeface="Raanana"/>
              </a:rPr>
              <a:t>. Then we’ll walk you through the process of data preparation, what our prediction model is and how it works, the trading strategy we employed and the results. Lastly, we will conclude the presentation with </a:t>
            </a:r>
            <a:r>
              <a:rPr lang="en" sz="1200">
                <a:latin typeface="Times New Roman"/>
                <a:ea typeface="Times New Roman"/>
                <a:cs typeface="Times New Roman"/>
                <a:sym typeface="Times New Roman"/>
              </a:rPr>
              <a:t>future work.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4c46460c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c46460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Diving into the summary of the problem. We are a team of financial analysts who are trying to enter the market with 1 million cash.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We have the daily stock data from the past and 10 common stock features derived from these data. We worked to build a stock price prediction model for each stock, then based on our trading strategy, we will take corresponding actions.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Our project is based on 756 days horizon. We will start trading on the day of 505 and continue til day of 756. Our goal right here is to maximize cash owned by the end of the last day. We will also measure our success by Sharpe Ratio and the number of days that we gained profits.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Now that our background problem is clear, let’s get right into the subject. I’ll hand to my colleague Shui, she will talk about the data preparation part.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4c46460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4c46460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our data ready to use, we conduct three preprocessing steps.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to include all variables at hand, we join raw data and engineered features for each stock. </a:t>
            </a:r>
            <a:r>
              <a:rPr lang="en"/>
              <a:t>We drop the variable volume and instead include volumelag in our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day, we want to predict the closing price, so we use today’s closing price as our target y, and use the data before today as independent variables X.</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4c46460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4c46460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notice that our variables are in different ranges. For example, volumelag is in much larger scale than other variables. So we normalize the data to bring variables to the same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since we will start trading at Day 505, this means that since then, we won’t be knowing the data until the current trading day. So we split data at Day 505, and we use the data before that to train and test our model. The data after that will only be used when we do predictions.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4a4a4be2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4a4a4be2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mentioned just now, we use day before Day 505 to train and test our model. We set the train/test split ratio to be 0.8 and divide the data into two parts. Thus, we have day 17 to 419 as the training set and day 420 to 504 as the test set.</a:t>
            </a:r>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4c46460c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4c46460c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intrinsic property of our model, which will be discussed later, we are able use sliding window to gather the input data of our model. We create sliding windows with size of 16 days. Information of the past 15 days will be used to predict the closing price on the 16th 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the figure shows the example of one sliding window. Supposing we want to predict the closing price y on Day n+15, we use the grey cells as Xs to fit our prediction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have prepared our data ready to be used as the input of our model. Next, Justin will introduce our model in detail.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4a4a4be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4a4a4be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To predict the closing price using the past data, we’ve tried several models and the model we use for evaluation is the LSTM model. </a:t>
            </a:r>
            <a:endParaRPr/>
          </a:p>
          <a:p>
            <a:pPr indent="0" lvl="0" marL="0" rtl="0" algn="l">
              <a:lnSpc>
                <a:spcPct val="115000"/>
              </a:lnSpc>
              <a:spcBef>
                <a:spcPts val="0"/>
              </a:spcBef>
              <a:spcAft>
                <a:spcPts val="0"/>
              </a:spcAft>
              <a:buNone/>
            </a:pPr>
            <a:r>
              <a:rPr lang="en"/>
              <a:t>The long short term memory is a special kind of recurrent neural network that capable of learning long-term dependencies and is good at working with time-series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3db10630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3db10630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the LSTM structure, each green block serves as a cell in LSTM and will not only get information from the input but also from previous cell that passes on the historic information.</a:t>
            </a:r>
            <a:endParaRPr/>
          </a:p>
          <a:p>
            <a:pPr indent="0" lvl="0" marL="0" rtl="0" algn="l">
              <a:lnSpc>
                <a:spcPct val="115000"/>
              </a:lnSpc>
              <a:spcBef>
                <a:spcPts val="0"/>
              </a:spcBef>
              <a:spcAft>
                <a:spcPts val="0"/>
              </a:spcAft>
              <a:buNone/>
            </a:pPr>
            <a:r>
              <a:rPr lang="en"/>
              <a:t>The model can choose whether to keep the previous information and add important message from recent input by regularizing through the sigmoid function, or called the gates. The “forget gate” determined which information from previous cell is important to pass on and the “input gate” is for regularizing the input detail.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175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Algorithmic Trading</a:t>
            </a:r>
            <a:endParaRPr/>
          </a:p>
          <a:p>
            <a:pPr indent="0" lvl="0" marL="0" rtl="0" algn="l">
              <a:spcBef>
                <a:spcPts val="0"/>
              </a:spcBef>
              <a:spcAft>
                <a:spcPts val="0"/>
              </a:spcAft>
              <a:buNone/>
            </a:pPr>
            <a:r>
              <a:rPr lang="en" sz="1800"/>
              <a:t>DSO 530 Final Project</a:t>
            </a:r>
            <a:endParaRPr sz="1800"/>
          </a:p>
        </p:txBody>
      </p:sp>
      <p:sp>
        <p:nvSpPr>
          <p:cNvPr id="278" name="Google Shape;278;p13"/>
          <p:cNvSpPr txBox="1"/>
          <p:nvPr>
            <p:ph idx="1" type="subTitle"/>
          </p:nvPr>
        </p:nvSpPr>
        <p:spPr>
          <a:xfrm>
            <a:off x="824000" y="3150250"/>
            <a:ext cx="6915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Hung-Li Chuang | Justin Feng | Yiting Hu | Qiongqiong Lin | Shui Yu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368" name="Google Shape;368;p22"/>
          <p:cNvSpPr txBox="1"/>
          <p:nvPr>
            <p:ph idx="1" type="body"/>
          </p:nvPr>
        </p:nvSpPr>
        <p:spPr>
          <a:xfrm>
            <a:off x="1303800" y="15158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Backward selection </a:t>
            </a:r>
            <a:endParaRPr b="1" sz="1600"/>
          </a:p>
          <a:p>
            <a:pPr indent="0" lvl="0" marL="0" rtl="0" algn="l">
              <a:spcBef>
                <a:spcPts val="1600"/>
              </a:spcBef>
              <a:spcAft>
                <a:spcPts val="0"/>
              </a:spcAft>
              <a:buNone/>
            </a:pPr>
            <a:r>
              <a:rPr b="1" lang="en" sz="1400"/>
              <a:t>	</a:t>
            </a:r>
            <a:r>
              <a:rPr lang="en" sz="1400"/>
              <a:t>Use Mean Absolute Error(MAE) as the loss function</a:t>
            </a:r>
            <a:endParaRPr sz="1400"/>
          </a:p>
          <a:p>
            <a:pPr indent="457200" lvl="0" marL="0" rtl="0" algn="l">
              <a:spcBef>
                <a:spcPts val="1600"/>
              </a:spcBef>
              <a:spcAft>
                <a:spcPts val="0"/>
              </a:spcAft>
              <a:buNone/>
            </a:pPr>
            <a:r>
              <a:rPr lang="en" sz="1400"/>
              <a:t>Drop off </a:t>
            </a:r>
            <a:r>
              <a:rPr b="1" i="1" lang="en" sz="1400"/>
              <a:t>MA15lag</a:t>
            </a:r>
            <a:r>
              <a:rPr lang="en" sz="1400"/>
              <a:t> and </a:t>
            </a:r>
            <a:r>
              <a:rPr b="1" i="1" lang="en" sz="1400"/>
              <a:t>day15Return</a:t>
            </a:r>
            <a:r>
              <a:rPr lang="en" sz="1400"/>
              <a:t> to reach the lowest test MAE</a:t>
            </a:r>
            <a:endParaRPr sz="1400"/>
          </a:p>
          <a:p>
            <a:pPr indent="0" lvl="0" marL="0" rtl="0" algn="l">
              <a:spcBef>
                <a:spcPts val="1600"/>
              </a:spcBef>
              <a:spcAft>
                <a:spcPts val="0"/>
              </a:spcAft>
              <a:buNone/>
            </a:pPr>
            <a:r>
              <a:rPr b="1" lang="en" sz="1600"/>
              <a:t>Final Features</a:t>
            </a:r>
            <a:endParaRPr b="1" sz="1600"/>
          </a:p>
          <a:p>
            <a:pPr indent="0" lvl="0" marL="457200" rtl="0" algn="l">
              <a:spcBef>
                <a:spcPts val="1600"/>
              </a:spcBef>
              <a:spcAft>
                <a:spcPts val="0"/>
              </a:spcAft>
              <a:buNone/>
            </a:pPr>
            <a:r>
              <a:rPr b="1" i="1" lang="en" sz="1400"/>
              <a:t>open, high, low, volume, fastKlag, ADlag, OBVlag, MA5lag, day5Returnlag, PROClag, close(before today)</a:t>
            </a:r>
            <a:endParaRPr b="1" i="1" sz="14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Results </a:t>
            </a:r>
            <a:endParaRPr/>
          </a:p>
        </p:txBody>
      </p:sp>
      <p:pic>
        <p:nvPicPr>
          <p:cNvPr id="374" name="Google Shape;374;p23"/>
          <p:cNvPicPr preferRelativeResize="0"/>
          <p:nvPr/>
        </p:nvPicPr>
        <p:blipFill>
          <a:blip r:embed="rId3">
            <a:alphaModFix/>
          </a:blip>
          <a:stretch>
            <a:fillRect/>
          </a:stretch>
        </p:blipFill>
        <p:spPr>
          <a:xfrm>
            <a:off x="397975" y="1764475"/>
            <a:ext cx="4174025" cy="2520833"/>
          </a:xfrm>
          <a:prstGeom prst="rect">
            <a:avLst/>
          </a:prstGeom>
          <a:noFill/>
          <a:ln>
            <a:noFill/>
          </a:ln>
        </p:spPr>
      </p:pic>
      <p:pic>
        <p:nvPicPr>
          <p:cNvPr id="375" name="Google Shape;375;p23"/>
          <p:cNvPicPr preferRelativeResize="0"/>
          <p:nvPr/>
        </p:nvPicPr>
        <p:blipFill>
          <a:blip r:embed="rId4">
            <a:alphaModFix/>
          </a:blip>
          <a:stretch>
            <a:fillRect/>
          </a:stretch>
        </p:blipFill>
        <p:spPr>
          <a:xfrm>
            <a:off x="4779300" y="1773263"/>
            <a:ext cx="4174024" cy="25032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Trading Strategy </a:t>
            </a:r>
            <a:endParaRPr/>
          </a:p>
        </p:txBody>
      </p:sp>
      <p:sp>
        <p:nvSpPr>
          <p:cNvPr id="381" name="Google Shape;381;p24"/>
          <p:cNvSpPr txBox="1"/>
          <p:nvPr>
            <p:ph idx="1" type="body"/>
          </p:nvPr>
        </p:nvSpPr>
        <p:spPr>
          <a:xfrm>
            <a:off x="1563325" y="1401125"/>
            <a:ext cx="7030500" cy="315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t>Buying</a:t>
            </a:r>
            <a:endParaRPr b="1" sz="1600"/>
          </a:p>
          <a:p>
            <a:pPr indent="-317500" lvl="0" marL="457200" rtl="0" algn="l">
              <a:lnSpc>
                <a:spcPct val="150000"/>
              </a:lnSpc>
              <a:spcBef>
                <a:spcPts val="1000"/>
              </a:spcBef>
              <a:spcAft>
                <a:spcPts val="0"/>
              </a:spcAft>
              <a:buSzPts val="1400"/>
              <a:buChar char="●"/>
            </a:pPr>
            <a:r>
              <a:rPr lang="en" sz="1400"/>
              <a:t>Tomorrow’s predicted price &gt; Today’s closing price</a:t>
            </a:r>
            <a:endParaRPr sz="1400"/>
          </a:p>
          <a:p>
            <a:pPr indent="-317500" lvl="0" marL="457200" rtl="0" algn="l">
              <a:lnSpc>
                <a:spcPct val="150000"/>
              </a:lnSpc>
              <a:spcBef>
                <a:spcPts val="1000"/>
              </a:spcBef>
              <a:spcAft>
                <a:spcPts val="0"/>
              </a:spcAft>
              <a:buSzPts val="1400"/>
              <a:buChar char="●"/>
            </a:pPr>
            <a:r>
              <a:rPr lang="en" sz="1400"/>
              <a:t>Tomorrow’s predicted price &gt; Today’s predicted price</a:t>
            </a:r>
            <a:endParaRPr sz="1400"/>
          </a:p>
          <a:p>
            <a:pPr indent="-317500" lvl="0" marL="457200" rtl="0" algn="l">
              <a:lnSpc>
                <a:spcPct val="150000"/>
              </a:lnSpc>
              <a:spcBef>
                <a:spcPts val="1000"/>
              </a:spcBef>
              <a:spcAft>
                <a:spcPts val="0"/>
              </a:spcAft>
              <a:buSzPts val="1400"/>
              <a:buChar char="●"/>
            </a:pPr>
            <a:r>
              <a:rPr lang="en" sz="1400"/>
              <a:t>%K &gt; %D</a:t>
            </a:r>
            <a:endParaRPr sz="1400"/>
          </a:p>
          <a:p>
            <a:pPr indent="0" lvl="0" marL="0" rtl="0" algn="l">
              <a:lnSpc>
                <a:spcPct val="150000"/>
              </a:lnSpc>
              <a:spcBef>
                <a:spcPts val="1000"/>
              </a:spcBef>
              <a:spcAft>
                <a:spcPts val="0"/>
              </a:spcAft>
              <a:buNone/>
            </a:pPr>
            <a:r>
              <a:rPr b="1" lang="en" sz="1600"/>
              <a:t>Selling</a:t>
            </a:r>
            <a:endParaRPr sz="1400"/>
          </a:p>
          <a:p>
            <a:pPr indent="-317500" lvl="0" marL="457200" marR="0" rtl="0" algn="l">
              <a:lnSpc>
                <a:spcPct val="150000"/>
              </a:lnSpc>
              <a:spcBef>
                <a:spcPts val="1000"/>
              </a:spcBef>
              <a:spcAft>
                <a:spcPts val="0"/>
              </a:spcAft>
              <a:buSzPts val="1400"/>
              <a:buChar char="●"/>
            </a:pPr>
            <a:r>
              <a:rPr lang="en" sz="1400"/>
              <a:t>Take Profit Point : 30%</a:t>
            </a:r>
            <a:endParaRPr sz="1400"/>
          </a:p>
          <a:p>
            <a:pPr indent="-317500" lvl="0" marL="457200" marR="0" rtl="0" algn="l">
              <a:lnSpc>
                <a:spcPct val="150000"/>
              </a:lnSpc>
              <a:spcBef>
                <a:spcPts val="1000"/>
              </a:spcBef>
              <a:spcAft>
                <a:spcPts val="0"/>
              </a:spcAft>
              <a:buSzPts val="1400"/>
              <a:buChar char="●"/>
            </a:pPr>
            <a:r>
              <a:rPr lang="en" sz="1400"/>
              <a:t>Stop Loss Point : -3%</a:t>
            </a:r>
            <a:endParaRPr sz="1600"/>
          </a:p>
          <a:p>
            <a:pPr indent="0" lvl="0" marL="0" rtl="0" algn="l">
              <a:lnSpc>
                <a:spcPct val="150000"/>
              </a:lnSpc>
              <a:spcBef>
                <a:spcPts val="1000"/>
              </a:spcBef>
              <a:spcAft>
                <a:spcPts val="0"/>
              </a:spcAft>
              <a:buNone/>
            </a:pPr>
            <a:r>
              <a:t/>
            </a:r>
            <a:endParaRPr sz="1400"/>
          </a:p>
          <a:p>
            <a:pPr indent="0" lvl="0" marL="0" rtl="0" algn="l">
              <a:lnSpc>
                <a:spcPct val="150000"/>
              </a:lnSpc>
              <a:spcBef>
                <a:spcPts val="1000"/>
              </a:spcBef>
              <a:spcAft>
                <a:spcPts val="10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87" name="Google Shape;387;p25"/>
          <p:cNvSpPr txBox="1"/>
          <p:nvPr>
            <p:ph idx="1" type="body"/>
          </p:nvPr>
        </p:nvSpPr>
        <p:spPr>
          <a:xfrm>
            <a:off x="1303800" y="18497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Profit: $ 93225</a:t>
            </a:r>
            <a:endParaRPr sz="1600"/>
          </a:p>
          <a:p>
            <a:pPr indent="0" lvl="0" marL="9144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Sharpe Ratio: 0.918</a:t>
            </a:r>
            <a:endParaRPr sz="1600"/>
          </a:p>
          <a:p>
            <a:pPr indent="0" lvl="0" marL="914400" rtl="0" algn="l">
              <a:spcBef>
                <a:spcPts val="1600"/>
              </a:spcBef>
              <a:spcAft>
                <a:spcPts val="0"/>
              </a:spcAft>
              <a:buNone/>
            </a:pPr>
            <a:r>
              <a:t/>
            </a:r>
            <a:endParaRPr sz="1600"/>
          </a:p>
          <a:p>
            <a:pPr indent="-330200" lvl="0" marL="457200" rtl="0" algn="l">
              <a:spcBef>
                <a:spcPts val="1600"/>
              </a:spcBef>
              <a:spcAft>
                <a:spcPts val="0"/>
              </a:spcAft>
              <a:buSzPts val="1600"/>
              <a:buFont typeface="Maven Pro"/>
              <a:buChar char="●"/>
            </a:pPr>
            <a:r>
              <a:rPr lang="en" sz="1600">
                <a:latin typeface="Maven Pro"/>
                <a:ea typeface="Maven Pro"/>
                <a:cs typeface="Maven Pro"/>
                <a:sym typeface="Maven Pro"/>
              </a:rPr>
              <a:t>Days Making Profit: 126 Days</a:t>
            </a:r>
            <a:endParaRPr sz="1600">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26"/>
          <p:cNvPicPr preferRelativeResize="0"/>
          <p:nvPr/>
        </p:nvPicPr>
        <p:blipFill>
          <a:blip r:embed="rId3">
            <a:alphaModFix/>
          </a:blip>
          <a:stretch>
            <a:fillRect/>
          </a:stretch>
        </p:blipFill>
        <p:spPr>
          <a:xfrm>
            <a:off x="596025" y="260300"/>
            <a:ext cx="3424325" cy="2400150"/>
          </a:xfrm>
          <a:prstGeom prst="rect">
            <a:avLst/>
          </a:prstGeom>
          <a:noFill/>
          <a:ln>
            <a:noFill/>
          </a:ln>
        </p:spPr>
      </p:pic>
      <p:pic>
        <p:nvPicPr>
          <p:cNvPr id="393" name="Google Shape;393;p26"/>
          <p:cNvPicPr preferRelativeResize="0"/>
          <p:nvPr/>
        </p:nvPicPr>
        <p:blipFill>
          <a:blip r:embed="rId4">
            <a:alphaModFix/>
          </a:blip>
          <a:stretch>
            <a:fillRect/>
          </a:stretch>
        </p:blipFill>
        <p:spPr>
          <a:xfrm>
            <a:off x="5534125" y="260300"/>
            <a:ext cx="3493950" cy="2368200"/>
          </a:xfrm>
          <a:prstGeom prst="rect">
            <a:avLst/>
          </a:prstGeom>
          <a:noFill/>
          <a:ln>
            <a:noFill/>
          </a:ln>
        </p:spPr>
      </p:pic>
      <p:pic>
        <p:nvPicPr>
          <p:cNvPr id="394" name="Google Shape;394;p26"/>
          <p:cNvPicPr preferRelativeResize="0"/>
          <p:nvPr/>
        </p:nvPicPr>
        <p:blipFill>
          <a:blip r:embed="rId5">
            <a:alphaModFix/>
          </a:blip>
          <a:stretch>
            <a:fillRect/>
          </a:stretch>
        </p:blipFill>
        <p:spPr>
          <a:xfrm>
            <a:off x="2510875" y="2592325"/>
            <a:ext cx="3461414" cy="246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27"/>
          <p:cNvPicPr preferRelativeResize="0"/>
          <p:nvPr/>
        </p:nvPicPr>
        <p:blipFill>
          <a:blip r:embed="rId3">
            <a:alphaModFix/>
          </a:blip>
          <a:stretch>
            <a:fillRect/>
          </a:stretch>
        </p:blipFill>
        <p:spPr>
          <a:xfrm>
            <a:off x="152400" y="152400"/>
            <a:ext cx="3606124" cy="2563901"/>
          </a:xfrm>
          <a:prstGeom prst="rect">
            <a:avLst/>
          </a:prstGeom>
          <a:noFill/>
          <a:ln>
            <a:noFill/>
          </a:ln>
        </p:spPr>
      </p:pic>
      <p:pic>
        <p:nvPicPr>
          <p:cNvPr id="400" name="Google Shape;400;p27"/>
          <p:cNvPicPr preferRelativeResize="0"/>
          <p:nvPr/>
        </p:nvPicPr>
        <p:blipFill>
          <a:blip r:embed="rId4">
            <a:alphaModFix/>
          </a:blip>
          <a:stretch>
            <a:fillRect/>
          </a:stretch>
        </p:blipFill>
        <p:spPr>
          <a:xfrm>
            <a:off x="5354100" y="90375"/>
            <a:ext cx="3534850" cy="2835600"/>
          </a:xfrm>
          <a:prstGeom prst="rect">
            <a:avLst/>
          </a:prstGeom>
          <a:noFill/>
          <a:ln>
            <a:noFill/>
          </a:ln>
        </p:spPr>
      </p:pic>
      <p:pic>
        <p:nvPicPr>
          <p:cNvPr id="401" name="Google Shape;401;p27"/>
          <p:cNvPicPr preferRelativeResize="0"/>
          <p:nvPr/>
        </p:nvPicPr>
        <p:blipFill>
          <a:blip r:embed="rId5">
            <a:alphaModFix/>
          </a:blip>
          <a:stretch>
            <a:fillRect/>
          </a:stretch>
        </p:blipFill>
        <p:spPr>
          <a:xfrm>
            <a:off x="2054775" y="2464050"/>
            <a:ext cx="3417974" cy="2635350"/>
          </a:xfrm>
          <a:prstGeom prst="rect">
            <a:avLst/>
          </a:prstGeom>
          <a:noFill/>
          <a:ln>
            <a:noFill/>
          </a:ln>
        </p:spPr>
      </p:pic>
      <p:sp>
        <p:nvSpPr>
          <p:cNvPr id="402" name="Google Shape;402;p27"/>
          <p:cNvSpPr/>
          <p:nvPr/>
        </p:nvSpPr>
        <p:spPr>
          <a:xfrm>
            <a:off x="837350" y="190900"/>
            <a:ext cx="716100" cy="151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rot="-3411863">
            <a:off x="4291408" y="2839466"/>
            <a:ext cx="77384" cy="1097967"/>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rot="-3189964">
            <a:off x="7848635" y="459516"/>
            <a:ext cx="95580" cy="107022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410" name="Google Shape;410;p28"/>
          <p:cNvSpPr txBox="1"/>
          <p:nvPr>
            <p:ph idx="1" type="body"/>
          </p:nvPr>
        </p:nvSpPr>
        <p:spPr>
          <a:xfrm>
            <a:off x="972000" y="1789125"/>
            <a:ext cx="73623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In order to maximize the </a:t>
            </a:r>
            <a:r>
              <a:rPr lang="en" sz="1600"/>
              <a:t>stock investment returns</a:t>
            </a:r>
            <a:endParaRPr sz="1600"/>
          </a:p>
          <a:p>
            <a:pPr indent="-317500" lvl="0" marL="457200" rtl="0" algn="l">
              <a:lnSpc>
                <a:spcPct val="150000"/>
              </a:lnSpc>
              <a:spcBef>
                <a:spcPts val="1600"/>
              </a:spcBef>
              <a:spcAft>
                <a:spcPts val="0"/>
              </a:spcAft>
              <a:buSzPts val="1400"/>
              <a:buChar char="●"/>
            </a:pPr>
            <a:r>
              <a:rPr lang="en" sz="1400"/>
              <a:t>Preprocessed data and used sliding window to gather input data and conducted backward selection to select features</a:t>
            </a:r>
            <a:endParaRPr sz="1400"/>
          </a:p>
          <a:p>
            <a:pPr indent="-317500" lvl="0" marL="457200" rtl="0" algn="l">
              <a:lnSpc>
                <a:spcPct val="150000"/>
              </a:lnSpc>
              <a:spcBef>
                <a:spcPts val="0"/>
              </a:spcBef>
              <a:spcAft>
                <a:spcPts val="0"/>
              </a:spcAft>
              <a:buSzPts val="1400"/>
              <a:buChar char="●"/>
            </a:pPr>
            <a:r>
              <a:rPr lang="en" sz="1400"/>
              <a:t>Built </a:t>
            </a:r>
            <a:r>
              <a:rPr lang="en" sz="1400"/>
              <a:t>Long Short Term Memory(LSTM) model to train and predict stock closing price</a:t>
            </a:r>
            <a:endParaRPr sz="1400"/>
          </a:p>
          <a:p>
            <a:pPr indent="-317500" lvl="0" marL="457200" rtl="0" algn="l">
              <a:lnSpc>
                <a:spcPct val="150000"/>
              </a:lnSpc>
              <a:spcBef>
                <a:spcPts val="0"/>
              </a:spcBef>
              <a:spcAft>
                <a:spcPts val="0"/>
              </a:spcAft>
              <a:buSzPts val="1400"/>
              <a:buChar char="●"/>
            </a:pPr>
            <a:r>
              <a:rPr lang="en" sz="1400"/>
              <a:t>Set up trading strategy to select most profitable stocks and calculate the investment returns we will have</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t>
            </a:r>
            <a:endParaRPr/>
          </a:p>
          <a:p>
            <a:pPr indent="0" lvl="0" marL="0" rtl="0" algn="l">
              <a:spcBef>
                <a:spcPts val="0"/>
              </a:spcBef>
              <a:spcAft>
                <a:spcPts val="0"/>
              </a:spcAft>
              <a:buNone/>
            </a:pPr>
            <a:r>
              <a:t/>
            </a:r>
            <a:endParaRPr/>
          </a:p>
        </p:txBody>
      </p:sp>
      <p:sp>
        <p:nvSpPr>
          <p:cNvPr id="416" name="Google Shape;416;p29"/>
          <p:cNvSpPr txBox="1"/>
          <p:nvPr>
            <p:ph idx="1" type="body"/>
          </p:nvPr>
        </p:nvSpPr>
        <p:spPr>
          <a:xfrm>
            <a:off x="1196650" y="1762325"/>
            <a:ext cx="7030500" cy="2541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sz="1400"/>
              <a:t>Try different investment </a:t>
            </a:r>
            <a:r>
              <a:rPr lang="en" sz="1400"/>
              <a:t>portfolios </a:t>
            </a:r>
            <a:r>
              <a:rPr lang="en" sz="1400"/>
              <a:t>according to </a:t>
            </a:r>
            <a:r>
              <a:rPr b="1" lang="en" sz="1400"/>
              <a:t>variation</a:t>
            </a:r>
            <a:r>
              <a:rPr lang="en" sz="1400"/>
              <a:t> and </a:t>
            </a:r>
            <a:r>
              <a:rPr b="1" lang="en" sz="1400"/>
              <a:t>correlation</a:t>
            </a:r>
            <a:r>
              <a:rPr lang="en" sz="1400"/>
              <a:t> of different stocks to find a better portfolio</a:t>
            </a:r>
            <a:endParaRPr sz="1400"/>
          </a:p>
          <a:p>
            <a:pPr indent="-317500" lvl="0" marL="457200" rtl="0" algn="l">
              <a:lnSpc>
                <a:spcPct val="150000"/>
              </a:lnSpc>
              <a:spcBef>
                <a:spcPts val="0"/>
              </a:spcBef>
              <a:spcAft>
                <a:spcPts val="0"/>
              </a:spcAft>
              <a:buSzPts val="1400"/>
              <a:buAutoNum type="arabicPeriod"/>
            </a:pPr>
            <a:r>
              <a:rPr lang="en" sz="1400"/>
              <a:t>Build new and robust models for long-term investment with </a:t>
            </a:r>
            <a:r>
              <a:rPr b="1" lang="en" sz="1400"/>
              <a:t>creating new </a:t>
            </a:r>
            <a:r>
              <a:rPr lang="en" sz="1400"/>
              <a:t>variables and new target</a:t>
            </a:r>
            <a:r>
              <a:rPr b="1" lang="en" sz="1400"/>
              <a:t> </a:t>
            </a:r>
            <a:r>
              <a:rPr b="1" i="1" lang="en" sz="1400"/>
              <a:t>y</a:t>
            </a:r>
            <a:endParaRPr b="1" i="1" sz="1400"/>
          </a:p>
          <a:p>
            <a:pPr indent="-317500" lvl="0" marL="457200" rtl="0" algn="l">
              <a:lnSpc>
                <a:spcPct val="150000"/>
              </a:lnSpc>
              <a:spcBef>
                <a:spcPts val="0"/>
              </a:spcBef>
              <a:spcAft>
                <a:spcPts val="0"/>
              </a:spcAft>
              <a:buSzPts val="1400"/>
              <a:buAutoNum type="arabicPeriod"/>
            </a:pPr>
            <a:r>
              <a:rPr lang="en" sz="1400"/>
              <a:t>Improve trading strategy, for </a:t>
            </a:r>
            <a:r>
              <a:rPr lang="en" sz="1400"/>
              <a:t>example</a:t>
            </a:r>
            <a:r>
              <a:rPr lang="en" sz="1400"/>
              <a:t>, set up new trading strategy according to </a:t>
            </a:r>
            <a:r>
              <a:rPr b="1" lang="en" sz="1400"/>
              <a:t>long-term</a:t>
            </a:r>
            <a:r>
              <a:rPr lang="en" sz="1400"/>
              <a:t> investment model instead of only taking </a:t>
            </a:r>
            <a:r>
              <a:rPr lang="en" sz="1400"/>
              <a:t>stop-loss and take-profit into </a:t>
            </a:r>
            <a:r>
              <a:rPr lang="en" sz="1400"/>
              <a:t>consideration</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0"/>
          <p:cNvPicPr preferRelativeResize="0"/>
          <p:nvPr/>
        </p:nvPicPr>
        <p:blipFill>
          <a:blip r:embed="rId3">
            <a:alphaModFix/>
          </a:blip>
          <a:stretch>
            <a:fillRect/>
          </a:stretch>
        </p:blipFill>
        <p:spPr>
          <a:xfrm>
            <a:off x="2133600" y="947738"/>
            <a:ext cx="4876800" cy="324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84" name="Google Shape;284;p14"/>
          <p:cNvSpPr txBox="1"/>
          <p:nvPr>
            <p:ph idx="1" type="body"/>
          </p:nvPr>
        </p:nvSpPr>
        <p:spPr>
          <a:xfrm>
            <a:off x="968925" y="1473400"/>
            <a:ext cx="7030500" cy="279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b="1" lang="en" sz="1800">
                <a:solidFill>
                  <a:srgbClr val="434343"/>
                </a:solidFill>
              </a:rPr>
              <a:t>Summary of Problem</a:t>
            </a:r>
            <a:endParaRPr b="1" sz="1800">
              <a:solidFill>
                <a:srgbClr val="434343"/>
              </a:solidFill>
            </a:endParaRPr>
          </a:p>
          <a:p>
            <a:pPr indent="-342900" lvl="0" marL="457200" rtl="0" algn="l">
              <a:lnSpc>
                <a:spcPct val="150000"/>
              </a:lnSpc>
              <a:spcBef>
                <a:spcPts val="0"/>
              </a:spcBef>
              <a:spcAft>
                <a:spcPts val="0"/>
              </a:spcAft>
              <a:buClr>
                <a:srgbClr val="434343"/>
              </a:buClr>
              <a:buSzPts val="1800"/>
              <a:buChar char="●"/>
            </a:pPr>
            <a:r>
              <a:rPr b="1" lang="en" sz="1800">
                <a:solidFill>
                  <a:srgbClr val="434343"/>
                </a:solidFill>
              </a:rPr>
              <a:t>Data Preparation</a:t>
            </a:r>
            <a:endParaRPr b="1" sz="18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Train/Test Split</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Sliding Window</a:t>
            </a:r>
            <a:endParaRPr sz="1400">
              <a:solidFill>
                <a:srgbClr val="434343"/>
              </a:solidFill>
            </a:endParaRPr>
          </a:p>
          <a:p>
            <a:pPr indent="-342900" lvl="0" marL="457200" rtl="0" algn="l">
              <a:lnSpc>
                <a:spcPct val="150000"/>
              </a:lnSpc>
              <a:spcBef>
                <a:spcPts val="0"/>
              </a:spcBef>
              <a:spcAft>
                <a:spcPts val="0"/>
              </a:spcAft>
              <a:buClr>
                <a:srgbClr val="434343"/>
              </a:buClr>
              <a:buSzPts val="1800"/>
              <a:buChar char="●"/>
            </a:pPr>
            <a:r>
              <a:rPr b="1" lang="en" sz="1800">
                <a:solidFill>
                  <a:srgbClr val="434343"/>
                </a:solidFill>
              </a:rPr>
              <a:t>Prediction </a:t>
            </a:r>
            <a:r>
              <a:rPr b="1" lang="en" sz="1800">
                <a:solidFill>
                  <a:srgbClr val="434343"/>
                </a:solidFill>
              </a:rPr>
              <a:t>Model</a:t>
            </a:r>
            <a:endParaRPr b="1" sz="18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Model Introduction</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Feature Selection</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Prediction</a:t>
            </a:r>
            <a:endParaRPr sz="1800">
              <a:solidFill>
                <a:srgbClr val="434343"/>
              </a:solidFill>
            </a:endParaRPr>
          </a:p>
        </p:txBody>
      </p:sp>
      <p:sp>
        <p:nvSpPr>
          <p:cNvPr id="285" name="Google Shape;285;p14"/>
          <p:cNvSpPr txBox="1"/>
          <p:nvPr/>
        </p:nvSpPr>
        <p:spPr>
          <a:xfrm>
            <a:off x="5022950" y="2013100"/>
            <a:ext cx="39381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Nunito"/>
              <a:buChar char="●"/>
            </a:pPr>
            <a:r>
              <a:rPr b="1" lang="en" sz="1800">
                <a:solidFill>
                  <a:srgbClr val="434343"/>
                </a:solidFill>
                <a:latin typeface="Nunito"/>
                <a:ea typeface="Nunito"/>
                <a:cs typeface="Nunito"/>
                <a:sym typeface="Nunito"/>
              </a:rPr>
              <a:t>Trading Strategy</a:t>
            </a:r>
            <a:endParaRPr b="1" sz="1800">
              <a:solidFill>
                <a:srgbClr val="434343"/>
              </a:solidFill>
              <a:latin typeface="Nunito"/>
              <a:ea typeface="Nunito"/>
              <a:cs typeface="Nunito"/>
              <a:sym typeface="Nunito"/>
            </a:endParaRPr>
          </a:p>
          <a:p>
            <a:pPr indent="-317500" lvl="1" marL="914400" rtl="0" algn="l">
              <a:lnSpc>
                <a:spcPct val="150000"/>
              </a:lnSpc>
              <a:spcBef>
                <a:spcPts val="0"/>
              </a:spcBef>
              <a:spcAft>
                <a:spcPts val="0"/>
              </a:spcAft>
              <a:buClr>
                <a:srgbClr val="434343"/>
              </a:buClr>
              <a:buSzPts val="1400"/>
              <a:buFont typeface="Nunito"/>
              <a:buChar char="○"/>
            </a:pPr>
            <a:r>
              <a:rPr lang="en">
                <a:solidFill>
                  <a:srgbClr val="434343"/>
                </a:solidFill>
                <a:latin typeface="Nunito"/>
                <a:ea typeface="Nunito"/>
                <a:cs typeface="Nunito"/>
                <a:sym typeface="Nunito"/>
              </a:rPr>
              <a:t>Buying/Selling Strategy </a:t>
            </a:r>
            <a:endParaRPr>
              <a:solidFill>
                <a:srgbClr val="434343"/>
              </a:solidFill>
              <a:latin typeface="Nunito"/>
              <a:ea typeface="Nunito"/>
              <a:cs typeface="Nunito"/>
              <a:sym typeface="Nunito"/>
            </a:endParaRPr>
          </a:p>
          <a:p>
            <a:pPr indent="-317500" lvl="1" marL="914400" rtl="0" algn="l">
              <a:lnSpc>
                <a:spcPct val="150000"/>
              </a:lnSpc>
              <a:spcBef>
                <a:spcPts val="0"/>
              </a:spcBef>
              <a:spcAft>
                <a:spcPts val="0"/>
              </a:spcAft>
              <a:buClr>
                <a:srgbClr val="434343"/>
              </a:buClr>
              <a:buSzPts val="1400"/>
              <a:buFont typeface="Nunito"/>
              <a:buChar char="○"/>
            </a:pPr>
            <a:r>
              <a:rPr lang="en">
                <a:solidFill>
                  <a:srgbClr val="434343"/>
                </a:solidFill>
                <a:latin typeface="Nunito"/>
                <a:ea typeface="Nunito"/>
                <a:cs typeface="Nunito"/>
                <a:sym typeface="Nunito"/>
              </a:rPr>
              <a:t>Results</a:t>
            </a:r>
            <a:endParaRPr>
              <a:solidFill>
                <a:srgbClr val="434343"/>
              </a:solidFill>
              <a:latin typeface="Nunito"/>
              <a:ea typeface="Nunito"/>
              <a:cs typeface="Nunito"/>
              <a:sym typeface="Nunito"/>
            </a:endParaRPr>
          </a:p>
          <a:p>
            <a:pPr indent="-342900" lvl="0" marL="457200" rtl="0" algn="l">
              <a:lnSpc>
                <a:spcPct val="150000"/>
              </a:lnSpc>
              <a:spcBef>
                <a:spcPts val="0"/>
              </a:spcBef>
              <a:spcAft>
                <a:spcPts val="0"/>
              </a:spcAft>
              <a:buClr>
                <a:srgbClr val="434343"/>
              </a:buClr>
              <a:buSzPts val="1800"/>
              <a:buFont typeface="Nunito"/>
              <a:buChar char="●"/>
            </a:pPr>
            <a:r>
              <a:rPr b="1" lang="en" sz="1800">
                <a:solidFill>
                  <a:srgbClr val="434343"/>
                </a:solidFill>
                <a:latin typeface="Nunito"/>
                <a:ea typeface="Nunito"/>
                <a:cs typeface="Nunito"/>
                <a:sym typeface="Nunito"/>
              </a:rPr>
              <a:t>Conclusion &amp; Future Work</a:t>
            </a:r>
            <a:endParaRPr b="1" sz="1800">
              <a:solidFill>
                <a:srgbClr val="434343"/>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Problem</a:t>
            </a:r>
            <a:endParaRPr/>
          </a:p>
        </p:txBody>
      </p:sp>
      <p:sp>
        <p:nvSpPr>
          <p:cNvPr id="291" name="Google Shape;291;p15"/>
          <p:cNvSpPr txBox="1"/>
          <p:nvPr>
            <p:ph idx="1" type="body"/>
          </p:nvPr>
        </p:nvSpPr>
        <p:spPr>
          <a:xfrm>
            <a:off x="1303800" y="1317600"/>
            <a:ext cx="7030500" cy="3669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a:t>Principal</a:t>
            </a:r>
            <a:r>
              <a:rPr lang="en"/>
              <a:t>	 </a:t>
            </a:r>
            <a:r>
              <a:rPr lang="en" sz="1100"/>
              <a:t>$1,000,000</a:t>
            </a:r>
            <a:endParaRPr sz="1100"/>
          </a:p>
          <a:p>
            <a:pPr indent="-311150" lvl="0" marL="457200" rtl="0" algn="l">
              <a:lnSpc>
                <a:spcPct val="150000"/>
              </a:lnSpc>
              <a:spcBef>
                <a:spcPts val="0"/>
              </a:spcBef>
              <a:spcAft>
                <a:spcPts val="0"/>
              </a:spcAft>
              <a:buSzPts val="1300"/>
              <a:buChar char="●"/>
            </a:pPr>
            <a:r>
              <a:rPr b="1" lang="en"/>
              <a:t>Time </a:t>
            </a:r>
            <a:r>
              <a:rPr lang="en"/>
              <a:t>	</a:t>
            </a:r>
            <a:r>
              <a:rPr lang="en"/>
              <a:t>	 </a:t>
            </a:r>
            <a:r>
              <a:rPr lang="en" sz="1100"/>
              <a:t>Day 505 to Day 756 (251 days)</a:t>
            </a:r>
            <a:endParaRPr sz="1100"/>
          </a:p>
          <a:p>
            <a:pPr indent="-311150" lvl="0" marL="457200" rtl="0" algn="l">
              <a:lnSpc>
                <a:spcPct val="150000"/>
              </a:lnSpc>
              <a:spcBef>
                <a:spcPts val="0"/>
              </a:spcBef>
              <a:spcAft>
                <a:spcPts val="0"/>
              </a:spcAft>
              <a:buSzPts val="1300"/>
              <a:buChar char="●"/>
            </a:pPr>
            <a:r>
              <a:rPr b="1" lang="en"/>
              <a:t>Goal 	</a:t>
            </a:r>
            <a:r>
              <a:rPr lang="en"/>
              <a:t>	</a:t>
            </a:r>
            <a:endParaRPr/>
          </a:p>
          <a:p>
            <a:pPr indent="-298450" lvl="1" marL="914400" rtl="0" algn="l">
              <a:lnSpc>
                <a:spcPct val="150000"/>
              </a:lnSpc>
              <a:spcBef>
                <a:spcPts val="0"/>
              </a:spcBef>
              <a:spcAft>
                <a:spcPts val="0"/>
              </a:spcAft>
              <a:buSzPts val="1100"/>
              <a:buChar char="○"/>
            </a:pPr>
            <a:r>
              <a:rPr lang="en"/>
              <a:t>Maximize cash owned at the end of Day 756</a:t>
            </a:r>
            <a:endParaRPr/>
          </a:p>
          <a:p>
            <a:pPr indent="-298450" lvl="1" marL="914400" rtl="0" algn="l">
              <a:lnSpc>
                <a:spcPct val="150000"/>
              </a:lnSpc>
              <a:spcBef>
                <a:spcPts val="0"/>
              </a:spcBef>
              <a:spcAft>
                <a:spcPts val="0"/>
              </a:spcAft>
              <a:buSzPts val="1100"/>
              <a:buChar char="○"/>
            </a:pPr>
            <a:r>
              <a:rPr lang="en"/>
              <a:t>Maximize sharpe ratio</a:t>
            </a:r>
            <a:endParaRPr/>
          </a:p>
          <a:p>
            <a:pPr indent="-298450" lvl="1" marL="914400" rtl="0" algn="l">
              <a:lnSpc>
                <a:spcPct val="150000"/>
              </a:lnSpc>
              <a:spcBef>
                <a:spcPts val="0"/>
              </a:spcBef>
              <a:spcAft>
                <a:spcPts val="0"/>
              </a:spcAft>
              <a:buSzPts val="1100"/>
              <a:buChar char="○"/>
            </a:pPr>
            <a:r>
              <a:rPr lang="en"/>
              <a:t>Maximize the number of profitable days</a:t>
            </a:r>
            <a:endParaRPr/>
          </a:p>
          <a:p>
            <a:pPr indent="-311150" lvl="0" marL="457200" rtl="0" algn="l">
              <a:lnSpc>
                <a:spcPct val="150000"/>
              </a:lnSpc>
              <a:spcBef>
                <a:spcPts val="0"/>
              </a:spcBef>
              <a:spcAft>
                <a:spcPts val="0"/>
              </a:spcAft>
              <a:buSzPts val="1300"/>
              <a:buChar char="●"/>
            </a:pPr>
            <a:r>
              <a:rPr b="1" lang="en"/>
              <a:t>Data</a:t>
            </a:r>
            <a:r>
              <a:rPr lang="en"/>
              <a:t> 		</a:t>
            </a:r>
            <a:endParaRPr/>
          </a:p>
          <a:p>
            <a:pPr indent="-298450" lvl="1" marL="914400" rtl="0" algn="l">
              <a:lnSpc>
                <a:spcPct val="150000"/>
              </a:lnSpc>
              <a:spcBef>
                <a:spcPts val="0"/>
              </a:spcBef>
              <a:spcAft>
                <a:spcPts val="0"/>
              </a:spcAft>
              <a:buSzPts val="1100"/>
              <a:buChar char="○"/>
            </a:pPr>
            <a:r>
              <a:rPr lang="en"/>
              <a:t>Daily stock data of 50 companies from SSE 50 index from Day 1 to Day 756</a:t>
            </a:r>
            <a:endParaRPr/>
          </a:p>
          <a:p>
            <a:pPr indent="-298450" lvl="1" marL="914400" rtl="0" algn="l">
              <a:lnSpc>
                <a:spcPct val="150000"/>
              </a:lnSpc>
              <a:spcBef>
                <a:spcPts val="0"/>
              </a:spcBef>
              <a:spcAft>
                <a:spcPts val="0"/>
              </a:spcAft>
              <a:buSzPts val="1100"/>
              <a:buChar char="○"/>
            </a:pPr>
            <a:r>
              <a:rPr lang="en"/>
              <a:t>10 common stock  features </a:t>
            </a:r>
            <a:endParaRPr/>
          </a:p>
          <a:p>
            <a:pPr indent="-311150" lvl="0" marL="457200" rtl="0" algn="l">
              <a:lnSpc>
                <a:spcPct val="150000"/>
              </a:lnSpc>
              <a:spcBef>
                <a:spcPts val="0"/>
              </a:spcBef>
              <a:spcAft>
                <a:spcPts val="0"/>
              </a:spcAft>
              <a:buSzPts val="1300"/>
              <a:buChar char="●"/>
            </a:pPr>
            <a:r>
              <a:rPr b="1" lang="en"/>
              <a:t>Assumptions </a:t>
            </a:r>
            <a:endParaRPr b="1"/>
          </a:p>
          <a:p>
            <a:pPr indent="-298450" lvl="1" marL="914400" rtl="0" algn="l">
              <a:lnSpc>
                <a:spcPct val="150000"/>
              </a:lnSpc>
              <a:spcBef>
                <a:spcPts val="0"/>
              </a:spcBef>
              <a:spcAft>
                <a:spcPts val="0"/>
              </a:spcAft>
              <a:buSzPts val="1100"/>
              <a:buChar char="○"/>
            </a:pPr>
            <a:r>
              <a:rPr lang="en"/>
              <a:t>Risk-averse psychology</a:t>
            </a:r>
            <a:endParaRPr/>
          </a:p>
          <a:p>
            <a:pPr indent="-298450" lvl="1" marL="914400" rtl="0" algn="l">
              <a:lnSpc>
                <a:spcPct val="150000"/>
              </a:lnSpc>
              <a:spcBef>
                <a:spcPts val="0"/>
              </a:spcBef>
              <a:spcAft>
                <a:spcPts val="0"/>
              </a:spcAft>
              <a:buSzPts val="1100"/>
              <a:buChar char="○"/>
            </a:pPr>
            <a:r>
              <a:rPr lang="en"/>
              <a:t>Only use past data to predict future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graphicFrame>
        <p:nvGraphicFramePr>
          <p:cNvPr id="297" name="Google Shape;297;p16"/>
          <p:cNvGraphicFramePr/>
          <p:nvPr/>
        </p:nvGraphicFramePr>
        <p:xfrm>
          <a:off x="3359725" y="1562740"/>
          <a:ext cx="3000000" cy="3000000"/>
        </p:xfrm>
        <a:graphic>
          <a:graphicData uri="http://schemas.openxmlformats.org/drawingml/2006/table">
            <a:tbl>
              <a:tblPr>
                <a:noFill/>
                <a:tableStyleId>{25E5C493-EFCC-43C8-B70A-8CE23C615542}</a:tableStyleId>
              </a:tblPr>
              <a:tblGrid>
                <a:gridCol w="709375"/>
                <a:gridCol w="502900"/>
                <a:gridCol w="448325"/>
                <a:gridCol w="468900"/>
                <a:gridCol w="607925"/>
                <a:gridCol w="620125"/>
                <a:gridCol w="889575"/>
                <a:gridCol w="424150"/>
                <a:gridCol w="843100"/>
              </a:tblGrid>
              <a:tr h="42330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open</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high</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low</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close</a:t>
                      </a:r>
                      <a:endParaRPr sz="1000">
                        <a:latin typeface="Nunito"/>
                        <a:ea typeface="Nunito"/>
                        <a:cs typeface="Nunito"/>
                        <a:sym typeface="Nunito"/>
                      </a:endParaRPr>
                    </a:p>
                  </a:txBody>
                  <a:tcPr marT="91425" marB="91425" marR="91425" marL="91425">
                    <a:solidFill>
                      <a:srgbClr val="F6B26B"/>
                    </a:solidFill>
                  </a:tcPr>
                </a:tc>
                <a:tc>
                  <a:txBody>
                    <a:bodyPr/>
                    <a:lstStyle/>
                    <a:p>
                      <a:pPr indent="0" lvl="0" marL="0" rtl="0" algn="l">
                        <a:spcBef>
                          <a:spcPts val="0"/>
                        </a:spcBef>
                        <a:spcAft>
                          <a:spcPts val="0"/>
                        </a:spcAft>
                        <a:buNone/>
                      </a:pPr>
                      <a:r>
                        <a:rPr lang="en" sz="1000">
                          <a:latin typeface="Nunito"/>
                          <a:ea typeface="Nunito"/>
                          <a:cs typeface="Nunito"/>
                          <a:sym typeface="Nunito"/>
                        </a:rPr>
                        <a:t>volume</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volumelag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PROClag</a:t>
                      </a:r>
                      <a:endParaRPr sz="1000">
                        <a:latin typeface="Nunito"/>
                        <a:ea typeface="Nunito"/>
                        <a:cs typeface="Nunito"/>
                        <a:sym typeface="Nunito"/>
                      </a:endParaRPr>
                    </a:p>
                  </a:txBody>
                  <a:tcPr marT="91425" marB="91425" marR="91425" marL="91425">
                    <a:solidFill>
                      <a:srgbClr val="B7B7B7"/>
                    </a:solidFill>
                  </a:tcPr>
                </a:tc>
              </a:tr>
              <a:tr h="320850">
                <a:tc>
                  <a:txBody>
                    <a:bodyPr/>
                    <a:lstStyle/>
                    <a:p>
                      <a:pPr indent="0" lvl="0" marL="0" rtl="0" algn="l">
                        <a:spcBef>
                          <a:spcPts val="0"/>
                        </a:spcBef>
                        <a:spcAft>
                          <a:spcPts val="0"/>
                        </a:spcAft>
                        <a:buNone/>
                      </a:pPr>
                      <a:r>
                        <a:rPr lang="en" sz="1000">
                          <a:latin typeface="Nunito"/>
                          <a:ea typeface="Nunito"/>
                          <a:cs typeface="Nunito"/>
                          <a:sym typeface="Nunito"/>
                        </a:rPr>
                        <a:t>Day 17</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538875">
                <a:tc>
                  <a:txBody>
                    <a:bodyPr/>
                    <a:lstStyle/>
                    <a:p>
                      <a:pPr indent="0" lvl="0" marL="0" rtl="0" algn="l">
                        <a:spcBef>
                          <a:spcPts val="0"/>
                        </a:spcBef>
                        <a:spcAft>
                          <a:spcPts val="0"/>
                        </a:spcAft>
                        <a:buNone/>
                      </a:pPr>
                      <a:r>
                        <a:rPr lang="en" sz="1000">
                          <a:latin typeface="Nunito"/>
                          <a:ea typeface="Nunito"/>
                          <a:cs typeface="Nunito"/>
                          <a:sym typeface="Nunito"/>
                        </a:rPr>
                        <a:t>Day 504</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59575">
                <a:tc>
                  <a:txBody>
                    <a:bodyPr/>
                    <a:lstStyle/>
                    <a:p>
                      <a:pPr indent="0" lvl="0" marL="0" rtl="0" algn="l">
                        <a:spcBef>
                          <a:spcPts val="0"/>
                        </a:spcBef>
                        <a:spcAft>
                          <a:spcPts val="0"/>
                        </a:spcAft>
                        <a:buNone/>
                      </a:pPr>
                      <a:r>
                        <a:rPr lang="en" sz="1000">
                          <a:latin typeface="Nunito"/>
                          <a:ea typeface="Nunito"/>
                          <a:cs typeface="Nunito"/>
                          <a:sym typeface="Nunito"/>
                        </a:rPr>
                        <a:t>Day 505</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85200">
                <a:tc>
                  <a:txBody>
                    <a:bodyPr/>
                    <a:lstStyle/>
                    <a:p>
                      <a:pPr indent="0" lvl="0" marL="0" rtl="0" algn="l">
                        <a:spcBef>
                          <a:spcPts val="0"/>
                        </a:spcBef>
                        <a:spcAft>
                          <a:spcPts val="0"/>
                        </a:spcAft>
                        <a:buNone/>
                      </a:pPr>
                      <a:r>
                        <a:rPr lang="en" sz="1000">
                          <a:latin typeface="Nunito"/>
                          <a:ea typeface="Nunito"/>
                          <a:cs typeface="Nunito"/>
                          <a:sym typeface="Nunito"/>
                        </a:rPr>
                        <a:t>Day 756</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bl>
          </a:graphicData>
        </a:graphic>
      </p:graphicFrame>
      <p:sp>
        <p:nvSpPr>
          <p:cNvPr id="298" name="Google Shape;298;p16"/>
          <p:cNvSpPr txBox="1"/>
          <p:nvPr>
            <p:ph idx="1" type="body"/>
          </p:nvPr>
        </p:nvSpPr>
        <p:spPr>
          <a:xfrm>
            <a:off x="110500" y="1749150"/>
            <a:ext cx="2950500" cy="25416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b="1" lang="en" sz="1600"/>
              <a:t>Step 1</a:t>
            </a:r>
            <a:endParaRPr b="1" sz="1600"/>
          </a:p>
          <a:p>
            <a:pPr indent="0" lvl="0" marL="457200" rtl="0" algn="l">
              <a:lnSpc>
                <a:spcPct val="100000"/>
              </a:lnSpc>
              <a:spcBef>
                <a:spcPts val="1600"/>
              </a:spcBef>
              <a:spcAft>
                <a:spcPts val="0"/>
              </a:spcAft>
              <a:buNone/>
            </a:pPr>
            <a:r>
              <a:rPr lang="en" sz="1400"/>
              <a:t>For each stock, join raw data and engineered features</a:t>
            </a:r>
            <a:endParaRPr sz="1400"/>
          </a:p>
          <a:p>
            <a:pPr indent="0" lvl="0" marL="457200" rtl="0" algn="l">
              <a:lnSpc>
                <a:spcPct val="100000"/>
              </a:lnSpc>
              <a:spcBef>
                <a:spcPts val="1600"/>
              </a:spcBef>
              <a:spcAft>
                <a:spcPts val="0"/>
              </a:spcAft>
              <a:buNone/>
            </a:pPr>
            <a:r>
              <a:rPr lang="en" sz="1400"/>
              <a:t>Drop the variable </a:t>
            </a:r>
            <a:r>
              <a:rPr b="1" lang="en" sz="1400"/>
              <a:t>volume </a:t>
            </a:r>
            <a:endParaRPr sz="1400"/>
          </a:p>
          <a:p>
            <a:pPr indent="0" lvl="0" marL="457200" rtl="0" algn="l">
              <a:lnSpc>
                <a:spcPct val="100000"/>
              </a:lnSpc>
              <a:spcBef>
                <a:spcPts val="1600"/>
              </a:spcBef>
              <a:spcAft>
                <a:spcPts val="0"/>
              </a:spcAft>
              <a:buNone/>
            </a:pPr>
            <a:r>
              <a:rPr lang="en" sz="1400"/>
              <a:t>For each day, use today’s closing price as target </a:t>
            </a:r>
            <a:r>
              <a:rPr b="1" i="1" lang="en" sz="1400"/>
              <a:t>y</a:t>
            </a:r>
            <a:r>
              <a:rPr lang="en" sz="1400"/>
              <a:t> and all the features before today as independent variables </a:t>
            </a:r>
            <a:r>
              <a:rPr b="1" i="1" lang="en" sz="1400"/>
              <a:t>X</a:t>
            </a:r>
            <a:endParaRPr b="1" i="1" sz="1400"/>
          </a:p>
          <a:p>
            <a:pPr indent="0" lvl="0" marL="457200" rtl="0" algn="l">
              <a:lnSpc>
                <a:spcPct val="100000"/>
              </a:lnSpc>
              <a:spcBef>
                <a:spcPts val="1600"/>
              </a:spcBef>
              <a:spcAft>
                <a:spcPts val="0"/>
              </a:spcAft>
              <a:buNone/>
            </a:pPr>
            <a:r>
              <a:t/>
            </a:r>
            <a:endParaRPr b="1" sz="1400"/>
          </a:p>
          <a:p>
            <a:pPr indent="0" lvl="0" marL="0" rtl="0" algn="l">
              <a:lnSpc>
                <a:spcPct val="100000"/>
              </a:lnSpc>
              <a:spcBef>
                <a:spcPts val="1600"/>
              </a:spcBef>
              <a:spcAft>
                <a:spcPts val="1600"/>
              </a:spcAft>
              <a:buNone/>
            </a:pPr>
            <a:r>
              <a:t/>
            </a:r>
            <a:endParaRPr sz="1400"/>
          </a:p>
        </p:txBody>
      </p:sp>
      <p:sp>
        <p:nvSpPr>
          <p:cNvPr id="299" name="Google Shape;299;p16"/>
          <p:cNvSpPr/>
          <p:nvPr/>
        </p:nvSpPr>
        <p:spPr>
          <a:xfrm>
            <a:off x="4035425" y="1377900"/>
            <a:ext cx="2700000" cy="100800"/>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txBox="1"/>
          <p:nvPr/>
        </p:nvSpPr>
        <p:spPr>
          <a:xfrm>
            <a:off x="4639325" y="1060350"/>
            <a:ext cx="17304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lang="en" sz="1000">
                <a:solidFill>
                  <a:srgbClr val="FFD966"/>
                </a:solidFill>
                <a:latin typeface="Nunito"/>
                <a:ea typeface="Nunito"/>
                <a:cs typeface="Nunito"/>
                <a:sym typeface="Nunito"/>
              </a:rPr>
              <a:t>R</a:t>
            </a:r>
            <a:r>
              <a:rPr lang="en" sz="1000">
                <a:solidFill>
                  <a:srgbClr val="FFD966"/>
                </a:solidFill>
                <a:latin typeface="Nunito"/>
                <a:ea typeface="Nunito"/>
                <a:cs typeface="Nunito"/>
                <a:sym typeface="Nunito"/>
              </a:rPr>
              <a:t>aw Data</a:t>
            </a:r>
            <a:endParaRPr sz="1000">
              <a:solidFill>
                <a:srgbClr val="FFD966"/>
              </a:solidFill>
            </a:endParaRPr>
          </a:p>
        </p:txBody>
      </p:sp>
      <p:sp>
        <p:nvSpPr>
          <p:cNvPr id="301" name="Google Shape;301;p16"/>
          <p:cNvSpPr/>
          <p:nvPr/>
        </p:nvSpPr>
        <p:spPr>
          <a:xfrm>
            <a:off x="6804425" y="1377900"/>
            <a:ext cx="2020500" cy="100800"/>
          </a:xfrm>
          <a:prstGeom prst="leftRightArrow">
            <a:avLst>
              <a:gd fmla="val 50000" name="adj1"/>
              <a:gd fmla="val 50000" name="adj2"/>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txBox="1"/>
          <p:nvPr/>
        </p:nvSpPr>
        <p:spPr>
          <a:xfrm>
            <a:off x="6749050" y="1060350"/>
            <a:ext cx="2700000" cy="384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lang="en" sz="1000">
                <a:solidFill>
                  <a:srgbClr val="F6B26B"/>
                </a:solidFill>
                <a:latin typeface="Nunito"/>
                <a:ea typeface="Nunito"/>
                <a:cs typeface="Nunito"/>
                <a:sym typeface="Nunito"/>
              </a:rPr>
              <a:t>E</a:t>
            </a:r>
            <a:r>
              <a:rPr lang="en" sz="1000">
                <a:solidFill>
                  <a:srgbClr val="F6B26B"/>
                </a:solidFill>
                <a:latin typeface="Nunito"/>
                <a:ea typeface="Nunito"/>
                <a:cs typeface="Nunito"/>
                <a:sym typeface="Nunito"/>
              </a:rPr>
              <a:t>ngineered Features</a:t>
            </a:r>
            <a:endParaRPr sz="1000">
              <a:solidFill>
                <a:srgbClr val="F6B26B"/>
              </a:solidFill>
              <a:latin typeface="Nunito"/>
              <a:ea typeface="Nunito"/>
              <a:cs typeface="Nunito"/>
              <a:sym typeface="Nunito"/>
            </a:endParaRPr>
          </a:p>
        </p:txBody>
      </p:sp>
      <p:cxnSp>
        <p:nvCxnSpPr>
          <p:cNvPr id="303" name="Google Shape;303;p16"/>
          <p:cNvCxnSpPr/>
          <p:nvPr/>
        </p:nvCxnSpPr>
        <p:spPr>
          <a:xfrm>
            <a:off x="6174875" y="1593950"/>
            <a:ext cx="522300" cy="361800"/>
          </a:xfrm>
          <a:prstGeom prst="straightConnector1">
            <a:avLst/>
          </a:prstGeom>
          <a:noFill/>
          <a:ln cap="flat" cmpd="sng" w="38100">
            <a:solidFill>
              <a:srgbClr val="EA9999"/>
            </a:solidFill>
            <a:prstDash val="solid"/>
            <a:round/>
            <a:headEnd len="med" w="med" type="none"/>
            <a:tailEnd len="med" w="med" type="none"/>
          </a:ln>
        </p:spPr>
      </p:cxnSp>
      <p:sp>
        <p:nvSpPr>
          <p:cNvPr id="304" name="Google Shape;304;p16"/>
          <p:cNvSpPr txBox="1"/>
          <p:nvPr/>
        </p:nvSpPr>
        <p:spPr>
          <a:xfrm>
            <a:off x="4710475" y="4501250"/>
            <a:ext cx="28509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b="1" lang="en" sz="1000">
                <a:solidFill>
                  <a:srgbClr val="434343"/>
                </a:solidFill>
                <a:latin typeface="Nunito"/>
                <a:ea typeface="Nunito"/>
                <a:cs typeface="Nunito"/>
                <a:sym typeface="Nunito"/>
              </a:rPr>
              <a:t>Figure 1. </a:t>
            </a:r>
            <a:r>
              <a:rPr lang="en" sz="1000">
                <a:solidFill>
                  <a:srgbClr val="434343"/>
                </a:solidFill>
                <a:latin typeface="Nunito"/>
                <a:ea typeface="Nunito"/>
                <a:cs typeface="Nunito"/>
                <a:sym typeface="Nunito"/>
              </a:rPr>
              <a:t>The result data after step 1</a:t>
            </a:r>
            <a:endParaRPr sz="10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10" name="Google Shape;310;p17"/>
          <p:cNvSpPr txBox="1"/>
          <p:nvPr>
            <p:ph idx="1" type="body"/>
          </p:nvPr>
        </p:nvSpPr>
        <p:spPr>
          <a:xfrm>
            <a:off x="124275" y="1410500"/>
            <a:ext cx="3235500" cy="25416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b="1" lang="en" sz="1600"/>
              <a:t>Step 2</a:t>
            </a:r>
            <a:endParaRPr b="1" sz="1600"/>
          </a:p>
          <a:p>
            <a:pPr indent="0" lvl="0" marL="457200" rtl="0" algn="l">
              <a:lnSpc>
                <a:spcPct val="100000"/>
              </a:lnSpc>
              <a:spcBef>
                <a:spcPts val="1600"/>
              </a:spcBef>
              <a:spcAft>
                <a:spcPts val="0"/>
              </a:spcAft>
              <a:buNone/>
            </a:pPr>
            <a:r>
              <a:rPr lang="en" sz="1400"/>
              <a:t>Normalize the independent variables to bring them to the same range</a:t>
            </a:r>
            <a:endParaRPr sz="1400"/>
          </a:p>
          <a:p>
            <a:pPr indent="457200" lvl="0" marL="0" rtl="0" algn="l">
              <a:lnSpc>
                <a:spcPct val="100000"/>
              </a:lnSpc>
              <a:spcBef>
                <a:spcPts val="1600"/>
              </a:spcBef>
              <a:spcAft>
                <a:spcPts val="0"/>
              </a:spcAft>
              <a:buNone/>
            </a:pPr>
            <a:r>
              <a:rPr b="1" lang="en" sz="1600"/>
              <a:t>Step 3</a:t>
            </a:r>
            <a:endParaRPr b="1" sz="1600"/>
          </a:p>
          <a:p>
            <a:pPr indent="0" lvl="0" marL="0" rtl="0" algn="l">
              <a:lnSpc>
                <a:spcPct val="100000"/>
              </a:lnSpc>
              <a:spcBef>
                <a:spcPts val="1600"/>
              </a:spcBef>
              <a:spcAft>
                <a:spcPts val="0"/>
              </a:spcAft>
              <a:buNone/>
            </a:pPr>
            <a:r>
              <a:rPr lang="en" sz="1400"/>
              <a:t>	Split data at Day 505</a:t>
            </a:r>
            <a:endParaRPr sz="1400"/>
          </a:p>
          <a:p>
            <a:pPr indent="0" lvl="0" marL="457200" rtl="0" algn="l">
              <a:lnSpc>
                <a:spcPct val="100000"/>
              </a:lnSpc>
              <a:spcBef>
                <a:spcPts val="1600"/>
              </a:spcBef>
              <a:spcAft>
                <a:spcPts val="0"/>
              </a:spcAft>
              <a:buNone/>
            </a:pPr>
            <a:r>
              <a:rPr lang="en" sz="1400"/>
              <a:t>Use data until Day 504 to train and test the model</a:t>
            </a:r>
            <a:endParaRPr sz="1400"/>
          </a:p>
          <a:p>
            <a:pPr indent="0" lvl="0" marL="457200" rtl="0" algn="l">
              <a:lnSpc>
                <a:spcPct val="100000"/>
              </a:lnSpc>
              <a:spcBef>
                <a:spcPts val="1600"/>
              </a:spcBef>
              <a:spcAft>
                <a:spcPts val="0"/>
              </a:spcAft>
              <a:buNone/>
            </a:pPr>
            <a:r>
              <a:rPr lang="en" sz="1400"/>
              <a:t>Use data after Day 505 to do predictions</a:t>
            </a:r>
            <a:endParaRPr sz="1400"/>
          </a:p>
          <a:p>
            <a:pPr indent="0" lvl="0" marL="0" rtl="0" algn="l">
              <a:spcBef>
                <a:spcPts val="1600"/>
              </a:spcBef>
              <a:spcAft>
                <a:spcPts val="1600"/>
              </a:spcAft>
              <a:buNone/>
            </a:pPr>
            <a:r>
              <a:t/>
            </a:r>
            <a:endParaRPr/>
          </a:p>
        </p:txBody>
      </p:sp>
      <p:graphicFrame>
        <p:nvGraphicFramePr>
          <p:cNvPr id="311" name="Google Shape;311;p17"/>
          <p:cNvGraphicFramePr/>
          <p:nvPr/>
        </p:nvGraphicFramePr>
        <p:xfrm>
          <a:off x="3664525" y="1562740"/>
          <a:ext cx="3000000" cy="3000000"/>
        </p:xfrm>
        <a:graphic>
          <a:graphicData uri="http://schemas.openxmlformats.org/drawingml/2006/table">
            <a:tbl>
              <a:tblPr>
                <a:noFill/>
                <a:tableStyleId>{25E5C493-EFCC-43C8-B70A-8CE23C615542}</a:tableStyleId>
              </a:tblPr>
              <a:tblGrid>
                <a:gridCol w="737400"/>
                <a:gridCol w="474875"/>
                <a:gridCol w="436000"/>
                <a:gridCol w="431475"/>
                <a:gridCol w="799825"/>
                <a:gridCol w="514000"/>
                <a:gridCol w="828475"/>
                <a:gridCol w="670425"/>
              </a:tblGrid>
              <a:tr h="42330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open</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high</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low</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volumelag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PROClag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close</a:t>
                      </a:r>
                      <a:endParaRPr sz="1000">
                        <a:latin typeface="Nunito"/>
                        <a:ea typeface="Nunito"/>
                        <a:cs typeface="Nunito"/>
                        <a:sym typeface="Nunito"/>
                      </a:endParaRPr>
                    </a:p>
                  </a:txBody>
                  <a:tcPr marT="91425" marB="91425" marR="91425" marL="91425">
                    <a:solidFill>
                      <a:srgbClr val="F6B26B"/>
                    </a:solidFill>
                  </a:tcPr>
                </a:tc>
              </a:tr>
              <a:tr h="320850">
                <a:tc>
                  <a:txBody>
                    <a:bodyPr/>
                    <a:lstStyle/>
                    <a:p>
                      <a:pPr indent="0" lvl="0" marL="0" rtl="0" algn="l">
                        <a:spcBef>
                          <a:spcPts val="0"/>
                        </a:spcBef>
                        <a:spcAft>
                          <a:spcPts val="0"/>
                        </a:spcAft>
                        <a:buNone/>
                      </a:pPr>
                      <a:r>
                        <a:rPr lang="en" sz="1000">
                          <a:latin typeface="Nunito"/>
                          <a:ea typeface="Nunito"/>
                          <a:cs typeface="Nunito"/>
                          <a:sym typeface="Nunito"/>
                        </a:rPr>
                        <a:t>Day 17</a:t>
                      </a:r>
                      <a:endParaRPr sz="10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91525">
                <a:tc>
                  <a:txBody>
                    <a:bodyPr/>
                    <a:lstStyle/>
                    <a:p>
                      <a:pPr indent="0" lvl="0" marL="0" rtl="0" algn="l">
                        <a:spcBef>
                          <a:spcPts val="0"/>
                        </a:spcBef>
                        <a:spcAft>
                          <a:spcPts val="0"/>
                        </a:spcAft>
                        <a:buNone/>
                      </a:pPr>
                      <a:r>
                        <a:rPr lang="en" sz="1000">
                          <a:latin typeface="Nunito"/>
                          <a:ea typeface="Nunito"/>
                          <a:cs typeface="Nunito"/>
                          <a:sym typeface="Nunito"/>
                        </a:rPr>
                        <a:t>Day 504</a:t>
                      </a:r>
                      <a:endParaRPr sz="10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59575">
                <a:tc>
                  <a:txBody>
                    <a:bodyPr/>
                    <a:lstStyle/>
                    <a:p>
                      <a:pPr indent="0" lvl="0" marL="0" rtl="0" algn="l">
                        <a:spcBef>
                          <a:spcPts val="0"/>
                        </a:spcBef>
                        <a:spcAft>
                          <a:spcPts val="0"/>
                        </a:spcAft>
                        <a:buNone/>
                      </a:pPr>
                      <a:r>
                        <a:rPr lang="en" sz="1000">
                          <a:latin typeface="Nunito"/>
                          <a:ea typeface="Nunito"/>
                          <a:cs typeface="Nunito"/>
                          <a:sym typeface="Nunito"/>
                        </a:rPr>
                        <a:t>Day 505</a:t>
                      </a:r>
                      <a:endParaRPr sz="1000">
                        <a:latin typeface="Nunito"/>
                        <a:ea typeface="Nunito"/>
                        <a:cs typeface="Nunito"/>
                        <a:sym typeface="Nunito"/>
                      </a:endParaRPr>
                    </a:p>
                  </a:txBody>
                  <a:tcPr marT="91425" marB="91425" marR="91425" marL="91425">
                    <a:solidFill>
                      <a:srgbClr val="B6D7A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B6D7A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r>
              <a:tr h="385200">
                <a:tc>
                  <a:txBody>
                    <a:bodyPr/>
                    <a:lstStyle/>
                    <a:p>
                      <a:pPr indent="0" lvl="0" marL="0" rtl="0" algn="l">
                        <a:spcBef>
                          <a:spcPts val="0"/>
                        </a:spcBef>
                        <a:spcAft>
                          <a:spcPts val="0"/>
                        </a:spcAft>
                        <a:buNone/>
                      </a:pPr>
                      <a:r>
                        <a:rPr lang="en" sz="1000">
                          <a:latin typeface="Nunito"/>
                          <a:ea typeface="Nunito"/>
                          <a:cs typeface="Nunito"/>
                          <a:sym typeface="Nunito"/>
                        </a:rPr>
                        <a:t>Day 756</a:t>
                      </a:r>
                      <a:endParaRPr sz="1000">
                        <a:latin typeface="Nunito"/>
                        <a:ea typeface="Nunito"/>
                        <a:cs typeface="Nunito"/>
                        <a:sym typeface="Nunito"/>
                      </a:endParaRPr>
                    </a:p>
                  </a:txBody>
                  <a:tcPr marT="91425" marB="91425" marR="91425" marL="91425">
                    <a:solidFill>
                      <a:srgbClr val="B6D7A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D9EAD3"/>
                    </a:solidFill>
                  </a:tcPr>
                </a:tc>
              </a:tr>
            </a:tbl>
          </a:graphicData>
        </a:graphic>
      </p:graphicFrame>
      <p:sp>
        <p:nvSpPr>
          <p:cNvPr id="312" name="Google Shape;312;p17"/>
          <p:cNvSpPr txBox="1"/>
          <p:nvPr/>
        </p:nvSpPr>
        <p:spPr>
          <a:xfrm>
            <a:off x="5688325" y="2400113"/>
            <a:ext cx="15894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Train and Test</a:t>
            </a:r>
            <a:endParaRPr b="1">
              <a:solidFill>
                <a:srgbClr val="666666"/>
              </a:solidFill>
              <a:latin typeface="Nunito"/>
              <a:ea typeface="Nunito"/>
              <a:cs typeface="Nunito"/>
              <a:sym typeface="Nunito"/>
            </a:endParaRPr>
          </a:p>
        </p:txBody>
      </p:sp>
      <p:sp>
        <p:nvSpPr>
          <p:cNvPr id="313" name="Google Shape;313;p17"/>
          <p:cNvSpPr txBox="1"/>
          <p:nvPr/>
        </p:nvSpPr>
        <p:spPr>
          <a:xfrm>
            <a:off x="6031000" y="3495700"/>
            <a:ext cx="15894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Nunito"/>
                <a:ea typeface="Nunito"/>
                <a:cs typeface="Nunito"/>
                <a:sym typeface="Nunito"/>
              </a:rPr>
              <a:t>Predict</a:t>
            </a:r>
            <a:endParaRPr b="1">
              <a:solidFill>
                <a:srgbClr val="6AA84F"/>
              </a:solidFill>
              <a:latin typeface="Nunito"/>
              <a:ea typeface="Nunito"/>
              <a:cs typeface="Nunito"/>
              <a:sym typeface="Nunito"/>
            </a:endParaRPr>
          </a:p>
        </p:txBody>
      </p:sp>
      <p:sp>
        <p:nvSpPr>
          <p:cNvPr id="314" name="Google Shape;314;p17"/>
          <p:cNvSpPr/>
          <p:nvPr/>
        </p:nvSpPr>
        <p:spPr>
          <a:xfrm>
            <a:off x="4401925" y="1377900"/>
            <a:ext cx="3484500" cy="100800"/>
          </a:xfrm>
          <a:prstGeom prst="lef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txBox="1"/>
          <p:nvPr/>
        </p:nvSpPr>
        <p:spPr>
          <a:xfrm>
            <a:off x="5239175" y="1026000"/>
            <a:ext cx="17304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lang="en" sz="1000">
                <a:solidFill>
                  <a:srgbClr val="E06666"/>
                </a:solidFill>
                <a:latin typeface="Nunito"/>
                <a:ea typeface="Nunito"/>
                <a:cs typeface="Nunito"/>
                <a:sym typeface="Nunito"/>
              </a:rPr>
              <a:t>Normalized</a:t>
            </a:r>
            <a:endParaRPr sz="1000">
              <a:solidFill>
                <a:srgbClr val="E06666"/>
              </a:solidFill>
            </a:endParaRPr>
          </a:p>
        </p:txBody>
      </p:sp>
      <p:sp>
        <p:nvSpPr>
          <p:cNvPr id="316" name="Google Shape;316;p17"/>
          <p:cNvSpPr txBox="1"/>
          <p:nvPr/>
        </p:nvSpPr>
        <p:spPr>
          <a:xfrm>
            <a:off x="4405675" y="4348850"/>
            <a:ext cx="35397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b="1" lang="en" sz="1000">
                <a:solidFill>
                  <a:srgbClr val="434343"/>
                </a:solidFill>
                <a:latin typeface="Nunito"/>
                <a:ea typeface="Nunito"/>
                <a:cs typeface="Nunito"/>
                <a:sym typeface="Nunito"/>
              </a:rPr>
              <a:t>Figure 2. </a:t>
            </a:r>
            <a:r>
              <a:rPr lang="en" sz="1000">
                <a:solidFill>
                  <a:srgbClr val="434343"/>
                </a:solidFill>
                <a:latin typeface="Nunito"/>
                <a:ea typeface="Nunito"/>
                <a:cs typeface="Nunito"/>
                <a:sym typeface="Nunito"/>
              </a:rPr>
              <a:t>The result data after step 2 and step 3</a:t>
            </a:r>
            <a:endParaRPr sz="10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Train/Test Split</a:t>
            </a:r>
            <a:endParaRPr/>
          </a:p>
        </p:txBody>
      </p:sp>
      <p:sp>
        <p:nvSpPr>
          <p:cNvPr id="322" name="Google Shape;322;p18"/>
          <p:cNvSpPr txBox="1"/>
          <p:nvPr/>
        </p:nvSpPr>
        <p:spPr>
          <a:xfrm>
            <a:off x="348250" y="1621425"/>
            <a:ext cx="2812800" cy="28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Nunito"/>
                <a:ea typeface="Nunito"/>
                <a:cs typeface="Nunito"/>
                <a:sym typeface="Nunito"/>
              </a:rPr>
              <a:t>Use 0.8 as train/test split ratio</a:t>
            </a:r>
            <a:endParaRPr>
              <a:solidFill>
                <a:schemeClr val="dk2"/>
              </a:solidFill>
              <a:latin typeface="Nunito"/>
              <a:ea typeface="Nunito"/>
              <a:cs typeface="Nunito"/>
              <a:sym typeface="Nunito"/>
            </a:endParaRPr>
          </a:p>
          <a:p>
            <a:pPr indent="0" lvl="0" marL="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15000"/>
              </a:lnSpc>
              <a:spcBef>
                <a:spcPts val="1000"/>
              </a:spcBef>
              <a:spcAft>
                <a:spcPts val="0"/>
              </a:spcAft>
              <a:buNone/>
            </a:pPr>
            <a:r>
              <a:rPr b="1" lang="en" sz="1600">
                <a:solidFill>
                  <a:schemeClr val="dk2"/>
                </a:solidFill>
                <a:latin typeface="Nunito"/>
                <a:ea typeface="Nunito"/>
                <a:cs typeface="Nunito"/>
                <a:sym typeface="Nunito"/>
              </a:rPr>
              <a:t>Training Set</a:t>
            </a:r>
            <a:endParaRPr b="1" sz="1600">
              <a:solidFill>
                <a:schemeClr val="dk2"/>
              </a:solidFill>
              <a:latin typeface="Nunito"/>
              <a:ea typeface="Nunito"/>
              <a:cs typeface="Nunito"/>
              <a:sym typeface="Nunito"/>
            </a:endParaRPr>
          </a:p>
          <a:p>
            <a:pPr indent="0" lvl="0" marL="0" rtl="0" algn="l">
              <a:lnSpc>
                <a:spcPct val="115000"/>
              </a:lnSpc>
              <a:spcBef>
                <a:spcPts val="1000"/>
              </a:spcBef>
              <a:spcAft>
                <a:spcPts val="0"/>
              </a:spcAft>
              <a:buNone/>
            </a:pPr>
            <a:r>
              <a:rPr lang="en">
                <a:solidFill>
                  <a:schemeClr val="dk2"/>
                </a:solidFill>
                <a:latin typeface="Nunito"/>
                <a:ea typeface="Nunito"/>
                <a:cs typeface="Nunito"/>
                <a:sym typeface="Nunito"/>
              </a:rPr>
              <a:t>Day 17 to 419 (403 days)</a:t>
            </a:r>
            <a:endParaRPr>
              <a:solidFill>
                <a:schemeClr val="dk2"/>
              </a:solidFill>
              <a:latin typeface="Nunito"/>
              <a:ea typeface="Nunito"/>
              <a:cs typeface="Nunito"/>
              <a:sym typeface="Nunito"/>
            </a:endParaRPr>
          </a:p>
          <a:p>
            <a:pPr indent="0" lvl="0" marL="0" rtl="0" algn="l">
              <a:lnSpc>
                <a:spcPct val="115000"/>
              </a:lnSpc>
              <a:spcBef>
                <a:spcPts val="1000"/>
              </a:spcBef>
              <a:spcAft>
                <a:spcPts val="0"/>
              </a:spcAft>
              <a:buNone/>
            </a:pPr>
            <a:r>
              <a:rPr b="1" lang="en" sz="1600">
                <a:solidFill>
                  <a:schemeClr val="dk2"/>
                </a:solidFill>
                <a:latin typeface="Nunito"/>
                <a:ea typeface="Nunito"/>
                <a:cs typeface="Nunito"/>
                <a:sym typeface="Nunito"/>
              </a:rPr>
              <a:t>Test Set</a:t>
            </a:r>
            <a:endParaRPr b="1" sz="1600">
              <a:solidFill>
                <a:schemeClr val="dk2"/>
              </a:solidFill>
              <a:latin typeface="Nunito"/>
              <a:ea typeface="Nunito"/>
              <a:cs typeface="Nunito"/>
              <a:sym typeface="Nunito"/>
            </a:endParaRPr>
          </a:p>
          <a:p>
            <a:pPr indent="0" lvl="0" marL="0" rtl="0" algn="l">
              <a:lnSpc>
                <a:spcPct val="115000"/>
              </a:lnSpc>
              <a:spcBef>
                <a:spcPts val="1000"/>
              </a:spcBef>
              <a:spcAft>
                <a:spcPts val="0"/>
              </a:spcAft>
              <a:buNone/>
            </a:pPr>
            <a:r>
              <a:rPr lang="en">
                <a:solidFill>
                  <a:schemeClr val="dk2"/>
                </a:solidFill>
                <a:latin typeface="Nunito"/>
                <a:ea typeface="Nunito"/>
                <a:cs typeface="Nunito"/>
                <a:sym typeface="Nunito"/>
              </a:rPr>
              <a:t>Day 420 to 504 (84 days)</a:t>
            </a:r>
            <a:endParaRPr>
              <a:solidFill>
                <a:schemeClr val="dk2"/>
              </a:solidFill>
              <a:latin typeface="Nunito"/>
              <a:ea typeface="Nunito"/>
              <a:cs typeface="Nunito"/>
              <a:sym typeface="Nunito"/>
            </a:endParaRPr>
          </a:p>
          <a:p>
            <a:pPr indent="0" lvl="0" marL="0" rtl="0" algn="l">
              <a:lnSpc>
                <a:spcPct val="115000"/>
              </a:lnSpc>
              <a:spcBef>
                <a:spcPts val="1000"/>
              </a:spcBef>
              <a:spcAft>
                <a:spcPts val="1000"/>
              </a:spcAft>
              <a:buNone/>
            </a:pPr>
            <a:r>
              <a:t/>
            </a:r>
            <a:endParaRPr b="1">
              <a:solidFill>
                <a:schemeClr val="dk2"/>
              </a:solidFill>
              <a:latin typeface="Nunito"/>
              <a:ea typeface="Nunito"/>
              <a:cs typeface="Nunito"/>
              <a:sym typeface="Nunito"/>
            </a:endParaRPr>
          </a:p>
        </p:txBody>
      </p:sp>
      <p:sp>
        <p:nvSpPr>
          <p:cNvPr id="323" name="Google Shape;323;p18"/>
          <p:cNvSpPr txBox="1"/>
          <p:nvPr/>
        </p:nvSpPr>
        <p:spPr>
          <a:xfrm>
            <a:off x="5681025" y="3961100"/>
            <a:ext cx="1692900" cy="43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Century Gothic"/>
                <a:ea typeface="Century Gothic"/>
                <a:cs typeface="Century Gothic"/>
                <a:sym typeface="Century Gothic"/>
              </a:rPr>
              <a:t>Trading Period</a:t>
            </a:r>
            <a:endParaRPr>
              <a:solidFill>
                <a:srgbClr val="FFFFFF"/>
              </a:solidFill>
              <a:latin typeface="Century Gothic"/>
              <a:ea typeface="Century Gothic"/>
              <a:cs typeface="Century Gothic"/>
              <a:sym typeface="Century Gothic"/>
            </a:endParaRPr>
          </a:p>
        </p:txBody>
      </p:sp>
      <p:graphicFrame>
        <p:nvGraphicFramePr>
          <p:cNvPr id="324" name="Google Shape;324;p18"/>
          <p:cNvGraphicFramePr/>
          <p:nvPr/>
        </p:nvGraphicFramePr>
        <p:xfrm>
          <a:off x="3664525" y="1562740"/>
          <a:ext cx="3000000" cy="3000000"/>
        </p:xfrm>
        <a:graphic>
          <a:graphicData uri="http://schemas.openxmlformats.org/drawingml/2006/table">
            <a:tbl>
              <a:tblPr>
                <a:noFill/>
                <a:tableStyleId>{25E5C493-EFCC-43C8-B70A-8CE23C615542}</a:tableStyleId>
              </a:tblPr>
              <a:tblGrid>
                <a:gridCol w="737400"/>
                <a:gridCol w="474875"/>
                <a:gridCol w="436000"/>
                <a:gridCol w="431475"/>
                <a:gridCol w="799825"/>
                <a:gridCol w="514000"/>
                <a:gridCol w="828475"/>
                <a:gridCol w="670425"/>
              </a:tblGrid>
              <a:tr h="42330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open</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high</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low</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volumelag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PROClag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close</a:t>
                      </a:r>
                      <a:endParaRPr sz="1000">
                        <a:latin typeface="Nunito"/>
                        <a:ea typeface="Nunito"/>
                        <a:cs typeface="Nunito"/>
                        <a:sym typeface="Nunito"/>
                      </a:endParaRPr>
                    </a:p>
                  </a:txBody>
                  <a:tcPr marT="91425" marB="91425" marR="91425" marL="91425">
                    <a:solidFill>
                      <a:srgbClr val="F6B26B"/>
                    </a:solidFill>
                  </a:tcPr>
                </a:tc>
              </a:tr>
              <a:tr h="320850">
                <a:tc>
                  <a:txBody>
                    <a:bodyPr/>
                    <a:lstStyle/>
                    <a:p>
                      <a:pPr indent="0" lvl="0" marL="0" rtl="0" algn="l">
                        <a:spcBef>
                          <a:spcPts val="0"/>
                        </a:spcBef>
                        <a:spcAft>
                          <a:spcPts val="0"/>
                        </a:spcAft>
                        <a:buNone/>
                      </a:pPr>
                      <a:r>
                        <a:rPr lang="en" sz="1000">
                          <a:latin typeface="Nunito"/>
                          <a:ea typeface="Nunito"/>
                          <a:cs typeface="Nunito"/>
                          <a:sym typeface="Nunito"/>
                        </a:rPr>
                        <a:t>Day 17</a:t>
                      </a:r>
                      <a:endParaRPr sz="1000">
                        <a:latin typeface="Nunito"/>
                        <a:ea typeface="Nunito"/>
                        <a:cs typeface="Nunito"/>
                        <a:sym typeface="Nunito"/>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r>
              <a:tr h="391550">
                <a:tc>
                  <a:txBody>
                    <a:bodyPr/>
                    <a:lstStyle/>
                    <a:p>
                      <a:pPr indent="0" lvl="0" marL="0" rtl="0" algn="l">
                        <a:spcBef>
                          <a:spcPts val="0"/>
                        </a:spcBef>
                        <a:spcAft>
                          <a:spcPts val="0"/>
                        </a:spcAft>
                        <a:buNone/>
                      </a:pPr>
                      <a:r>
                        <a:rPr lang="en" sz="1000">
                          <a:latin typeface="Nunito"/>
                          <a:ea typeface="Nunito"/>
                          <a:cs typeface="Nunito"/>
                          <a:sym typeface="Nunito"/>
                        </a:rPr>
                        <a:t>Day 419</a:t>
                      </a:r>
                      <a:endParaRPr sz="1000">
                        <a:latin typeface="Nunito"/>
                        <a:ea typeface="Nunito"/>
                        <a:cs typeface="Nunito"/>
                        <a:sym typeface="Nunito"/>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C9DAF8"/>
                    </a:solidFill>
                  </a:tcPr>
                </a:tc>
              </a:tr>
              <a:tr h="359575">
                <a:tc>
                  <a:txBody>
                    <a:bodyPr/>
                    <a:lstStyle/>
                    <a:p>
                      <a:pPr indent="0" lvl="0" marL="0" rtl="0" algn="l">
                        <a:spcBef>
                          <a:spcPts val="0"/>
                        </a:spcBef>
                        <a:spcAft>
                          <a:spcPts val="0"/>
                        </a:spcAft>
                        <a:buNone/>
                      </a:pPr>
                      <a:r>
                        <a:rPr lang="en" sz="1000">
                          <a:latin typeface="Nunito"/>
                          <a:ea typeface="Nunito"/>
                          <a:cs typeface="Nunito"/>
                          <a:sym typeface="Nunito"/>
                        </a:rPr>
                        <a:t>Day 420</a:t>
                      </a:r>
                      <a:endParaRPr sz="1000">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r>
              <a:tr h="385200">
                <a:tc>
                  <a:txBody>
                    <a:bodyPr/>
                    <a:lstStyle/>
                    <a:p>
                      <a:pPr indent="0" lvl="0" marL="0" rtl="0" algn="l">
                        <a:spcBef>
                          <a:spcPts val="0"/>
                        </a:spcBef>
                        <a:spcAft>
                          <a:spcPts val="0"/>
                        </a:spcAft>
                        <a:buNone/>
                      </a:pPr>
                      <a:r>
                        <a:rPr lang="en" sz="1000">
                          <a:latin typeface="Nunito"/>
                          <a:ea typeface="Nunito"/>
                          <a:cs typeface="Nunito"/>
                          <a:sym typeface="Nunito"/>
                        </a:rPr>
                        <a:t>Day 504</a:t>
                      </a:r>
                      <a:endParaRPr sz="1000">
                        <a:latin typeface="Nunito"/>
                        <a:ea typeface="Nunito"/>
                        <a:cs typeface="Nunito"/>
                        <a:sym typeface="Nunito"/>
                      </a:endParaRPr>
                    </a:p>
                  </a:txBody>
                  <a:tcPr marT="91425" marB="91425" marR="91425" marL="91425">
                    <a:solidFill>
                      <a:srgbClr val="FFE599"/>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2CC"/>
                    </a:solidFill>
                  </a:tcPr>
                </a:tc>
              </a:tr>
            </a:tbl>
          </a:graphicData>
        </a:graphic>
      </p:graphicFrame>
      <p:sp>
        <p:nvSpPr>
          <p:cNvPr id="325" name="Google Shape;325;p18"/>
          <p:cNvSpPr txBox="1"/>
          <p:nvPr/>
        </p:nvSpPr>
        <p:spPr>
          <a:xfrm>
            <a:off x="5755300" y="2404463"/>
            <a:ext cx="12768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D9EEB"/>
                </a:solidFill>
                <a:latin typeface="Nunito"/>
                <a:ea typeface="Nunito"/>
                <a:cs typeface="Nunito"/>
                <a:sym typeface="Nunito"/>
              </a:rPr>
              <a:t>Training Set</a:t>
            </a:r>
            <a:endParaRPr b="1">
              <a:solidFill>
                <a:srgbClr val="6D9EEB"/>
              </a:solidFill>
              <a:latin typeface="Nunito"/>
              <a:ea typeface="Nunito"/>
              <a:cs typeface="Nunito"/>
              <a:sym typeface="Nunito"/>
            </a:endParaRPr>
          </a:p>
        </p:txBody>
      </p:sp>
      <p:sp>
        <p:nvSpPr>
          <p:cNvPr id="326" name="Google Shape;326;p18"/>
          <p:cNvSpPr txBox="1"/>
          <p:nvPr/>
        </p:nvSpPr>
        <p:spPr>
          <a:xfrm>
            <a:off x="5878600" y="3490675"/>
            <a:ext cx="12768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1C232"/>
                </a:solidFill>
                <a:latin typeface="Nunito"/>
                <a:ea typeface="Nunito"/>
                <a:cs typeface="Nunito"/>
                <a:sym typeface="Nunito"/>
              </a:rPr>
              <a:t>Test Set</a:t>
            </a:r>
            <a:endParaRPr b="1">
              <a:solidFill>
                <a:srgbClr val="F1C232"/>
              </a:solidFill>
              <a:latin typeface="Nunito"/>
              <a:ea typeface="Nunito"/>
              <a:cs typeface="Nunito"/>
              <a:sym typeface="Nunito"/>
            </a:endParaRPr>
          </a:p>
        </p:txBody>
      </p:sp>
      <p:sp>
        <p:nvSpPr>
          <p:cNvPr id="327" name="Google Shape;327;p18"/>
          <p:cNvSpPr txBox="1"/>
          <p:nvPr/>
        </p:nvSpPr>
        <p:spPr>
          <a:xfrm>
            <a:off x="4634275" y="4348850"/>
            <a:ext cx="35397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b="1" lang="en" sz="1000">
                <a:solidFill>
                  <a:srgbClr val="434343"/>
                </a:solidFill>
                <a:latin typeface="Nunito"/>
                <a:ea typeface="Nunito"/>
                <a:cs typeface="Nunito"/>
                <a:sym typeface="Nunito"/>
              </a:rPr>
              <a:t>Figure 3. </a:t>
            </a:r>
            <a:r>
              <a:rPr lang="en" sz="1000">
                <a:solidFill>
                  <a:srgbClr val="434343"/>
                </a:solidFill>
                <a:latin typeface="Nunito"/>
                <a:ea typeface="Nunito"/>
                <a:cs typeface="Nunito"/>
                <a:sym typeface="Nunito"/>
              </a:rPr>
              <a:t>The obtained  training and test set</a:t>
            </a:r>
            <a:endParaRPr sz="10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Sliding Window</a:t>
            </a:r>
            <a:endParaRPr/>
          </a:p>
        </p:txBody>
      </p:sp>
      <p:sp>
        <p:nvSpPr>
          <p:cNvPr id="333" name="Google Shape;333;p19"/>
          <p:cNvSpPr txBox="1"/>
          <p:nvPr/>
        </p:nvSpPr>
        <p:spPr>
          <a:xfrm>
            <a:off x="442025" y="1902050"/>
            <a:ext cx="2558400" cy="178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Nunito"/>
                <a:ea typeface="Nunito"/>
                <a:cs typeface="Nunito"/>
                <a:sym typeface="Nunito"/>
              </a:rPr>
              <a:t>Use</a:t>
            </a:r>
            <a:r>
              <a:rPr b="1" lang="en">
                <a:solidFill>
                  <a:schemeClr val="dk2"/>
                </a:solidFill>
                <a:latin typeface="Nunito"/>
                <a:ea typeface="Nunito"/>
                <a:cs typeface="Nunito"/>
                <a:sym typeface="Nunito"/>
              </a:rPr>
              <a:t> s</a:t>
            </a:r>
            <a:r>
              <a:rPr b="1" lang="en">
                <a:solidFill>
                  <a:schemeClr val="dk2"/>
                </a:solidFill>
                <a:latin typeface="Nunito"/>
                <a:ea typeface="Nunito"/>
                <a:cs typeface="Nunito"/>
                <a:sym typeface="Nunito"/>
              </a:rPr>
              <a:t>liding window</a:t>
            </a:r>
            <a:r>
              <a:rPr lang="en">
                <a:solidFill>
                  <a:schemeClr val="dk2"/>
                </a:solidFill>
                <a:latin typeface="Nunito"/>
                <a:ea typeface="Nunito"/>
                <a:cs typeface="Nunito"/>
                <a:sym typeface="Nunito"/>
              </a:rPr>
              <a:t> to gather input data</a:t>
            </a:r>
            <a:endParaRPr b="1">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rPr lang="en">
                <a:solidFill>
                  <a:schemeClr val="dk2"/>
                </a:solidFill>
                <a:latin typeface="Nunito"/>
                <a:ea typeface="Nunito"/>
                <a:cs typeface="Nunito"/>
                <a:sym typeface="Nunito"/>
              </a:rPr>
              <a:t>Use information of the past 15 days to predict the closing price on the 16th day</a:t>
            </a:r>
            <a:endParaRPr/>
          </a:p>
        </p:txBody>
      </p:sp>
      <p:graphicFrame>
        <p:nvGraphicFramePr>
          <p:cNvPr id="334" name="Google Shape;334;p19"/>
          <p:cNvGraphicFramePr/>
          <p:nvPr/>
        </p:nvGraphicFramePr>
        <p:xfrm>
          <a:off x="3359725" y="1562740"/>
          <a:ext cx="3000000" cy="3000000"/>
        </p:xfrm>
        <a:graphic>
          <a:graphicData uri="http://schemas.openxmlformats.org/drawingml/2006/table">
            <a:tbl>
              <a:tblPr>
                <a:noFill/>
                <a:tableStyleId>{25E5C493-EFCC-43C8-B70A-8CE23C615542}</a:tableStyleId>
              </a:tblPr>
              <a:tblGrid>
                <a:gridCol w="737400"/>
                <a:gridCol w="474875"/>
                <a:gridCol w="436000"/>
                <a:gridCol w="431475"/>
                <a:gridCol w="591525"/>
                <a:gridCol w="799825"/>
                <a:gridCol w="514000"/>
                <a:gridCol w="828475"/>
                <a:gridCol w="670425"/>
              </a:tblGrid>
              <a:tr h="423300">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open</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high</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low</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volume</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volumelag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PROClag</a:t>
                      </a:r>
                      <a:endParaRPr sz="1000">
                        <a:latin typeface="Nunito"/>
                        <a:ea typeface="Nunito"/>
                        <a:cs typeface="Nunito"/>
                        <a:sym typeface="Nunito"/>
                      </a:endParaRPr>
                    </a:p>
                  </a:txBody>
                  <a:tcPr marT="91425" marB="91425" marR="91425" marL="91425">
                    <a:solidFill>
                      <a:srgbClr val="B7B7B7"/>
                    </a:solidFill>
                  </a:tcPr>
                </a:tc>
                <a:tc>
                  <a:txBody>
                    <a:bodyPr/>
                    <a:lstStyle/>
                    <a:p>
                      <a:pPr indent="0" lvl="0" marL="0" rtl="0" algn="l">
                        <a:spcBef>
                          <a:spcPts val="0"/>
                        </a:spcBef>
                        <a:spcAft>
                          <a:spcPts val="0"/>
                        </a:spcAft>
                        <a:buNone/>
                      </a:pPr>
                      <a:r>
                        <a:rPr lang="en" sz="1000">
                          <a:latin typeface="Nunito"/>
                          <a:ea typeface="Nunito"/>
                          <a:cs typeface="Nunito"/>
                          <a:sym typeface="Nunito"/>
                        </a:rPr>
                        <a:t>close</a:t>
                      </a:r>
                      <a:endParaRPr sz="1000">
                        <a:latin typeface="Nunito"/>
                        <a:ea typeface="Nunito"/>
                        <a:cs typeface="Nunito"/>
                        <a:sym typeface="Nunito"/>
                      </a:endParaRPr>
                    </a:p>
                  </a:txBody>
                  <a:tcPr marT="91425" marB="91425" marR="91425" marL="91425">
                    <a:solidFill>
                      <a:srgbClr val="F6B26B"/>
                    </a:solidFill>
                  </a:tcPr>
                </a:tc>
              </a:tr>
              <a:tr h="320850">
                <a:tc>
                  <a:txBody>
                    <a:bodyPr/>
                    <a:lstStyle/>
                    <a:p>
                      <a:pPr indent="0" lvl="0" marL="0" rtl="0" algn="l">
                        <a:spcBef>
                          <a:spcPts val="0"/>
                        </a:spcBef>
                        <a:spcAft>
                          <a:spcPts val="0"/>
                        </a:spcAft>
                        <a:buNone/>
                      </a:pPr>
                      <a:r>
                        <a:rPr lang="en" sz="1000">
                          <a:latin typeface="Nunito"/>
                          <a:ea typeface="Nunito"/>
                          <a:cs typeface="Nunito"/>
                          <a:sym typeface="Nunito"/>
                        </a:rPr>
                        <a:t>Day n</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423300">
                <a:tc>
                  <a:txBody>
                    <a:bodyPr/>
                    <a:lstStyle/>
                    <a:p>
                      <a:pPr indent="0" lvl="0" marL="0" rtl="0" algn="l">
                        <a:spcBef>
                          <a:spcPts val="0"/>
                        </a:spcBef>
                        <a:spcAft>
                          <a:spcPts val="0"/>
                        </a:spcAft>
                        <a:buNone/>
                      </a:pPr>
                      <a:r>
                        <a:rPr lang="en" sz="1000">
                          <a:latin typeface="Nunito"/>
                          <a:ea typeface="Nunito"/>
                          <a:cs typeface="Nunito"/>
                          <a:sym typeface="Nunito"/>
                        </a:rPr>
                        <a:t>Day n+1</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91550">
                <a:tc>
                  <a:txBody>
                    <a:bodyPr/>
                    <a:lstStyle/>
                    <a:p>
                      <a:pPr indent="0" lvl="0" marL="0" rtl="0" algn="l">
                        <a:spcBef>
                          <a:spcPts val="0"/>
                        </a:spcBef>
                        <a:spcAft>
                          <a:spcPts val="0"/>
                        </a:spcAft>
                        <a:buNone/>
                      </a:pPr>
                      <a:r>
                        <a:rPr lang="en" sz="1000">
                          <a:latin typeface="Nunito"/>
                          <a:ea typeface="Nunito"/>
                          <a:cs typeface="Nunito"/>
                          <a:sym typeface="Nunito"/>
                        </a:rPr>
                        <a:t>...</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91550">
                <a:tc>
                  <a:txBody>
                    <a:bodyPr/>
                    <a:lstStyle/>
                    <a:p>
                      <a:pPr indent="0" lvl="0" marL="0" rtl="0" algn="l">
                        <a:spcBef>
                          <a:spcPts val="0"/>
                        </a:spcBef>
                        <a:spcAft>
                          <a:spcPts val="0"/>
                        </a:spcAft>
                        <a:buNone/>
                      </a:pPr>
                      <a:r>
                        <a:rPr lang="en" sz="1000">
                          <a:latin typeface="Nunito"/>
                          <a:ea typeface="Nunito"/>
                          <a:cs typeface="Nunito"/>
                          <a:sym typeface="Nunito"/>
                        </a:rPr>
                        <a:t>Day n+14</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EFEFEF"/>
                    </a:solidFill>
                  </a:tcPr>
                </a:tc>
              </a:tr>
              <a:tr h="391550">
                <a:tc>
                  <a:txBody>
                    <a:bodyPr/>
                    <a:lstStyle/>
                    <a:p>
                      <a:pPr indent="0" lvl="0" marL="0" rtl="0" algn="l">
                        <a:spcBef>
                          <a:spcPts val="0"/>
                        </a:spcBef>
                        <a:spcAft>
                          <a:spcPts val="0"/>
                        </a:spcAft>
                        <a:buNone/>
                      </a:pPr>
                      <a:r>
                        <a:rPr lang="en" sz="1000">
                          <a:latin typeface="Nunito"/>
                          <a:ea typeface="Nunito"/>
                          <a:cs typeface="Nunito"/>
                          <a:sym typeface="Nunito"/>
                        </a:rPr>
                        <a:t>Day n+15</a:t>
                      </a:r>
                      <a:endParaRPr sz="1000">
                        <a:latin typeface="Nunito"/>
                        <a:ea typeface="Nunito"/>
                        <a:cs typeface="Nunito"/>
                        <a:sym typeface="Nunito"/>
                      </a:endParaRPr>
                    </a:p>
                  </a:txBody>
                  <a:tcPr marT="91425" marB="91425" marR="91425" marL="91425">
                    <a:solidFill>
                      <a:srgbClr val="CCCCCC"/>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000">
                        <a:latin typeface="Nunito"/>
                        <a:ea typeface="Nunito"/>
                        <a:cs typeface="Nunito"/>
                        <a:sym typeface="Nunito"/>
                      </a:endParaRPr>
                    </a:p>
                  </a:txBody>
                  <a:tcPr marT="91425" marB="91425" marR="91425" marL="91425">
                    <a:solidFill>
                      <a:srgbClr val="FCE5CD"/>
                    </a:solidFill>
                  </a:tcPr>
                </a:tc>
              </a:tr>
            </a:tbl>
          </a:graphicData>
        </a:graphic>
      </p:graphicFrame>
      <p:sp>
        <p:nvSpPr>
          <p:cNvPr id="335" name="Google Shape;335;p19"/>
          <p:cNvSpPr txBox="1"/>
          <p:nvPr/>
        </p:nvSpPr>
        <p:spPr>
          <a:xfrm>
            <a:off x="4031775" y="4013975"/>
            <a:ext cx="44100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b="1" lang="en" sz="1000">
                <a:solidFill>
                  <a:srgbClr val="434343"/>
                </a:solidFill>
                <a:latin typeface="Nunito"/>
                <a:ea typeface="Nunito"/>
                <a:cs typeface="Nunito"/>
                <a:sym typeface="Nunito"/>
              </a:rPr>
              <a:t>Figure 4. </a:t>
            </a:r>
            <a:r>
              <a:rPr lang="en" sz="1000">
                <a:solidFill>
                  <a:srgbClr val="434343"/>
                </a:solidFill>
                <a:latin typeface="Nunito"/>
                <a:ea typeface="Nunito"/>
                <a:cs typeface="Nunito"/>
                <a:sym typeface="Nunito"/>
              </a:rPr>
              <a:t>One of the sliding windows and its corresponding </a:t>
            </a:r>
            <a:r>
              <a:rPr b="1" i="1" lang="en" sz="1000">
                <a:solidFill>
                  <a:srgbClr val="434343"/>
                </a:solidFill>
                <a:latin typeface="Nunito"/>
                <a:ea typeface="Nunito"/>
                <a:cs typeface="Nunito"/>
                <a:sym typeface="Nunito"/>
              </a:rPr>
              <a:t>X</a:t>
            </a:r>
            <a:r>
              <a:rPr lang="en" sz="1000">
                <a:solidFill>
                  <a:srgbClr val="434343"/>
                </a:solidFill>
                <a:latin typeface="Nunito"/>
                <a:ea typeface="Nunito"/>
                <a:cs typeface="Nunito"/>
                <a:sym typeface="Nunito"/>
              </a:rPr>
              <a:t> and </a:t>
            </a:r>
            <a:r>
              <a:rPr b="1" i="1" lang="en" sz="1000">
                <a:solidFill>
                  <a:srgbClr val="434343"/>
                </a:solidFill>
                <a:latin typeface="Nunito"/>
                <a:ea typeface="Nunito"/>
                <a:cs typeface="Nunito"/>
                <a:sym typeface="Nunito"/>
              </a:rPr>
              <a:t>y</a:t>
            </a:r>
            <a:endParaRPr b="1" i="1" sz="1000">
              <a:solidFill>
                <a:srgbClr val="434343"/>
              </a:solidFill>
            </a:endParaRPr>
          </a:p>
        </p:txBody>
      </p:sp>
      <p:sp>
        <p:nvSpPr>
          <p:cNvPr id="336" name="Google Shape;336;p19"/>
          <p:cNvSpPr txBox="1"/>
          <p:nvPr/>
        </p:nvSpPr>
        <p:spPr>
          <a:xfrm>
            <a:off x="6106875" y="2526489"/>
            <a:ext cx="23349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999999"/>
                </a:solidFill>
                <a:latin typeface="Nunito"/>
                <a:ea typeface="Nunito"/>
                <a:cs typeface="Nunito"/>
                <a:sym typeface="Nunito"/>
              </a:rPr>
              <a:t>X</a:t>
            </a:r>
            <a:endParaRPr b="1" i="1" sz="2400">
              <a:solidFill>
                <a:srgbClr val="999999"/>
              </a:solidFill>
              <a:latin typeface="Nunito"/>
              <a:ea typeface="Nunito"/>
              <a:cs typeface="Nunito"/>
              <a:sym typeface="Nunito"/>
            </a:endParaRPr>
          </a:p>
        </p:txBody>
      </p:sp>
      <p:sp>
        <p:nvSpPr>
          <p:cNvPr id="337" name="Google Shape;337;p19"/>
          <p:cNvSpPr txBox="1"/>
          <p:nvPr/>
        </p:nvSpPr>
        <p:spPr>
          <a:xfrm>
            <a:off x="8325700" y="3366871"/>
            <a:ext cx="4917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E69138"/>
                </a:solidFill>
                <a:latin typeface="Nunito"/>
                <a:ea typeface="Nunito"/>
                <a:cs typeface="Nunito"/>
                <a:sym typeface="Nunito"/>
              </a:rPr>
              <a:t>y</a:t>
            </a:r>
            <a:endParaRPr b="1" i="1" sz="2400">
              <a:solidFill>
                <a:srgbClr val="E69138"/>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Introduction</a:t>
            </a:r>
            <a:endParaRPr/>
          </a:p>
        </p:txBody>
      </p:sp>
      <p:sp>
        <p:nvSpPr>
          <p:cNvPr id="343" name="Google Shape;343;p20"/>
          <p:cNvSpPr txBox="1"/>
          <p:nvPr>
            <p:ph idx="1" type="body"/>
          </p:nvPr>
        </p:nvSpPr>
        <p:spPr>
          <a:xfrm>
            <a:off x="682375" y="1701750"/>
            <a:ext cx="5718300" cy="1987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t>L</a:t>
            </a:r>
            <a:r>
              <a:rPr lang="en" sz="1600"/>
              <a:t>ong </a:t>
            </a:r>
            <a:r>
              <a:rPr b="1" lang="en" sz="1600"/>
              <a:t>S</a:t>
            </a:r>
            <a:r>
              <a:rPr lang="en" sz="1600"/>
              <a:t>hort </a:t>
            </a:r>
            <a:r>
              <a:rPr b="1" lang="en" sz="1600"/>
              <a:t>T</a:t>
            </a:r>
            <a:r>
              <a:rPr lang="en" sz="1600"/>
              <a:t>erm </a:t>
            </a:r>
            <a:r>
              <a:rPr b="1" lang="en" sz="1600"/>
              <a:t>M</a:t>
            </a:r>
            <a:r>
              <a:rPr lang="en" sz="1600"/>
              <a:t>emory (</a:t>
            </a:r>
            <a:r>
              <a:rPr b="1" lang="en" sz="1600"/>
              <a:t>LSTM</a:t>
            </a:r>
            <a:r>
              <a:rPr lang="en" sz="1600"/>
              <a:t>) </a:t>
            </a:r>
            <a:r>
              <a:rPr lang="en" sz="1600"/>
              <a:t>model</a:t>
            </a:r>
            <a:endParaRPr sz="1600"/>
          </a:p>
          <a:p>
            <a:pPr indent="-317500" lvl="1" marL="914400" rtl="0" algn="l">
              <a:lnSpc>
                <a:spcPct val="150000"/>
              </a:lnSpc>
              <a:spcBef>
                <a:spcPts val="0"/>
              </a:spcBef>
              <a:spcAft>
                <a:spcPts val="0"/>
              </a:spcAft>
              <a:buSzPts val="1400"/>
              <a:buChar char="○"/>
            </a:pPr>
            <a:r>
              <a:rPr lang="en" sz="1400"/>
              <a:t>W</a:t>
            </a:r>
            <a:r>
              <a:rPr lang="en" sz="1400"/>
              <a:t>ork with time-series data</a:t>
            </a:r>
            <a:endParaRPr sz="1400"/>
          </a:p>
          <a:p>
            <a:pPr indent="-317500" lvl="1" marL="914400" rtl="0" algn="l">
              <a:lnSpc>
                <a:spcPct val="150000"/>
              </a:lnSpc>
              <a:spcBef>
                <a:spcPts val="0"/>
              </a:spcBef>
              <a:spcAft>
                <a:spcPts val="0"/>
              </a:spcAft>
              <a:buSzPts val="1400"/>
              <a:buChar char="○"/>
            </a:pPr>
            <a:r>
              <a:rPr lang="en" sz="1400"/>
              <a:t>Learn long-term dependencies</a:t>
            </a:r>
            <a:endParaRPr sz="1400"/>
          </a:p>
          <a:p>
            <a:pPr indent="-317500" lvl="1" marL="914400" rtl="0" algn="l">
              <a:lnSpc>
                <a:spcPct val="150000"/>
              </a:lnSpc>
              <a:spcBef>
                <a:spcPts val="0"/>
              </a:spcBef>
              <a:spcAft>
                <a:spcPts val="0"/>
              </a:spcAft>
              <a:buSzPts val="1400"/>
              <a:buChar char="○"/>
            </a:pPr>
            <a:r>
              <a:rPr lang="en" sz="1400"/>
              <a:t>Regulate the transfer of information by “gates”</a:t>
            </a:r>
            <a:endParaRPr sz="1400"/>
          </a:p>
        </p:txBody>
      </p:sp>
      <p:pic>
        <p:nvPicPr>
          <p:cNvPr id="344" name="Google Shape;344;p20"/>
          <p:cNvPicPr preferRelativeResize="0"/>
          <p:nvPr/>
        </p:nvPicPr>
        <p:blipFill>
          <a:blip r:embed="rId3">
            <a:alphaModFix/>
          </a:blip>
          <a:stretch>
            <a:fillRect/>
          </a:stretch>
        </p:blipFill>
        <p:spPr>
          <a:xfrm>
            <a:off x="4665150" y="3143275"/>
            <a:ext cx="3928450" cy="1534525"/>
          </a:xfrm>
          <a:prstGeom prst="rect">
            <a:avLst/>
          </a:prstGeom>
          <a:noFill/>
          <a:ln>
            <a:noFill/>
          </a:ln>
        </p:spPr>
      </p:pic>
      <p:sp>
        <p:nvSpPr>
          <p:cNvPr id="345" name="Google Shape;345;p20"/>
          <p:cNvSpPr txBox="1"/>
          <p:nvPr/>
        </p:nvSpPr>
        <p:spPr>
          <a:xfrm>
            <a:off x="5131325" y="4616725"/>
            <a:ext cx="4410000" cy="45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600"/>
              </a:spcAft>
              <a:buNone/>
            </a:pPr>
            <a:r>
              <a:rPr b="1" lang="en" sz="1000">
                <a:solidFill>
                  <a:srgbClr val="434343"/>
                </a:solidFill>
                <a:latin typeface="Nunito"/>
                <a:ea typeface="Nunito"/>
                <a:cs typeface="Nunito"/>
                <a:sym typeface="Nunito"/>
              </a:rPr>
              <a:t>Figure 5. </a:t>
            </a:r>
            <a:r>
              <a:rPr lang="en" sz="1000">
                <a:solidFill>
                  <a:srgbClr val="434343"/>
                </a:solidFill>
                <a:latin typeface="Nunito"/>
                <a:ea typeface="Nunito"/>
                <a:cs typeface="Nunito"/>
                <a:sym typeface="Nunito"/>
              </a:rPr>
              <a:t>LSTM structure example</a:t>
            </a:r>
            <a:endParaRPr b="1" i="1" sz="10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Introduction</a:t>
            </a:r>
            <a:endParaRPr/>
          </a:p>
        </p:txBody>
      </p:sp>
      <p:pic>
        <p:nvPicPr>
          <p:cNvPr id="351" name="Google Shape;351;p21"/>
          <p:cNvPicPr preferRelativeResize="0"/>
          <p:nvPr/>
        </p:nvPicPr>
        <p:blipFill>
          <a:blip r:embed="rId3">
            <a:alphaModFix amt="70000"/>
          </a:blip>
          <a:stretch>
            <a:fillRect/>
          </a:stretch>
        </p:blipFill>
        <p:spPr>
          <a:xfrm>
            <a:off x="620173" y="1530123"/>
            <a:ext cx="4214025" cy="1646075"/>
          </a:xfrm>
          <a:prstGeom prst="rect">
            <a:avLst/>
          </a:prstGeom>
          <a:noFill/>
          <a:ln>
            <a:noFill/>
          </a:ln>
        </p:spPr>
      </p:pic>
      <p:pic>
        <p:nvPicPr>
          <p:cNvPr id="352" name="Google Shape;352;p21"/>
          <p:cNvPicPr preferRelativeResize="0"/>
          <p:nvPr/>
        </p:nvPicPr>
        <p:blipFill>
          <a:blip r:embed="rId4">
            <a:alphaModFix/>
          </a:blip>
          <a:stretch>
            <a:fillRect/>
          </a:stretch>
        </p:blipFill>
        <p:spPr>
          <a:xfrm>
            <a:off x="5263300" y="2477925"/>
            <a:ext cx="3094450" cy="2285675"/>
          </a:xfrm>
          <a:prstGeom prst="rect">
            <a:avLst/>
          </a:prstGeom>
          <a:noFill/>
          <a:ln>
            <a:noFill/>
          </a:ln>
        </p:spPr>
      </p:pic>
      <p:sp>
        <p:nvSpPr>
          <p:cNvPr id="353" name="Google Shape;353;p21"/>
          <p:cNvSpPr txBox="1"/>
          <p:nvPr/>
        </p:nvSpPr>
        <p:spPr>
          <a:xfrm>
            <a:off x="8029500" y="3176200"/>
            <a:ext cx="12054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Cell state</a:t>
            </a:r>
            <a:endParaRPr>
              <a:latin typeface="Century Gothic"/>
              <a:ea typeface="Century Gothic"/>
              <a:cs typeface="Century Gothic"/>
              <a:sym typeface="Century Gothic"/>
            </a:endParaRPr>
          </a:p>
          <a:p>
            <a:pPr indent="0" lvl="0" marL="0" rtl="0" algn="l">
              <a:spcBef>
                <a:spcPts val="0"/>
              </a:spcBef>
              <a:spcAft>
                <a:spcPts val="0"/>
              </a:spcAft>
              <a:buNone/>
            </a:pPr>
            <a:r>
              <a:rPr lang="en" sz="1200">
                <a:latin typeface="Century Gothic"/>
                <a:ea typeface="Century Gothic"/>
                <a:cs typeface="Century Gothic"/>
                <a:sym typeface="Century Gothic"/>
              </a:rPr>
              <a:t>(information)</a:t>
            </a:r>
            <a:endParaRPr sz="1200">
              <a:latin typeface="Century Gothic"/>
              <a:ea typeface="Century Gothic"/>
              <a:cs typeface="Century Gothic"/>
              <a:sym typeface="Century Gothic"/>
            </a:endParaRPr>
          </a:p>
        </p:txBody>
      </p:sp>
      <p:sp>
        <p:nvSpPr>
          <p:cNvPr id="354" name="Google Shape;354;p21"/>
          <p:cNvSpPr txBox="1"/>
          <p:nvPr/>
        </p:nvSpPr>
        <p:spPr>
          <a:xfrm>
            <a:off x="6915600" y="2137150"/>
            <a:ext cx="7818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output</a:t>
            </a:r>
            <a:endParaRPr>
              <a:latin typeface="Century Gothic"/>
              <a:ea typeface="Century Gothic"/>
              <a:cs typeface="Century Gothic"/>
              <a:sym typeface="Century Gothic"/>
            </a:endParaRPr>
          </a:p>
        </p:txBody>
      </p:sp>
      <p:sp>
        <p:nvSpPr>
          <p:cNvPr id="355" name="Google Shape;355;p21"/>
          <p:cNvSpPr txBox="1"/>
          <p:nvPr/>
        </p:nvSpPr>
        <p:spPr>
          <a:xfrm>
            <a:off x="4737100" y="4626150"/>
            <a:ext cx="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input</a:t>
            </a:r>
            <a:endParaRPr>
              <a:latin typeface="Century Gothic"/>
              <a:ea typeface="Century Gothic"/>
              <a:cs typeface="Century Gothic"/>
              <a:sym typeface="Century Gothic"/>
            </a:endParaRPr>
          </a:p>
        </p:txBody>
      </p:sp>
      <p:sp>
        <p:nvSpPr>
          <p:cNvPr id="356" name="Google Shape;356;p21"/>
          <p:cNvSpPr txBox="1"/>
          <p:nvPr/>
        </p:nvSpPr>
        <p:spPr>
          <a:xfrm>
            <a:off x="8105700" y="4194150"/>
            <a:ext cx="7818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output</a:t>
            </a:r>
            <a:endParaRPr>
              <a:latin typeface="Century Gothic"/>
              <a:ea typeface="Century Gothic"/>
              <a:cs typeface="Century Gothic"/>
              <a:sym typeface="Century Gothic"/>
            </a:endParaRPr>
          </a:p>
        </p:txBody>
      </p:sp>
      <p:sp>
        <p:nvSpPr>
          <p:cNvPr id="357" name="Google Shape;357;p21"/>
          <p:cNvSpPr txBox="1"/>
          <p:nvPr/>
        </p:nvSpPr>
        <p:spPr>
          <a:xfrm>
            <a:off x="7545000" y="4461000"/>
            <a:ext cx="141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entury Gothic"/>
                <a:ea typeface="Century Gothic"/>
                <a:cs typeface="Century Gothic"/>
                <a:sym typeface="Century Gothic"/>
              </a:rPr>
              <a:t>(to the next cell)</a:t>
            </a:r>
            <a:endParaRPr sz="1200">
              <a:latin typeface="Century Gothic"/>
              <a:ea typeface="Century Gothic"/>
              <a:cs typeface="Century Gothic"/>
              <a:sym typeface="Century Gothic"/>
            </a:endParaRPr>
          </a:p>
        </p:txBody>
      </p:sp>
      <p:pic>
        <p:nvPicPr>
          <p:cNvPr id="358" name="Google Shape;358;p21"/>
          <p:cNvPicPr preferRelativeResize="0"/>
          <p:nvPr/>
        </p:nvPicPr>
        <p:blipFill>
          <a:blip r:embed="rId5">
            <a:alphaModFix/>
          </a:blip>
          <a:stretch>
            <a:fillRect/>
          </a:stretch>
        </p:blipFill>
        <p:spPr>
          <a:xfrm>
            <a:off x="5282525" y="4656149"/>
            <a:ext cx="372000" cy="372000"/>
          </a:xfrm>
          <a:prstGeom prst="rect">
            <a:avLst/>
          </a:prstGeom>
          <a:noFill/>
          <a:ln>
            <a:noFill/>
          </a:ln>
        </p:spPr>
      </p:pic>
      <p:pic>
        <p:nvPicPr>
          <p:cNvPr id="359" name="Google Shape;359;p21"/>
          <p:cNvPicPr preferRelativeResize="0"/>
          <p:nvPr/>
        </p:nvPicPr>
        <p:blipFill>
          <a:blip r:embed="rId6">
            <a:alphaModFix/>
          </a:blip>
          <a:stretch>
            <a:fillRect/>
          </a:stretch>
        </p:blipFill>
        <p:spPr>
          <a:xfrm>
            <a:off x="7609843" y="2095275"/>
            <a:ext cx="419657" cy="432000"/>
          </a:xfrm>
          <a:prstGeom prst="rect">
            <a:avLst/>
          </a:prstGeom>
          <a:noFill/>
          <a:ln>
            <a:noFill/>
          </a:ln>
        </p:spPr>
      </p:pic>
      <p:pic>
        <p:nvPicPr>
          <p:cNvPr id="360" name="Google Shape;360;p21"/>
          <p:cNvPicPr preferRelativeResize="0"/>
          <p:nvPr/>
        </p:nvPicPr>
        <p:blipFill>
          <a:blip r:embed="rId7">
            <a:alphaModFix/>
          </a:blip>
          <a:stretch>
            <a:fillRect/>
          </a:stretch>
        </p:blipFill>
        <p:spPr>
          <a:xfrm>
            <a:off x="848775" y="3747100"/>
            <a:ext cx="518563" cy="323400"/>
          </a:xfrm>
          <a:prstGeom prst="rect">
            <a:avLst/>
          </a:prstGeom>
          <a:noFill/>
          <a:ln>
            <a:noFill/>
          </a:ln>
        </p:spPr>
      </p:pic>
      <p:sp>
        <p:nvSpPr>
          <p:cNvPr id="361" name="Google Shape;361;p21"/>
          <p:cNvSpPr txBox="1"/>
          <p:nvPr/>
        </p:nvSpPr>
        <p:spPr>
          <a:xfrm>
            <a:off x="1312875" y="3747100"/>
            <a:ext cx="26655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 sigmoid function (Gates)</a:t>
            </a:r>
            <a:endParaRPr>
              <a:latin typeface="Century Gothic"/>
              <a:ea typeface="Century Gothic"/>
              <a:cs typeface="Century Gothic"/>
              <a:sym typeface="Century Gothic"/>
            </a:endParaRPr>
          </a:p>
        </p:txBody>
      </p:sp>
      <p:cxnSp>
        <p:nvCxnSpPr>
          <p:cNvPr id="362" name="Google Shape;362;p21"/>
          <p:cNvCxnSpPr/>
          <p:nvPr/>
        </p:nvCxnSpPr>
        <p:spPr>
          <a:xfrm>
            <a:off x="3754600" y="3956050"/>
            <a:ext cx="1794900" cy="2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