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87" r:id="rId3"/>
    <p:sldId id="486" r:id="rId4"/>
    <p:sldId id="519" r:id="rId5"/>
    <p:sldId id="495" r:id="rId6"/>
    <p:sldId id="521" r:id="rId7"/>
    <p:sldId id="520" r:id="rId8"/>
    <p:sldId id="522" r:id="rId9"/>
    <p:sldId id="523" r:id="rId10"/>
    <p:sldId id="5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31212-63D0-459E-B34D-67FBF34707C1}" v="1" dt="2020-11-05T14:15:16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Marquis" userId="6ae91fd8ce8dc452" providerId="LiveId" clId="{1E131212-63D0-459E-B34D-67FBF34707C1}"/>
    <pc:docChg chg="custSel modSld">
      <pc:chgData name="Drew Marquis" userId="6ae91fd8ce8dc452" providerId="LiveId" clId="{1E131212-63D0-459E-B34D-67FBF34707C1}" dt="2020-11-05T14:20:03.159" v="969" actId="20577"/>
      <pc:docMkLst>
        <pc:docMk/>
      </pc:docMkLst>
      <pc:sldChg chg="addSp modSp mod">
        <pc:chgData name="Drew Marquis" userId="6ae91fd8ce8dc452" providerId="LiveId" clId="{1E131212-63D0-459E-B34D-67FBF34707C1}" dt="2020-11-05T14:16:21.276" v="209" actId="313"/>
        <pc:sldMkLst>
          <pc:docMk/>
          <pc:sldMk cId="2212046256" sldId="523"/>
        </pc:sldMkLst>
        <pc:spChg chg="mod">
          <ac:chgData name="Drew Marquis" userId="6ae91fd8ce8dc452" providerId="LiveId" clId="{1E131212-63D0-459E-B34D-67FBF34707C1}" dt="2020-11-05T14:16:21.276" v="209" actId="313"/>
          <ac:spMkLst>
            <pc:docMk/>
            <pc:sldMk cId="2212046256" sldId="523"/>
            <ac:spMk id="8" creationId="{0F4428B2-1546-4CBA-9246-4A39BEA96DF3}"/>
          </ac:spMkLst>
        </pc:spChg>
        <pc:picChg chg="add mod modCrop">
          <ac:chgData name="Drew Marquis" userId="6ae91fd8ce8dc452" providerId="LiveId" clId="{1E131212-63D0-459E-B34D-67FBF34707C1}" dt="2020-11-05T14:15:36.032" v="65" actId="1076"/>
          <ac:picMkLst>
            <pc:docMk/>
            <pc:sldMk cId="2212046256" sldId="523"/>
            <ac:picMk id="4" creationId="{5FA78E91-EC43-41BF-9EEC-3392601EF055}"/>
          </ac:picMkLst>
        </pc:picChg>
      </pc:sldChg>
      <pc:sldChg chg="modSp mod">
        <pc:chgData name="Drew Marquis" userId="6ae91fd8ce8dc452" providerId="LiveId" clId="{1E131212-63D0-459E-B34D-67FBF34707C1}" dt="2020-11-05T14:20:03.159" v="969" actId="20577"/>
        <pc:sldMkLst>
          <pc:docMk/>
          <pc:sldMk cId="3259833862" sldId="524"/>
        </pc:sldMkLst>
        <pc:spChg chg="mod">
          <ac:chgData name="Drew Marquis" userId="6ae91fd8ce8dc452" providerId="LiveId" clId="{1E131212-63D0-459E-B34D-67FBF34707C1}" dt="2020-11-05T14:20:03.159" v="969" actId="20577"/>
          <ac:spMkLst>
            <pc:docMk/>
            <pc:sldMk cId="3259833862" sldId="524"/>
            <ac:spMk id="3" creationId="{66F25524-E2F4-47E9-9F4E-87D394410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2278-9D26-4755-B95D-9C7B0F025AB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E9F88-0E58-4F68-8739-844A9741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1625-DFF1-4D1F-98D3-0A3A3BEF8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90F3-100B-48A3-94D6-3E799911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A69E-8931-4868-B354-0AFB6521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026-AEA5-43FF-9700-9880A73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E823-0AD9-4375-9925-4796F518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0844-0CC1-4B70-9CF6-F9BA2D42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51B-A162-4D73-AC2C-97D4C21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9390-41A7-4842-A180-59C3D9FB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69AF-AE01-4A89-BC74-CCCBE32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E6B9-5A26-4359-9444-83BE4CA1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C9F-C143-4A6C-8C2B-7C9437F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2826F-CB20-40C2-A140-DDBFC16C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054-BC74-4B9D-A1E0-B1E69F03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B0BF-3FE3-4958-BDA1-9B45236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7A2F-70B9-418A-B3A4-65B70E19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516F-C496-4690-99E2-ED198CA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3FB2-1028-4642-89A4-2BEF88F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01A-B113-48EB-8C22-A87A964B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F105-2FA9-4D8D-9535-E7A61BB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501F-03AB-4A04-9F63-56E79B8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CB93-CAA6-4FFF-8363-E9FC607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BFA-4590-47F3-AFF0-AFE6EF6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544C-9EE7-49D1-8A35-37B5AF6D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7E3A-F839-4B56-B238-AA36C09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6D2D-A725-4185-8282-C43F67A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7FE6-61CE-46F4-B1C3-91E2290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B78-98E3-443E-9918-355EFA1A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1EC9-18CF-464C-B542-A570931E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F78C-3D85-49F8-80FF-7E752B6D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213E-A5BC-4D9B-908F-5B12943A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C5F0-7B82-4455-B9B4-F0B8969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60C3-B509-44BB-9E2A-11252845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BFE-1546-49C4-983B-969E7E0F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657D-EA27-4B46-BF77-CBBB7523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B1-AF74-45BA-B4F2-EE540326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AF20-7F1A-4FCE-B5E7-1DA7674F7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785E5-587A-44D0-B0CB-12DE390F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7AF88-39DE-4ED1-90B3-CF87536B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FA75-5AB6-4E83-99B9-1CC9EBFC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5E44-F029-4773-9E87-F6C66D6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2B46-0435-469A-B082-684BE5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FA9E-D7F5-4363-86D3-067E8AE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DEB33-CC62-4A30-AEA1-C2FF7CF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0764-5ED8-483E-B38F-516A545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F37D-9D98-4178-B635-4253D98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5299-FCE7-4147-8C8F-7D4D840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8FC14-FD18-427A-8A58-F131823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56E0-46CA-4836-88FA-90FBC464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0800-E2F5-4030-BC3D-2716DF80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E72D-655C-4883-AB1A-CF77237C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B41A-C091-448E-9284-17E8852F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50B6-A506-46C2-8ED3-5E9B281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9A71-849D-4F38-8F69-8E30413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7AA6-7E5E-467E-A84B-158B4AE1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580E2-3943-4289-A525-2788A11A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F83C-048E-41CD-B803-80F333D9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6A7-F18F-4A4F-B5CF-D198D6D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2C50-8C36-4758-8BCB-C08D7EA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E86C-2B9A-42EB-AF7B-67A3AD50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295A-487B-465F-9C9E-963C91E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8A6F-5693-48BA-8CFD-EE976F7A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060-B122-4423-9FE8-F35A7070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CE5E-1ED8-4B5D-AECC-D2C5A1AFE75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04B7-0A7C-48A5-BB7F-6D56A424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F8A5-6567-4E5F-BE09-4C3DA243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D708-7F3A-4292-BC67-A8600414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49A-090D-42D9-B9D1-501DF0AA5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V/Q Matching and O2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D69F-FF04-4BAF-B229-811611221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Marquis</a:t>
            </a:r>
          </a:p>
        </p:txBody>
      </p:sp>
    </p:spTree>
    <p:extLst>
      <p:ext uri="{BB962C8B-B14F-4D97-AF65-F5344CB8AC3E}">
        <p14:creationId xmlns:p14="http://schemas.microsoft.com/office/powerpoint/2010/main" val="18812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0333-C6DB-4443-B03D-C4A0CAC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thoughts on Model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5524-E2F4-47E9-9F4E-87D39441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Something is likely wrong with the model formulation</a:t>
            </a:r>
          </a:p>
          <a:p>
            <a:pPr lvl="1"/>
            <a:r>
              <a:rPr lang="en-US" dirty="0"/>
              <a:t>But I’m not sure what</a:t>
            </a:r>
          </a:p>
          <a:p>
            <a:endParaRPr lang="en-US" dirty="0"/>
          </a:p>
          <a:p>
            <a:r>
              <a:rPr lang="en-US" dirty="0"/>
              <a:t>The complete removal of airflow dependence does not make sense</a:t>
            </a:r>
          </a:p>
          <a:p>
            <a:r>
              <a:rPr lang="en-US" dirty="0"/>
              <a:t>It appears that the fixed point for the alveolar oxygen is effectively the oxygen in the atmosphere for all air and blood flows</a:t>
            </a:r>
          </a:p>
          <a:p>
            <a:pPr lvl="1"/>
            <a:r>
              <a:rPr lang="en-US" dirty="0"/>
              <a:t>I’ve double checked this by solving the kinetics of the ODE system and the model does equilibrate so that alveolar oxygen is basically 150 mmHg for all conditions</a:t>
            </a:r>
          </a:p>
          <a:p>
            <a:pPr lvl="1"/>
            <a:r>
              <a:rPr lang="en-US" dirty="0"/>
              <a:t>I can conclude that I did my numerical solving of fixed points properly, so something about the model formulation must </a:t>
            </a:r>
            <a:r>
              <a:rPr lang="en-US"/>
              <a:t>be wrong</a:t>
            </a:r>
          </a:p>
        </p:txBody>
      </p:sp>
    </p:spTree>
    <p:extLst>
      <p:ext uri="{BB962C8B-B14F-4D97-AF65-F5344CB8AC3E}">
        <p14:creationId xmlns:p14="http://schemas.microsoft.com/office/powerpoint/2010/main" val="32598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24EC-3609-4E20-800C-56C9FA42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AA78-5188-40EE-A4BB-26ADF521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 understand how blood and air flow affect oxygen flux into the blood stream</a:t>
            </a:r>
          </a:p>
          <a:p>
            <a:endParaRPr lang="en-US" dirty="0"/>
          </a:p>
          <a:p>
            <a:r>
              <a:rPr lang="en-US" dirty="0"/>
              <a:t>Develop and analyze a suite of progressively more complex models representing pulmonary oxygen transport</a:t>
            </a:r>
          </a:p>
          <a:p>
            <a:pPr lvl="1"/>
            <a:r>
              <a:rPr lang="en-US" b="1" dirty="0"/>
              <a:t>Model A </a:t>
            </a:r>
            <a:r>
              <a:rPr lang="en-US" dirty="0"/>
              <a:t>– simplest compartmental model</a:t>
            </a:r>
          </a:p>
          <a:p>
            <a:pPr lvl="1"/>
            <a:r>
              <a:rPr lang="en-US" b="1" dirty="0"/>
              <a:t>Model B </a:t>
            </a:r>
            <a:r>
              <a:rPr lang="en-US" dirty="0"/>
              <a:t>– Extending Model A but accounting for hemoglobin and the non-linear relationship between O2 partial pressure and concentration in the blood</a:t>
            </a:r>
          </a:p>
          <a:p>
            <a:pPr lvl="1"/>
            <a:r>
              <a:rPr lang="en-US" b="1" dirty="0"/>
              <a:t>Model C </a:t>
            </a:r>
            <a:r>
              <a:rPr lang="en-US" dirty="0"/>
              <a:t>– Extending Model A but accounting for spatial transport of O2 along the pulmonary capillary</a:t>
            </a:r>
          </a:p>
          <a:p>
            <a:pPr lvl="1"/>
            <a:r>
              <a:rPr lang="en-US" b="1" dirty="0"/>
              <a:t>Model D </a:t>
            </a:r>
            <a:r>
              <a:rPr lang="en-US" dirty="0"/>
              <a:t>– a hybrid of Model B and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54A-00D9-4A8E-A36B-8735F57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1" y="295210"/>
            <a:ext cx="10515600" cy="1325563"/>
          </a:xfrm>
        </p:spPr>
        <p:txBody>
          <a:bodyPr/>
          <a:lstStyle/>
          <a:p>
            <a:r>
              <a:rPr lang="en-US" dirty="0"/>
              <a:t>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vascular oxygen concentration (mmHg)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alveolar oxygen concentration (mmHg)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0A43-6537-49C5-8855-C4A9BB976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881" y="1620773"/>
                <a:ext cx="6743433" cy="4574778"/>
              </a:xfrm>
              <a:blipFill>
                <a:blip r:embed="rId3"/>
                <a:stretch>
                  <a:fillRect l="-108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276D4-6369-4808-892A-6F8C1E4463B6}"/>
              </a:ext>
            </a:extLst>
          </p:cNvPr>
          <p:cNvGrpSpPr/>
          <p:nvPr/>
        </p:nvGrpSpPr>
        <p:grpSpPr>
          <a:xfrm>
            <a:off x="7364314" y="3181295"/>
            <a:ext cx="4745010" cy="2415735"/>
            <a:chOff x="1620762" y="885529"/>
            <a:chExt cx="5612765" cy="2373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24367C-C2C2-4074-A6FC-EA46818ED00B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9199EADE-5936-4B87-8CD3-AD4267297CDC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F2C3FD-F718-4ADC-8140-BAE8D8F5D565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98A628-B3F1-4569-8236-07502264F2DA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7D477-789A-4CAB-9393-E6E076A9AFD5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89D649-5268-48B5-B3CD-E6F97257BC3D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4AE631-B7D5-476F-BFF5-786C58F1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B94D07-4E33-4E44-A744-48ADF72CD882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A1EB32-88E2-41DA-9815-363D9D28CE7C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F64EA-BB3A-4380-B680-95507B72E86B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/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130C8E-EA0E-4313-AB91-E2065BD9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31" y="727683"/>
                <a:ext cx="4082288" cy="1754326"/>
              </a:xfrm>
              <a:prstGeom prst="rect">
                <a:avLst/>
              </a:prstGeom>
              <a:blipFill>
                <a:blip r:embed="rId4"/>
                <a:stretch>
                  <a:fillRect t="-1375" b="-378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86A-594A-4789-AA5D-038B979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33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Oxygen transport equations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Fixed points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𝐷𝑣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745C2-4BB9-4CCC-99B2-C1698927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846" y="1339727"/>
                <a:ext cx="10515600" cy="5199185"/>
              </a:xfrm>
              <a:blipFill>
                <a:blip r:embed="rId2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/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as a function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305A3-5CCD-4210-9D75-E478314B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23" y="4454769"/>
                <a:ext cx="3493477" cy="954107"/>
              </a:xfrm>
              <a:prstGeom prst="rect">
                <a:avLst/>
              </a:prstGeom>
              <a:blipFill>
                <a:blip r:embed="rId3"/>
                <a:stretch>
                  <a:fillRect l="-366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6E15AB-B472-41CE-9708-BC0FA14023B2}"/>
              </a:ext>
            </a:extLst>
          </p:cNvPr>
          <p:cNvCxnSpPr>
            <a:cxnSpLocks/>
          </p:cNvCxnSpPr>
          <p:nvPr/>
        </p:nvCxnSpPr>
        <p:spPr>
          <a:xfrm>
            <a:off x="5146431" y="4818185"/>
            <a:ext cx="3470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BD3B-2F92-2340-988A-808F9BB1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/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Stability Analysis</a:t>
                </a:r>
              </a:p>
              <a:p>
                <a:endParaRPr lang="en-US" dirty="0"/>
              </a:p>
              <a:p>
                <a:r>
                  <a:rPr lang="en-US" dirty="0"/>
                  <a:t>Set Right-Hand-Side of equations to 0</a:t>
                </a:r>
              </a:p>
              <a:p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r>
                  <a:rPr lang="en-US" b="0" dirty="0"/>
                  <a:t> as fixed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25046-860A-5E40-A700-008EB61D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46" y="1614862"/>
                <a:ext cx="4447822" cy="1477328"/>
              </a:xfrm>
              <a:prstGeom prst="rect">
                <a:avLst/>
              </a:prstGeom>
              <a:blipFill>
                <a:blip r:embed="rId4"/>
                <a:stretch>
                  <a:fillRect l="-955" t="-1626" b="-487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magnitude of (air, blood) flow affect pulmonary oxygen uptake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A43E7F-AA17-4949-86EE-160068E3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23379" r="8257" b="22095"/>
          <a:stretch/>
        </p:blipFill>
        <p:spPr>
          <a:xfrm>
            <a:off x="32326" y="1335790"/>
            <a:ext cx="12127345" cy="40312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A</a:t>
            </a:r>
          </a:p>
        </p:txBody>
      </p:sp>
    </p:spTree>
    <p:extLst>
      <p:ext uri="{BB962C8B-B14F-4D97-AF65-F5344CB8AC3E}">
        <p14:creationId xmlns:p14="http://schemas.microsoft.com/office/powerpoint/2010/main" val="5877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E1D-C6D1-41D2-A378-21DB991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2C23-1245-4DB8-8FFE-E078BEFC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7964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F1FCB8-B698-4878-8AD7-31499AB8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02" y="1115631"/>
            <a:ext cx="6838898" cy="510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/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3DAC9-1D4D-41E3-9365-77E87746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3" y="3508395"/>
                <a:ext cx="5282514" cy="1200329"/>
              </a:xfrm>
              <a:prstGeom prst="rect">
                <a:avLst/>
              </a:prstGeom>
              <a:blipFill>
                <a:blip r:embed="rId4"/>
                <a:stretch>
                  <a:fillRect t="-2513" b="-65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9D1-B096-418B-9A5C-EBB0286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𝑣𝑎𝑠𝑐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𝑣𝑎𝑠𝑐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𝑣𝑎𝑠𝑐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98487-4197-424A-9635-431963602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252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92DA317-E4C9-44DF-9088-4BF20C2531E6}"/>
              </a:ext>
            </a:extLst>
          </p:cNvPr>
          <p:cNvGrpSpPr/>
          <p:nvPr/>
        </p:nvGrpSpPr>
        <p:grpSpPr>
          <a:xfrm>
            <a:off x="7339065" y="129175"/>
            <a:ext cx="4745010" cy="2415735"/>
            <a:chOff x="1620762" y="885529"/>
            <a:chExt cx="5612765" cy="23739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BDFC2B-EF0D-48AF-9080-3C9DAAC9E3A3}"/>
                </a:ext>
              </a:extLst>
            </p:cNvPr>
            <p:cNvSpPr/>
            <p:nvPr/>
          </p:nvSpPr>
          <p:spPr>
            <a:xfrm rot="10800000">
              <a:off x="2161774" y="2828207"/>
              <a:ext cx="4655966" cy="341220"/>
            </a:xfrm>
            <a:prstGeom prst="rect">
              <a:avLst/>
            </a:prstGeom>
            <a:gradFill flip="none" rotWithShape="1">
              <a:gsLst>
                <a:gs pos="12000">
                  <a:schemeClr val="accent1">
                    <a:shade val="67500"/>
                    <a:satMod val="115000"/>
                    <a:alpha val="96000"/>
                  </a:schemeClr>
                </a:gs>
                <a:gs pos="91000">
                  <a:srgbClr val="FF0000">
                    <a:lumMod val="9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1D69D23-1732-4AE0-A3F3-4AE8BC30BFF3}"/>
                </a:ext>
              </a:extLst>
            </p:cNvPr>
            <p:cNvSpPr/>
            <p:nvPr/>
          </p:nvSpPr>
          <p:spPr>
            <a:xfrm>
              <a:off x="2385882" y="1527023"/>
              <a:ext cx="4207748" cy="130118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D76DB2-2EA5-4BED-973C-810AC2648F78}"/>
                </a:ext>
              </a:extLst>
            </p:cNvPr>
            <p:cNvSpPr/>
            <p:nvPr/>
          </p:nvSpPr>
          <p:spPr>
            <a:xfrm>
              <a:off x="4261074" y="885529"/>
              <a:ext cx="457364" cy="6414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EF990-5DF9-4E47-AB88-F0A391883438}"/>
                </a:ext>
              </a:extLst>
            </p:cNvPr>
            <p:cNvSpPr/>
            <p:nvPr/>
          </p:nvSpPr>
          <p:spPr>
            <a:xfrm>
              <a:off x="4272173" y="1510875"/>
              <a:ext cx="439406" cy="411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02F3F-2568-4866-8EDF-515FD7E80B88}"/>
                </a:ext>
              </a:extLst>
            </p:cNvPr>
            <p:cNvSpPr txBox="1"/>
            <p:nvPr/>
          </p:nvSpPr>
          <p:spPr>
            <a:xfrm rot="16200000">
              <a:off x="3742575" y="2190436"/>
              <a:ext cx="1090714" cy="104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⇋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97CEF7-C8F0-4614-B7D3-26D9F150522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620762" y="2997683"/>
              <a:ext cx="541012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72B796-E54A-4197-BE43-D0A61AC7C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740" y="2997683"/>
              <a:ext cx="415787" cy="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B935-F092-4D96-BC7E-208D526F39BA}"/>
                </a:ext>
              </a:extLst>
            </p:cNvPr>
            <p:cNvSpPr txBox="1"/>
            <p:nvPr/>
          </p:nvSpPr>
          <p:spPr>
            <a:xfrm>
              <a:off x="2462345" y="2357511"/>
              <a:ext cx="1154512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Alveoli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412194-599C-4F40-9BBE-208759118D0E}"/>
                </a:ext>
              </a:extLst>
            </p:cNvPr>
            <p:cNvSpPr txBox="1"/>
            <p:nvPr/>
          </p:nvSpPr>
          <p:spPr>
            <a:xfrm>
              <a:off x="4711577" y="936667"/>
              <a:ext cx="1188511" cy="41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Airway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0F7F2-2044-4ADA-8772-B30D66C5DE4E}"/>
                </a:ext>
              </a:extLst>
            </p:cNvPr>
            <p:cNvSpPr txBox="1"/>
            <p:nvPr/>
          </p:nvSpPr>
          <p:spPr>
            <a:xfrm>
              <a:off x="2267710" y="2779462"/>
              <a:ext cx="2272707" cy="413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Capillaries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/>
              <p:nvPr/>
            </p:nvSpPr>
            <p:spPr>
              <a:xfrm>
                <a:off x="7125193" y="2693813"/>
                <a:ext cx="4937373" cy="39703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deoxygenated blood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dirty="0"/>
                  <a:t> – oxygen in the air (mmHg)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blood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air flow (ml/s)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apparent diffusion capacity (ml/s)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– O2 solubility in the air (mmHg/mM)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O2 solubility in plasma/water (mM/mmHg)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</m:sSub>
                  </m:oMath>
                </a14:m>
                <a:r>
                  <a:rPr lang="en-US" dirty="0"/>
                  <a:t>– Concentration of hemoglobin binding sites (mM)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Hill coefficient (unitless)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dirty="0"/>
                  <a:t> – Half-max saturation (mmHg)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CFDDB5-8192-4E86-8F25-8D20CD9A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93" y="2693813"/>
                <a:ext cx="4937373" cy="3970318"/>
              </a:xfrm>
              <a:prstGeom prst="rect">
                <a:avLst/>
              </a:prstGeom>
              <a:blipFill>
                <a:blip r:embed="rId3"/>
                <a:stretch>
                  <a:fillRect l="-984" t="-76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0584-1A5A-4EFA-BB55-53D4EF2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 of Model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Solving for fixed points yield 2 non-linear equations that need to be solved numerically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𝒂𝒍𝒗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𝒗𝒂𝒔𝒄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𝑣𝑎𝑠𝑐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𝑣𝑎𝑠𝑐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𝑣𝑎𝑠𝑐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3E36C-E2AE-4419-9749-E7052636F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7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428B2-1546-4CBA-9246-4A39BEA9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43" y="5793183"/>
            <a:ext cx="11556869" cy="687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Hemoglobin removes dependence on airflow? Also, the alveolar fixed point is effectively atmospheric oxygen partial pressure (150 mmHg)?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2C853-98F3-6C45-B686-AE2DF07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9BA6-0818-40CE-A90C-1B0BD751DF1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82A33E-3561-4EA1-B1A9-3B5EB02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2991"/>
            <a:ext cx="10515600" cy="1325563"/>
          </a:xfrm>
        </p:spPr>
        <p:txBody>
          <a:bodyPr/>
          <a:lstStyle/>
          <a:p>
            <a:r>
              <a:rPr lang="en-US" dirty="0"/>
              <a:t>Fixed points of Model B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A78E91-EC43-41BF-9EEC-3392601EF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20699" r="7926" b="21627"/>
          <a:stretch/>
        </p:blipFill>
        <p:spPr>
          <a:xfrm>
            <a:off x="98343" y="1262572"/>
            <a:ext cx="11623896" cy="42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583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V/Q Matching and O2 transport</vt:lpstr>
      <vt:lpstr>Objective</vt:lpstr>
      <vt:lpstr>Model A</vt:lpstr>
      <vt:lpstr>Fixed points of Model A</vt:lpstr>
      <vt:lpstr>Fixed points of Model A</vt:lpstr>
      <vt:lpstr>Model B</vt:lpstr>
      <vt:lpstr>Model B</vt:lpstr>
      <vt:lpstr>Fixed Points of Model B</vt:lpstr>
      <vt:lpstr>Fixed points of Model B</vt:lpstr>
      <vt:lpstr>Current thoughts on Model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V/Q Matching and O2 transport</dc:title>
  <dc:creator>Drew Marquis</dc:creator>
  <cp:lastModifiedBy>Drew Marquis</cp:lastModifiedBy>
  <cp:revision>7</cp:revision>
  <dcterms:created xsi:type="dcterms:W3CDTF">2020-11-04T19:38:43Z</dcterms:created>
  <dcterms:modified xsi:type="dcterms:W3CDTF">2020-11-05T14:20:05Z</dcterms:modified>
</cp:coreProperties>
</file>