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77" r:id="rId6"/>
    <p:sldId id="258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204" autoAdjust="0"/>
  </p:normalViewPr>
  <p:slideViewPr>
    <p:cSldViewPr snapToGrid="0">
      <p:cViewPr varScale="1">
        <p:scale>
          <a:sx n="103" d="100"/>
          <a:sy n="103" d="100"/>
        </p:scale>
        <p:origin x="912" y="108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39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12DF3-2533-9257-45D3-EDA91FBE5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FFEA7F-704E-F0CB-C1E7-4B35CAC2EA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658FF0-AD3A-BC89-8CC3-46132B1B8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E8DFC-0B11-2625-0B80-54BAACF6FF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1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1EFBA-B438-5F0A-1D70-64446E36A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454CA9-A337-E1EE-B4C8-D711DDB769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A78A93-4FD1-64DD-3333-BBF30945F9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E00EF-DE8E-FAD3-DB47-885B6E4CFF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499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CFF00-A461-C7A9-D8FA-7E0B05215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D5A41B-7448-1452-5BB0-76CC4B8FF3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C058AD-DEA2-90C6-EC8E-E2DA79347F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A6B0B-6451-F881-F156-81EDE41A9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635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AE42C-D4FF-485B-AB4B-6D92E4158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AC9590-042C-770E-9815-7CA2B1D2D1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3AA7B1-F114-5864-F36F-142C91B351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D8A66-56A5-1E11-2206-86B88013A4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4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E4BF8-58A1-87B1-232C-F56F15784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0FF22D-F5C9-CC7F-7A70-38C4F467F5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C7EA2A-42FE-CFFC-4417-2CDE9CDF47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28DCC-AF7A-64A5-697E-75B11F1DEE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98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akeshkapilavai/extrovert-vs-introvert-behavior-data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storage/docs/creating-buckets#command-line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7095" y="677918"/>
            <a:ext cx="8463970" cy="2531813"/>
          </a:xfrm>
        </p:spPr>
        <p:txBody>
          <a:bodyPr>
            <a:normAutofit/>
          </a:bodyPr>
          <a:lstStyle/>
          <a:p>
            <a:r>
              <a:rPr lang="en-US" dirty="0"/>
              <a:t>Cloud computing and big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A20267-70D5-60AB-776B-2510E3DB2F72}"/>
              </a:ext>
            </a:extLst>
          </p:cNvPr>
          <p:cNvSpPr txBox="1"/>
          <p:nvPr/>
        </p:nvSpPr>
        <p:spPr>
          <a:xfrm>
            <a:off x="3107095" y="2752530"/>
            <a:ext cx="3319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Web Under a Microscope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B2BCFA5-5DB6-DF73-7E72-181EDE9B776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597160"/>
            <a:ext cx="10665845" cy="201541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As the creation of the bucket could have been approached in two different ways, </a:t>
            </a:r>
            <a:r>
              <a:rPr lang="en-US" b="1" dirty="0"/>
              <a:t>UI-based</a:t>
            </a:r>
            <a:r>
              <a:rPr lang="en-US" dirty="0"/>
              <a:t> and </a:t>
            </a:r>
            <a:r>
              <a:rPr lang="en-US" b="1" dirty="0"/>
              <a:t>command line-based</a:t>
            </a:r>
            <a:r>
              <a:rPr lang="en-US" dirty="0"/>
              <a:t> the same applies to the </a:t>
            </a:r>
            <a:r>
              <a:rPr lang="en-US" i="1" dirty="0"/>
              <a:t>uploading of the dataset(s)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Before uploading the dataset(s), I added a directory hierarchy to my bucket so that my data could be stored in a structured manner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A0052-DD14-7A54-9835-0E15C10F5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B300F-F88F-2FA6-C650-C9D71BC7ED28}"/>
              </a:ext>
            </a:extLst>
          </p:cNvPr>
          <p:cNvSpPr txBox="1"/>
          <p:nvPr/>
        </p:nvSpPr>
        <p:spPr>
          <a:xfrm>
            <a:off x="762000" y="2398770"/>
            <a:ext cx="65314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📂 ccbd-exam-2025-darnall-gc-bucket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├── 📁 data-analytics-results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│   ├── (Folder contents...)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│   ├── 📁 datasets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│       ├── 📁 common_crawl_25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│       │   ├── 📄 common_crawl_data.csv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│       │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│       ├── 📁 gdelt_23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│       │   ├── 📄 gdelt_merged.csv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│       │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│       ├── 📁 introvert-vs-extrovert-behavior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│       │  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	      ├── 📄 personality_dataset.csv</a:t>
            </a:r>
          </a:p>
        </p:txBody>
      </p:sp>
    </p:spTree>
    <p:extLst>
      <p:ext uri="{BB962C8B-B14F-4D97-AF65-F5344CB8AC3E}">
        <p14:creationId xmlns:p14="http://schemas.microsoft.com/office/powerpoint/2010/main" val="279050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953933FF-9A22-C525-C859-B9F5C5762FAF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559837"/>
            <a:ext cx="10665845" cy="55361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After creating the directory structure in my bucket, I simply entered the subdirectory of interest and clicked on the </a:t>
            </a:r>
            <a:r>
              <a:rPr lang="en-US" b="1" i="1" dirty="0"/>
              <a:t>upload file</a:t>
            </a:r>
            <a:r>
              <a:rPr lang="en-US" dirty="0"/>
              <a:t> button, selected the file on my </a:t>
            </a:r>
            <a:r>
              <a:rPr lang="en-US" b="1" dirty="0"/>
              <a:t>host machine</a:t>
            </a:r>
            <a:r>
              <a:rPr lang="en-US" dirty="0"/>
              <a:t> and once it finished uploading, I could use it or manipulate it with the Cloud Shell or notebooks (next slides)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i="1" dirty="0" err="1"/>
              <a:t>gsutil</a:t>
            </a:r>
            <a:r>
              <a:rPr lang="en-US" b="1" i="1" dirty="0"/>
              <a:t> </a:t>
            </a:r>
            <a:r>
              <a:rPr lang="en-US" i="1" dirty="0"/>
              <a:t>code equivalent is: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gsutil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cp ~/data/gdelt_merged.csv gs://ccbd-exam-2025-darnall-gc-bucket/datasets/gdelt_23/gdelt_merged.csv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0B87B-699D-B3FD-ACD3-13021464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32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83FAAB1-F564-D8C6-5DB1-877D896493C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569167"/>
            <a:ext cx="10665845" cy="55268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following are the contents of my bucket after uploading the dataset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3E500-4FF8-E0F3-7B34-B2BA411D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AAE4AC9-7BC0-0B10-B860-14E49DD29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170" y="1523292"/>
            <a:ext cx="10105005" cy="483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34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85763-277B-DB30-F833-C236DF180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4922-7232-5257-1491-52C7D6FB2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8362" y="236262"/>
            <a:ext cx="8152143" cy="247261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manipulation using SQL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6B4A1A3-4012-5140-22BE-8DED48BD6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4646277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A42055A-CA03-B5F2-2849-BBDC7483A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062984" y="4809555"/>
            <a:ext cx="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F2E7A009-FACF-5223-6630-BEC151C375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4"/>
          <a:stretch/>
        </p:blipFill>
        <p:spPr>
          <a:xfrm>
            <a:off x="0" y="0"/>
            <a:ext cx="8266922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3557249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EF70ED8-44C8-F973-80C9-0A3FDBA7829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653143"/>
            <a:ext cx="10665845" cy="54428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first target platform to query the dataset(s) is the </a:t>
            </a:r>
            <a:r>
              <a:rPr lang="en-US" b="1" i="1" dirty="0"/>
              <a:t>Google Cloud Big Query</a:t>
            </a:r>
            <a:r>
              <a:rPr lang="en-US" dirty="0"/>
              <a:t> service, specifically the </a:t>
            </a:r>
            <a:r>
              <a:rPr lang="en-US" b="1" i="1" dirty="0"/>
              <a:t>SQL</a:t>
            </a:r>
            <a:r>
              <a:rPr lang="en-US" dirty="0"/>
              <a:t> service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Big Query provides both </a:t>
            </a:r>
            <a:r>
              <a:rPr lang="en-US" b="1" dirty="0"/>
              <a:t>Data Manipulation Language</a:t>
            </a:r>
            <a:r>
              <a:rPr lang="en-US" dirty="0"/>
              <a:t> (</a:t>
            </a:r>
            <a:r>
              <a:rPr lang="en-US" b="1" dirty="0"/>
              <a:t>DML</a:t>
            </a:r>
            <a:r>
              <a:rPr lang="en-US" dirty="0"/>
              <a:t>) and </a:t>
            </a:r>
            <a:r>
              <a:rPr lang="en-US" b="1" dirty="0"/>
              <a:t>Data Definition Language </a:t>
            </a:r>
            <a:r>
              <a:rPr lang="en-US" dirty="0"/>
              <a:t>(</a:t>
            </a:r>
            <a:r>
              <a:rPr lang="en-US" b="1" dirty="0"/>
              <a:t>DDL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investigate the data, I: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Created a </a:t>
            </a:r>
            <a:r>
              <a:rPr lang="en-US" i="1" dirty="0"/>
              <a:t>dataset</a:t>
            </a:r>
            <a:r>
              <a:rPr lang="en-US" dirty="0"/>
              <a:t> object</a:t>
            </a:r>
          </a:p>
          <a:p>
            <a:pPr marL="514350" indent="-514350">
              <a:buAutoNum type="arabicParenR"/>
            </a:pPr>
            <a:r>
              <a:rPr lang="en-US" dirty="0"/>
              <a:t>Created a </a:t>
            </a:r>
            <a:r>
              <a:rPr lang="en-US" i="1" dirty="0"/>
              <a:t>table</a:t>
            </a:r>
            <a:r>
              <a:rPr lang="en-US" dirty="0"/>
              <a:t> object within the dataset</a:t>
            </a:r>
          </a:p>
          <a:p>
            <a:pPr marL="514350" indent="-514350">
              <a:buAutoNum type="arabicParenR"/>
            </a:pPr>
            <a:r>
              <a:rPr lang="en-US" dirty="0"/>
              <a:t>Selected the </a:t>
            </a:r>
            <a:r>
              <a:rPr lang="en-US" i="1" dirty="0"/>
              <a:t>Google Cloud Storage Bucket</a:t>
            </a:r>
            <a:r>
              <a:rPr lang="en-US" dirty="0"/>
              <a:t> as the source of the data, by selecting the auto-inference on the schema (from the imported .csv file)</a:t>
            </a:r>
          </a:p>
          <a:p>
            <a:pPr marL="514350" indent="-514350">
              <a:buAutoNum type="arabicParenR"/>
            </a:pPr>
            <a:r>
              <a:rPr lang="en-US" dirty="0"/>
              <a:t>Created a query and started inquiring about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5A83F-B324-CC54-C00B-B7B7BA11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15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B76FD-85FF-0AE9-D27D-0D4C710E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82ACDE0-D547-937D-1C41-D170AA7CA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" y="485192"/>
            <a:ext cx="11228809" cy="531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00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19C87-B7C9-507C-DDF0-8AB4A13F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E3AA03E-FEED-2BFB-BC60-C940B2E0B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38" y="399985"/>
            <a:ext cx="11730924" cy="554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13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8F360FB4-202C-38FA-9679-783B7FBC5B0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522515"/>
            <a:ext cx="10665845" cy="5573484"/>
          </a:xfrm>
        </p:spPr>
        <p:txBody>
          <a:bodyPr/>
          <a:lstStyle/>
          <a:p>
            <a:r>
              <a:rPr lang="en-US" dirty="0"/>
              <a:t>The very first query I executed, other than the exploratory one, is one of the upmost importance to assess weather the drawn conclusions from the analysis are sound or not, which is </a:t>
            </a:r>
            <a:r>
              <a:rPr lang="en-US" i="1" dirty="0"/>
              <a:t>dataset balance</a:t>
            </a:r>
            <a:r>
              <a:rPr lang="en-US" dirty="0"/>
              <a:t> (which it is, hence the high usability score on Kaggle)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657E7-28CA-CEF1-CC90-FA0D406A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E461402-79D6-1ECE-B860-13136E90D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29" y="2304209"/>
            <a:ext cx="8230625" cy="403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6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25359B81-90F9-51E7-5164-5BA0391389F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578499"/>
            <a:ext cx="10665845" cy="113833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following shows how leveraging the Google Cloud Big Query engine, one could perform more notebook-oriented SQL inquiries about the data using </a:t>
            </a:r>
            <a:r>
              <a:rPr lang="en-US" dirty="0" err="1"/>
              <a:t>Jupyter</a:t>
            </a:r>
            <a:r>
              <a:rPr lang="en-US" dirty="0"/>
              <a:t> 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AB526-C373-B333-4086-D2D7B67C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882189F-B15F-0A25-F1FB-E9CE49464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16833"/>
            <a:ext cx="8803858" cy="420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29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675C5-1B74-2E63-4A91-E8E58C409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86A0-7B48-5DB4-6029-AABA2537C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8362" y="236262"/>
            <a:ext cx="8152143" cy="2472612"/>
          </a:xfrm>
        </p:spPr>
        <p:txBody>
          <a:bodyPr>
            <a:normAutofit/>
          </a:bodyPr>
          <a:lstStyle/>
          <a:p>
            <a:r>
              <a:rPr lang="en-US" dirty="0"/>
              <a:t>Data analysis with </a:t>
            </a:r>
            <a:r>
              <a:rPr lang="en-US" dirty="0" err="1"/>
              <a:t>databricks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C162EF-05D6-32B7-5831-189122B19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4646277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EAC9EB8-9B74-5BAE-8B64-AF31E1EB8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062984" y="4809555"/>
            <a:ext cx="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8B98CCA7-F453-9923-B4E2-B9ABC5B710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4"/>
          <a:stretch/>
        </p:blipFill>
        <p:spPr>
          <a:xfrm>
            <a:off x="0" y="0"/>
            <a:ext cx="8266922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372327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419" y="1452141"/>
            <a:ext cx="6343650" cy="671551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overview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467419" y="2261442"/>
            <a:ext cx="6575263" cy="3144417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Course Work Overview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Cloud Environment Setup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Dataset Ingestion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Structured Data Manipulation and Query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Data Analytics using Databricks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Data Enrichment using Machine Learning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Data Visualization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16971-206D-45E9-8B42-9BC1AFC5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A44FB0C-07A9-3087-2784-90A168E2D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3" y="1018982"/>
            <a:ext cx="10813401" cy="51718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D669F2-8460-72A4-8740-39232352B213}"/>
              </a:ext>
            </a:extLst>
          </p:cNvPr>
          <p:cNvSpPr txBox="1"/>
          <p:nvPr/>
        </p:nvSpPr>
        <p:spPr>
          <a:xfrm>
            <a:off x="345233" y="372651"/>
            <a:ext cx="10464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I created a table in Databricks, then I configured the permissions and finally I performed the queries</a:t>
            </a:r>
          </a:p>
        </p:txBody>
      </p:sp>
    </p:spTree>
    <p:extLst>
      <p:ext uri="{BB962C8B-B14F-4D97-AF65-F5344CB8AC3E}">
        <p14:creationId xmlns:p14="http://schemas.microsoft.com/office/powerpoint/2010/main" val="1211781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ED345-CAB6-B1C9-B1A4-C5E91512E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C9820-F590-D475-07B9-DCB5FF367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8362" y="236262"/>
            <a:ext cx="8152143" cy="2472612"/>
          </a:xfrm>
        </p:spPr>
        <p:txBody>
          <a:bodyPr>
            <a:normAutofit/>
          </a:bodyPr>
          <a:lstStyle/>
          <a:p>
            <a:r>
              <a:rPr lang="en-US" dirty="0"/>
              <a:t>What does the data say?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579F123-C372-6C89-E4CC-68FC6E540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4646277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5367797-5D89-F5A1-A0A6-B2F31A13E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062984" y="4809555"/>
            <a:ext cx="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A6904DB4-7DA8-B1E5-227B-477BA47B31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4"/>
          <a:stretch/>
        </p:blipFill>
        <p:spPr>
          <a:xfrm>
            <a:off x="0" y="0"/>
            <a:ext cx="8266922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2159006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A2B49-9A11-FB3D-8CEE-F760BC80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 descr="A two images of a person and a brain&#10;&#10;AI-generated content may be incorrect.">
            <a:extLst>
              <a:ext uri="{FF2B5EF4-FFF2-40B4-BE49-F238E27FC236}">
                <a16:creationId xmlns:a16="http://schemas.microsoft.com/office/drawing/2014/main" id="{ABD29A6A-1DF2-7361-CFBC-6D8815EF3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4" y="1562956"/>
            <a:ext cx="9201052" cy="46294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295132-64D7-E754-9965-88A9C7511FE1}"/>
              </a:ext>
            </a:extLst>
          </p:cNvPr>
          <p:cNvSpPr txBox="1"/>
          <p:nvPr/>
        </p:nvSpPr>
        <p:spPr>
          <a:xfrm>
            <a:off x="2923592" y="665584"/>
            <a:ext cx="6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Personality Behavior Dataset</a:t>
            </a:r>
          </a:p>
        </p:txBody>
      </p:sp>
    </p:spTree>
    <p:extLst>
      <p:ext uri="{BB962C8B-B14F-4D97-AF65-F5344CB8AC3E}">
        <p14:creationId xmlns:p14="http://schemas.microsoft.com/office/powerpoint/2010/main" val="2940347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79FD9-C35A-0E60-7892-7C8505A6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B37A5E-EBBA-495C-C8F4-6E3497CAC131}"/>
              </a:ext>
            </a:extLst>
          </p:cNvPr>
          <p:cNvSpPr txBox="1"/>
          <p:nvPr/>
        </p:nvSpPr>
        <p:spPr>
          <a:xfrm>
            <a:off x="3887264" y="214577"/>
            <a:ext cx="3683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Dataset Features</a:t>
            </a:r>
          </a:p>
        </p:txBody>
      </p:sp>
      <p:pic>
        <p:nvPicPr>
          <p:cNvPr id="9" name="Picture 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CF9FC30-C60D-1B42-ED1A-D7E31789B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471" y="2395049"/>
            <a:ext cx="882621" cy="8826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862D22-F666-D76C-A911-C4C984CB966F}"/>
              </a:ext>
            </a:extLst>
          </p:cNvPr>
          <p:cNvSpPr txBox="1"/>
          <p:nvPr/>
        </p:nvSpPr>
        <p:spPr>
          <a:xfrm>
            <a:off x="2358210" y="1522160"/>
            <a:ext cx="1377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Personality Type</a:t>
            </a:r>
          </a:p>
        </p:txBody>
      </p:sp>
      <p:pic>
        <p:nvPicPr>
          <p:cNvPr id="12" name="Picture 11" descr="A group of chat bubbles with a heart and a thumb up&#10;&#10;AI-generated content may be incorrect.">
            <a:extLst>
              <a:ext uri="{FF2B5EF4-FFF2-40B4-BE49-F238E27FC236}">
                <a16:creationId xmlns:a16="http://schemas.microsoft.com/office/drawing/2014/main" id="{E63297D7-1F8D-64EE-763C-278D1189B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807" y="2395049"/>
            <a:ext cx="882621" cy="8826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6C107A-CC7C-C604-33A3-22617C78AC5B}"/>
              </a:ext>
            </a:extLst>
          </p:cNvPr>
          <p:cNvSpPr txBox="1"/>
          <p:nvPr/>
        </p:nvSpPr>
        <p:spPr>
          <a:xfrm>
            <a:off x="4544008" y="1315617"/>
            <a:ext cx="1530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Social Media Post Frequency</a:t>
            </a:r>
          </a:p>
        </p:txBody>
      </p:sp>
      <p:pic>
        <p:nvPicPr>
          <p:cNvPr id="17" name="Picture 1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78A08BC-376B-DF5C-E27B-56AF995D8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2553" y="2168491"/>
            <a:ext cx="1005774" cy="1005774"/>
          </a:xfrm>
          <a:prstGeom prst="rect">
            <a:avLst/>
          </a:prstGeom>
        </p:spPr>
      </p:pic>
      <p:pic>
        <p:nvPicPr>
          <p:cNvPr id="25" name="Picture 2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91C09AA-FC5B-6C5B-8E65-A5EB60840E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8043" y="4546779"/>
            <a:ext cx="882621" cy="882621"/>
          </a:xfrm>
          <a:prstGeom prst="rect">
            <a:avLst/>
          </a:prstGeom>
        </p:spPr>
      </p:pic>
      <p:pic>
        <p:nvPicPr>
          <p:cNvPr id="27" name="Picture 2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5EC36AD-DA5E-4275-CF11-43B952627D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7807" y="4538958"/>
            <a:ext cx="882621" cy="882621"/>
          </a:xfrm>
          <a:prstGeom prst="rect">
            <a:avLst/>
          </a:prstGeom>
        </p:spPr>
      </p:pic>
      <p:pic>
        <p:nvPicPr>
          <p:cNvPr id="29" name="Picture 28" descr="A group of people in a line&#10;&#10;AI-generated content may be incorrect.">
            <a:extLst>
              <a:ext uri="{FF2B5EF4-FFF2-40B4-BE49-F238E27FC236}">
                <a16:creationId xmlns:a16="http://schemas.microsoft.com/office/drawing/2014/main" id="{92B9393D-EFE8-6F39-1A02-FEC0772878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3104" y="2281243"/>
            <a:ext cx="952500" cy="952500"/>
          </a:xfrm>
          <a:prstGeom prst="rect">
            <a:avLst/>
          </a:prstGeom>
        </p:spPr>
      </p:pic>
      <p:pic>
        <p:nvPicPr>
          <p:cNvPr id="31" name="Picture 3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4B5E628-3B1C-80A0-9CAB-A21E0F9876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5471" y="4546779"/>
            <a:ext cx="882621" cy="88262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7038FEE-F6F7-D773-4478-935586C77872}"/>
              </a:ext>
            </a:extLst>
          </p:cNvPr>
          <p:cNvSpPr txBox="1"/>
          <p:nvPr/>
        </p:nvSpPr>
        <p:spPr>
          <a:xfrm>
            <a:off x="6614243" y="1544995"/>
            <a:ext cx="1530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Friend Group Size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CFA866-2DD8-62AC-BE19-1198224F0355}"/>
              </a:ext>
            </a:extLst>
          </p:cNvPr>
          <p:cNvSpPr txBox="1"/>
          <p:nvPr/>
        </p:nvSpPr>
        <p:spPr>
          <a:xfrm>
            <a:off x="8304533" y="1507609"/>
            <a:ext cx="1614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Social Battery Drainage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998E77-6D65-A336-E09E-4832BD679916}"/>
              </a:ext>
            </a:extLst>
          </p:cNvPr>
          <p:cNvSpPr txBox="1"/>
          <p:nvPr/>
        </p:nvSpPr>
        <p:spPr>
          <a:xfrm>
            <a:off x="2358210" y="3794697"/>
            <a:ext cx="1256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Outdoors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073882-7B97-688E-52ED-AED0418900DF}"/>
              </a:ext>
            </a:extLst>
          </p:cNvPr>
          <p:cNvSpPr txBox="1"/>
          <p:nvPr/>
        </p:nvSpPr>
        <p:spPr>
          <a:xfrm>
            <a:off x="4828590" y="3794697"/>
            <a:ext cx="961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Stage Fear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050C56-5E9B-99EF-03E9-B88861055F2D}"/>
              </a:ext>
            </a:extLst>
          </p:cNvPr>
          <p:cNvSpPr txBox="1"/>
          <p:nvPr/>
        </p:nvSpPr>
        <p:spPr>
          <a:xfrm>
            <a:off x="6945085" y="3794696"/>
            <a:ext cx="10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Alone Time</a:t>
            </a:r>
          </a:p>
        </p:txBody>
      </p:sp>
      <p:pic>
        <p:nvPicPr>
          <p:cNvPr id="38" name="Picture 3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F329835C-CEE2-3834-7BEF-A8CE1DDCFF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24129" y="4546779"/>
            <a:ext cx="882621" cy="88262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86372C6-41A1-BA96-F221-55AC8C65B254}"/>
              </a:ext>
            </a:extLst>
          </p:cNvPr>
          <p:cNvSpPr txBox="1"/>
          <p:nvPr/>
        </p:nvSpPr>
        <p:spPr>
          <a:xfrm>
            <a:off x="8462851" y="3615628"/>
            <a:ext cx="1405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Social Event Attendance</a:t>
            </a:r>
          </a:p>
        </p:txBody>
      </p:sp>
    </p:spTree>
    <p:extLst>
      <p:ext uri="{BB962C8B-B14F-4D97-AF65-F5344CB8AC3E}">
        <p14:creationId xmlns:p14="http://schemas.microsoft.com/office/powerpoint/2010/main" val="3490761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09A00-7749-B29A-A097-15E19890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C0CBD86-AF76-B71D-8683-804BDF704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857" y="2209952"/>
            <a:ext cx="2438095" cy="24380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415E79-7347-4159-E726-20CCD2A303C8}"/>
              </a:ext>
            </a:extLst>
          </p:cNvPr>
          <p:cNvSpPr txBox="1"/>
          <p:nvPr/>
        </p:nvSpPr>
        <p:spPr>
          <a:xfrm>
            <a:off x="3068857" y="522514"/>
            <a:ext cx="60542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The Size of the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E5E028-F3AF-85A9-7583-48F97895F5C5}"/>
              </a:ext>
            </a:extLst>
          </p:cNvPr>
          <p:cNvSpPr txBox="1"/>
          <p:nvPr/>
        </p:nvSpPr>
        <p:spPr>
          <a:xfrm>
            <a:off x="6096000" y="2696547"/>
            <a:ext cx="24368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Cascadia Code" panose="020B0609020000020004" pitchFamily="49" charset="0"/>
                <a:cs typeface="Cascadia Code" panose="020B0609020000020004" pitchFamily="49" charset="0"/>
              </a:rPr>
              <a:t>2900 </a:t>
            </a:r>
          </a:p>
        </p:txBody>
      </p:sp>
    </p:spTree>
    <p:extLst>
      <p:ext uri="{BB962C8B-B14F-4D97-AF65-F5344CB8AC3E}">
        <p14:creationId xmlns:p14="http://schemas.microsoft.com/office/powerpoint/2010/main" val="3312750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B4C0A647-AB7A-A58B-DCEB-DA5A8687EFE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709127"/>
            <a:ext cx="10665845" cy="536821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EBEE7-B1C8-A1D9-2AE6-A9E99123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05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Coursework overview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466A906-2869-BB36-138E-D45F62E92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4646277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6186C3A-548E-AD87-3029-964123530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062984" y="4809555"/>
            <a:ext cx="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41C772AF-CE0F-1F73-47A1-2824C2448A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4"/>
          <a:stretch/>
        </p:blipFill>
        <p:spPr>
          <a:xfrm>
            <a:off x="0" y="0"/>
            <a:ext cx="8266922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94DFDF78-76DD-933B-1DD1-5177C76EB005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597159"/>
            <a:ext cx="10665845" cy="54988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goal of the project is to demonstrate mastery of both </a:t>
            </a:r>
            <a:r>
              <a:rPr lang="en-US" b="1" i="1" dirty="0"/>
              <a:t>cloud</a:t>
            </a:r>
            <a:r>
              <a:rPr lang="en-US" b="1" dirty="0"/>
              <a:t> </a:t>
            </a:r>
            <a:r>
              <a:rPr lang="en-US" dirty="0"/>
              <a:t> and </a:t>
            </a:r>
            <a:r>
              <a:rPr lang="en-US" b="1" i="1" dirty="0"/>
              <a:t>big data </a:t>
            </a:r>
            <a:r>
              <a:rPr lang="en-US" i="1" dirty="0"/>
              <a:t>technologies applied to </a:t>
            </a:r>
            <a:r>
              <a:rPr lang="en-US" b="1" i="1" dirty="0"/>
              <a:t>big data analytics</a:t>
            </a:r>
          </a:p>
          <a:p>
            <a:pPr marL="0" indent="0">
              <a:buNone/>
            </a:pPr>
            <a:r>
              <a:rPr lang="en-US" dirty="0"/>
              <a:t>To achieve the goal, I only needed 1 </a:t>
            </a:r>
            <a:r>
              <a:rPr lang="en-US" b="1" i="1" dirty="0"/>
              <a:t>fundamental </a:t>
            </a:r>
            <a:r>
              <a:rPr lang="en-US" dirty="0"/>
              <a:t>component, the </a:t>
            </a:r>
            <a:r>
              <a:rPr lang="en-US" b="1" i="1" dirty="0"/>
              <a:t>dataset 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The main dataset I used is: </a:t>
            </a:r>
            <a:r>
              <a:rPr lang="en-US" dirty="0">
                <a:hlinkClick r:id="rId2"/>
              </a:rPr>
              <a:t>The Extrovert-Introvert Behavior Analysis</a:t>
            </a:r>
            <a:r>
              <a:rPr lang="en-US" dirty="0"/>
              <a:t>, from Kaggle, a well-known platform used by thousands of </a:t>
            </a:r>
            <a:r>
              <a:rPr lang="en-US" i="1" dirty="0"/>
              <a:t>data professionals </a:t>
            </a:r>
            <a:r>
              <a:rPr lang="en-US" dirty="0"/>
              <a:t> and </a:t>
            </a:r>
            <a:r>
              <a:rPr lang="en-US" i="1" dirty="0"/>
              <a:t>novices </a:t>
            </a:r>
            <a:r>
              <a:rPr lang="en-US" dirty="0"/>
              <a:t>to hone their skills or to contribute to the community with valuable insights or solutions to popular challenges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(I also used two additional LARGE datasets from online Open Dataset initiatives 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F0DE6-1C5A-0361-DD4D-61531438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56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71D90-5DFA-98C2-2F91-1336E352C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1A2C-91B2-8676-8EF8-29C32A554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8362" y="236262"/>
            <a:ext cx="8152143" cy="2472612"/>
          </a:xfrm>
        </p:spPr>
        <p:txBody>
          <a:bodyPr>
            <a:normAutofit fontScale="90000"/>
          </a:bodyPr>
          <a:lstStyle/>
          <a:p>
            <a:r>
              <a:rPr lang="en-US" dirty="0"/>
              <a:t>Cloud environment setup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C6DFE4-CCDA-EC27-6382-03DC7C582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4646277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FA1C2B2-4170-3670-272D-EE5738C06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062984" y="4809555"/>
            <a:ext cx="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93B57C09-D215-D590-5EC7-CD2870810B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4"/>
          <a:stretch/>
        </p:blipFill>
        <p:spPr>
          <a:xfrm>
            <a:off x="0" y="0"/>
            <a:ext cx="8266922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3412625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5FEB4-5E7A-8F91-4E13-CD9BEACD4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94D41F8E-4CA4-5C16-6C1C-1574B89F981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597159"/>
            <a:ext cx="10665845" cy="54988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i="1" dirty="0"/>
              <a:t>cloud provider </a:t>
            </a:r>
            <a:r>
              <a:rPr lang="en-US" dirty="0"/>
              <a:t> used for the project work is </a:t>
            </a:r>
            <a:r>
              <a:rPr lang="en-US" b="1" dirty="0"/>
              <a:t>Google Cloud</a:t>
            </a:r>
            <a:r>
              <a:rPr lang="en-US" dirty="0"/>
              <a:t>, one of the many leaders in the tech industry in many fields, such as that of cloud computing</a:t>
            </a:r>
          </a:p>
          <a:p>
            <a:pPr marL="0" indent="0">
              <a:buNone/>
            </a:pPr>
            <a:r>
              <a:rPr lang="en-US" dirty="0"/>
              <a:t>The main steps I performed, once I downloaded the dataset(s), to obtain the </a:t>
            </a:r>
            <a:r>
              <a:rPr lang="en-US" b="1" dirty="0"/>
              <a:t>Cloud Storage Bucket</a:t>
            </a:r>
            <a:r>
              <a:rPr lang="en-US" dirty="0"/>
              <a:t> are: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Create a Google Cloud account (I already had one)</a:t>
            </a:r>
          </a:p>
          <a:p>
            <a:pPr marL="514350" indent="-514350">
              <a:buAutoNum type="arabicParenR"/>
            </a:pPr>
            <a:r>
              <a:rPr lang="en-US" dirty="0"/>
              <a:t>Create a Project: </a:t>
            </a:r>
            <a:r>
              <a:rPr lang="en-US" b="1" dirty="0"/>
              <a:t>ccbd-exam-2025-darnall-gc-bucket</a:t>
            </a:r>
          </a:p>
          <a:p>
            <a:pPr marL="514350" indent="-514350">
              <a:buAutoNum type="arabicParenR"/>
            </a:pPr>
            <a:r>
              <a:rPr lang="en-US" dirty="0"/>
              <a:t>Create a Cloud Storage Bucket (same name as the project)</a:t>
            </a:r>
          </a:p>
          <a:p>
            <a:pPr marL="514350" indent="-514350">
              <a:buAutoNum type="arabicParenR"/>
            </a:pPr>
            <a:r>
              <a:rPr lang="en-US" dirty="0"/>
              <a:t>Create a preferred directory structure in my bucket</a:t>
            </a:r>
          </a:p>
          <a:p>
            <a:pPr marL="514350" indent="-514350">
              <a:buAutoNum type="arabicParenR"/>
            </a:pPr>
            <a:r>
              <a:rPr lang="en-US" dirty="0"/>
              <a:t>Uploaded the downloaded dataset(s) via the </a:t>
            </a:r>
            <a:r>
              <a:rPr lang="en-US" b="1" dirty="0"/>
              <a:t>web UI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(alternatively, the data upload to the storage bucket could have been performed via the Python-based SDK, </a:t>
            </a:r>
            <a:r>
              <a:rPr lang="en-US" b="1" i="1" dirty="0" err="1"/>
              <a:t>gsutil</a:t>
            </a:r>
            <a:r>
              <a:rPr lang="en-US" dirty="0"/>
              <a:t> from a </a:t>
            </a:r>
            <a:r>
              <a:rPr lang="en-US" b="1" i="1" dirty="0"/>
              <a:t>terminal interface</a:t>
            </a:r>
            <a:r>
              <a:rPr lang="en-US" dirty="0"/>
              <a:t> such as </a:t>
            </a:r>
            <a:r>
              <a:rPr lang="en-US" b="1" dirty="0"/>
              <a:t>Bash </a:t>
            </a:r>
            <a:r>
              <a:rPr lang="en-US" dirty="0"/>
              <a:t>or </a:t>
            </a:r>
            <a:r>
              <a:rPr lang="en-US" b="1" dirty="0"/>
              <a:t>PowerShell</a:t>
            </a:r>
            <a:r>
              <a:rPr lang="en-US" dirty="0"/>
              <a:t>)</a:t>
            </a:r>
            <a:endParaRPr lang="en-US" b="1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17425-CB4C-6144-C81A-8265ED81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70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31910306-BEF0-8619-28C8-E32634C2214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615821"/>
            <a:ext cx="10665845" cy="548017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following are the steps performed specifically for the creation of the bucket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Log into the Google Cloud Platform</a:t>
            </a:r>
          </a:p>
          <a:p>
            <a:pPr marL="514350" indent="-514350">
              <a:buAutoNum type="arabicParenR"/>
            </a:pPr>
            <a:r>
              <a:rPr lang="en-US" dirty="0"/>
              <a:t>Choose the project</a:t>
            </a:r>
          </a:p>
          <a:p>
            <a:pPr marL="514350" indent="-514350">
              <a:buAutoNum type="arabicParenR"/>
            </a:pPr>
            <a:r>
              <a:rPr lang="en-US" dirty="0"/>
              <a:t>Go to the </a:t>
            </a:r>
            <a:r>
              <a:rPr lang="en-US" i="1" dirty="0"/>
              <a:t>storage</a:t>
            </a:r>
            <a:r>
              <a:rPr lang="en-US" dirty="0"/>
              <a:t> option</a:t>
            </a:r>
          </a:p>
          <a:p>
            <a:pPr marL="514350" indent="-514350">
              <a:buAutoNum type="arabicParenR"/>
            </a:pPr>
            <a:r>
              <a:rPr lang="en-US" dirty="0"/>
              <a:t>Click on the </a:t>
            </a:r>
            <a:r>
              <a:rPr lang="en-US" b="1" dirty="0"/>
              <a:t>create bucket</a:t>
            </a:r>
            <a:r>
              <a:rPr lang="en-US" dirty="0"/>
              <a:t> button</a:t>
            </a:r>
          </a:p>
          <a:p>
            <a:pPr marL="514350" indent="-514350">
              <a:buAutoNum type="arabicParenR"/>
            </a:pPr>
            <a:r>
              <a:rPr lang="en-US" dirty="0"/>
              <a:t>Enter a name</a:t>
            </a:r>
          </a:p>
          <a:p>
            <a:pPr marL="514350" indent="-514350">
              <a:buAutoNum type="arabicParenR"/>
            </a:pPr>
            <a:r>
              <a:rPr lang="en-US" dirty="0"/>
              <a:t>Proceed until completion by leaving the default settings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Here</a:t>
            </a:r>
            <a:r>
              <a:rPr lang="en-US" dirty="0"/>
              <a:t> you can find a tutorial to manually create a Google Cloud Storage Bucket from </a:t>
            </a:r>
            <a:r>
              <a:rPr lang="en-US" b="1" dirty="0"/>
              <a:t>command line</a:t>
            </a:r>
            <a:r>
              <a:rPr lang="en-US" dirty="0"/>
              <a:t> (or the Google Cloud Shell), the steps remain the same (Auth, bucket setup, configuration and creation)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15719-4E1F-2E47-F2A3-0E0B31A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04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D2D37B8-B708-3D24-E841-2042365026E3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671805"/>
            <a:ext cx="10665845" cy="542419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default configuration for the bucket was kept on purpose since it fits the </a:t>
            </a:r>
            <a:r>
              <a:rPr lang="en-US" b="1" dirty="0"/>
              <a:t>use case</a:t>
            </a:r>
            <a:r>
              <a:rPr lang="en-US" dirty="0"/>
              <a:t> perfectly, under all aspects: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Availability</a:t>
            </a:r>
          </a:p>
          <a:p>
            <a:pPr marL="514350" indent="-514350">
              <a:buAutoNum type="arabicParenR"/>
            </a:pPr>
            <a:r>
              <a:rPr lang="en-US" dirty="0"/>
              <a:t>Region Location (us-east mainly and multi-region)</a:t>
            </a:r>
          </a:p>
          <a:p>
            <a:pPr marL="514350" indent="-514350">
              <a:buAutoNum type="arabicParenR"/>
            </a:pPr>
            <a:r>
              <a:rPr lang="en-US" dirty="0"/>
              <a:t>Security (Uniform access is fine if I am the sole user of the bucket)</a:t>
            </a:r>
          </a:p>
          <a:p>
            <a:pPr marL="514350" indent="-514350">
              <a:buAutoNum type="arabicParenR"/>
            </a:pPr>
            <a:r>
              <a:rPr lang="en-US" dirty="0"/>
              <a:t>Storage Class (standard which is great for frequently accessed data such as that used for analytics)</a:t>
            </a:r>
          </a:p>
          <a:p>
            <a:pPr marL="514350" indent="-514350">
              <a:buAutoNum type="arabicParenR"/>
            </a:pPr>
            <a:r>
              <a:rPr lang="en-US" dirty="0"/>
              <a:t>Retention Policy (soft delete since I technically am a novice and might accidentally delete data that I should not have deleted, as it often used to happen with junior developers with production databases or database tables)</a:t>
            </a:r>
          </a:p>
          <a:p>
            <a:pPr marL="514350" indent="-514350">
              <a:buAutoNum type="arabicParenR"/>
            </a:pPr>
            <a:r>
              <a:rPr lang="en-US" dirty="0"/>
              <a:t>Encryption (Since google has a good cryptosystems and the data I am uploading is not confidential nor does it require supervision from the Data Protection Officer, this option fits perfectly the use case)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359AD-525A-C7EC-CEA6-5CBD277F5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382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88FF7-CA75-0260-0F43-98B96656B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FFAD1-755F-E4B2-BF5B-1F89C6498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8362" y="236262"/>
            <a:ext cx="8152143" cy="2472612"/>
          </a:xfrm>
        </p:spPr>
        <p:txBody>
          <a:bodyPr>
            <a:normAutofit/>
          </a:bodyPr>
          <a:lstStyle/>
          <a:p>
            <a:r>
              <a:rPr lang="en-US" dirty="0"/>
              <a:t>Data ingestion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54666D-F0EE-35D5-775A-91E3F57AB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4646277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53DB200-3D9A-D207-0A46-6E105961D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062984" y="4809555"/>
            <a:ext cx="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D0FAF3C2-835F-1BCA-0F7F-297929A9A1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4"/>
          <a:stretch/>
        </p:blipFill>
        <p:spPr>
          <a:xfrm>
            <a:off x="0" y="0"/>
            <a:ext cx="8266922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355820940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{521B0E4A-2C84-4EF2-ABC2-C6ED28011F7D}tf33968143_win32</Template>
  <TotalTime>1564</TotalTime>
  <Words>974</Words>
  <Application>Microsoft Office PowerPoint</Application>
  <PresentationFormat>Widescreen</PresentationFormat>
  <Paragraphs>124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Avenir Next LT Pro</vt:lpstr>
      <vt:lpstr>Calibri</vt:lpstr>
      <vt:lpstr>Cascadia Code</vt:lpstr>
      <vt:lpstr>Cascadia Mono</vt:lpstr>
      <vt:lpstr>Custom</vt:lpstr>
      <vt:lpstr>Cloud computing and big data</vt:lpstr>
      <vt:lpstr>overview</vt:lpstr>
      <vt:lpstr>Coursework overview</vt:lpstr>
      <vt:lpstr>PowerPoint Presentation</vt:lpstr>
      <vt:lpstr>Cloud environment setup</vt:lpstr>
      <vt:lpstr>PowerPoint Presentation</vt:lpstr>
      <vt:lpstr>PowerPoint Presentation</vt:lpstr>
      <vt:lpstr>PowerPoint Presentation</vt:lpstr>
      <vt:lpstr>Data ingestion</vt:lpstr>
      <vt:lpstr>PowerPoint Presentation</vt:lpstr>
      <vt:lpstr>PowerPoint Presentation</vt:lpstr>
      <vt:lpstr>PowerPoint Presentation</vt:lpstr>
      <vt:lpstr>Data manipulation using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analysis with databricks</vt:lpstr>
      <vt:lpstr>PowerPoint Presentation</vt:lpstr>
      <vt:lpstr>What does the data say?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DARNALL</dc:creator>
  <cp:lastModifiedBy>ANDREW DARNALL</cp:lastModifiedBy>
  <cp:revision>83</cp:revision>
  <dcterms:created xsi:type="dcterms:W3CDTF">2025-06-01T12:55:33Z</dcterms:created>
  <dcterms:modified xsi:type="dcterms:W3CDTF">2025-06-04T21:03:32Z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