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77" r:id="rId6"/>
    <p:sldId id="258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2DF3-2533-9257-45D3-EDA91FBE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FEA7F-704E-F0CB-C1E7-4B35CAC2E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58FF0-AD3A-BC89-8CC3-46132B1B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E8DFC-0B11-2625-0B80-54BAACF6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1EFBA-B438-5F0A-1D70-64446E36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54CA9-A337-E1EE-B4C8-D711DDB76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78A93-4FD1-64DD-3333-BBF30945F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00EF-DE8E-FAD3-DB47-885B6E4CF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9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CFF00-A461-C7A9-D8FA-7E0B0521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5A41B-7448-1452-5BB0-76CC4B8FF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058AD-DEA2-90C6-EC8E-E2DA79347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6B0B-6451-F881-F156-81EDE41A9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3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AE42C-D4FF-485B-AB4B-6D92E415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C9590-042C-770E-9815-7CA2B1D2D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AA7B1-F114-5864-F36F-142C91B35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8A66-56A5-1E11-2206-86B88013A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E4BF8-58A1-87B1-232C-F56F15784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FF22D-F5C9-CC7F-7A70-38C4F467F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7EA2A-42FE-CFFC-4417-2CDE9CDF4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8DCC-AF7A-64A5-697E-75B11F1DE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9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A1562-4BCE-7B26-8328-F955D5940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5C9F69-2D75-E368-42F4-4748E6857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FF24B2-0C41-B4EF-7748-78058E5A7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20718-F737-1550-94A5-1B435EAE9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3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keshkapilavai/extrovert-vs-introvert-behavior-data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torage/docs/creating-buckets#command-lin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095" y="677918"/>
            <a:ext cx="8463970" cy="2531813"/>
          </a:xfrm>
        </p:spPr>
        <p:txBody>
          <a:bodyPr>
            <a:normAutofit/>
          </a:bodyPr>
          <a:lstStyle/>
          <a:p>
            <a:r>
              <a:rPr lang="en-US" dirty="0"/>
              <a:t>Cloud computing and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20267-70D5-60AB-776B-2510E3DB2F72}"/>
              </a:ext>
            </a:extLst>
          </p:cNvPr>
          <p:cNvSpPr txBox="1"/>
          <p:nvPr/>
        </p:nvSpPr>
        <p:spPr>
          <a:xfrm>
            <a:off x="3107095" y="2752530"/>
            <a:ext cx="33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Web Under a Microscope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2BCFA5-5DB6-DF73-7E72-181EDE9B776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60"/>
            <a:ext cx="10665845" cy="2015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 the creation of the bucket could have been approached in two different ways, </a:t>
            </a:r>
            <a:r>
              <a:rPr lang="en-US" b="1" dirty="0"/>
              <a:t>UI-based</a:t>
            </a:r>
            <a:r>
              <a:rPr lang="en-US" dirty="0"/>
              <a:t> and </a:t>
            </a:r>
            <a:r>
              <a:rPr lang="en-US" b="1" dirty="0"/>
              <a:t>command line-based</a:t>
            </a:r>
            <a:r>
              <a:rPr lang="en-US" dirty="0"/>
              <a:t> the same applies to the </a:t>
            </a:r>
            <a:r>
              <a:rPr lang="en-US" i="1" dirty="0"/>
              <a:t>uploading of the dataset(s)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uploading the dataset(s), I added a directory hierarchy to my bucket so that my data could be stored in a structured manner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0052-DD14-7A54-9835-0E15C10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B300F-F88F-2FA6-C650-C9D71BC7ED28}"/>
              </a:ext>
            </a:extLst>
          </p:cNvPr>
          <p:cNvSpPr txBox="1"/>
          <p:nvPr/>
        </p:nvSpPr>
        <p:spPr>
          <a:xfrm>
            <a:off x="762000" y="2398770"/>
            <a:ext cx="6531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📂 ccbd-exam-2025-darnall-gc-bucket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├── 📁 data-analytics-results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(Folder contents...)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📁 datasets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common_crawl_25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common_crawl_data.csv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gdelt_23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gdelt_merged.csv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introvert-vs-extrovert-behavior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      ├── 📄 personality_dataset.csv</a:t>
            </a:r>
          </a:p>
        </p:txBody>
      </p:sp>
    </p:spTree>
    <p:extLst>
      <p:ext uri="{BB962C8B-B14F-4D97-AF65-F5344CB8AC3E}">
        <p14:creationId xmlns:p14="http://schemas.microsoft.com/office/powerpoint/2010/main" val="2790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53933FF-9A22-C525-C859-B9F5C5762FA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59837"/>
            <a:ext cx="10665845" cy="5536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creating the directory structure in my bucket, I simply entered the subdirectory of interest and clicked on the </a:t>
            </a:r>
            <a:r>
              <a:rPr lang="en-US" b="1" i="1" dirty="0"/>
              <a:t>upload file</a:t>
            </a:r>
            <a:r>
              <a:rPr lang="en-US" dirty="0"/>
              <a:t> button, selected the file on my </a:t>
            </a:r>
            <a:r>
              <a:rPr lang="en-US" b="1" dirty="0"/>
              <a:t>host machine</a:t>
            </a:r>
            <a:r>
              <a:rPr lang="en-US" dirty="0"/>
              <a:t> and once it finished uploading, I could use it or manipulate it with the Cloud Shell or notebooks (next slides)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 err="1"/>
              <a:t>gsutil</a:t>
            </a:r>
            <a:r>
              <a:rPr lang="en-US" b="1" i="1" dirty="0"/>
              <a:t> </a:t>
            </a:r>
            <a:r>
              <a:rPr lang="en-US" i="1" dirty="0"/>
              <a:t>code equivalent is: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gsutil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cp ~/data/gdelt_merged.csv gs://ccbd-exam-2025-darnall-gc-bucket/datasets/gdelt_23/gdelt_merged.csv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B87B-699D-B3FD-ACD3-13021464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3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3FAAB1-F564-D8C6-5DB1-877D896493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69167"/>
            <a:ext cx="10665845" cy="5526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are the contents of my bucket after uploading the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E500-4FF8-E0F3-7B34-B2BA411D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AE4AC9-7BC0-0B10-B860-14E49DD2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70" y="1523292"/>
            <a:ext cx="10105005" cy="48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5763-277B-DB30-F833-C236DF18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4922-7232-5257-1491-52C7D6FB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manipulation using SQL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B4A1A3-4012-5140-22BE-8DED48BD6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2055A-CA03-B5F2-2849-BBDC7483A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2E7A009-FACF-5223-6630-BEC151C3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724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EF70ED8-44C8-F973-80C9-0A3FDBA782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53143"/>
            <a:ext cx="10665845" cy="5442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first target platform to query the dataset(s) is the </a:t>
            </a:r>
            <a:r>
              <a:rPr lang="en-US" b="1" i="1" dirty="0"/>
              <a:t>Google Cloud Big Query</a:t>
            </a:r>
            <a:r>
              <a:rPr lang="en-US" dirty="0"/>
              <a:t> service, specifically the </a:t>
            </a:r>
            <a:r>
              <a:rPr lang="en-US" b="1" i="1" dirty="0"/>
              <a:t>SQL</a:t>
            </a:r>
            <a:r>
              <a:rPr lang="en-US" dirty="0"/>
              <a:t>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Query provides both </a:t>
            </a:r>
            <a:r>
              <a:rPr lang="en-US" b="1" dirty="0"/>
              <a:t>Data Manipulation Language</a:t>
            </a:r>
            <a:r>
              <a:rPr lang="en-US" dirty="0"/>
              <a:t> (</a:t>
            </a:r>
            <a:r>
              <a:rPr lang="en-US" b="1" dirty="0"/>
              <a:t>DML</a:t>
            </a:r>
            <a:r>
              <a:rPr lang="en-US" dirty="0"/>
              <a:t>) and </a:t>
            </a:r>
            <a:r>
              <a:rPr lang="en-US" b="1" dirty="0"/>
              <a:t>Data Definition Language </a:t>
            </a:r>
            <a:r>
              <a:rPr lang="en-US" dirty="0"/>
              <a:t>(</a:t>
            </a:r>
            <a:r>
              <a:rPr lang="en-US" b="1" dirty="0"/>
              <a:t>DDL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investigate the data, I: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dataset</a:t>
            </a:r>
            <a:r>
              <a:rPr lang="en-US" dirty="0"/>
              <a:t> object</a:t>
            </a:r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table</a:t>
            </a:r>
            <a:r>
              <a:rPr lang="en-US" dirty="0"/>
              <a:t> object within the dataset</a:t>
            </a:r>
          </a:p>
          <a:p>
            <a:pPr marL="514350" indent="-514350">
              <a:buAutoNum type="arabicParenR"/>
            </a:pPr>
            <a:r>
              <a:rPr lang="en-US" dirty="0"/>
              <a:t>Selected the </a:t>
            </a:r>
            <a:r>
              <a:rPr lang="en-US" i="1" dirty="0"/>
              <a:t>Google Cloud Storage Bucket</a:t>
            </a:r>
            <a:r>
              <a:rPr lang="en-US" dirty="0"/>
              <a:t> as the source of the data, by selecting the auto-inference on the schema (from the imported .csv file)</a:t>
            </a:r>
          </a:p>
          <a:p>
            <a:pPr marL="514350" indent="-514350">
              <a:buAutoNum type="arabicParenR"/>
            </a:pPr>
            <a:r>
              <a:rPr lang="en-US" dirty="0"/>
              <a:t>Created a query and started inquiring about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A83F-B324-CC54-C00B-B7B7BA11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1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76FD-85FF-0AE9-D27D-0D4C710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2ACDE0-D547-937D-1C41-D170AA7C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485192"/>
            <a:ext cx="11228809" cy="53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19C87-B7C9-507C-DDF0-8AB4A13F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AA03E-FEED-2BFB-BC60-C940B2E0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8" y="399985"/>
            <a:ext cx="11730924" cy="55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1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360FB4-202C-38FA-9679-783B7FBC5B0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22515"/>
            <a:ext cx="10665845" cy="5573484"/>
          </a:xfrm>
        </p:spPr>
        <p:txBody>
          <a:bodyPr/>
          <a:lstStyle/>
          <a:p>
            <a:r>
              <a:rPr lang="en-US" dirty="0"/>
              <a:t>The very first query I executed, other than the exploratory one, is one of the upmost importance to assess weather the drawn conclusions from the analysis are sound or not, which is </a:t>
            </a:r>
            <a:r>
              <a:rPr lang="en-US" i="1" dirty="0"/>
              <a:t>dataset balance</a:t>
            </a:r>
            <a:r>
              <a:rPr lang="en-US" dirty="0"/>
              <a:t> (which it is, hence the high usability score on Kaggle)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657E7-28CA-CEF1-CC90-FA0D406A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461402-79D6-1ECE-B860-13136E90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9" y="2304209"/>
            <a:ext cx="8230625" cy="40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5359B81-90F9-51E7-5164-5BA0391389F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78499"/>
            <a:ext cx="10665845" cy="11383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shows how leveraging the Google Cloud Big Query engine, one could perform more notebook-oriented SQL inquiries about the data using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AB526-C373-B333-4086-D2D7B67C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82189F-B15F-0A25-F1FB-E9CE4946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6833"/>
            <a:ext cx="8803858" cy="4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675C5-1B74-2E63-4A91-E8E58C40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86A0-7B48-5DB4-6029-AABA2537C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Data analysis with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C162EF-05D6-32B7-5831-189122B19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AC9EB8-9B74-5BAE-8B64-AF31E1EB8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B98CCA7-F453-9923-B4E2-B9ABC5B7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72327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19" y="1452141"/>
            <a:ext cx="6343650" cy="67155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overview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67419" y="2261442"/>
            <a:ext cx="6575263" cy="314441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Course Work Overview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Cloud Environment Setup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Dataset Ingestion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Structured Data Manipulation and Query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Analytics using Databricks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Enrichment using Machine Learning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6971-206D-45E9-8B42-9BC1AFC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44FB0C-07A9-3087-2784-90A168E2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018982"/>
            <a:ext cx="10813401" cy="5171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669F2-8460-72A4-8740-39232352B213}"/>
              </a:ext>
            </a:extLst>
          </p:cNvPr>
          <p:cNvSpPr txBox="1"/>
          <p:nvPr/>
        </p:nvSpPr>
        <p:spPr>
          <a:xfrm>
            <a:off x="345233" y="372651"/>
            <a:ext cx="1046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I created a table in Databricks, then I configured the permissions and finally I performed the queries</a:t>
            </a:r>
          </a:p>
        </p:txBody>
      </p:sp>
    </p:spTree>
    <p:extLst>
      <p:ext uri="{BB962C8B-B14F-4D97-AF65-F5344CB8AC3E}">
        <p14:creationId xmlns:p14="http://schemas.microsoft.com/office/powerpoint/2010/main" val="121178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D345-CAB6-B1C9-B1A4-C5E91512E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9820-F590-D475-07B9-DCB5FF367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What does the data say?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79F123-C372-6C89-E4CC-68FC6E540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367797-5D89-F5A1-A0A6-B2F31A13E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6904DB4-7DA8-B1E5-227B-477BA47B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1590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2B49-9A11-FB3D-8CEE-F760BC80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A two images of a person and a brain&#10;&#10;AI-generated content may be incorrect.">
            <a:extLst>
              <a:ext uri="{FF2B5EF4-FFF2-40B4-BE49-F238E27FC236}">
                <a16:creationId xmlns:a16="http://schemas.microsoft.com/office/drawing/2014/main" id="{ABD29A6A-1DF2-7361-CFBC-6D8815EF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4" y="1562956"/>
            <a:ext cx="9201052" cy="462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95132-64D7-E754-9965-88A9C7511FE1}"/>
              </a:ext>
            </a:extLst>
          </p:cNvPr>
          <p:cNvSpPr txBox="1"/>
          <p:nvPr/>
        </p:nvSpPr>
        <p:spPr>
          <a:xfrm>
            <a:off x="2923592" y="665584"/>
            <a:ext cx="6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Personality Behavior Dataset</a:t>
            </a:r>
          </a:p>
        </p:txBody>
      </p:sp>
    </p:spTree>
    <p:extLst>
      <p:ext uri="{BB962C8B-B14F-4D97-AF65-F5344CB8AC3E}">
        <p14:creationId xmlns:p14="http://schemas.microsoft.com/office/powerpoint/2010/main" val="294034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79FD9-C35A-0E60-7892-7C8505A6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37A5E-EBBA-495C-C8F4-6E3497CAC131}"/>
              </a:ext>
            </a:extLst>
          </p:cNvPr>
          <p:cNvSpPr txBox="1"/>
          <p:nvPr/>
        </p:nvSpPr>
        <p:spPr>
          <a:xfrm>
            <a:off x="3887264" y="214577"/>
            <a:ext cx="368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Dataset Features</a:t>
            </a:r>
          </a:p>
        </p:txBody>
      </p:sp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F9FC30-C60D-1B42-ED1A-D7E31789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71" y="2395049"/>
            <a:ext cx="882621" cy="882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862D22-F666-D76C-A911-C4C984CB966F}"/>
              </a:ext>
            </a:extLst>
          </p:cNvPr>
          <p:cNvSpPr txBox="1"/>
          <p:nvPr/>
        </p:nvSpPr>
        <p:spPr>
          <a:xfrm>
            <a:off x="2358210" y="1522160"/>
            <a:ext cx="137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Personality Type</a:t>
            </a:r>
          </a:p>
        </p:txBody>
      </p:sp>
      <p:pic>
        <p:nvPicPr>
          <p:cNvPr id="12" name="Picture 11" descr="A group of chat bubbles with a heart and a thumb up&#10;&#10;AI-generated content may be incorrect.">
            <a:extLst>
              <a:ext uri="{FF2B5EF4-FFF2-40B4-BE49-F238E27FC236}">
                <a16:creationId xmlns:a16="http://schemas.microsoft.com/office/drawing/2014/main" id="{E63297D7-1F8D-64EE-763C-278D1189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07" y="2395049"/>
            <a:ext cx="882621" cy="882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6C107A-CC7C-C604-33A3-22617C78AC5B}"/>
              </a:ext>
            </a:extLst>
          </p:cNvPr>
          <p:cNvSpPr txBox="1"/>
          <p:nvPr/>
        </p:nvSpPr>
        <p:spPr>
          <a:xfrm>
            <a:off x="4544008" y="1315617"/>
            <a:ext cx="1530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Media Post Frequency</a:t>
            </a:r>
          </a:p>
        </p:txBody>
      </p:sp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78A08BC-376B-DF5C-E27B-56AF995D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553" y="2168491"/>
            <a:ext cx="1005774" cy="1005774"/>
          </a:xfrm>
          <a:prstGeom prst="rect">
            <a:avLst/>
          </a:prstGeom>
        </p:spPr>
      </p:pic>
      <p:pic>
        <p:nvPicPr>
          <p:cNvPr id="25" name="Picture 2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C09AA-FC5B-6C5B-8E65-A5EB60840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043" y="4546779"/>
            <a:ext cx="882621" cy="882621"/>
          </a:xfrm>
          <a:prstGeom prst="rect">
            <a:avLst/>
          </a:prstGeom>
        </p:spPr>
      </p:pic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5EC36AD-DA5E-4275-CF11-43B952627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807" y="4538958"/>
            <a:ext cx="882621" cy="882621"/>
          </a:xfrm>
          <a:prstGeom prst="rect">
            <a:avLst/>
          </a:prstGeom>
        </p:spPr>
      </p:pic>
      <p:pic>
        <p:nvPicPr>
          <p:cNvPr id="29" name="Picture 28" descr="A group of people in a line&#10;&#10;AI-generated content may be incorrect.">
            <a:extLst>
              <a:ext uri="{FF2B5EF4-FFF2-40B4-BE49-F238E27FC236}">
                <a16:creationId xmlns:a16="http://schemas.microsoft.com/office/drawing/2014/main" id="{92B9393D-EFE8-6F39-1A02-FEC077287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104" y="2281243"/>
            <a:ext cx="952500" cy="952500"/>
          </a:xfrm>
          <a:prstGeom prst="rect">
            <a:avLst/>
          </a:prstGeom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4B5E628-3B1C-80A0-9CAB-A21E0F9876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5471" y="4546779"/>
            <a:ext cx="882621" cy="8826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038FEE-F6F7-D773-4478-935586C77872}"/>
              </a:ext>
            </a:extLst>
          </p:cNvPr>
          <p:cNvSpPr txBox="1"/>
          <p:nvPr/>
        </p:nvSpPr>
        <p:spPr>
          <a:xfrm>
            <a:off x="6614243" y="1544995"/>
            <a:ext cx="153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Friend Group Size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CFA866-2DD8-62AC-BE19-1198224F0355}"/>
              </a:ext>
            </a:extLst>
          </p:cNvPr>
          <p:cNvSpPr txBox="1"/>
          <p:nvPr/>
        </p:nvSpPr>
        <p:spPr>
          <a:xfrm>
            <a:off x="8304533" y="1507609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Battery Drainage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998E77-6D65-A336-E09E-4832BD679916}"/>
              </a:ext>
            </a:extLst>
          </p:cNvPr>
          <p:cNvSpPr txBox="1"/>
          <p:nvPr/>
        </p:nvSpPr>
        <p:spPr>
          <a:xfrm>
            <a:off x="2358210" y="3794697"/>
            <a:ext cx="125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Outdoors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073882-7B97-688E-52ED-AED0418900DF}"/>
              </a:ext>
            </a:extLst>
          </p:cNvPr>
          <p:cNvSpPr txBox="1"/>
          <p:nvPr/>
        </p:nvSpPr>
        <p:spPr>
          <a:xfrm>
            <a:off x="4828590" y="3794697"/>
            <a:ext cx="96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 Fear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050C56-5E9B-99EF-03E9-B88861055F2D}"/>
              </a:ext>
            </a:extLst>
          </p:cNvPr>
          <p:cNvSpPr txBox="1"/>
          <p:nvPr/>
        </p:nvSpPr>
        <p:spPr>
          <a:xfrm>
            <a:off x="6945085" y="3794696"/>
            <a:ext cx="10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Alone Time</a:t>
            </a:r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329835C-CEE2-3834-7BEF-A8CE1DDCFF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129" y="4546779"/>
            <a:ext cx="882621" cy="88262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86372C6-41A1-BA96-F221-55AC8C65B254}"/>
              </a:ext>
            </a:extLst>
          </p:cNvPr>
          <p:cNvSpPr txBox="1"/>
          <p:nvPr/>
        </p:nvSpPr>
        <p:spPr>
          <a:xfrm>
            <a:off x="8462851" y="3615628"/>
            <a:ext cx="14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Event Attendance</a:t>
            </a:r>
          </a:p>
        </p:txBody>
      </p:sp>
    </p:spTree>
    <p:extLst>
      <p:ext uri="{BB962C8B-B14F-4D97-AF65-F5344CB8AC3E}">
        <p14:creationId xmlns:p14="http://schemas.microsoft.com/office/powerpoint/2010/main" val="349076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09A00-7749-B29A-A097-15E1989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C0CBD86-AF76-B71D-8683-804BDF70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57" y="2209952"/>
            <a:ext cx="243809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15E79-7347-4159-E726-20CCD2A303C8}"/>
              </a:ext>
            </a:extLst>
          </p:cNvPr>
          <p:cNvSpPr txBox="1"/>
          <p:nvPr/>
        </p:nvSpPr>
        <p:spPr>
          <a:xfrm>
            <a:off x="3068857" y="522514"/>
            <a:ext cx="6054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Size of the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5E028-F3AF-85A9-7583-48F97895F5C5}"/>
              </a:ext>
            </a:extLst>
          </p:cNvPr>
          <p:cNvSpPr txBox="1"/>
          <p:nvPr/>
        </p:nvSpPr>
        <p:spPr>
          <a:xfrm>
            <a:off x="6096000" y="2696547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scadia Code" panose="020B0609020000020004" pitchFamily="49" charset="0"/>
                <a:cs typeface="Cascadia Code" panose="020B0609020000020004" pitchFamily="49" charset="0"/>
              </a:rPr>
              <a:t>2900 </a:t>
            </a:r>
          </a:p>
        </p:txBody>
      </p:sp>
    </p:spTree>
    <p:extLst>
      <p:ext uri="{BB962C8B-B14F-4D97-AF65-F5344CB8AC3E}">
        <p14:creationId xmlns:p14="http://schemas.microsoft.com/office/powerpoint/2010/main" val="331275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EBEE7-B1C8-A1D9-2AE6-A9E99123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14CF77-1C0F-688A-728F-4922A1103E39}"/>
              </a:ext>
            </a:extLst>
          </p:cNvPr>
          <p:cNvSpPr txBox="1"/>
          <p:nvPr/>
        </p:nvSpPr>
        <p:spPr>
          <a:xfrm>
            <a:off x="3238486" y="289249"/>
            <a:ext cx="571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Is the dataset balanced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248D7-62C4-94ED-B853-25341DEE67D7}"/>
              </a:ext>
            </a:extLst>
          </p:cNvPr>
          <p:cNvSpPr txBox="1"/>
          <p:nvPr/>
        </p:nvSpPr>
        <p:spPr>
          <a:xfrm>
            <a:off x="589384" y="4109581"/>
            <a:ext cx="5197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 AS Personality, COUNT(*) AS Samples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`ccbd-exam-2025-darnall.intro_extro_behavior.intro_extro_data`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 AS Personality, COUNT(*) AS Samples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haky_workspace.default.personality_dataset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df.groupBy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(col("Personality")) \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.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(count("*").alias("Samples")) \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.select(col("Personality"), col("Samples")) \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.show()</a:t>
            </a:r>
          </a:p>
        </p:txBody>
      </p:sp>
      <p:pic>
        <p:nvPicPr>
          <p:cNvPr id="7" name="Picture 6" descr="A pie chart with a blue circle&#10;&#10;AI-generated content may be incorrect.">
            <a:extLst>
              <a:ext uri="{FF2B5EF4-FFF2-40B4-BE49-F238E27FC236}">
                <a16:creationId xmlns:a16="http://schemas.microsoft.com/office/drawing/2014/main" id="{73AB48F0-C32D-4EEA-673C-DF6733DB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4" y="1317525"/>
            <a:ext cx="7536130" cy="24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05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9084-AE5C-74B9-2E3B-2624896C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AE5C0-AAAD-3B13-D0AA-2453891C0F79}"/>
              </a:ext>
            </a:extLst>
          </p:cNvPr>
          <p:cNvSpPr txBox="1"/>
          <p:nvPr/>
        </p:nvSpPr>
        <p:spPr>
          <a:xfrm>
            <a:off x="517168" y="3760237"/>
            <a:ext cx="51225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COUNT(*)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Total_Friend_Count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`ccbd-exam-2025-darnall.intro_extro_behavior.intro_extro_data`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COUNT(*)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Total_Friend_Count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haky_workspace.default.personality_dataset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df.groupBy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("Personality").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(count("*").alias("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Total_Friend_Count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")).show()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 descr="A screen shot of a pie chart&#10;&#10;AI-generated content may be incorrect.">
            <a:extLst>
              <a:ext uri="{FF2B5EF4-FFF2-40B4-BE49-F238E27FC236}">
                <a16:creationId xmlns:a16="http://schemas.microsoft.com/office/drawing/2014/main" id="{302BD08E-0DEC-222A-30A3-5BBE9DD0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8" y="1173958"/>
            <a:ext cx="7033879" cy="2362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3FBCDC-CB23-1A39-506A-73023609C9FF}"/>
              </a:ext>
            </a:extLst>
          </p:cNvPr>
          <p:cNvSpPr txBox="1"/>
          <p:nvPr/>
        </p:nvSpPr>
        <p:spPr>
          <a:xfrm>
            <a:off x="1761809" y="507993"/>
            <a:ext cx="920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What is the total (absolute) number of friends per personality type</a:t>
            </a:r>
          </a:p>
        </p:txBody>
      </p:sp>
    </p:spTree>
    <p:extLst>
      <p:ext uri="{BB962C8B-B14F-4D97-AF65-F5344CB8AC3E}">
        <p14:creationId xmlns:p14="http://schemas.microsoft.com/office/powerpoint/2010/main" val="355470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FE79E-7685-AD3A-ECD8-C08E4A76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269E-8CD7-E47F-36A7-74754990D240}"/>
              </a:ext>
            </a:extLst>
          </p:cNvPr>
          <p:cNvSpPr txBox="1"/>
          <p:nvPr/>
        </p:nvSpPr>
        <p:spPr>
          <a:xfrm>
            <a:off x="317240" y="4263469"/>
            <a:ext cx="60742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AVG(Friends_circle_size) AS Average_Friend_Group_Size</a:t>
            </a:r>
          </a:p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FROM `ccbd-exam-2025-darnall.intro_extro_behavior.intro_extro_data`</a:t>
            </a:r>
          </a:p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%sql</a:t>
            </a:r>
          </a:p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AVG(Friends_circle_size) AS Average_Friend_Group_Size</a:t>
            </a:r>
          </a:p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FROM haky_workspace.default.personality_dataset</a:t>
            </a:r>
          </a:p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df.groupBy("Personality").agg(</a:t>
            </a:r>
          </a:p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    avg("Friends_circle_size").alias("Average_Friend_Group_Size")</a:t>
            </a:r>
          </a:p>
          <a:p>
            <a:r>
              <a:rPr lang="en-US" sz="1000">
                <a:latin typeface="Cascadia Code" panose="020B0609020000020004" pitchFamily="49" charset="0"/>
                <a:cs typeface="Cascadia Code" panose="020B0609020000020004" pitchFamily="49" charset="0"/>
              </a:rPr>
              <a:t>).show()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4F4A7A15-2493-C9EB-9F65-5A05719C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1524000"/>
            <a:ext cx="7741890" cy="2600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B78CA-AE48-5386-7EB9-A3030C8DB84E}"/>
              </a:ext>
            </a:extLst>
          </p:cNvPr>
          <p:cNvSpPr txBox="1"/>
          <p:nvPr/>
        </p:nvSpPr>
        <p:spPr>
          <a:xfrm>
            <a:off x="2098752" y="709127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What is the average friend group size per personality type</a:t>
            </a:r>
          </a:p>
        </p:txBody>
      </p:sp>
    </p:spTree>
    <p:extLst>
      <p:ext uri="{BB962C8B-B14F-4D97-AF65-F5344CB8AC3E}">
        <p14:creationId xmlns:p14="http://schemas.microsoft.com/office/powerpoint/2010/main" val="2365182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E25B3-5D4B-2749-444A-748AD33D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C5704-0092-6A5D-5BA6-C8FB34E57F55}"/>
              </a:ext>
            </a:extLst>
          </p:cNvPr>
          <p:cNvSpPr txBox="1"/>
          <p:nvPr/>
        </p:nvSpPr>
        <p:spPr>
          <a:xfrm>
            <a:off x="264367" y="2628047"/>
            <a:ext cx="58316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CASE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BETWEEN 0 AND 5 THEN '0-5'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BETWEEN 6 AND 10 THEN '6-10'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BETWEEN 11 AND 15 THEN '11-15'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BETWEEN 16 AND 20 THEN '16-20'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ELSE 'Unknown'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END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COUNT(*)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group_count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AVG(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Average_Group_Size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haky_workspace.default.personality_dataset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Personality = 'Extrovert'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ORDER BY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CASE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'0-5' THEN 1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'6-10' THEN 2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'11-15' THEN 3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'16-20' THEN 4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ELSE 5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END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 descr="A graph with green and orange lines&#10;&#10;AI-generated content may be incorrect.">
            <a:extLst>
              <a:ext uri="{FF2B5EF4-FFF2-40B4-BE49-F238E27FC236}">
                <a16:creationId xmlns:a16="http://schemas.microsoft.com/office/drawing/2014/main" id="{FDAD9DDD-4C4C-5CCC-20E8-E4E9E68C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8" y="217714"/>
            <a:ext cx="6668278" cy="2239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ACBD7-D131-0939-4B57-897E96FF4173}"/>
              </a:ext>
            </a:extLst>
          </p:cNvPr>
          <p:cNvSpPr txBox="1"/>
          <p:nvPr/>
        </p:nvSpPr>
        <p:spPr>
          <a:xfrm>
            <a:off x="6551839" y="5056418"/>
            <a:ext cx="549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What are the most common friend group sizes by for extroverts</a:t>
            </a:r>
          </a:p>
        </p:txBody>
      </p:sp>
    </p:spTree>
    <p:extLst>
      <p:ext uri="{BB962C8B-B14F-4D97-AF65-F5344CB8AC3E}">
        <p14:creationId xmlns:p14="http://schemas.microsoft.com/office/powerpoint/2010/main" val="3947282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7983-4374-3B1D-B3F3-0AAA2A4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E6042-D376-8B1C-80A2-8DD9BC6EFEA3}"/>
              </a:ext>
            </a:extLst>
          </p:cNvPr>
          <p:cNvSpPr txBox="1"/>
          <p:nvPr/>
        </p:nvSpPr>
        <p:spPr>
          <a:xfrm>
            <a:off x="205274" y="2715208"/>
            <a:ext cx="529356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CASE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BETWEEN 0 AND 5 THEN '0-5'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BETWEEN 6 AND 10 THEN '6-10'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BETWEEN 11 AND 15 THEN '11-15'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BETWEEN 16 AND 20 THEN '16-20'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ELSE 'Unknown'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END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COUNT(*)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group_count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AVG(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Average_Group_Size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haky_workspace.default.personality_dataset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Personality = 'Introvert'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ORDER BY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CASE 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'0-5' THEN 1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'6-10' THEN 2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'11-15' THEN 3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WHEN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size_bin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'16-20' THEN 4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ELSE 5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END</a:t>
            </a:r>
          </a:p>
        </p:txBody>
      </p:sp>
      <p:pic>
        <p:nvPicPr>
          <p:cNvPr id="7" name="Picture 6" descr="A graph with a line and a number of people&#10;&#10;AI-generated content may be incorrect.">
            <a:extLst>
              <a:ext uri="{FF2B5EF4-FFF2-40B4-BE49-F238E27FC236}">
                <a16:creationId xmlns:a16="http://schemas.microsoft.com/office/drawing/2014/main" id="{AD4C4146-3A49-DA7A-B28A-237FFF80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4" y="203252"/>
            <a:ext cx="7436288" cy="2497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6BF235-DD41-19D4-5D20-6408A4BA5767}"/>
              </a:ext>
            </a:extLst>
          </p:cNvPr>
          <p:cNvSpPr txBox="1"/>
          <p:nvPr/>
        </p:nvSpPr>
        <p:spPr>
          <a:xfrm>
            <a:off x="6613071" y="4612044"/>
            <a:ext cx="4493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What are the most common friend group sizes by for introverts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8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Coursework overview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1C772AF-CE0F-1F73-47A1-2824C244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E5296-B38B-4773-42B2-CDDE09FF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58B9E-29B3-6F4F-063A-CE893820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841C5-3257-24D1-1BCD-BC30EE2627F7}"/>
              </a:ext>
            </a:extLst>
          </p:cNvPr>
          <p:cNvSpPr txBox="1"/>
          <p:nvPr/>
        </p:nvSpPr>
        <p:spPr>
          <a:xfrm>
            <a:off x="251926" y="4138255"/>
            <a:ext cx="53371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CORR(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Post_Freq_Friend_Circle_Size_Corr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`ccbd-exam-2025-darnall.intro_extro_behavior.intro_extro_data`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CORR(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Post_Freq_Friend_Circle_Size_Corr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haky_workspace.default.personality_dataset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df.groupBy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("Personality").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corr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Friends_circle_size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")).show()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F6F231E4-C62F-9A04-E2B1-1890A392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1150775"/>
            <a:ext cx="8001681" cy="2687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5D95D0-A52B-3557-4190-A6933502E71F}"/>
              </a:ext>
            </a:extLst>
          </p:cNvPr>
          <p:cNvSpPr txBox="1"/>
          <p:nvPr/>
        </p:nvSpPr>
        <p:spPr>
          <a:xfrm>
            <a:off x="1490905" y="446728"/>
            <a:ext cx="934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Is there a correlation between Post frequency and Friend Circle Size</a:t>
            </a:r>
          </a:p>
        </p:txBody>
      </p:sp>
    </p:spTree>
    <p:extLst>
      <p:ext uri="{BB962C8B-B14F-4D97-AF65-F5344CB8AC3E}">
        <p14:creationId xmlns:p14="http://schemas.microsoft.com/office/powerpoint/2010/main" val="180528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4155-2988-C838-169A-777628422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1A483-BA79-3875-54F7-F59D6990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F7947-16D1-2227-1845-09D2906A715E}"/>
              </a:ext>
            </a:extLst>
          </p:cNvPr>
          <p:cNvSpPr txBox="1"/>
          <p:nvPr/>
        </p:nvSpPr>
        <p:spPr>
          <a:xfrm>
            <a:off x="195943" y="3984367"/>
            <a:ext cx="5094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CORR(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Time_spent_Alone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Post_Freq_Time_Spent_Alone_Corr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`ccbd-exam-2025-darnall.intro_extro_behavior.intro_extro_data`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CORR(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Time_spent_Alone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Post_Freq_Time_Spent_Alone_Corr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haky_workspace.default.personality_dataset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df.groupBy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("Personality").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corr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Time_spent_alone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")).show()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FE9AA3-A698-9984-5EF4-17B07DF1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1524000"/>
            <a:ext cx="6936214" cy="2329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3E13A-C424-1A97-1238-7B5DE79319FD}"/>
              </a:ext>
            </a:extLst>
          </p:cNvPr>
          <p:cNvSpPr txBox="1"/>
          <p:nvPr/>
        </p:nvSpPr>
        <p:spPr>
          <a:xfrm>
            <a:off x="1560143" y="662473"/>
            <a:ext cx="907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Is there a correlation between Post Frequency and Time Spent Alone</a:t>
            </a:r>
          </a:p>
        </p:txBody>
      </p:sp>
    </p:spTree>
    <p:extLst>
      <p:ext uri="{BB962C8B-B14F-4D97-AF65-F5344CB8AC3E}">
        <p14:creationId xmlns:p14="http://schemas.microsoft.com/office/powerpoint/2010/main" val="1014507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33AE2-7A0F-E55C-1F83-A9745CFA2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D044E-1592-84EC-38C0-6A531E11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374FF-80F7-A99D-C61F-5C1DF7B577D9}"/>
              </a:ext>
            </a:extLst>
          </p:cNvPr>
          <p:cNvSpPr txBox="1"/>
          <p:nvPr/>
        </p:nvSpPr>
        <p:spPr>
          <a:xfrm>
            <a:off x="289250" y="3900196"/>
            <a:ext cx="5094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CORR(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Social_event_attendance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Post_Freq_Social_Attendance_Corr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`ccbd-exam-2025-darnall.intro_extro_behavior.intro_extro_data`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CORR(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Social_event_attendance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Post_Freq_Social_Attendance_Corr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haky_workspace.default.personality_dataset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df.groupBy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("Personality").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corr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Social_event_attendance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")).show()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864B1E23-FDE4-5743-FB7F-6B5896C9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524000"/>
            <a:ext cx="6491703" cy="2180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8A681-704C-CC06-1E58-528D38507838}"/>
              </a:ext>
            </a:extLst>
          </p:cNvPr>
          <p:cNvSpPr txBox="1"/>
          <p:nvPr/>
        </p:nvSpPr>
        <p:spPr>
          <a:xfrm>
            <a:off x="1492817" y="606490"/>
            <a:ext cx="920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Is there a correlation between Post Frequency and Social Attendance</a:t>
            </a:r>
          </a:p>
        </p:txBody>
      </p:sp>
    </p:spTree>
    <p:extLst>
      <p:ext uri="{BB962C8B-B14F-4D97-AF65-F5344CB8AC3E}">
        <p14:creationId xmlns:p14="http://schemas.microsoft.com/office/powerpoint/2010/main" val="2449552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136F8-680D-C4FA-4234-180F04BB4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1BBCB-92FF-6D17-7365-9D9A1954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90E32-808E-19F0-DDC1-70E6581DBE3E}"/>
              </a:ext>
            </a:extLst>
          </p:cNvPr>
          <p:cNvSpPr txBox="1"/>
          <p:nvPr/>
        </p:nvSpPr>
        <p:spPr>
          <a:xfrm>
            <a:off x="261257" y="3494028"/>
            <a:ext cx="4338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AVG(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Social_event_attendance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Average_Social_Event_Attendance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`ccbd-exam-2025-darnall.intro_extro_behavior.intro_extro_data`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AVG(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Social_event_attendance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Average_Social_Event_Attendance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haky_workspace.default.personality_dataset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df.groupBy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("Personality") \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.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(avg("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Social_event_attendance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").alias("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Average_Social_Event_Attendance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")) \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.show()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5164F18B-FADF-705F-88AB-C620F65E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1524000"/>
            <a:ext cx="5672138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F4C7F-50E5-EED6-BE7A-FA5A370161CF}"/>
              </a:ext>
            </a:extLst>
          </p:cNvPr>
          <p:cNvSpPr txBox="1"/>
          <p:nvPr/>
        </p:nvSpPr>
        <p:spPr>
          <a:xfrm>
            <a:off x="1694795" y="625151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What is the average Social Event Attendance per Personality Type</a:t>
            </a:r>
          </a:p>
        </p:txBody>
      </p:sp>
    </p:spTree>
    <p:extLst>
      <p:ext uri="{BB962C8B-B14F-4D97-AF65-F5344CB8AC3E}">
        <p14:creationId xmlns:p14="http://schemas.microsoft.com/office/powerpoint/2010/main" val="963841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CDEEB-1193-DDB3-4A55-375493A3F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6B148-C688-4464-7F62-F22CF9A5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815F5-9535-7DAF-2F2A-9C99813B6A0C}"/>
              </a:ext>
            </a:extLst>
          </p:cNvPr>
          <p:cNvSpPr txBox="1"/>
          <p:nvPr/>
        </p:nvSpPr>
        <p:spPr>
          <a:xfrm>
            <a:off x="279918" y="4109581"/>
            <a:ext cx="56263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AVG(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Average_Social_Post_Frequency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`ccbd-exam-2025-darnall.intro_extro_behavior.intro_extro_data`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Personality, AVG(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Average_Social_Post_Frequency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haky_workspace.default.personality_dataset</a:t>
            </a:r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Personality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df.groupBy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("Personality") \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.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(avg("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").alias("</a:t>
            </a:r>
            <a:r>
              <a:rPr lang="en-US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Average_Social_Post_Frequency</a:t>
            </a:r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")) \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.show()</a:t>
            </a:r>
          </a:p>
          <a:p>
            <a:endParaRPr 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BC18953F-E0C9-19EE-5C25-AF567024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524000"/>
            <a:ext cx="6900669" cy="2317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E3EB4-1501-8EA4-6055-F1D139A1805F}"/>
              </a:ext>
            </a:extLst>
          </p:cNvPr>
          <p:cNvSpPr txBox="1"/>
          <p:nvPr/>
        </p:nvSpPr>
        <p:spPr>
          <a:xfrm>
            <a:off x="2178333" y="662473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What is the average Post Frequency by Personality Type</a:t>
            </a:r>
          </a:p>
        </p:txBody>
      </p:sp>
    </p:spTree>
    <p:extLst>
      <p:ext uri="{BB962C8B-B14F-4D97-AF65-F5344CB8AC3E}">
        <p14:creationId xmlns:p14="http://schemas.microsoft.com/office/powerpoint/2010/main" val="2901657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B2210-3589-5BEA-454C-F8B378256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B028-B62D-E846-9D16-E08DDB46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icture 2" descr="A diagram of a logistic system&#10;&#10;AI-generated content may be incorrect.">
            <a:extLst>
              <a:ext uri="{FF2B5EF4-FFF2-40B4-BE49-F238E27FC236}">
                <a16:creationId xmlns:a16="http://schemas.microsoft.com/office/drawing/2014/main" id="{57ABF84F-498B-0BD5-B034-11181613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61" y="1785354"/>
            <a:ext cx="8096250" cy="425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87DE3-CB2A-07B0-7639-712BCC3DA8E7}"/>
              </a:ext>
            </a:extLst>
          </p:cNvPr>
          <p:cNvSpPr txBox="1"/>
          <p:nvPr/>
        </p:nvSpPr>
        <p:spPr>
          <a:xfrm>
            <a:off x="1908796" y="634481"/>
            <a:ext cx="837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Data Enrichment via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82205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C0FB9-0049-16AB-F09D-87B8149C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6AEA9-94FA-BDAA-E309-7BEB95E2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" name="Picture 2" descr="A graph of a logistic regression curve&#10;&#10;AI-generated content may be incorrect.">
            <a:extLst>
              <a:ext uri="{FF2B5EF4-FFF2-40B4-BE49-F238E27FC236}">
                <a16:creationId xmlns:a16="http://schemas.microsoft.com/office/drawing/2014/main" id="{564D9694-6B12-8B53-26C1-78BF8C03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61" y="1002756"/>
            <a:ext cx="6318517" cy="5001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2222BE-9335-5FA3-F394-DD9B2B2859FF}"/>
              </a:ext>
            </a:extLst>
          </p:cNvPr>
          <p:cNvSpPr txBox="1"/>
          <p:nvPr/>
        </p:nvSpPr>
        <p:spPr>
          <a:xfrm>
            <a:off x="1488809" y="330246"/>
            <a:ext cx="9214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Logistic Regressor Performances – AUC Curve</a:t>
            </a:r>
          </a:p>
        </p:txBody>
      </p:sp>
    </p:spTree>
    <p:extLst>
      <p:ext uri="{BB962C8B-B14F-4D97-AF65-F5344CB8AC3E}">
        <p14:creationId xmlns:p14="http://schemas.microsoft.com/office/powerpoint/2010/main" val="2668679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3A321-F958-9B45-95CF-E234AAD13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57018-2D76-A784-0486-0B244695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FFCBD79A-FEDE-2FE1-5E27-1F466245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1" y="172335"/>
            <a:ext cx="5963716" cy="6513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5D34E1-0E65-D3EA-B6E6-BD88DDD0CC1F}"/>
              </a:ext>
            </a:extLst>
          </p:cNvPr>
          <p:cNvSpPr txBox="1"/>
          <p:nvPr/>
        </p:nvSpPr>
        <p:spPr>
          <a:xfrm>
            <a:off x="6550090" y="1035698"/>
            <a:ext cx="5309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From this simple yet insightful analysis we gained insights pertaining to the intricacies behind two prominent personalities in our society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The following is a dashboard summarizing what we have seen thus far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6866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A3DC-1BF4-D865-67DE-CDF712294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F85-51A3-5E83-9D9B-D160CF74D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0E1D05-F06B-B816-4C68-6AFBB434F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FA76EB-84B2-2BDD-1D0D-C273CFC8C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33BB042-1E46-D935-C65E-9C1E6748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4346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FDF78-76DD-933B-1DD1-5177C76EB00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goal of the project is to demonstrate mastery of both </a:t>
            </a:r>
            <a:r>
              <a:rPr lang="en-US" b="1" i="1" dirty="0"/>
              <a:t>cloud</a:t>
            </a:r>
            <a:r>
              <a:rPr lang="en-US" b="1" dirty="0"/>
              <a:t> </a:t>
            </a:r>
            <a:r>
              <a:rPr lang="en-US" dirty="0"/>
              <a:t> and </a:t>
            </a:r>
            <a:r>
              <a:rPr lang="en-US" b="1" i="1" dirty="0"/>
              <a:t>big data </a:t>
            </a:r>
            <a:r>
              <a:rPr lang="en-US" i="1" dirty="0"/>
              <a:t>technologies applied to </a:t>
            </a:r>
            <a:r>
              <a:rPr lang="en-US" b="1" i="1" dirty="0"/>
              <a:t>big data analytics</a:t>
            </a:r>
          </a:p>
          <a:p>
            <a:pPr marL="0" indent="0">
              <a:buNone/>
            </a:pPr>
            <a:r>
              <a:rPr lang="en-US" dirty="0"/>
              <a:t>To achieve the goal, I only needed 1 </a:t>
            </a:r>
            <a:r>
              <a:rPr lang="en-US" b="1" i="1" dirty="0"/>
              <a:t>fundamental </a:t>
            </a:r>
            <a:r>
              <a:rPr lang="en-US" dirty="0"/>
              <a:t>component, the </a:t>
            </a:r>
            <a:r>
              <a:rPr lang="en-US" b="1" i="1" dirty="0"/>
              <a:t>dataset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main dataset I used is: </a:t>
            </a:r>
            <a:r>
              <a:rPr lang="en-US" dirty="0">
                <a:hlinkClick r:id="rId2"/>
              </a:rPr>
              <a:t>The Extrovert-Introvert Behavior Analysis</a:t>
            </a:r>
            <a:r>
              <a:rPr lang="en-US" dirty="0"/>
              <a:t>, from Kaggle, a well-known platform used by thousands of </a:t>
            </a:r>
            <a:r>
              <a:rPr lang="en-US" i="1" dirty="0"/>
              <a:t>data professionals </a:t>
            </a:r>
            <a:r>
              <a:rPr lang="en-US" dirty="0"/>
              <a:t> and </a:t>
            </a:r>
            <a:r>
              <a:rPr lang="en-US" i="1" dirty="0"/>
              <a:t>novices </a:t>
            </a:r>
            <a:r>
              <a:rPr lang="en-US" dirty="0"/>
              <a:t>to hone their skills or to contribute to the community with valuable insights or solutions to popular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also used two additional LARGE datasets from online Open Dataset initiatives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F0DE6-1C5A-0361-DD4D-6153143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71D90-5DFA-98C2-2F91-1336E352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1A2C-91B2-8676-8EF8-29C32A55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environment setup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C6DFE4-CCDA-EC27-6382-03DC7C582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A1C2B2-4170-3670-272D-EE5738C06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3B57C09-D215-D590-5EC7-CD287081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126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EB4-5E7A-8F91-4E13-CD9BEACD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41F8E-4CA4-5C16-6C1C-1574B89F98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cloud provider </a:t>
            </a:r>
            <a:r>
              <a:rPr lang="en-US" dirty="0"/>
              <a:t> used for the project work is </a:t>
            </a:r>
            <a:r>
              <a:rPr lang="en-US" b="1" dirty="0"/>
              <a:t>Google Cloud</a:t>
            </a:r>
            <a:r>
              <a:rPr lang="en-US" dirty="0"/>
              <a:t>, one of the many leaders in the tech industry in many fields, such as that of cloud computing</a:t>
            </a:r>
          </a:p>
          <a:p>
            <a:pPr marL="0" indent="0">
              <a:buNone/>
            </a:pPr>
            <a:r>
              <a:rPr lang="en-US" dirty="0"/>
              <a:t>The main steps I performed, once I downloaded the dataset(s), to obtain the </a:t>
            </a:r>
            <a:r>
              <a:rPr lang="en-US" b="1" dirty="0"/>
              <a:t>Cloud Storage Bucket</a:t>
            </a:r>
            <a:r>
              <a:rPr lang="en-US" dirty="0"/>
              <a:t> are: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 a Google Cloud account (I already had one)</a:t>
            </a:r>
          </a:p>
          <a:p>
            <a:pPr marL="514350" indent="-514350">
              <a:buAutoNum type="arabicParenR"/>
            </a:pPr>
            <a:r>
              <a:rPr lang="en-US" dirty="0"/>
              <a:t>Create a Project: </a:t>
            </a:r>
            <a:r>
              <a:rPr lang="en-US" b="1" dirty="0"/>
              <a:t>ccbd-exam-2025-darnall-gc-bucket</a:t>
            </a:r>
          </a:p>
          <a:p>
            <a:pPr marL="514350" indent="-514350">
              <a:buAutoNum type="arabicParenR"/>
            </a:pPr>
            <a:r>
              <a:rPr lang="en-US" dirty="0"/>
              <a:t>Create a Cloud Storage Bucket (same name as the project)</a:t>
            </a:r>
          </a:p>
          <a:p>
            <a:pPr marL="514350" indent="-514350">
              <a:buAutoNum type="arabicParenR"/>
            </a:pPr>
            <a:r>
              <a:rPr lang="en-US" dirty="0"/>
              <a:t>Create a preferred directory structure in my bucket</a:t>
            </a:r>
          </a:p>
          <a:p>
            <a:pPr marL="514350" indent="-514350">
              <a:buAutoNum type="arabicParenR"/>
            </a:pPr>
            <a:r>
              <a:rPr lang="en-US" dirty="0"/>
              <a:t>Uploaded the downloaded dataset(s) via the </a:t>
            </a:r>
            <a:r>
              <a:rPr lang="en-US" b="1" dirty="0"/>
              <a:t>web UI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(alternatively, the data upload to the storage bucket could have been performed via the Python-based SDK, </a:t>
            </a:r>
            <a:r>
              <a:rPr lang="en-US" b="1" i="1" dirty="0" err="1"/>
              <a:t>gsutil</a:t>
            </a:r>
            <a:r>
              <a:rPr lang="en-US" dirty="0"/>
              <a:t> from a </a:t>
            </a:r>
            <a:r>
              <a:rPr lang="en-US" b="1" i="1" dirty="0"/>
              <a:t>terminal interface</a:t>
            </a:r>
            <a:r>
              <a:rPr lang="en-US" dirty="0"/>
              <a:t> such as </a:t>
            </a:r>
            <a:r>
              <a:rPr lang="en-US" b="1" dirty="0"/>
              <a:t>Bash </a:t>
            </a:r>
            <a:r>
              <a:rPr lang="en-US" dirty="0"/>
              <a:t>or </a:t>
            </a:r>
            <a:r>
              <a:rPr lang="en-US" b="1" dirty="0"/>
              <a:t>PowerShell</a:t>
            </a:r>
            <a:r>
              <a:rPr lang="en-US" dirty="0"/>
              <a:t>)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17425-CB4C-6144-C81A-8265ED81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1910306-BEF0-8619-28C8-E32634C2214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15821"/>
            <a:ext cx="10665845" cy="54801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following are the steps performed specifically for the creation of the bucket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 into the Google Cloud Platform</a:t>
            </a:r>
          </a:p>
          <a:p>
            <a:pPr marL="514350" indent="-514350">
              <a:buAutoNum type="arabicParenR"/>
            </a:pPr>
            <a:r>
              <a:rPr lang="en-US" dirty="0"/>
              <a:t>Choose the project</a:t>
            </a:r>
          </a:p>
          <a:p>
            <a:pPr marL="514350" indent="-514350">
              <a:buAutoNum type="arabicParenR"/>
            </a:pPr>
            <a:r>
              <a:rPr lang="en-US" dirty="0"/>
              <a:t>Go to the </a:t>
            </a:r>
            <a:r>
              <a:rPr lang="en-US" i="1" dirty="0"/>
              <a:t>storage</a:t>
            </a:r>
            <a:r>
              <a:rPr lang="en-US" dirty="0"/>
              <a:t> option</a:t>
            </a:r>
          </a:p>
          <a:p>
            <a:pPr marL="514350" indent="-514350">
              <a:buAutoNum type="arabicParenR"/>
            </a:pPr>
            <a:r>
              <a:rPr lang="en-US" dirty="0"/>
              <a:t>Click on the </a:t>
            </a:r>
            <a:r>
              <a:rPr lang="en-US" b="1" dirty="0"/>
              <a:t>create bucket</a:t>
            </a:r>
            <a:r>
              <a:rPr lang="en-US" dirty="0"/>
              <a:t> button</a:t>
            </a:r>
          </a:p>
          <a:p>
            <a:pPr marL="514350" indent="-514350">
              <a:buAutoNum type="arabicParenR"/>
            </a:pPr>
            <a:r>
              <a:rPr lang="en-US" dirty="0"/>
              <a:t>Enter a name</a:t>
            </a:r>
          </a:p>
          <a:p>
            <a:pPr marL="514350" indent="-514350">
              <a:buAutoNum type="arabicParenR"/>
            </a:pPr>
            <a:r>
              <a:rPr lang="en-US" dirty="0"/>
              <a:t>Proceed until completion by leaving the default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Here</a:t>
            </a:r>
            <a:r>
              <a:rPr lang="en-US" dirty="0"/>
              <a:t> you can find a tutorial to manually create a Google Cloud Storage Bucket from </a:t>
            </a:r>
            <a:r>
              <a:rPr lang="en-US" b="1" dirty="0"/>
              <a:t>command line</a:t>
            </a:r>
            <a:r>
              <a:rPr lang="en-US" dirty="0"/>
              <a:t> (or the Google Cloud Shell), the steps remain the same (Auth, bucket setup, configuration and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5719-4E1F-2E47-F2A3-0E0B31A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D2D37B8-B708-3D24-E841-2042365026E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71805"/>
            <a:ext cx="10665845" cy="5424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default configuration for the bucket was kept on purpose since it fits the </a:t>
            </a:r>
            <a:r>
              <a:rPr lang="en-US" b="1" dirty="0"/>
              <a:t>use case</a:t>
            </a:r>
            <a:r>
              <a:rPr lang="en-US" dirty="0"/>
              <a:t> perfectly, under all aspects: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Availability</a:t>
            </a:r>
          </a:p>
          <a:p>
            <a:pPr marL="514350" indent="-514350">
              <a:buAutoNum type="arabicParenR"/>
            </a:pPr>
            <a:r>
              <a:rPr lang="en-US" dirty="0"/>
              <a:t>Region Location (us-east mainly and multi-region)</a:t>
            </a:r>
          </a:p>
          <a:p>
            <a:pPr marL="514350" indent="-514350">
              <a:buAutoNum type="arabicParenR"/>
            </a:pPr>
            <a:r>
              <a:rPr lang="en-US" dirty="0"/>
              <a:t>Security (Uniform access is fine if I am the sole user of the bucket)</a:t>
            </a:r>
          </a:p>
          <a:p>
            <a:pPr marL="514350" indent="-514350">
              <a:buAutoNum type="arabicParenR"/>
            </a:pPr>
            <a:r>
              <a:rPr lang="en-US" dirty="0"/>
              <a:t>Storage Class (standard which is great for frequently accessed data such as that used for analytics)</a:t>
            </a:r>
          </a:p>
          <a:p>
            <a:pPr marL="514350" indent="-514350">
              <a:buAutoNum type="arabicParenR"/>
            </a:pPr>
            <a:r>
              <a:rPr lang="en-US" dirty="0"/>
              <a:t>Retention Policy (soft delete since I technically am a novice and might accidentally delete data that I should not have deleted, as it often used to happen with junior developers with production databases or database tables)</a:t>
            </a:r>
          </a:p>
          <a:p>
            <a:pPr marL="514350" indent="-514350">
              <a:buAutoNum type="arabicParenR"/>
            </a:pPr>
            <a:r>
              <a:rPr lang="en-US" dirty="0"/>
              <a:t>Encryption (Since google has a good cryptosystems and the data I am uploading is not confidential nor does it require supervision from the Data Protection Officer, this option fits perfectly the use case)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59AD-525A-C7EC-CEA6-5CBD277F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88FF7-CA75-0260-0F43-98B96656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FAD1-755F-E4B2-BF5B-1F89C6498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54666D-F0EE-35D5-775A-91E3F57AB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3DB200-3D9A-D207-0A46-6E105961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FAF3C2-835F-1BCA-0F7F-297929A9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82094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{521B0E4A-2C84-4EF2-ABC2-C6ED28011F7D}tf33968143_win32</Template>
  <TotalTime>5343</TotalTime>
  <Words>2271</Words>
  <Application>Microsoft Office PowerPoint</Application>
  <PresentationFormat>Widescreen</PresentationFormat>
  <Paragraphs>298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Avenir Next LT Pro</vt:lpstr>
      <vt:lpstr>Calibri</vt:lpstr>
      <vt:lpstr>Cascadia Code</vt:lpstr>
      <vt:lpstr>Cascadia Mono</vt:lpstr>
      <vt:lpstr>Custom</vt:lpstr>
      <vt:lpstr>Cloud computing and big data</vt:lpstr>
      <vt:lpstr>overview</vt:lpstr>
      <vt:lpstr>Coursework overview</vt:lpstr>
      <vt:lpstr>PowerPoint Presentation</vt:lpstr>
      <vt:lpstr>Cloud environment setup</vt:lpstr>
      <vt:lpstr>PowerPoint Presentation</vt:lpstr>
      <vt:lpstr>PowerPoint Presentation</vt:lpstr>
      <vt:lpstr>PowerPoint Presentation</vt:lpstr>
      <vt:lpstr>Data ingestion</vt:lpstr>
      <vt:lpstr>PowerPoint Presentation</vt:lpstr>
      <vt:lpstr>PowerPoint Presentation</vt:lpstr>
      <vt:lpstr>PowerPoint Presentation</vt:lpstr>
      <vt:lpstr>Data manipulation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 with databricks</vt:lpstr>
      <vt:lpstr>PowerPoint Presentation</vt:lpstr>
      <vt:lpstr>What does the data say?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DARNALL</dc:creator>
  <cp:lastModifiedBy>ANDREW DARNALL</cp:lastModifiedBy>
  <cp:revision>131</cp:revision>
  <dcterms:created xsi:type="dcterms:W3CDTF">2025-06-01T12:55:33Z</dcterms:created>
  <dcterms:modified xsi:type="dcterms:W3CDTF">2025-06-13T21:43:14Z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