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8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2DF3-2533-9257-45D3-EDA91FBE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FFEA7F-704E-F0CB-C1E7-4B35CAC2E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58FF0-AD3A-BC89-8CC3-46132B1B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E8DFC-0B11-2625-0B80-54BAACF6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9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1EFBA-B438-5F0A-1D70-64446E36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54CA9-A337-E1EE-B4C8-D711DDB76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78A93-4FD1-64DD-3333-BBF30945F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00EF-DE8E-FAD3-DB47-885B6E4CF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99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CFF00-A461-C7A9-D8FA-7E0B0521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D5A41B-7448-1452-5BB0-76CC4B8FF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058AD-DEA2-90C6-EC8E-E2DA79347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6B0B-6451-F881-F156-81EDE41A9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3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E42C-D4FF-485B-AB4B-6D92E415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C9590-042C-770E-9815-7CA2B1D2D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3AA7B1-F114-5864-F36F-142C91B35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8A66-56A5-1E11-2206-86B88013A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akeshkapilavai/extrovert-vs-introvert-behavior-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creating-buckets#command-line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095" y="677918"/>
            <a:ext cx="8463970" cy="2531813"/>
          </a:xfrm>
        </p:spPr>
        <p:txBody>
          <a:bodyPr>
            <a:normAutofit/>
          </a:bodyPr>
          <a:lstStyle/>
          <a:p>
            <a:r>
              <a:rPr lang="en-US" dirty="0"/>
              <a:t>Cloud computing and big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0267-70D5-60AB-776B-2510E3DB2F72}"/>
              </a:ext>
            </a:extLst>
          </p:cNvPr>
          <p:cNvSpPr txBox="1"/>
          <p:nvPr/>
        </p:nvSpPr>
        <p:spPr>
          <a:xfrm>
            <a:off x="3107095" y="2752530"/>
            <a:ext cx="33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Web Under a Microscope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B2BCFA5-5DB6-DF73-7E72-181EDE9B776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60"/>
            <a:ext cx="10665845" cy="2015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As the creation of the bucket could have been approached in two different ways, </a:t>
            </a:r>
            <a:r>
              <a:rPr lang="en-US" b="1" dirty="0"/>
              <a:t>UI-based</a:t>
            </a:r>
            <a:r>
              <a:rPr lang="en-US" dirty="0"/>
              <a:t> and </a:t>
            </a:r>
            <a:r>
              <a:rPr lang="en-US" b="1" dirty="0"/>
              <a:t>command line-based</a:t>
            </a:r>
            <a:r>
              <a:rPr lang="en-US" dirty="0"/>
              <a:t> the same applies to the </a:t>
            </a:r>
            <a:r>
              <a:rPr lang="en-US" i="1" dirty="0"/>
              <a:t>uploading of the dataset(s)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Before uploading the dataset(s), I added a directory hierarchy to my bucket so that my data could be stored in a structured manner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A0052-DD14-7A54-9835-0E15C10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B300F-F88F-2FA6-C650-C9D71BC7ED28}"/>
              </a:ext>
            </a:extLst>
          </p:cNvPr>
          <p:cNvSpPr txBox="1"/>
          <p:nvPr/>
        </p:nvSpPr>
        <p:spPr>
          <a:xfrm>
            <a:off x="762000" y="2398770"/>
            <a:ext cx="65314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📂 ccbd-exam-2025-darnall-gc-bucket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├── 📁 data-analytics-results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(Folder contents...)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├── 📁 datasets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common_crawl_25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common_crawl_data.csv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gdelt_23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├── 📄 gdelt_merged.csv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├── 📁 introvert-vs-extrovert-behavior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│       │   </a:t>
            </a:r>
          </a:p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	      ├── 📄 personality_dataset.csv</a:t>
            </a:r>
          </a:p>
        </p:txBody>
      </p:sp>
    </p:spTree>
    <p:extLst>
      <p:ext uri="{BB962C8B-B14F-4D97-AF65-F5344CB8AC3E}">
        <p14:creationId xmlns:p14="http://schemas.microsoft.com/office/powerpoint/2010/main" val="279050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3933FF-9A22-C525-C859-B9F5C5762F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59837"/>
            <a:ext cx="10665845" cy="5536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 creating the directory structure in my bucket, I simply entered the subdirectory of interest and clicked on the </a:t>
            </a:r>
            <a:r>
              <a:rPr lang="en-US" b="1" i="1" dirty="0"/>
              <a:t>upload file</a:t>
            </a:r>
            <a:r>
              <a:rPr lang="en-US" dirty="0"/>
              <a:t> button, selected the file on my </a:t>
            </a:r>
            <a:r>
              <a:rPr lang="en-US" b="1" dirty="0"/>
              <a:t>host machine</a:t>
            </a:r>
            <a:r>
              <a:rPr lang="en-US" dirty="0"/>
              <a:t> and once it finished uploading, I could use it or manipulate it with the Cloud Shell or notebooks (next slides)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 err="1"/>
              <a:t>gsutil</a:t>
            </a:r>
            <a:r>
              <a:rPr lang="en-US" b="1" i="1" dirty="0"/>
              <a:t> </a:t>
            </a:r>
            <a:r>
              <a:rPr lang="en-US" i="1" dirty="0"/>
              <a:t>code equivalent is: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gsutil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 cp ~/data/gdelt_merged.csv gs://ccbd-exam-2025-darnall-gc-bucket/datasets/gdelt_23/gdelt_merged.csv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0B87B-699D-B3FD-ACD3-13021464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3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3FAAB1-F564-D8C6-5DB1-877D896493C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69167"/>
            <a:ext cx="10665845" cy="55268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following are the contents of my bucket after uploading the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3E500-4FF8-E0F3-7B34-B2BA411D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E4AC9-7BC0-0B10-B860-14E49DD2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70" y="1523292"/>
            <a:ext cx="10105005" cy="48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5763-277B-DB30-F833-C236DF180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4922-7232-5257-1491-52C7D6FB2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manipulation using SQL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6B4A1A3-4012-5140-22BE-8DED48BD6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42055A-CA03-B5F2-2849-BBDC7483A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E7A009-FACF-5223-6630-BEC151C3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724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EF70ED8-44C8-F973-80C9-0A3FDBA782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53143"/>
            <a:ext cx="10665845" cy="544285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first target platform to query the dataset(s) is the </a:t>
            </a:r>
            <a:r>
              <a:rPr lang="en-US" b="1" i="1" dirty="0"/>
              <a:t>Google Cloud Big Query</a:t>
            </a:r>
            <a:r>
              <a:rPr lang="en-US" dirty="0"/>
              <a:t> service, specifically the </a:t>
            </a:r>
            <a:r>
              <a:rPr lang="en-US" b="1" i="1" dirty="0"/>
              <a:t>SQL</a:t>
            </a:r>
            <a:r>
              <a:rPr lang="en-US" dirty="0"/>
              <a:t> service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Big Query provides both </a:t>
            </a:r>
            <a:r>
              <a:rPr lang="en-US" b="1" dirty="0"/>
              <a:t>Data Manipulation Language</a:t>
            </a:r>
            <a:r>
              <a:rPr lang="en-US" dirty="0"/>
              <a:t> (</a:t>
            </a:r>
            <a:r>
              <a:rPr lang="en-US" b="1" dirty="0"/>
              <a:t>DML</a:t>
            </a:r>
            <a:r>
              <a:rPr lang="en-US" dirty="0"/>
              <a:t>) and </a:t>
            </a:r>
            <a:r>
              <a:rPr lang="en-US" b="1" dirty="0"/>
              <a:t>Data Definition Language </a:t>
            </a:r>
            <a:r>
              <a:rPr lang="en-US" dirty="0"/>
              <a:t>(</a:t>
            </a:r>
            <a:r>
              <a:rPr lang="en-US" b="1" dirty="0"/>
              <a:t>DDL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investigate the data, I: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dataset</a:t>
            </a:r>
            <a:r>
              <a:rPr lang="en-US" dirty="0"/>
              <a:t> object</a:t>
            </a:r>
          </a:p>
          <a:p>
            <a:pPr marL="514350" indent="-514350">
              <a:buAutoNum type="arabicParenR"/>
            </a:pPr>
            <a:r>
              <a:rPr lang="en-US" dirty="0"/>
              <a:t>Created a </a:t>
            </a:r>
            <a:r>
              <a:rPr lang="en-US" i="1" dirty="0"/>
              <a:t>table</a:t>
            </a:r>
            <a:r>
              <a:rPr lang="en-US" dirty="0"/>
              <a:t> object within the dataset</a:t>
            </a:r>
          </a:p>
          <a:p>
            <a:pPr marL="514350" indent="-514350">
              <a:buAutoNum type="arabicParenR"/>
            </a:pPr>
            <a:r>
              <a:rPr lang="en-US" dirty="0"/>
              <a:t>Selected the </a:t>
            </a:r>
            <a:r>
              <a:rPr lang="en-US" i="1" dirty="0"/>
              <a:t>Google Cloud Storage Bucket</a:t>
            </a:r>
            <a:r>
              <a:rPr lang="en-US" dirty="0"/>
              <a:t> as the source of the data, by selecting the auto-inference on the schema (from the imported .csv file)</a:t>
            </a:r>
          </a:p>
          <a:p>
            <a:pPr marL="514350" indent="-514350">
              <a:buAutoNum type="arabicParenR"/>
            </a:pPr>
            <a:r>
              <a:rPr lang="en-US" dirty="0"/>
              <a:t>Created a query and started inquiring about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A83F-B324-CC54-C00B-B7B7BA11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1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76FD-85FF-0AE9-D27D-0D4C710E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2ACDE0-D547-937D-1C41-D170AA7C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485192"/>
            <a:ext cx="11228809" cy="531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0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19C87-B7C9-507C-DDF0-8AB4A13F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AA03E-FEED-2BFB-BC60-C940B2E0B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38" y="399985"/>
            <a:ext cx="11730924" cy="554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1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F360FB4-202C-38FA-9679-783B7FBC5B0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22515"/>
            <a:ext cx="10665845" cy="5573484"/>
          </a:xfrm>
        </p:spPr>
        <p:txBody>
          <a:bodyPr/>
          <a:lstStyle/>
          <a:p>
            <a:r>
              <a:rPr lang="en-US" dirty="0"/>
              <a:t>The very first query I executed, other than the exploratory one, is one of the upmost importance to assess weather the drawn conclusions from the analysis are sound or not, which is </a:t>
            </a:r>
            <a:r>
              <a:rPr lang="en-US" i="1" dirty="0"/>
              <a:t>dataset balance</a:t>
            </a:r>
            <a:r>
              <a:rPr lang="en-US" dirty="0"/>
              <a:t> (which it is, hence the high usability score on Kaggle)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657E7-28CA-CEF1-CC90-FA0D406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461402-79D6-1ECE-B860-13136E90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9" y="2304209"/>
            <a:ext cx="8230625" cy="403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86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359B81-90F9-51E7-5164-5BA0391389F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78499"/>
            <a:ext cx="10665845" cy="11383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following shows how leveraging the Google Cloud Big Query engine, one could perform more notebook-oriented SQL inquiries about the data using </a:t>
            </a:r>
            <a:r>
              <a:rPr lang="en-US" dirty="0" err="1"/>
              <a:t>Jupyter</a:t>
            </a:r>
            <a:r>
              <a:rPr lang="en-US" dirty="0"/>
              <a:t>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AB526-C373-B333-4086-D2D7B67C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82189F-B15F-0A25-F1FB-E9CE49464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16833"/>
            <a:ext cx="8803858" cy="42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9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6ACCA12-4FFB-1015-01B3-C7C4CAEC223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6971-206D-45E9-8B42-9BC1AFC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8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419" y="1452141"/>
            <a:ext cx="6343650" cy="671551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overview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67419" y="2261442"/>
            <a:ext cx="6575263" cy="314441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Course Work Overview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Cloud Environment Setup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Dataset Ingestion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Structured Data Manipulation and Query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Analytics using Databricks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Enrichment using Machine Learning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Data Visualization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675C5-1B74-2E63-4A91-E8E58C4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86A0-7B48-5DB4-6029-AABA2537C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analysis with </a:t>
            </a:r>
            <a:r>
              <a:rPr lang="en-US" dirty="0" err="1"/>
              <a:t>databricks</a:t>
            </a: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C162EF-05D6-32B7-5831-189122B19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EAC9EB8-9B74-5BAE-8B64-AF31E1EB8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B98CCA7-F453-9923-B4E2-B9ABC5B7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7232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Coursework overview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C772AF-CE0F-1F73-47A1-2824C244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FDF78-76DD-933B-1DD1-5177C76EB00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goal of the project is to demonstrate mastery of both </a:t>
            </a:r>
            <a:r>
              <a:rPr lang="en-US" b="1" i="1" dirty="0"/>
              <a:t>cloud</a:t>
            </a:r>
            <a:r>
              <a:rPr lang="en-US" b="1" dirty="0"/>
              <a:t> </a:t>
            </a:r>
            <a:r>
              <a:rPr lang="en-US" dirty="0"/>
              <a:t> and </a:t>
            </a:r>
            <a:r>
              <a:rPr lang="en-US" b="1" i="1" dirty="0"/>
              <a:t>big data </a:t>
            </a:r>
            <a:r>
              <a:rPr lang="en-US" i="1" dirty="0"/>
              <a:t>technologies applied to </a:t>
            </a:r>
            <a:r>
              <a:rPr lang="en-US" b="1" i="1" dirty="0"/>
              <a:t>big data analytics</a:t>
            </a:r>
          </a:p>
          <a:p>
            <a:pPr marL="0" indent="0">
              <a:buNone/>
            </a:pPr>
            <a:r>
              <a:rPr lang="en-US" dirty="0"/>
              <a:t>To achieve the goal, I only needed 1 </a:t>
            </a:r>
            <a:r>
              <a:rPr lang="en-US" b="1" i="1" dirty="0"/>
              <a:t>fundamental </a:t>
            </a:r>
            <a:r>
              <a:rPr lang="en-US" dirty="0"/>
              <a:t>component, the </a:t>
            </a:r>
            <a:r>
              <a:rPr lang="en-US" b="1" i="1" dirty="0"/>
              <a:t>dataset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main dataset I used is: </a:t>
            </a:r>
            <a:r>
              <a:rPr lang="en-US" dirty="0">
                <a:hlinkClick r:id="rId2"/>
              </a:rPr>
              <a:t>The Extrovert-Introvert Behavior Analysis</a:t>
            </a:r>
            <a:r>
              <a:rPr lang="en-US" dirty="0"/>
              <a:t>, from Kaggle, a well-known platform used by thousands of </a:t>
            </a:r>
            <a:r>
              <a:rPr lang="en-US" i="1" dirty="0"/>
              <a:t>data professionals </a:t>
            </a:r>
            <a:r>
              <a:rPr lang="en-US" dirty="0"/>
              <a:t> and </a:t>
            </a:r>
            <a:r>
              <a:rPr lang="en-US" i="1" dirty="0"/>
              <a:t>novices </a:t>
            </a:r>
            <a:r>
              <a:rPr lang="en-US" dirty="0"/>
              <a:t>to hone their skills or to contribute to the community with valuable insights or solutions to popular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also used two additional LARGE datasets from online Open Dataset initiatives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F0DE6-1C5A-0361-DD4D-61531438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1D90-5DFA-98C2-2F91-1336E352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2C-91B2-8676-8EF8-29C32A55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environment setup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DFE4-CCDA-EC27-6382-03DC7C582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A1C2B2-4170-3670-272D-EE5738C06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B57C09-D215-D590-5EC7-CD2870810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1262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EB4-5E7A-8F91-4E13-CD9BEACD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4D41F8E-4CA4-5C16-6C1C-1574B89F981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597159"/>
            <a:ext cx="10665845" cy="54988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i="1" dirty="0"/>
              <a:t>cloud provider </a:t>
            </a:r>
            <a:r>
              <a:rPr lang="en-US" dirty="0"/>
              <a:t> used for the project work is </a:t>
            </a:r>
            <a:r>
              <a:rPr lang="en-US" b="1" dirty="0"/>
              <a:t>Google Cloud</a:t>
            </a:r>
            <a:r>
              <a:rPr lang="en-US" dirty="0"/>
              <a:t>, one of the many leaders in the tech industry in many fields, such as that of cloud computing</a:t>
            </a:r>
          </a:p>
          <a:p>
            <a:pPr marL="0" indent="0">
              <a:buNone/>
            </a:pPr>
            <a:r>
              <a:rPr lang="en-US" dirty="0"/>
              <a:t>The main steps I performed, once I downloaded the dataset(s), to obtain the </a:t>
            </a:r>
            <a:r>
              <a:rPr lang="en-US" b="1" dirty="0"/>
              <a:t>Cloud Storage Bucket</a:t>
            </a:r>
            <a:r>
              <a:rPr lang="en-US" dirty="0"/>
              <a:t> are: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Create a Google Cloud account (I already had one)</a:t>
            </a:r>
          </a:p>
          <a:p>
            <a:pPr marL="514350" indent="-514350">
              <a:buAutoNum type="arabicParenR"/>
            </a:pPr>
            <a:r>
              <a:rPr lang="en-US" dirty="0"/>
              <a:t>Create a Project: </a:t>
            </a:r>
            <a:r>
              <a:rPr lang="en-US" b="1" dirty="0"/>
              <a:t>ccbd-exam-2025-darnall-gc-bucket</a:t>
            </a:r>
          </a:p>
          <a:p>
            <a:pPr marL="514350" indent="-514350">
              <a:buAutoNum type="arabicParenR"/>
            </a:pPr>
            <a:r>
              <a:rPr lang="en-US" dirty="0"/>
              <a:t>Create a Cloud Storage Bucket (same name as the project)</a:t>
            </a:r>
          </a:p>
          <a:p>
            <a:pPr marL="514350" indent="-514350">
              <a:buAutoNum type="arabicParenR"/>
            </a:pPr>
            <a:r>
              <a:rPr lang="en-US" dirty="0"/>
              <a:t>Create a preferred directory structure in my bucket</a:t>
            </a:r>
          </a:p>
          <a:p>
            <a:pPr marL="514350" indent="-514350">
              <a:buAutoNum type="arabicParenR"/>
            </a:pPr>
            <a:r>
              <a:rPr lang="en-US" dirty="0"/>
              <a:t>Uploaded the downloaded dataset(s) via the </a:t>
            </a:r>
            <a:r>
              <a:rPr lang="en-US" b="1" dirty="0"/>
              <a:t>web UI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(alternatively, the data upload to the storage bucket could have been performed via the Python-based SDK, </a:t>
            </a:r>
            <a:r>
              <a:rPr lang="en-US" b="1" i="1" dirty="0" err="1"/>
              <a:t>gsutil</a:t>
            </a:r>
            <a:r>
              <a:rPr lang="en-US" dirty="0"/>
              <a:t> from a </a:t>
            </a:r>
            <a:r>
              <a:rPr lang="en-US" b="1" i="1" dirty="0"/>
              <a:t>terminal interface</a:t>
            </a:r>
            <a:r>
              <a:rPr lang="en-US" dirty="0"/>
              <a:t> such as </a:t>
            </a:r>
            <a:r>
              <a:rPr lang="en-US" b="1" dirty="0"/>
              <a:t>Bash </a:t>
            </a:r>
            <a:r>
              <a:rPr lang="en-US" dirty="0"/>
              <a:t>or </a:t>
            </a:r>
            <a:r>
              <a:rPr lang="en-US" b="1" dirty="0"/>
              <a:t>PowerShell</a:t>
            </a:r>
            <a:r>
              <a:rPr lang="en-US" dirty="0"/>
              <a:t>)</a:t>
            </a:r>
            <a:endParaRPr lang="en-US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17425-CB4C-6144-C81A-8265ED81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70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31910306-BEF0-8619-28C8-E32634C2214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15821"/>
            <a:ext cx="10665845" cy="54801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The following are the steps performed specifically for the creation of the bucket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Log into the Google Cloud Platform</a:t>
            </a:r>
          </a:p>
          <a:p>
            <a:pPr marL="514350" indent="-514350">
              <a:buAutoNum type="arabicParenR"/>
            </a:pPr>
            <a:r>
              <a:rPr lang="en-US" dirty="0"/>
              <a:t>Choose the project</a:t>
            </a:r>
          </a:p>
          <a:p>
            <a:pPr marL="514350" indent="-514350">
              <a:buAutoNum type="arabicParenR"/>
            </a:pPr>
            <a:r>
              <a:rPr lang="en-US" dirty="0"/>
              <a:t>Go to the </a:t>
            </a:r>
            <a:r>
              <a:rPr lang="en-US" i="1" dirty="0"/>
              <a:t>storage</a:t>
            </a:r>
            <a:r>
              <a:rPr lang="en-US" dirty="0"/>
              <a:t> option</a:t>
            </a:r>
          </a:p>
          <a:p>
            <a:pPr marL="514350" indent="-514350">
              <a:buAutoNum type="arabicParenR"/>
            </a:pPr>
            <a:r>
              <a:rPr lang="en-US" dirty="0"/>
              <a:t>Click on the </a:t>
            </a:r>
            <a:r>
              <a:rPr lang="en-US" b="1" dirty="0"/>
              <a:t>create bucket</a:t>
            </a:r>
            <a:r>
              <a:rPr lang="en-US" dirty="0"/>
              <a:t> button</a:t>
            </a:r>
          </a:p>
          <a:p>
            <a:pPr marL="514350" indent="-514350">
              <a:buAutoNum type="arabicParenR"/>
            </a:pPr>
            <a:r>
              <a:rPr lang="en-US" dirty="0"/>
              <a:t>Enter a name</a:t>
            </a:r>
          </a:p>
          <a:p>
            <a:pPr marL="514350" indent="-514350">
              <a:buAutoNum type="arabicParenR"/>
            </a:pPr>
            <a:r>
              <a:rPr lang="en-US" dirty="0"/>
              <a:t>Proceed until completion by leaving the default settings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Here</a:t>
            </a:r>
            <a:r>
              <a:rPr lang="en-US" dirty="0"/>
              <a:t> you can find a tutorial to manually create a Google Cloud Storage Bucket from </a:t>
            </a:r>
            <a:r>
              <a:rPr lang="en-US" b="1" dirty="0"/>
              <a:t>command line</a:t>
            </a:r>
            <a:r>
              <a:rPr lang="en-US" dirty="0"/>
              <a:t> (or the Google Cloud Shell), the steps remain the same (Auth, bucket setup, configuration and creation)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5719-4E1F-2E47-F2A3-0E0B31A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4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D2D37B8-B708-3D24-E841-2042365026E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62000" y="671805"/>
            <a:ext cx="10665845" cy="542419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default configuration for the bucket was kept on purpose since it fits the </a:t>
            </a:r>
            <a:r>
              <a:rPr lang="en-US" b="1" dirty="0"/>
              <a:t>use case</a:t>
            </a:r>
            <a:r>
              <a:rPr lang="en-US" dirty="0"/>
              <a:t> perfectly, under all aspects: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Availability</a:t>
            </a:r>
          </a:p>
          <a:p>
            <a:pPr marL="514350" indent="-514350">
              <a:buAutoNum type="arabicParenR"/>
            </a:pPr>
            <a:r>
              <a:rPr lang="en-US" dirty="0"/>
              <a:t>Region Location (us-east mainly and multi-region)</a:t>
            </a:r>
          </a:p>
          <a:p>
            <a:pPr marL="514350" indent="-514350">
              <a:buAutoNum type="arabicParenR"/>
            </a:pPr>
            <a:r>
              <a:rPr lang="en-US" dirty="0"/>
              <a:t>Security (Uniform access is fine if I am the sole user of the bucket)</a:t>
            </a:r>
          </a:p>
          <a:p>
            <a:pPr marL="514350" indent="-514350">
              <a:buAutoNum type="arabicParenR"/>
            </a:pPr>
            <a:r>
              <a:rPr lang="en-US" dirty="0"/>
              <a:t>Storage Class (standard which is great for frequently accessed data such as that used for analytics)</a:t>
            </a:r>
          </a:p>
          <a:p>
            <a:pPr marL="514350" indent="-514350">
              <a:buAutoNum type="arabicParenR"/>
            </a:pPr>
            <a:r>
              <a:rPr lang="en-US" dirty="0"/>
              <a:t>Retention Policy (soft delete since I technically am a novice and might accidentally delete data that I should not have deleted, as it often used to happen with junior developers with production databases or database tables)</a:t>
            </a:r>
          </a:p>
          <a:p>
            <a:pPr marL="514350" indent="-514350">
              <a:buAutoNum type="arabicParenR"/>
            </a:pPr>
            <a:r>
              <a:rPr lang="en-US" dirty="0"/>
              <a:t>Encryption (Since google has a good cryptosystems and the data I am uploading is not confidential nor does it require supervision from the Data Protection Officer, this option fits perfectly the use case)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359AD-525A-C7EC-CEA6-5CBD277F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8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8FF7-CA75-0260-0F43-98B96656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FAD1-755F-E4B2-BF5B-1F89C6498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362" y="236262"/>
            <a:ext cx="8152143" cy="2472612"/>
          </a:xfrm>
        </p:spPr>
        <p:txBody>
          <a:bodyPr>
            <a:normAutofit/>
          </a:bodyPr>
          <a:lstStyle/>
          <a:p>
            <a:r>
              <a:rPr lang="en-US" dirty="0"/>
              <a:t>Data ingestion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54666D-F0EE-35D5-775A-91E3F57AB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53DB200-3D9A-D207-0A46-6E105961D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2984" y="4809555"/>
            <a:ext cx="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FAF3C2-835F-1BCA-0F7F-297929A9A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"/>
          <a:stretch/>
        </p:blipFill>
        <p:spPr>
          <a:xfrm>
            <a:off x="0" y="0"/>
            <a:ext cx="8266922" cy="6858000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582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{521B0E4A-2C84-4EF2-ABC2-C6ED28011F7D}tf33968143_win32</Template>
  <TotalTime>716</TotalTime>
  <Words>910</Words>
  <Application>Microsoft Office PowerPoint</Application>
  <PresentationFormat>Widescreen</PresentationFormat>
  <Paragraphs>105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Cascadia Mono</vt:lpstr>
      <vt:lpstr>Custom</vt:lpstr>
      <vt:lpstr>Cloud computing and big data</vt:lpstr>
      <vt:lpstr>overview</vt:lpstr>
      <vt:lpstr>Coursework overview</vt:lpstr>
      <vt:lpstr>PowerPoint Presentation</vt:lpstr>
      <vt:lpstr>Cloud environment setup</vt:lpstr>
      <vt:lpstr>PowerPoint Presentation</vt:lpstr>
      <vt:lpstr>PowerPoint Presentation</vt:lpstr>
      <vt:lpstr>PowerPoint Presentation</vt:lpstr>
      <vt:lpstr>Data ingestion</vt:lpstr>
      <vt:lpstr>PowerPoint Presentation</vt:lpstr>
      <vt:lpstr>PowerPoint Presentation</vt:lpstr>
      <vt:lpstr>PowerPoint Presentation</vt:lpstr>
      <vt:lpstr>Data manipulation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 with databricks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DARNALL</dc:creator>
  <cp:lastModifiedBy>ANDREW DARNALL</cp:lastModifiedBy>
  <cp:revision>50</cp:revision>
  <dcterms:created xsi:type="dcterms:W3CDTF">2025-06-01T12:55:33Z</dcterms:created>
  <dcterms:modified xsi:type="dcterms:W3CDTF">2025-06-02T14:49:57Z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