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9" r:id="rId2"/>
    <p:sldId id="319" r:id="rId3"/>
    <p:sldId id="350" r:id="rId4"/>
    <p:sldId id="351" r:id="rId5"/>
    <p:sldId id="352" r:id="rId6"/>
    <p:sldId id="353" r:id="rId7"/>
    <p:sldId id="357" r:id="rId8"/>
    <p:sldId id="363" r:id="rId9"/>
    <p:sldId id="359" r:id="rId10"/>
    <p:sldId id="367" r:id="rId11"/>
    <p:sldId id="356" r:id="rId12"/>
    <p:sldId id="364" r:id="rId13"/>
    <p:sldId id="365" r:id="rId14"/>
    <p:sldId id="366" r:id="rId15"/>
    <p:sldId id="368" r:id="rId16"/>
    <p:sldId id="369" r:id="rId17"/>
    <p:sldId id="355" r:id="rId18"/>
    <p:sldId id="360" r:id="rId19"/>
    <p:sldId id="354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CFFB5"/>
    <a:srgbClr val="AF00DC"/>
    <a:srgbClr val="800000"/>
    <a:srgbClr val="FDFFB6"/>
    <a:srgbClr val="EDF2F9"/>
    <a:srgbClr val="EDF2FA"/>
    <a:srgbClr val="C7D9F2"/>
    <a:srgbClr val="D5E1C4"/>
    <a:srgbClr val="F2F2F2"/>
    <a:srgbClr val="EFE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17"/>
    <p:restoredTop sz="94674"/>
  </p:normalViewPr>
  <p:slideViewPr>
    <p:cSldViewPr snapToGrid="0">
      <p:cViewPr varScale="1">
        <p:scale>
          <a:sx n="136" d="100"/>
          <a:sy n="136" d="100"/>
        </p:scale>
        <p:origin x="3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03/12/22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1B53-8750-F24B-8BA7-FFA1DFC1BBBC}" type="datetime1">
              <a:rPr lang="it-IT"/>
              <a:t>03/12/22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PHP intro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basic-syntax.phpmode.ph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hp/php_object_oriented.htm" TargetMode="External"/><Relationship Id="rId3" Type="http://schemas.openxmlformats.org/officeDocument/2006/relationships/hyperlink" Target="https://www.w3schools.com/php/php_oop_what_is.asp" TargetMode="External"/><Relationship Id="rId7" Type="http://schemas.openxmlformats.org/officeDocument/2006/relationships/hyperlink" Target="https://www.tutorialspoint.com/php" TargetMode="External"/><Relationship Id="rId2" Type="http://schemas.openxmlformats.org/officeDocument/2006/relationships/hyperlink" Target="https://www.w3schools.com/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hp.net/manual/language.oop5.php" TargetMode="External"/><Relationship Id="rId11" Type="http://schemas.openxmlformats.org/officeDocument/2006/relationships/hyperlink" Target="https://www.ntu.edu.sg/home/ehchua/programming/webprogramming/php5_OOP.html" TargetMode="External"/><Relationship Id="rId5" Type="http://schemas.openxmlformats.org/officeDocument/2006/relationships/hyperlink" Target="https://www.php.net/manual/" TargetMode="External"/><Relationship Id="rId10" Type="http://schemas.openxmlformats.org/officeDocument/2006/relationships/hyperlink" Target="https://www.ntu.edu.sg/home/ehchua/programming/#php" TargetMode="External"/><Relationship Id="rId4" Type="http://schemas.openxmlformats.org/officeDocument/2006/relationships/hyperlink" Target="https://developer.hyvor.com/tutorials/php" TargetMode="External"/><Relationship Id="rId9" Type="http://schemas.openxmlformats.org/officeDocument/2006/relationships/hyperlink" Target="https://www.tutorialspoint.com/php/index.h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s.com/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types.declarations.php#language.types.declarations.mixed" TargetMode="External"/><Relationship Id="rId2" Type="http://schemas.openxmlformats.org/officeDocument/2006/relationships/hyperlink" Target="https://www.php.net/manual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types.float.php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language.types.float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25B69-8E39-794E-A1AB-3600278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72" y="56907"/>
            <a:ext cx="8579942" cy="787155"/>
          </a:xfrm>
        </p:spPr>
        <p:txBody>
          <a:bodyPr>
            <a:noAutofit/>
          </a:bodyPr>
          <a:lstStyle/>
          <a:p>
            <a:r>
              <a:rPr lang="it-IT" sz="5400" b="0" dirty="0"/>
              <a:t>PHP - il linguaggio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4470D5-DF6D-1D4B-853A-5D8B87AF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5421087"/>
            <a:ext cx="8585285" cy="1024932"/>
          </a:xfrm>
        </p:spPr>
        <p:txBody>
          <a:bodyPr>
            <a:normAutofit fontScale="85000" lnSpcReduction="10000"/>
          </a:bodyPr>
          <a:lstStyle/>
          <a:p>
            <a:pPr marL="757238" indent="-757238">
              <a:buNone/>
            </a:pPr>
            <a:r>
              <a:rPr lang="it-IT" sz="3200" dirty="0"/>
              <a:t>NB:	eventuali slide con sfondo </a:t>
            </a:r>
            <a:r>
              <a:rPr lang="it-IT" sz="3200" dirty="0">
                <a:highlight>
                  <a:srgbClr val="EDF2F9"/>
                </a:highlight>
              </a:rPr>
              <a:t>colorato così</a:t>
            </a:r>
            <a:r>
              <a:rPr lang="it-IT" sz="3200" dirty="0"/>
              <a:t> possono essere saltate ai fini della preparazione per l'esame</a:t>
            </a:r>
          </a:p>
          <a:p>
            <a:endParaRPr lang="it-IT" sz="3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37E238-4933-ED4E-8C99-020FEE2B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168FF-0373-F645-A6F7-24226084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-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C1488D-5D0D-E940-8DCB-9AC639C7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1F1B0C6-002A-F74A-BABA-8DD2E9CF9BC0}"/>
              </a:ext>
            </a:extLst>
          </p:cNvPr>
          <p:cNvSpPr txBox="1">
            <a:spLocks/>
          </p:cNvSpPr>
          <p:nvPr/>
        </p:nvSpPr>
        <p:spPr>
          <a:xfrm>
            <a:off x="354157" y="1205802"/>
            <a:ext cx="8585285" cy="4029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Principali argomenti:</a:t>
            </a:r>
          </a:p>
          <a:p>
            <a:r>
              <a:rPr lang="it-IT" dirty="0"/>
              <a:t>Sintassi e semantica dei costrutti e dei dati di base</a:t>
            </a:r>
          </a:p>
          <a:p>
            <a:r>
              <a:rPr lang="it-IT" dirty="0"/>
              <a:t>Gestione dei </a:t>
            </a:r>
            <a:r>
              <a:rPr lang="it-IT" dirty="0" err="1"/>
              <a:t>form</a:t>
            </a:r>
            <a:r>
              <a:rPr lang="it-IT" dirty="0"/>
              <a:t> Web</a:t>
            </a:r>
          </a:p>
          <a:p>
            <a:r>
              <a:rPr lang="it-IT" dirty="0"/>
              <a:t>Gestione dei file</a:t>
            </a:r>
          </a:p>
          <a:p>
            <a:r>
              <a:rPr lang="it-IT" dirty="0"/>
              <a:t>Cookies e sessioni HTTP</a:t>
            </a:r>
          </a:p>
          <a:p>
            <a:r>
              <a:rPr lang="it-IT" dirty="0"/>
              <a:t>Altre funzionalità e librerie</a:t>
            </a:r>
          </a:p>
          <a:p>
            <a:r>
              <a:rPr lang="it-IT" dirty="0"/>
              <a:t>Oggetti</a:t>
            </a:r>
          </a:p>
          <a:p>
            <a:r>
              <a:rPr lang="it-IT" dirty="0"/>
              <a:t>Interazione con database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2309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2DC7E-5E47-EB44-AF7F-7158D962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0183"/>
          </a:xfrm>
        </p:spPr>
        <p:txBody>
          <a:bodyPr>
            <a:normAutofit fontScale="90000"/>
          </a:bodyPr>
          <a:lstStyle/>
          <a:p>
            <a:r>
              <a:rPr lang="it-IT" dirty="0"/>
              <a:t>"Escape" da HTML a PHP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F81DC-DB51-B346-A84F-A17952C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2" y="842097"/>
            <a:ext cx="8836015" cy="425196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it-IT" sz="2300" dirty="0"/>
              <a:t>Dunque, nel servire un file PHP con HTML, un Web server:</a:t>
            </a:r>
          </a:p>
          <a:p>
            <a:pPr marL="361950" indent="-317500">
              <a:lnSpc>
                <a:spcPct val="95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it-IT" sz="2300" dirty="0"/>
              <a:t>con il </a:t>
            </a:r>
            <a:r>
              <a:rPr lang="it-IT" sz="2300" i="1" noProof="1">
                <a:highlight>
                  <a:srgbClr val="FCFFB5"/>
                </a:highlight>
              </a:rPr>
              <a:t> modulo HTML</a:t>
            </a:r>
            <a:r>
              <a:rPr lang="it-IT" sz="2300" dirty="0"/>
              <a:t>, emette in output (verso il cliente) l'HTML</a:t>
            </a:r>
          </a:p>
          <a:p>
            <a:pPr marL="361950" indent="-317500">
              <a:lnSpc>
                <a:spcPct val="95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it-IT" sz="2300" dirty="0"/>
              <a:t>con il </a:t>
            </a:r>
            <a:r>
              <a:rPr lang="it-IT" sz="2300" i="1" noProof="1">
                <a:highlight>
                  <a:srgbClr val="D5E1C4"/>
                </a:highlight>
              </a:rPr>
              <a:t>PHP engine</a:t>
            </a:r>
            <a:r>
              <a:rPr lang="it-IT" sz="2300" dirty="0"/>
              <a:t>, interpreta gli script PHP nel file, il che genera output HTML anche esso inviato al cliente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300" dirty="0"/>
              <a:t>Si può pensare che il server, nel leggere il file </a:t>
            </a:r>
            <a:r>
              <a:rPr lang="it-IT" sz="2300" i="1" dirty="0"/>
              <a:t>.php</a:t>
            </a:r>
            <a:r>
              <a:rPr lang="it-IT" sz="2300" dirty="0"/>
              <a:t> da servire:</a:t>
            </a:r>
          </a:p>
          <a:p>
            <a:pPr marL="315913" indent="-271463">
              <a:lnSpc>
                <a:spcPct val="95000"/>
              </a:lnSpc>
              <a:spcBef>
                <a:spcPts val="200"/>
              </a:spcBef>
            </a:pPr>
            <a:r>
              <a:rPr lang="it-IT" sz="2300" dirty="0"/>
              <a:t>parte con l'attività (1) (invio HTML), ma, appena trova il tag  </a:t>
            </a:r>
            <a:r>
              <a:rPr lang="it-IT" sz="21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2300" noProof="1"/>
              <a:t>, </a:t>
            </a:r>
          </a:p>
          <a:p>
            <a:pPr marL="315913" indent="-271463">
              <a:lnSpc>
                <a:spcPct val="95000"/>
              </a:lnSpc>
              <a:spcBef>
                <a:spcPts val="200"/>
              </a:spcBef>
            </a:pPr>
            <a:r>
              <a:rPr lang="it-IT" sz="2300" noProof="1"/>
              <a:t>effettua un "</a:t>
            </a:r>
            <a:r>
              <a:rPr lang="it-IT" sz="2300" i="1" noProof="1"/>
              <a:t>escape</a:t>
            </a:r>
            <a:r>
              <a:rPr lang="it-IT" sz="2300" noProof="1"/>
              <a:t>" dall’HTML, passa cioè alla (2) (interpreta PHP)</a:t>
            </a:r>
          </a:p>
          <a:p>
            <a:pPr marL="315913" indent="-271463">
              <a:lnSpc>
                <a:spcPct val="95000"/>
              </a:lnSpc>
              <a:spcBef>
                <a:spcPts val="200"/>
              </a:spcBef>
            </a:pPr>
            <a:r>
              <a:rPr lang="it-IT" sz="2300" spc="-20" noProof="1"/>
              <a:t>il successivo tag </a:t>
            </a:r>
            <a:r>
              <a:rPr lang="it-IT" sz="2100" spc="-2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300" spc="-20" noProof="1"/>
              <a:t> di chiusura dello script PHP riporterà dalla (2) alla (1)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it-IT" sz="2300" noProof="1"/>
              <a:t>Le attività (1) e (2) sono indipendenti e non si influenzano a vicenda; ognuna di esse riprende da dove si era interrotta per un tag </a:t>
            </a:r>
            <a:r>
              <a:rPr lang="it-IT" sz="2100" noProof="1">
                <a:solidFill>
                  <a:srgbClr val="800000"/>
                </a:solidFill>
                <a:highlight>
                  <a:srgbClr val="D9D9D9"/>
                </a:highlight>
              </a:rPr>
              <a:t>php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it-IT" sz="2250" spc="-20" noProof="1"/>
              <a:t>Un esempio evidenzia </a:t>
            </a:r>
            <a:r>
              <a:rPr lang="it-IT" sz="2250" spc="-20" noProof="1">
                <a:highlight>
                  <a:srgbClr val="FCFFB5"/>
                </a:highlight>
              </a:rPr>
              <a:t>(1)</a:t>
            </a:r>
            <a:r>
              <a:rPr lang="it-IT" sz="2250" spc="-20" noProof="1"/>
              <a:t>, poi </a:t>
            </a:r>
            <a:r>
              <a:rPr lang="it-IT" sz="2250" spc="-20" noProof="1">
                <a:highlight>
                  <a:srgbClr val="D5E1C4"/>
                </a:highlight>
              </a:rPr>
              <a:t>(2)</a:t>
            </a:r>
            <a:r>
              <a:rPr lang="it-IT" sz="2250" spc="-20" noProof="1"/>
              <a:t>,</a:t>
            </a:r>
            <a:r>
              <a:rPr lang="it-IT" sz="2250" spc="-20" noProof="1">
                <a:highlight>
                  <a:srgbClr val="EEEE00"/>
                </a:highlight>
              </a:rPr>
              <a:t>(1)</a:t>
            </a:r>
            <a:r>
              <a:rPr lang="it-IT" sz="2250" spc="-20" noProof="1"/>
              <a:t>,</a:t>
            </a:r>
            <a:r>
              <a:rPr lang="it-IT" sz="2250" spc="-20" noProof="1">
                <a:highlight>
                  <a:srgbClr val="A2CE5A"/>
                </a:highlight>
              </a:rPr>
              <a:t>(2)</a:t>
            </a:r>
            <a:r>
              <a:rPr lang="it-IT" sz="2250" spc="-20" noProof="1"/>
              <a:t>,</a:t>
            </a:r>
            <a:r>
              <a:rPr lang="it-IT" sz="2250" spc="-20" noProof="1">
                <a:highlight>
                  <a:srgbClr val="FFFF00"/>
                </a:highlight>
              </a:rPr>
              <a:t>(1)</a:t>
            </a:r>
            <a:r>
              <a:rPr lang="it-IT" sz="2250" spc="-20" noProof="1"/>
              <a:t>, sul server ed effetti sul browser: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36123D-D9F3-794B-B884-5B1C506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10/12/22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EA7913-7903-364E-BED5-19E942A1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A39FC-81E6-774A-9256-C3A64CD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10</a:t>
            </a:fld>
            <a:endParaRPr lang="it-IT"/>
          </a:p>
        </p:txBody>
      </p:sp>
      <p:sp>
        <p:nvSpPr>
          <p:cNvPr id="7" name="Rettangolo 2">
            <a:extLst>
              <a:ext uri="{FF2B5EF4-FFF2-40B4-BE49-F238E27FC236}">
                <a16:creationId xmlns:a16="http://schemas.microsoft.com/office/drawing/2014/main" id="{34AC6140-9DDB-61AA-41FE-460A42739184}"/>
              </a:ext>
            </a:extLst>
          </p:cNvPr>
          <p:cNvSpPr/>
          <p:nvPr/>
        </p:nvSpPr>
        <p:spPr>
          <a:xfrm>
            <a:off x="213267" y="5057029"/>
            <a:ext cx="2493980" cy="12955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it-IT" sz="1100" noProof="1">
                <a:solidFill>
                  <a:srgbClr val="1E6A1F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&lt;!– escape.php -&gt;</a:t>
            </a:r>
          </a:p>
          <a:p>
            <a:r>
              <a:rPr lang="it-IT" sz="1100" noProof="1">
                <a:solidFill>
                  <a:srgbClr val="912489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&lt;html&gt;&lt;body&gt;</a:t>
            </a:r>
          </a:p>
          <a:p>
            <a:r>
              <a:rPr lang="it-IT" sz="1100" noProof="1">
                <a:solidFill>
                  <a:srgbClr val="000000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First PHP tag below</a:t>
            </a:r>
            <a:r>
              <a:rPr lang="it-IT" sz="1100" noProof="1">
                <a:solidFill>
                  <a:srgbClr val="912489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:&lt;BR&gt;&lt;BR&gt;</a:t>
            </a:r>
          </a:p>
          <a:p>
            <a:r>
              <a:rPr lang="it-IT" sz="1100" noProof="1">
                <a:solidFill>
                  <a:srgbClr val="80000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&lt;?php</a:t>
            </a:r>
            <a:r>
              <a:rPr lang="it-IT" sz="1100" noProof="1">
                <a:solidFill>
                  <a:srgbClr val="00000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 </a:t>
            </a:r>
            <a:r>
              <a:rPr lang="it-IT" sz="1100" noProof="1">
                <a:solidFill>
                  <a:srgbClr val="00108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$x</a:t>
            </a:r>
            <a:r>
              <a:rPr lang="it-IT" sz="1100" noProof="1">
                <a:solidFill>
                  <a:srgbClr val="00000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 = </a:t>
            </a:r>
            <a:r>
              <a:rPr lang="it-IT" sz="1100" noProof="1">
                <a:solidFill>
                  <a:srgbClr val="098658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1</a:t>
            </a:r>
            <a:r>
              <a:rPr lang="it-IT" sz="1100" noProof="1">
                <a:solidFill>
                  <a:srgbClr val="00000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; </a:t>
            </a:r>
            <a:r>
              <a:rPr lang="it-IT" sz="1100" noProof="1">
                <a:solidFill>
                  <a:srgbClr val="800000"/>
                </a:solidFill>
                <a:highlight>
                  <a:srgbClr val="D5E1C4"/>
                </a:highlight>
                <a:latin typeface="Ubuntu Mono" panose="020B0509030602030204" pitchFamily="49" charset="0"/>
              </a:rPr>
              <a:t>?&gt;</a:t>
            </a:r>
          </a:p>
          <a:p>
            <a:r>
              <a:rPr lang="it-IT" sz="1100" noProof="1">
                <a:solidFill>
                  <a:srgbClr val="000000"/>
                </a:solidFill>
                <a:highlight>
                  <a:srgbClr val="EEEE00"/>
                </a:highlight>
                <a:latin typeface="Ubuntu Mono" panose="020B0509030602030204" pitchFamily="49" charset="0"/>
              </a:rPr>
              <a:t>Second PHP tag below:</a:t>
            </a:r>
            <a:r>
              <a:rPr lang="it-IT" sz="1100" noProof="1">
                <a:solidFill>
                  <a:srgbClr val="912489"/>
                </a:solidFill>
                <a:highlight>
                  <a:srgbClr val="EEEE00"/>
                </a:highlight>
                <a:latin typeface="Ubuntu Mono" panose="020B0509030602030204" pitchFamily="49" charset="0"/>
              </a:rPr>
              <a:t>&lt;BR&gt;</a:t>
            </a:r>
          </a:p>
          <a:p>
            <a:r>
              <a:rPr lang="it-IT" sz="1100" noProof="1">
                <a:solidFill>
                  <a:srgbClr val="800000"/>
                </a:solidFill>
                <a:highlight>
                  <a:srgbClr val="A2CE5A"/>
                </a:highlight>
                <a:latin typeface="Ubuntu Mono" panose="020B0509030602030204" pitchFamily="49" charset="0"/>
              </a:rPr>
              <a:t>&lt;?php</a:t>
            </a:r>
            <a:r>
              <a:rPr lang="it-IT" sz="1100" noProof="1">
                <a:solidFill>
                  <a:srgbClr val="000000"/>
                </a:solidFill>
                <a:highlight>
                  <a:srgbClr val="A2CE5A"/>
                </a:highlight>
                <a:latin typeface="Ubuntu Mono" panose="020B0509030602030204" pitchFamily="49" charset="0"/>
              </a:rPr>
              <a:t> echo </a:t>
            </a:r>
            <a:r>
              <a:rPr lang="it-IT" sz="1100" noProof="1">
                <a:solidFill>
                  <a:srgbClr val="001080"/>
                </a:solidFill>
                <a:highlight>
                  <a:srgbClr val="A2CE5A"/>
                </a:highlight>
                <a:latin typeface="Ubuntu Mono" panose="020B0509030602030204" pitchFamily="49" charset="0"/>
              </a:rPr>
              <a:t>2."\n"; </a:t>
            </a:r>
            <a:r>
              <a:rPr lang="it-IT" sz="1100" noProof="1">
                <a:solidFill>
                  <a:srgbClr val="800000"/>
                </a:solidFill>
                <a:highlight>
                  <a:srgbClr val="A2CE5A"/>
                </a:highlight>
                <a:latin typeface="Ubuntu Mono" panose="020B0509030602030204" pitchFamily="49" charset="0"/>
              </a:rPr>
              <a:t>?&gt;</a:t>
            </a:r>
            <a:endParaRPr lang="it-IT" sz="1100" noProof="1">
              <a:solidFill>
                <a:srgbClr val="000000"/>
              </a:solidFill>
              <a:highlight>
                <a:srgbClr val="A2CE5A"/>
              </a:highlight>
              <a:latin typeface="Ubuntu Mono" panose="020B0509030602030204" pitchFamily="49" charset="0"/>
            </a:endParaRPr>
          </a:p>
          <a:p>
            <a:r>
              <a:rPr lang="it-IT" sz="1100" noProof="1">
                <a:solidFill>
                  <a:srgbClr val="912489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&lt;/body&gt;&lt;/html&gt;</a:t>
            </a:r>
            <a:endParaRPr lang="it-IT" sz="1100" b="0" noProof="1">
              <a:solidFill>
                <a:srgbClr val="912489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F6C20F-C579-41A2-C1E2-2B7B5EA33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81" y="5057029"/>
            <a:ext cx="2890774" cy="1295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9BAD9D-B1FD-C997-064C-58B4780F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08" y="5052670"/>
            <a:ext cx="3022888" cy="12999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ttangolo 2">
            <a:extLst>
              <a:ext uri="{FF2B5EF4-FFF2-40B4-BE49-F238E27FC236}">
                <a16:creationId xmlns:a16="http://schemas.microsoft.com/office/drawing/2014/main" id="{30FD06F6-7D36-64C9-3F3F-39EC2377DB2A}"/>
              </a:ext>
            </a:extLst>
          </p:cNvPr>
          <p:cNvSpPr/>
          <p:nvPr/>
        </p:nvSpPr>
        <p:spPr>
          <a:xfrm>
            <a:off x="2882399" y="5367953"/>
            <a:ext cx="2760023" cy="95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b="0" noProof="1">
                <a:effectLst/>
                <a:highlight>
                  <a:srgbClr val="FCFFB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 PHP tag below:</a:t>
            </a:r>
          </a:p>
          <a:p>
            <a:r>
              <a:rPr lang="it-IT" sz="1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it-IT" sz="1400" b="0" noProof="1">
                <a:effectLst/>
                <a:highlight>
                  <a:srgbClr val="EEEE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 PHP tag below:</a:t>
            </a:r>
          </a:p>
          <a:p>
            <a:r>
              <a:rPr lang="it-IT" sz="1400" noProof="1">
                <a:highlight>
                  <a:srgbClr val="A2CE5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it-IT" sz="1400" b="0" noProof="1">
              <a:effectLst/>
              <a:highlight>
                <a:srgbClr val="A2CE5A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2">
            <a:extLst>
              <a:ext uri="{FF2B5EF4-FFF2-40B4-BE49-F238E27FC236}">
                <a16:creationId xmlns:a16="http://schemas.microsoft.com/office/drawing/2014/main" id="{7B8ECF55-3907-7C2B-DFA7-857786D2B024}"/>
              </a:ext>
            </a:extLst>
          </p:cNvPr>
          <p:cNvSpPr/>
          <p:nvPr/>
        </p:nvSpPr>
        <p:spPr>
          <a:xfrm>
            <a:off x="5936410" y="5331377"/>
            <a:ext cx="3012742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000" noProof="1">
                <a:solidFill>
                  <a:srgbClr val="1E6A1F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&lt;!– eqtag01.php -&gt;</a:t>
            </a:r>
          </a:p>
          <a:p>
            <a:r>
              <a:rPr lang="it-IT" sz="1000" noProof="1">
                <a:solidFill>
                  <a:srgbClr val="912489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&lt;html&gt;&lt;body&gt;</a:t>
            </a:r>
          </a:p>
          <a:p>
            <a:r>
              <a:rPr lang="it-IT" sz="1000" noProof="1">
                <a:solidFill>
                  <a:srgbClr val="000000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First PHP tag below</a:t>
            </a:r>
            <a:r>
              <a:rPr lang="it-IT" sz="1000" noProof="1">
                <a:solidFill>
                  <a:srgbClr val="912489"/>
                </a:solidFill>
                <a:highlight>
                  <a:srgbClr val="FCFFB5"/>
                </a:highlight>
                <a:latin typeface="Ubuntu Mono" panose="020B0509030602030204" pitchFamily="49" charset="0"/>
              </a:rPr>
              <a:t>:&lt;BR&gt;&lt;BR&gt;</a:t>
            </a:r>
          </a:p>
          <a:p>
            <a:r>
              <a:rPr lang="it-IT" sz="1000" noProof="1">
                <a:solidFill>
                  <a:srgbClr val="000000"/>
                </a:solidFill>
                <a:highlight>
                  <a:srgbClr val="EEEE00"/>
                </a:highlight>
                <a:latin typeface="Ubuntu Mono" panose="020B0509030602030204" pitchFamily="49" charset="0"/>
              </a:rPr>
              <a:t>Second PHP tag below:</a:t>
            </a:r>
            <a:r>
              <a:rPr lang="it-IT" sz="1000" noProof="1">
                <a:solidFill>
                  <a:srgbClr val="912489"/>
                </a:solidFill>
                <a:highlight>
                  <a:srgbClr val="EEEE00"/>
                </a:highlight>
                <a:latin typeface="Ubuntu Mono" panose="020B0509030602030204" pitchFamily="49" charset="0"/>
              </a:rPr>
              <a:t>&lt;BR&gt;</a:t>
            </a:r>
          </a:p>
          <a:p>
            <a:r>
              <a:rPr lang="it-IT" sz="1000" noProof="1">
                <a:solidFill>
                  <a:srgbClr val="001080"/>
                </a:solidFill>
                <a:highlight>
                  <a:srgbClr val="A2CE5A"/>
                </a:highlight>
                <a:latin typeface="Ubuntu Mono" panose="020B0509030602030204" pitchFamily="49" charset="0"/>
              </a:rPr>
              <a:t>2</a:t>
            </a:r>
            <a:endParaRPr lang="it-IT" sz="1000" noProof="1">
              <a:solidFill>
                <a:srgbClr val="000000"/>
              </a:solidFill>
              <a:highlight>
                <a:srgbClr val="A2CE5A"/>
              </a:highlight>
              <a:latin typeface="Ubuntu Mono" panose="020B0509030602030204" pitchFamily="49" charset="0"/>
            </a:endParaRPr>
          </a:p>
          <a:p>
            <a:r>
              <a:rPr lang="it-IT" sz="1000" noProof="1">
                <a:solidFill>
                  <a:srgbClr val="912489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&lt;/body&gt;&lt;/html&gt;</a:t>
            </a:r>
            <a:endParaRPr lang="it-IT" sz="1000" b="0" noProof="1">
              <a:solidFill>
                <a:srgbClr val="912489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2B2CE-7FAA-AD61-E926-8184E4873D28}"/>
              </a:ext>
            </a:extLst>
          </p:cNvPr>
          <p:cNvSpPr txBox="1"/>
          <p:nvPr/>
        </p:nvSpPr>
        <p:spPr>
          <a:xfrm>
            <a:off x="4085020" y="5100372"/>
            <a:ext cx="167523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1100" dirty="0"/>
              <a:t>localhost:7777/escape.php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3BCD4-E7DB-A561-9BA2-2CE9C11F467D}"/>
              </a:ext>
            </a:extLst>
          </p:cNvPr>
          <p:cNvSpPr txBox="1"/>
          <p:nvPr/>
        </p:nvSpPr>
        <p:spPr>
          <a:xfrm>
            <a:off x="6785158" y="5117106"/>
            <a:ext cx="212672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000" dirty="0"/>
              <a:t>v</a:t>
            </a:r>
            <a:r>
              <a:rPr lang="en-IT" sz="1000" dirty="0"/>
              <a:t>iew-source:localhost:7777/escape.php</a:t>
            </a:r>
          </a:p>
        </p:txBody>
      </p:sp>
    </p:spTree>
    <p:extLst>
      <p:ext uri="{BB962C8B-B14F-4D97-AF65-F5344CB8AC3E}">
        <p14:creationId xmlns:p14="http://schemas.microsoft.com/office/powerpoint/2010/main" val="200101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2280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b="0" noProof="1"/>
              <a:t>Lo stato dell’</a:t>
            </a:r>
            <a:r>
              <a:rPr lang="it-IT" b="0" noProof="1">
                <a:highlight>
                  <a:srgbClr val="D5E1C4"/>
                </a:highlight>
              </a:rPr>
              <a:t>esecuzione PHP</a:t>
            </a:r>
            <a:endParaRPr lang="it-IT" b="0" noProof="1">
              <a:highlight>
                <a:srgbClr val="D5E1C4"/>
              </a:highlight>
              <a:latin typeface="Ubuntu Mono" panose="020B05090306020302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10/12/22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11</a:t>
            </a:fld>
            <a:endParaRPr lang="it-IT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AABA4CD7-BDA8-244C-8E76-FBC2737238D2}"/>
              </a:ext>
            </a:extLst>
          </p:cNvPr>
          <p:cNvSpPr txBox="1">
            <a:spLocks/>
          </p:cNvSpPr>
          <p:nvPr/>
        </p:nvSpPr>
        <p:spPr>
          <a:xfrm>
            <a:off x="257730" y="801481"/>
            <a:ext cx="3329532" cy="1551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it-IT" sz="2100" noProof="1"/>
              <a:t>Vediamo qui a destra un’ alternanza HTML-PHP con la variabile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it-IT" sz="2100" noProof="1"/>
              <a:t> del primo script che ricompare nel secondo: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1AC2573-DD1E-0C49-A326-AD9E6D4AB761}"/>
              </a:ext>
            </a:extLst>
          </p:cNvPr>
          <p:cNvSpPr/>
          <p:nvPr/>
        </p:nvSpPr>
        <p:spPr>
          <a:xfrm>
            <a:off x="3707873" y="841537"/>
            <a:ext cx="2379223" cy="1402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it-IT" sz="1200" noProof="1">
                <a:solidFill>
                  <a:srgbClr val="00B050"/>
                </a:solidFill>
                <a:latin typeface="Ubuntu Mono" panose="020B0509030602030204" pitchFamily="49" charset="0"/>
              </a:rPr>
              <a:t>&lt;!– escape1.php --&gt;</a:t>
            </a:r>
          </a:p>
          <a:p>
            <a:r>
              <a:rPr lang="it-IT" sz="1200" noProof="1">
                <a:solidFill>
                  <a:srgbClr val="800000"/>
                </a:solidFill>
                <a:latin typeface="Ubuntu Mono" panose="020B0509030602030204" pitchFamily="49" charset="0"/>
              </a:rPr>
              <a:t>&lt;html&gt;&lt;body&gt;</a:t>
            </a:r>
            <a:endParaRPr lang="it-IT" sz="12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First PHP tag below:</a:t>
            </a:r>
            <a:r>
              <a:rPr lang="it-IT" sz="12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2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800000"/>
                </a:solidFill>
                <a:latin typeface="Ubuntu Mono" panose="020B0509030602030204" pitchFamily="49" charset="0"/>
              </a:rPr>
              <a:t>&lt;?php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001080"/>
                </a:solidFill>
                <a:latin typeface="Ubuntu Mono" panose="020B0509030602030204" pitchFamily="49" charset="0"/>
              </a:rPr>
              <a:t>$x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it-IT" sz="1200" noProof="1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it-IT" sz="12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endParaRPr lang="it-IT" sz="12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Second PHP tag below:</a:t>
            </a:r>
            <a:r>
              <a:rPr lang="it-IT" sz="12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2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8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&lt;?php</a:t>
            </a:r>
            <a:r>
              <a:rPr lang="it-IT" sz="1200" noProof="1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 echo </a:t>
            </a:r>
            <a:r>
              <a:rPr lang="it-IT" sz="1200" noProof="1">
                <a:solidFill>
                  <a:srgbClr val="00108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$x</a:t>
            </a:r>
            <a:r>
              <a:rPr lang="it-IT" sz="1200" noProof="1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+</a:t>
            </a:r>
            <a:r>
              <a:rPr lang="it-IT" sz="1200" noProof="1">
                <a:solidFill>
                  <a:srgbClr val="098658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1</a:t>
            </a:r>
            <a:r>
              <a:rPr lang="it-IT" sz="1200" noProof="1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 </a:t>
            </a:r>
            <a:r>
              <a:rPr lang="it-IT" sz="1200" noProof="1">
                <a:solidFill>
                  <a:srgbClr val="8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?&gt;</a:t>
            </a:r>
            <a:endParaRPr lang="it-IT" sz="1200" noProof="1">
              <a:solidFill>
                <a:srgbClr val="000000"/>
              </a:solidFill>
              <a:highlight>
                <a:srgbClr val="00FFFF"/>
              </a:highlight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200" b="0" noProof="1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CCC129E-20BE-2E47-A530-C7873D41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18" y="841536"/>
            <a:ext cx="2557552" cy="140227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F98A04-3576-9045-AD58-2AB4ED6E6F2D}"/>
              </a:ext>
            </a:extLst>
          </p:cNvPr>
          <p:cNvSpPr txBox="1">
            <a:spLocks/>
          </p:cNvSpPr>
          <p:nvPr/>
        </p:nvSpPr>
        <p:spPr>
          <a:xfrm>
            <a:off x="257730" y="3921551"/>
            <a:ext cx="8813118" cy="2532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it-IT" sz="2100" noProof="1"/>
              <a:t>È, cioè, come se l'</a:t>
            </a:r>
            <a:r>
              <a:rPr lang="it-IT" sz="2100" noProof="1">
                <a:highlight>
                  <a:srgbClr val="D5E1C4"/>
                </a:highlight>
              </a:rPr>
              <a:t>engine PHP</a:t>
            </a:r>
            <a:r>
              <a:rPr lang="it-IT" sz="2100" noProof="1"/>
              <a:t> vedesse </a:t>
            </a:r>
            <a:r>
              <a:rPr lang="it-IT" sz="2100" b="1" noProof="1"/>
              <a:t>un unico flusso di codice PHP</a:t>
            </a:r>
            <a:r>
              <a:rPr lang="it-IT" sz="2100" noProof="1"/>
              <a:t>, a prescindere da chiusure e riaperture di script (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 ...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100" noProof="1"/>
              <a:t>):</a:t>
            </a:r>
          </a:p>
          <a:p>
            <a:pPr marL="407988" indent="-360363">
              <a:lnSpc>
                <a:spcPct val="9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2100" noProof="1"/>
              <a:t>a ogni chiusura (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100" noProof="1"/>
              <a:t>) il controllo va al </a:t>
            </a:r>
            <a:r>
              <a:rPr lang="it-IT" sz="2100" noProof="1">
                <a:highlight>
                  <a:srgbClr val="FDFFB6"/>
                </a:highlight>
              </a:rPr>
              <a:t>modulo</a:t>
            </a:r>
            <a:r>
              <a:rPr lang="it-IT" sz="2100" noProof="1"/>
              <a:t> che emette l’HTML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...</a:t>
            </a:r>
            <a:r>
              <a:rPr lang="it-IT" sz="21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endParaRPr lang="it-IT" sz="2100" noProof="1"/>
          </a:p>
          <a:p>
            <a:pPr marL="407988" indent="-360363">
              <a:lnSpc>
                <a:spcPct val="9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it-IT" sz="2100" noProof="1"/>
              <a:t>a ogni riapertura (</a:t>
            </a:r>
            <a:r>
              <a:rPr lang="it-IT" sz="2000" noProof="1">
                <a:highlight>
                  <a:srgbClr val="C0C0C0"/>
                </a:highlight>
              </a:rPr>
              <a:t>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2000" noProof="1">
                <a:highlight>
                  <a:srgbClr val="C0C0C0"/>
                </a:highlight>
              </a:rPr>
              <a:t> </a:t>
            </a:r>
            <a:r>
              <a:rPr lang="it-IT" sz="2100" noProof="1"/>
              <a:t>), l'</a:t>
            </a:r>
            <a:r>
              <a:rPr lang="it-IT" sz="2100" noProof="1">
                <a:highlight>
                  <a:srgbClr val="D5E1C4"/>
                </a:highlight>
              </a:rPr>
              <a:t>engine PHP</a:t>
            </a:r>
            <a:r>
              <a:rPr lang="it-IT" sz="2100" noProof="1"/>
              <a:t> riprende a interpretare PHP dal tag </a:t>
            </a:r>
            <a:r>
              <a:rPr lang="it-IT" sz="2000" noProof="1">
                <a:highlight>
                  <a:srgbClr val="C0C0C0"/>
                </a:highlight>
              </a:rPr>
              <a:t>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100" noProof="1"/>
              <a:t> dove aveva smesso, senza che l’HTML </a:t>
            </a:r>
            <a:r>
              <a:rPr lang="it-IT" sz="2000" noProof="1">
                <a:highlight>
                  <a:srgbClr val="C0C0C0"/>
                </a:highlight>
              </a:rPr>
              <a:t>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...</a:t>
            </a:r>
            <a:r>
              <a:rPr lang="it-IT" sz="2000" noProof="1">
                <a:highlight>
                  <a:srgbClr val="C0C0C0"/>
                </a:highlight>
              </a:rPr>
              <a:t> </a:t>
            </a:r>
            <a:r>
              <a:rPr lang="it-IT" sz="2100" noProof="1"/>
              <a:t> inframmezzato abbia alcuna influenza sullo stato dell’esecuzione del codice PHP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100" noProof="1"/>
              <a:t>Si veda: </a:t>
            </a:r>
            <a:r>
              <a:rPr lang="it-IT" sz="2100" noProof="1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https://www.php.net/manual/en/language.basic-syntax.phpmode.php</a:t>
            </a:r>
            <a:r>
              <a:rPr lang="it-IT" sz="2100" noProof="1"/>
              <a:t>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68869C7-BF1D-6184-4C4B-77657B7E8767}"/>
              </a:ext>
            </a:extLst>
          </p:cNvPr>
          <p:cNvSpPr txBox="1">
            <a:spLocks/>
          </p:cNvSpPr>
          <p:nvPr/>
        </p:nvSpPr>
        <p:spPr>
          <a:xfrm>
            <a:off x="257730" y="3071762"/>
            <a:ext cx="8813118" cy="7785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100" spc="-10" noProof="1"/>
              <a:t>Quindi, nell’interpretazione di un file .</a:t>
            </a:r>
            <a:r>
              <a:rPr lang="it-IT" sz="2100" i="1" spc="-10" noProof="1"/>
              <a:t>php,</a:t>
            </a:r>
            <a:r>
              <a:rPr lang="it-IT" sz="2100" spc="-10" noProof="1"/>
              <a:t> lo </a:t>
            </a:r>
            <a:r>
              <a:rPr lang="it-IT" sz="2100" b="1" spc="-10" noProof="1"/>
              <a:t>stato</a:t>
            </a:r>
            <a:r>
              <a:rPr lang="it-IT" sz="2100" spc="-10" noProof="1"/>
              <a:t> (valori delle variabili) </a:t>
            </a:r>
            <a:r>
              <a:rPr lang="it-IT" sz="2100" b="1" spc="-10" noProof="1"/>
              <a:t>persiste</a:t>
            </a:r>
            <a:r>
              <a:rPr lang="it-IT" sz="2100" spc="-10" noProof="1"/>
              <a:t> tra uno script e i successivi e </a:t>
            </a:r>
            <a:r>
              <a:rPr lang="it-IT" sz="2100" u="sng" spc="-10" noProof="1"/>
              <a:t>lo </a:t>
            </a:r>
            <a:r>
              <a:rPr lang="it-IT" sz="2100" i="1" u="sng" spc="-10" noProof="1"/>
              <a:t>scope</a:t>
            </a:r>
            <a:r>
              <a:rPr lang="it-IT" sz="2100" u="sng" spc="-10" noProof="1"/>
              <a:t> delle variabili si estende all'intero file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CFAE1A2-A49D-5A9E-A735-A733B24A91AD}"/>
              </a:ext>
            </a:extLst>
          </p:cNvPr>
          <p:cNvSpPr txBox="1">
            <a:spLocks/>
          </p:cNvSpPr>
          <p:nvPr/>
        </p:nvSpPr>
        <p:spPr>
          <a:xfrm>
            <a:off x="257730" y="2343288"/>
            <a:ext cx="8813118" cy="778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400"/>
              </a:spcBef>
              <a:buNone/>
            </a:pPr>
            <a:r>
              <a:rPr lang="it-IT" sz="2100" noProof="1"/>
              <a:t>Si noti come, nel </a:t>
            </a:r>
            <a:r>
              <a:rPr lang="it-IT" sz="2100" noProof="1">
                <a:highlight>
                  <a:srgbClr val="00FFFF"/>
                </a:highlight>
              </a:rPr>
              <a:t>secondo script</a:t>
            </a:r>
            <a:r>
              <a:rPr lang="it-IT" sz="2100" noProof="1"/>
              <a:t>, la variabile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it-IT" sz="2100" noProof="1"/>
              <a:t> risulta definita e mantiene il valore che le era stato assegnato nel primo 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22572-6321-4854-B963-2FB706514E73}"/>
              </a:ext>
            </a:extLst>
          </p:cNvPr>
          <p:cNvSpPr txBox="1"/>
          <p:nvPr/>
        </p:nvSpPr>
        <p:spPr>
          <a:xfrm>
            <a:off x="7452657" y="917194"/>
            <a:ext cx="1405111" cy="13860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900" dirty="0"/>
              <a:t>localhost:7777/escape1.php</a:t>
            </a:r>
          </a:p>
        </p:txBody>
      </p:sp>
    </p:spTree>
    <p:extLst>
      <p:ext uri="{BB962C8B-B14F-4D97-AF65-F5344CB8AC3E}">
        <p14:creationId xmlns:p14="http://schemas.microsoft.com/office/powerpoint/2010/main" val="186728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2DC7E-5E47-EB44-AF7F-7158D962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1574"/>
            <a:ext cx="8579942" cy="804776"/>
          </a:xfrm>
        </p:spPr>
        <p:txBody>
          <a:bodyPr>
            <a:normAutofit/>
          </a:bodyPr>
          <a:lstStyle/>
          <a:p>
            <a:r>
              <a:rPr lang="it-IT" sz="3600" dirty="0"/>
              <a:t>Script con istruzione PHP incompleta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F81DC-DB51-B346-A84F-A17952C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2" y="826108"/>
            <a:ext cx="8836017" cy="1893717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200" noProof="1"/>
              <a:t>Finora si è tacitamente supposto che ogni script </a:t>
            </a:r>
            <a:r>
              <a:rPr lang="it-IT" sz="21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 </a:t>
            </a:r>
            <a:r>
              <a:rPr lang="it-IT" sz="2100" noProof="1">
                <a:highlight>
                  <a:srgbClr val="C0C0C0"/>
                </a:highlight>
                <a:latin typeface="Ubuntu Mono" panose="020B0509030602030204" pitchFamily="49" charset="0"/>
              </a:rPr>
              <a:t>...</a:t>
            </a:r>
            <a:r>
              <a:rPr lang="it-IT" sz="21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 ?&gt;</a:t>
            </a:r>
            <a:r>
              <a:rPr lang="it-IT" sz="2200" noProof="1"/>
              <a:t> </a:t>
            </a:r>
            <a:r>
              <a:rPr lang="it-IT" sz="2200" spc="-10" noProof="1"/>
              <a:t>contiene in </a:t>
            </a:r>
            <a:r>
              <a:rPr lang="it-IT" sz="2200" spc="-10" noProof="1">
                <a:highlight>
                  <a:srgbClr val="C0C0C0"/>
                </a:highlight>
                <a:latin typeface="Ubuntu Mono" panose="020B0509030602030204" pitchFamily="49" charset="0"/>
              </a:rPr>
              <a:t>...</a:t>
            </a:r>
            <a:r>
              <a:rPr lang="it-IT" sz="2200" spc="-10" noProof="1"/>
              <a:t> una o più istruzioni PHP (sintatticamente) complete e, in tal caso, è ovvio che, a seguito dell’escape da HTML, l’engine eseguirà </a:t>
            </a:r>
            <a:r>
              <a:rPr lang="it-IT" sz="2200" spc="-10" noProof="1">
                <a:highlight>
                  <a:srgbClr val="C0C0C0"/>
                </a:highlight>
                <a:latin typeface="Ubuntu Mono" panose="020B0509030602030204" pitchFamily="49" charset="0"/>
              </a:rPr>
              <a:t>...</a:t>
            </a:r>
            <a:r>
              <a:rPr lang="it-IT" sz="2200" spc="-10" noProof="1"/>
              <a:t> completamente.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200" spc="-10" noProof="1"/>
              <a:t>Chiediamoci però: il tag </a:t>
            </a:r>
            <a:r>
              <a:rPr lang="it-IT" sz="22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12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200" spc="-10" noProof="1"/>
              <a:t> può anche interrompere il codice PHP </a:t>
            </a:r>
            <a:r>
              <a:rPr lang="it-IT" sz="2200" u="sng" spc="-10" noProof="1"/>
              <a:t>nel mezzo</a:t>
            </a:r>
            <a:r>
              <a:rPr lang="it-IT" sz="2200" spc="-10" noProof="1"/>
              <a:t> di un’istruzione (che poi riprenderà con un successivo 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1200" noProof="1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it-IT" sz="2200" spc="-10" noProof="1"/>
              <a:t>)? </a:t>
            </a:r>
            <a:endParaRPr lang="it-IT" sz="2200" b="1" spc="-1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36123D-D9F3-794B-B884-5B1C506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09/12/22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EA7913-7903-364E-BED5-19E942A1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A39FC-81E6-774A-9256-C3A64CD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12</a:t>
            </a:fld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D88A4-FE09-2493-530E-3A83AFA6307C}"/>
              </a:ext>
            </a:extLst>
          </p:cNvPr>
          <p:cNvSpPr txBox="1"/>
          <p:nvPr/>
        </p:nvSpPr>
        <p:spPr>
          <a:xfrm>
            <a:off x="2066544" y="2699422"/>
            <a:ext cx="232257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&lt;!-- </a:t>
            </a:r>
            <a:r>
              <a:rPr lang="en-GB" sz="14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escape_mid.php</a:t>
            </a:r>
            <a:r>
              <a:rPr lang="en-GB" sz="14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--&gt;</a:t>
            </a:r>
            <a:b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4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temperatura</a:t>
            </a: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b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Come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va</a:t>
            </a: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il tempo?</a:t>
            </a:r>
            <a:r>
              <a:rPr lang="en-GB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b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4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30</a:t>
            </a:r>
            <a:r>
              <a:rPr lang="en-GB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4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A084D-74C4-6C77-DD14-45AB33B9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99423"/>
            <a:ext cx="4212500" cy="96454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A24627-5623-3036-A436-302210791556}"/>
              </a:ext>
            </a:extLst>
          </p:cNvPr>
          <p:cNvSpPr txBox="1"/>
          <p:nvPr/>
        </p:nvSpPr>
        <p:spPr>
          <a:xfrm>
            <a:off x="95407" y="2699422"/>
            <a:ext cx="1712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400" spc="-10" noProof="1"/>
              <a:t>In generale,  </a:t>
            </a:r>
            <a:r>
              <a:rPr lang="it-IT" sz="2400" b="1" spc="-10" noProof="1"/>
              <a:t>no!</a:t>
            </a:r>
            <a:endParaRPr lang="en-IT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E0E98-D8D7-C687-D1BF-2FAEC5F4D48D}"/>
              </a:ext>
            </a:extLst>
          </p:cNvPr>
          <p:cNvSpPr txBox="1"/>
          <p:nvPr/>
        </p:nvSpPr>
        <p:spPr>
          <a:xfrm>
            <a:off x="170822" y="3827091"/>
            <a:ext cx="8909170" cy="2725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sz="2200" dirty="0"/>
              <a:t>Vi sono però eccezioni, vediamone tre importanti:</a:t>
            </a:r>
          </a:p>
          <a:p>
            <a:pPr marL="317500" indent="-317500">
              <a:lnSpc>
                <a:spcPct val="110000"/>
              </a:lnSpc>
              <a:buFont typeface="+mj-lt"/>
              <a:buAutoNum type="arabicPeriod"/>
            </a:pPr>
            <a:r>
              <a:rPr lang="en-IT" sz="2200" dirty="0"/>
              <a:t>si può interrompere un blocco PHP 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{</a:t>
            </a:r>
            <a:r>
              <a:rPr lang="en-IT" sz="2200" i="1" dirty="0">
                <a:highlight>
                  <a:srgbClr val="C0C0C0"/>
                </a:highlight>
              </a:rPr>
              <a:t>istr1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IT" sz="2200" i="1" dirty="0">
                <a:highlight>
                  <a:srgbClr val="C0C0C0"/>
                </a:highlight>
              </a:rPr>
              <a:t>istr2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;... }</a:t>
            </a:r>
            <a:r>
              <a:rPr lang="en-IT" sz="2200" dirty="0"/>
              <a:t> dopo 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{</a:t>
            </a:r>
            <a:r>
              <a:rPr lang="en-IT" sz="2200" dirty="0"/>
              <a:t> o un 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; </a:t>
            </a:r>
            <a:r>
              <a:rPr lang="en-IT" sz="2200" dirty="0"/>
              <a:t> </a:t>
            </a:r>
          </a:p>
          <a:p>
            <a:pPr marL="317500" indent="-3175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IT" sz="2200" dirty="0"/>
              <a:t>si può interrompere un costrutto PHP </a:t>
            </a:r>
            <a:r>
              <a:rPr lang="en-IT" sz="2100" dirty="0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if</a:t>
            </a:r>
            <a:r>
              <a:rPr lang="en-IT" sz="1200" dirty="0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en-IT" sz="2100" dirty="0">
                <a:highlight>
                  <a:srgbClr val="C0C0C0"/>
                </a:highlight>
                <a:latin typeface="Ubuntu Mono" panose="020B0509030602030204" pitchFamily="49" charset="0"/>
              </a:rPr>
              <a:t>(cond):</a:t>
            </a:r>
            <a:r>
              <a:rPr lang="en-IT" sz="2200" dirty="0"/>
              <a:t> oppure un </a:t>
            </a:r>
            <a:r>
              <a:rPr lang="en-IT" sz="2100" dirty="0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elseif</a:t>
            </a:r>
            <a:r>
              <a:rPr lang="en-IT" sz="1200" dirty="0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en-IT" sz="2100" dirty="0">
                <a:highlight>
                  <a:srgbClr val="C0C0C0"/>
                </a:highlight>
                <a:latin typeface="Ubuntu Mono" panose="020B0509030602030204" pitchFamily="49" charset="0"/>
              </a:rPr>
              <a:t>(cond):</a:t>
            </a:r>
            <a:r>
              <a:rPr lang="en-IT" sz="2200" dirty="0"/>
              <a:t> o un </a:t>
            </a:r>
            <a:r>
              <a:rPr lang="en-IT" sz="2200" dirty="0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else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:</a:t>
            </a:r>
            <a:r>
              <a:rPr lang="en-IT" sz="2200" dirty="0"/>
              <a:t> dopo 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:</a:t>
            </a:r>
            <a:r>
              <a:rPr lang="en-IT" sz="2200" dirty="0"/>
              <a:t> (vedi oltre per la sintassi di 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:</a:t>
            </a:r>
            <a:r>
              <a:rPr lang="en-IT" sz="2200" dirty="0"/>
              <a:t>)</a:t>
            </a:r>
          </a:p>
          <a:p>
            <a:pPr marL="317500" indent="-317500">
              <a:lnSpc>
                <a:spcPct val="11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IT" sz="2200" dirty="0"/>
              <a:t>dopo 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:</a:t>
            </a:r>
            <a:r>
              <a:rPr lang="en-IT" sz="2200" dirty="0"/>
              <a:t> si può anche interrompere un costrutto  </a:t>
            </a:r>
            <a:r>
              <a:rPr lang="en-IT" sz="2100" dirty="0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for</a:t>
            </a:r>
            <a:r>
              <a:rPr lang="en-IT" sz="2100" dirty="0">
                <a:highlight>
                  <a:srgbClr val="C0C0C0"/>
                </a:highlight>
                <a:latin typeface="Ubuntu Mono" panose="020B0509030602030204" pitchFamily="49" charset="0"/>
              </a:rPr>
              <a:t> (...):</a:t>
            </a:r>
          </a:p>
          <a:p>
            <a:pPr>
              <a:spcBef>
                <a:spcPts val="600"/>
              </a:spcBef>
            </a:pPr>
            <a:r>
              <a:rPr lang="en-IT" sz="2200" dirty="0"/>
              <a:t>Nei casi (2) e (3) al tag </a:t>
            </a:r>
            <a:r>
              <a:rPr kumimoji="0" lang="it-IT" sz="2100" b="0" i="0" u="none" strike="noStrike" kern="1200" cap="none" spc="0" normalizeH="0" baseline="0" noProof="1">
                <a:ln>
                  <a:noFill/>
                </a:ln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:</a:t>
            </a:r>
            <a:r>
              <a:rPr kumimoji="0" lang="it-IT" sz="21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?&gt;</a:t>
            </a:r>
            <a:r>
              <a:rPr kumimoji="0" lang="it-IT" sz="2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 </a:t>
            </a:r>
            <a:r>
              <a:rPr kumimoji="0" lang="it-IT" sz="2200" b="0" i="0" u="none" strike="noStrike" kern="1200" cap="none" spc="-1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che interrompe PHP, l’</a:t>
            </a:r>
            <a:r>
              <a:rPr kumimoji="0" lang="it-IT" sz="2200" b="0" i="0" u="none" strike="noStrike" kern="1200" cap="none" spc="-10" normalizeH="0" baseline="0" noProof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D5E1C4"/>
                </a:highlight>
                <a:uLnTx/>
                <a:uFillTx/>
                <a:latin typeface="Calibri"/>
                <a:ea typeface="+mn-ea"/>
                <a:cs typeface="+mn-cs"/>
              </a:rPr>
              <a:t>engine PHP</a:t>
            </a:r>
            <a:r>
              <a:rPr kumimoji="0" lang="it-IT" sz="2200" b="0" i="0" u="none" strike="noStrike" kern="1200" cap="none" spc="-1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può mantenere il controllo e </a:t>
            </a:r>
            <a:r>
              <a:rPr kumimoji="0" lang="it-IT" sz="2200" b="1" i="0" u="none" strike="noStrike" kern="1200" cap="none" spc="-1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</a:t>
            </a:r>
            <a:r>
              <a:rPr kumimoji="0" lang="it-IT" sz="2200" b="0" i="0" u="none" strike="noStrike" kern="1200" cap="none" spc="-1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passarlo al </a:t>
            </a:r>
            <a:r>
              <a:rPr kumimoji="0" lang="it-IT" sz="2200" b="0" i="0" u="none" strike="noStrike" kern="1200" cap="none" spc="-10" normalizeH="0" baseline="0" noProof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DFFB6"/>
                </a:highlight>
                <a:uLnTx/>
                <a:uFillTx/>
                <a:latin typeface="Calibri"/>
                <a:ea typeface="+mn-ea"/>
                <a:cs typeface="+mn-cs"/>
              </a:rPr>
              <a:t>modulo</a:t>
            </a:r>
            <a:r>
              <a:rPr kumimoji="0" lang="it-IT" sz="2200" b="0" i="0" u="none" strike="noStrike" kern="1200" cap="none" spc="-1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che emette l’HTML</a:t>
            </a:r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284896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6CED-E426-176C-1CED-E688118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08" y="35341"/>
            <a:ext cx="8677634" cy="626750"/>
          </a:xfrm>
        </p:spPr>
        <p:txBody>
          <a:bodyPr>
            <a:noAutofit/>
          </a:bodyPr>
          <a:lstStyle/>
          <a:p>
            <a:r>
              <a:rPr lang="en-IT" sz="3500" dirty="0"/>
              <a:t>Istruzione condizionale “mista” (con HTML)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8FBE-3F7F-3EBF-A070-9E3D16F4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10/12/22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6CD5-9F82-BFE9-1F11-512A91D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CA40-FA94-CE74-B772-7E9006AB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13</a:t>
            </a:fld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686F1-D249-2ABE-084A-E91BB197EB00}"/>
              </a:ext>
            </a:extLst>
          </p:cNvPr>
          <p:cNvSpPr txBox="1"/>
          <p:nvPr/>
        </p:nvSpPr>
        <p:spPr>
          <a:xfrm>
            <a:off x="4873654" y="722576"/>
            <a:ext cx="1759384" cy="1492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(condition):</a:t>
            </a: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</a:t>
            </a:r>
          </a:p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elseif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(condition):</a:t>
            </a: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</a:t>
            </a:r>
          </a:p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</a:t>
            </a: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</a:t>
            </a:r>
          </a:p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endif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D40F8-DDDE-4DC9-B421-C9B384A93727}"/>
              </a:ext>
            </a:extLst>
          </p:cNvPr>
          <p:cNvSpPr txBox="1"/>
          <p:nvPr/>
        </p:nvSpPr>
        <p:spPr>
          <a:xfrm>
            <a:off x="6746157" y="722576"/>
            <a:ext cx="2202707" cy="1492716"/>
          </a:xfrm>
          <a:prstGeom prst="rect">
            <a:avLst/>
          </a:prstGeom>
          <a:solidFill>
            <a:srgbClr val="FCEADA"/>
          </a:solidFill>
        </p:spPr>
        <p:txBody>
          <a:bodyPr wrap="square">
            <a:spAutoFit/>
          </a:bodyPr>
          <a:lstStyle/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(condition) {</a:t>
            </a: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</a:t>
            </a:r>
          </a:p>
          <a:p>
            <a:r>
              <a:rPr lang="en-GB" sz="1300" b="0" dirty="0">
                <a:effectLst/>
                <a:latin typeface="Ubuntu Mono" panose="020B0509030602030204" pitchFamily="49" charset="0"/>
              </a:rPr>
              <a:t>} 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elseif</a:t>
            </a:r>
            <a:r>
              <a:rPr lang="en-GB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(condition): {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</a:t>
            </a:r>
          </a:p>
          <a:p>
            <a:r>
              <a:rPr lang="en-GB" sz="1300" b="0" dirty="0">
                <a:effectLst/>
                <a:latin typeface="Ubuntu Mono" panose="020B0509030602030204" pitchFamily="49" charset="0"/>
              </a:rPr>
              <a:t>} 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</a:t>
            </a:r>
            <a:r>
              <a:rPr lang="en-GB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{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</a:t>
            </a:r>
          </a:p>
          <a:p>
            <a:r>
              <a:rPr lang="en-GB" sz="1300" b="0" dirty="0">
                <a:effectLst/>
                <a:latin typeface="Ubuntu Mono" panose="020B0509030602030204" pitchFamily="49" charset="0"/>
              </a:rPr>
              <a:t>}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675D11-C381-7884-89AE-690AF9CF5012}"/>
              </a:ext>
            </a:extLst>
          </p:cNvPr>
          <p:cNvSpPr txBox="1">
            <a:spLocks/>
          </p:cNvSpPr>
          <p:nvPr/>
        </p:nvSpPr>
        <p:spPr>
          <a:xfrm>
            <a:off x="354156" y="2245928"/>
            <a:ext cx="8503611" cy="804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Arial"/>
              <a:buNone/>
            </a:pPr>
            <a:r>
              <a:rPr lang="it-IT" sz="2000" b="1" dirty="0"/>
              <a:t>NB</a:t>
            </a:r>
            <a:r>
              <a:rPr lang="it-IT" sz="2000" dirty="0"/>
              <a:t>	i </a:t>
            </a:r>
            <a:r>
              <a:rPr lang="en-IT" sz="2000" dirty="0">
                <a:highlight>
                  <a:srgbClr val="F2F2F2"/>
                </a:highlight>
                <a:latin typeface="Ubuntu Mono" panose="020B0509030602030204" pitchFamily="49" charset="0"/>
              </a:rPr>
              <a:t>: </a:t>
            </a:r>
            <a:r>
              <a:rPr lang="en-IT" sz="2000" dirty="0"/>
              <a:t> servono a delimitare il codice attivato da ciascuna condizione, al posto delle graffe </a:t>
            </a:r>
            <a:r>
              <a:rPr lang="en-IT" sz="1100" dirty="0">
                <a:highlight>
                  <a:srgbClr val="FCEADA"/>
                </a:highlight>
                <a:latin typeface="Ubuntu Mono" panose="020B0509030602030204" pitchFamily="49" charset="0"/>
              </a:rPr>
              <a:t> </a:t>
            </a:r>
            <a:r>
              <a:rPr lang="en-IT" sz="1800" dirty="0">
                <a:highlight>
                  <a:srgbClr val="FCEADA"/>
                </a:highlight>
                <a:latin typeface="Ubuntu Mono" panose="020B0509030602030204" pitchFamily="49" charset="0"/>
              </a:rPr>
              <a:t>{ ... }</a:t>
            </a:r>
            <a:r>
              <a:rPr lang="en-IT" sz="1100" dirty="0">
                <a:highlight>
                  <a:srgbClr val="FCEADA"/>
                </a:highlight>
                <a:latin typeface="Ubuntu Mono" panose="020B0509030602030204" pitchFamily="49" charset="0"/>
              </a:rPr>
              <a:t> </a:t>
            </a:r>
            <a:r>
              <a:rPr lang="en-IT" sz="2000" dirty="0"/>
              <a:t> (che potrebbero omettersi con un solo </a:t>
            </a:r>
            <a:r>
              <a:rPr lang="en-IT" sz="1800" dirty="0">
                <a:highlight>
                  <a:srgbClr val="FCEADA"/>
                </a:highlight>
                <a:latin typeface="Ubuntu Mono" panose="020B0509030602030204" pitchFamily="49" charset="0"/>
              </a:rPr>
              <a:t>statement</a:t>
            </a:r>
            <a:r>
              <a:rPr lang="en-IT" sz="2000" dirty="0"/>
              <a:t>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AE728A9-04C6-E198-D399-AFEFFCC93E4B}"/>
              </a:ext>
            </a:extLst>
          </p:cNvPr>
          <p:cNvSpPr txBox="1">
            <a:spLocks/>
          </p:cNvSpPr>
          <p:nvPr/>
        </p:nvSpPr>
        <p:spPr>
          <a:xfrm>
            <a:off x="306456" y="3014214"/>
            <a:ext cx="4680324" cy="1916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200" dirty="0"/>
              <a:t>Ora </a:t>
            </a:r>
            <a:r>
              <a:rPr lang="it-IT" sz="2100" spc="-20" noProof="1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if</a:t>
            </a:r>
            <a:r>
              <a:rPr lang="en-GB" sz="2200" dirty="0"/>
              <a:t> </a:t>
            </a:r>
            <a:r>
              <a:rPr lang="it-IT" sz="2200" dirty="0"/>
              <a:t>ha</a:t>
            </a:r>
            <a:r>
              <a:rPr lang="en-IT" sz="2200" dirty="0"/>
              <a:t> anche una forma “mista” </a:t>
            </a:r>
            <a:br>
              <a:rPr lang="en-IT" sz="2200" dirty="0"/>
            </a:br>
            <a:r>
              <a:rPr lang="en-IT" sz="2200" dirty="0"/>
              <a:t>in cui la </a:t>
            </a:r>
            <a:r>
              <a:rPr lang="en-IT" sz="2200" dirty="0">
                <a:highlight>
                  <a:srgbClr val="D5E1C4"/>
                </a:highlight>
              </a:rPr>
              <a:t>condizione PHP</a:t>
            </a:r>
            <a:r>
              <a:rPr lang="en-IT" sz="2200" dirty="0"/>
              <a:t> attiva </a:t>
            </a:r>
            <a:r>
              <a:rPr lang="en-IT" sz="2200" dirty="0">
                <a:highlight>
                  <a:srgbClr val="FCFFB5"/>
                </a:highlight>
              </a:rPr>
              <a:t>codice</a:t>
            </a:r>
            <a:r>
              <a:rPr lang="en-IT" sz="2200" dirty="0"/>
              <a:t> </a:t>
            </a:r>
            <a:r>
              <a:rPr lang="en-IT" sz="2200" dirty="0">
                <a:highlight>
                  <a:srgbClr val="FCFFB5"/>
                </a:highlight>
              </a:rPr>
              <a:t>HTML</a:t>
            </a:r>
            <a:r>
              <a:rPr lang="en-IT" sz="2200" dirty="0"/>
              <a:t> (NB: esempio a dx senza </a:t>
            </a:r>
            <a:r>
              <a:rPr lang="en-IT" sz="2200" i="1" dirty="0"/>
              <a:t>elseif</a:t>
            </a:r>
            <a:r>
              <a:rPr lang="en-IT" sz="2200" dirty="0"/>
              <a:t>)</a:t>
            </a:r>
          </a:p>
          <a:p>
            <a:pPr marL="0" indent="0">
              <a:buFont typeface="Arial"/>
              <a:buNone/>
            </a:pPr>
            <a:r>
              <a:rPr lang="en-IT" sz="2200" spc="-10" dirty="0"/>
              <a:t>Come interagiscono, in tal caso, </a:t>
            </a:r>
            <a:r>
              <a:rPr lang="en-IT" sz="2200" spc="-10" dirty="0">
                <a:highlight>
                  <a:srgbClr val="D5E1C4"/>
                </a:highlight>
              </a:rPr>
              <a:t>PHP engine</a:t>
            </a:r>
            <a:r>
              <a:rPr lang="en-IT" sz="2200" spc="-10" dirty="0"/>
              <a:t> e </a:t>
            </a:r>
            <a:r>
              <a:rPr lang="en-IT" sz="2200" spc="-10" dirty="0">
                <a:highlight>
                  <a:srgbClr val="FCFFB5"/>
                </a:highlight>
              </a:rPr>
              <a:t>modulo HTML</a:t>
            </a:r>
            <a:r>
              <a:rPr lang="en-IT" sz="2200" spc="-10" dirty="0"/>
              <a:t> del web server?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16EFD-46AA-6F60-21B5-EB4C96300D59}"/>
              </a:ext>
            </a:extLst>
          </p:cNvPr>
          <p:cNvSpPr txBox="1"/>
          <p:nvPr/>
        </p:nvSpPr>
        <p:spPr>
          <a:xfrm>
            <a:off x="4986781" y="3082593"/>
            <a:ext cx="21336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HTML here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 == </a:t>
            </a:r>
            <a:r>
              <a:rPr lang="en-GB" sz="1200" b="0" dirty="0">
                <a:solidFill>
                  <a:srgbClr val="098658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):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D5E1C4"/>
              </a:highlight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FCFFB5"/>
                </a:highlight>
                <a:latin typeface="Ubuntu Mono" panose="020B0509030602030204" pitchFamily="49" charset="0"/>
              </a:rPr>
              <a:t>   &lt;B&gt;</a:t>
            </a:r>
            <a:r>
              <a:rPr lang="en-GB" sz="1100" b="0" dirty="0" err="1">
                <a:effectLst/>
                <a:highlight>
                  <a:srgbClr val="FCFFB5"/>
                </a:highlight>
                <a:latin typeface="Ubuntu Mono" panose="020B0509030602030204" pitchFamily="49" charset="0"/>
              </a:rPr>
              <a:t>condizione</a:t>
            </a:r>
            <a:r>
              <a:rPr lang="en-GB" sz="1100" b="0" dirty="0">
                <a:effectLst/>
                <a:highlight>
                  <a:srgbClr val="FCFFB5"/>
                </a:highlight>
                <a:latin typeface="Ubuntu Mono" panose="020B0509030602030204" pitchFamily="49" charset="0"/>
              </a:rPr>
              <a:t> vera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FCFFB5"/>
                </a:highlight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CFFB5"/>
              </a:highlight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else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: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D5E1C4"/>
              </a:highlight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FCFFB5"/>
                </a:highlight>
                <a:latin typeface="Ubuntu Mono" panose="020B0509030602030204" pitchFamily="49" charset="0"/>
              </a:rPr>
              <a:t>   &lt;B&gt;</a:t>
            </a:r>
            <a:r>
              <a:rPr lang="en-GB" sz="1100" b="0" dirty="0" err="1">
                <a:effectLst/>
                <a:highlight>
                  <a:srgbClr val="FCFFB5"/>
                </a:highlight>
                <a:latin typeface="Ubuntu Mono" panose="020B0509030602030204" pitchFamily="49" charset="0"/>
              </a:rPr>
              <a:t>condizione</a:t>
            </a:r>
            <a:r>
              <a:rPr lang="en-GB" sz="1100" b="0" dirty="0">
                <a:effectLst/>
                <a:highlight>
                  <a:srgbClr val="FCFFB5"/>
                </a:highlight>
                <a:latin typeface="Ubuntu Mono" panose="020B0509030602030204" pitchFamily="49" charset="0"/>
              </a:rPr>
              <a:t> falsa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FCFFB5"/>
                </a:highlight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FCFFB5"/>
              </a:highlight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endif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HTML again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FB3974-652C-5374-36E0-F828919D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697578"/>
            <a:ext cx="4500647" cy="1593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 err="1"/>
              <a:t>È</a:t>
            </a:r>
            <a:r>
              <a:rPr lang="en-IT" sz="2200" dirty="0"/>
              <a:t> il caso (2) della slide precedente.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IT" sz="2200" dirty="0"/>
              <a:t>Cominciamo con la </a:t>
            </a:r>
            <a:r>
              <a:rPr lang="en-IT" sz="2200" dirty="0">
                <a:highlight>
                  <a:srgbClr val="F2F2F2"/>
                </a:highlight>
              </a:rPr>
              <a:t>sintassi alternativa</a:t>
            </a:r>
            <a:r>
              <a:rPr lang="en-IT" sz="2200" dirty="0"/>
              <a:t> (a fianco) per l’istruzione condizionale </a:t>
            </a:r>
            <a:r>
              <a:rPr lang="en-IT" sz="2200" i="1" dirty="0">
                <a:highlight>
                  <a:srgbClr val="FCEADA"/>
                </a:highlight>
              </a:rPr>
              <a:t>if</a:t>
            </a:r>
            <a:r>
              <a:rPr lang="en-IT" sz="2200" dirty="0">
                <a:highlight>
                  <a:srgbClr val="FCEADA"/>
                </a:highlight>
              </a:rPr>
              <a:t>… </a:t>
            </a:r>
            <a:r>
              <a:rPr lang="en-IT" sz="2200" i="1" dirty="0">
                <a:highlight>
                  <a:srgbClr val="FCEADA"/>
                </a:highlight>
              </a:rPr>
              <a:t>elseif…</a:t>
            </a:r>
            <a:r>
              <a:rPr lang="en-IT" sz="2200" dirty="0">
                <a:highlight>
                  <a:srgbClr val="FCEADA"/>
                </a:highlight>
              </a:rPr>
              <a:t> </a:t>
            </a:r>
            <a:r>
              <a:rPr lang="en-IT" sz="2200" i="1" dirty="0">
                <a:highlight>
                  <a:srgbClr val="FCEADA"/>
                </a:highlight>
              </a:rPr>
              <a:t>else</a:t>
            </a:r>
            <a:r>
              <a:rPr lang="en-IT" sz="2200" dirty="0"/>
              <a:t> mostrata nel box a dx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2218C3-20F4-E118-66B7-13412F1E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05" y="3082593"/>
            <a:ext cx="1791093" cy="193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A5884D-1378-7E14-A898-80767D65F516}"/>
              </a:ext>
            </a:extLst>
          </p:cNvPr>
          <p:cNvSpPr txBox="1"/>
          <p:nvPr/>
        </p:nvSpPr>
        <p:spPr>
          <a:xfrm>
            <a:off x="7200107" y="3275949"/>
            <a:ext cx="1802491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HTML here</a:t>
            </a:r>
            <a:br>
              <a:rPr lang="en-GB" sz="1500" dirty="0"/>
            </a:br>
            <a:r>
              <a:rPr lang="en-GB" sz="1500" b="1" i="0" dirty="0" err="1">
                <a:solidFill>
                  <a:srgbClr val="000000"/>
                </a:solidFill>
                <a:effectLst/>
                <a:latin typeface="Times" pitchFamily="2" charset="0"/>
              </a:rPr>
              <a:t>condizione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 falsa</a:t>
            </a:r>
            <a:br>
              <a:rPr lang="en-GB" sz="1500" dirty="0"/>
            </a:br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HTML again</a:t>
            </a:r>
          </a:p>
          <a:p>
            <a:endParaRPr lang="en-GB" sz="15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sz="1500" b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278F67D-0E1E-ACDE-BDC4-643ACC1FF8A8}"/>
              </a:ext>
            </a:extLst>
          </p:cNvPr>
          <p:cNvSpPr txBox="1">
            <a:spLocks/>
          </p:cNvSpPr>
          <p:nvPr/>
        </p:nvSpPr>
        <p:spPr>
          <a:xfrm>
            <a:off x="261808" y="4999572"/>
            <a:ext cx="8740790" cy="1547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it-IT" sz="2200" dirty="0"/>
              <a:t>Al primo tag di chiusura </a:t>
            </a:r>
            <a:r>
              <a:rPr lang="it-IT" sz="1100" noProof="1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it-IT" sz="20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200" dirty="0"/>
              <a:t>, </a:t>
            </a:r>
            <a:r>
              <a:rPr lang="en-IT" sz="2200" dirty="0">
                <a:highlight>
                  <a:srgbClr val="D5E1C4"/>
                </a:highlight>
              </a:rPr>
              <a:t>PHP engine</a:t>
            </a:r>
            <a:r>
              <a:rPr lang="it-IT" sz="2200" dirty="0"/>
              <a:t> sa di avere un’istruzione </a:t>
            </a:r>
            <a:r>
              <a:rPr lang="it-IT" sz="2100" noProof="1">
                <a:solidFill>
                  <a:srgbClr val="AF00DC"/>
                </a:solidFill>
                <a:latin typeface="Ubuntu Mono" panose="020B0509030602030204" pitchFamily="49" charset="0"/>
              </a:rPr>
              <a:t>if</a:t>
            </a:r>
            <a:r>
              <a:rPr lang="it-IT" sz="2200" dirty="0"/>
              <a:t> in corso e di doverne eseguire il ramo </a:t>
            </a:r>
            <a:r>
              <a:rPr lang="it-IT" sz="2100" noProof="1">
                <a:solidFill>
                  <a:srgbClr val="AF00DC"/>
                </a:solidFill>
                <a:latin typeface="Ubuntu Mono" panose="020B0509030602030204" pitchFamily="49" charset="0"/>
              </a:rPr>
              <a:t>else</a:t>
            </a:r>
            <a:r>
              <a:rPr lang="it-IT" sz="2200" dirty="0"/>
              <a:t>, quindi </a:t>
            </a:r>
            <a:r>
              <a:rPr lang="it-IT" sz="2200" b="1" dirty="0"/>
              <a:t>non dà</a:t>
            </a:r>
            <a:r>
              <a:rPr lang="it-IT" sz="2200" dirty="0"/>
              <a:t> il controllo al </a:t>
            </a:r>
            <a:r>
              <a:rPr lang="en-IT" sz="2200" dirty="0">
                <a:highlight>
                  <a:srgbClr val="FCFFB5"/>
                </a:highlight>
              </a:rPr>
              <a:t>modulo HTML</a:t>
            </a:r>
            <a:r>
              <a:rPr lang="en-IT" sz="2200" dirty="0"/>
              <a:t> e </a:t>
            </a:r>
            <a:r>
              <a:rPr lang="it-IT" sz="2200" dirty="0"/>
              <a:t>va a cercare il primo script </a:t>
            </a:r>
            <a:r>
              <a:rPr lang="en-GB" sz="2000" b="0" dirty="0">
                <a:solidFill>
                  <a:srgbClr val="8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&lt;?php</a:t>
            </a:r>
            <a:r>
              <a:rPr lang="en-GB" sz="20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 </a:t>
            </a:r>
            <a:r>
              <a:rPr lang="en-GB" sz="2000" b="0" dirty="0">
                <a:solidFill>
                  <a:srgbClr val="AF00DB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else</a:t>
            </a:r>
            <a:r>
              <a:rPr lang="en-GB" sz="2000" b="0" dirty="0">
                <a:solidFill>
                  <a:srgbClr val="0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: </a:t>
            </a:r>
            <a:r>
              <a:rPr lang="en-GB" sz="2000" b="0" dirty="0">
                <a:solidFill>
                  <a:srgbClr val="800000"/>
                </a:solidFill>
                <a:effectLst/>
                <a:highlight>
                  <a:srgbClr val="D5E1C4"/>
                </a:highlight>
                <a:latin typeface="Ubuntu Mono" panose="020B0509030602030204" pitchFamily="49" charset="0"/>
              </a:rPr>
              <a:t>?&gt;</a:t>
            </a:r>
            <a:endParaRPr lang="it-IT" sz="2000" dirty="0"/>
          </a:p>
          <a:p>
            <a:pPr marL="0" indent="0">
              <a:buFont typeface="Arial"/>
              <a:buNone/>
            </a:pPr>
            <a:r>
              <a:rPr lang="it-IT" sz="2200" spc="-20" dirty="0"/>
              <a:t>È solo alla chiusura di questo script che il controllo ripassa al </a:t>
            </a:r>
            <a:r>
              <a:rPr lang="en-IT" sz="2200" dirty="0">
                <a:highlight>
                  <a:srgbClr val="FCFFB5"/>
                </a:highlight>
              </a:rPr>
              <a:t>modulo HTML</a:t>
            </a:r>
            <a:endParaRPr lang="en-IT" sz="2200" spc="-2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20251B-EED8-7EF2-B825-52E8AD28756D}"/>
              </a:ext>
            </a:extLst>
          </p:cNvPr>
          <p:cNvSpPr txBox="1"/>
          <p:nvPr/>
        </p:nvSpPr>
        <p:spPr>
          <a:xfrm>
            <a:off x="7868238" y="3131383"/>
            <a:ext cx="1090053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600" dirty="0"/>
              <a:t>localhost:7777/escape_if_1.php</a:t>
            </a:r>
          </a:p>
        </p:txBody>
      </p:sp>
    </p:spTree>
    <p:extLst>
      <p:ext uri="{BB962C8B-B14F-4D97-AF65-F5344CB8AC3E}">
        <p14:creationId xmlns:p14="http://schemas.microsoft.com/office/powerpoint/2010/main" val="379615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8FBE-3F7F-3EBF-A070-9E3D16F4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10/12/22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6CD5-9F82-BFE9-1F11-512A91D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CA40-FA94-CE74-B772-7E9006AB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14</a:t>
            </a:fld>
            <a:endParaRPr lang="it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6C51D-9022-5439-3E46-85AD97E66185}"/>
              </a:ext>
            </a:extLst>
          </p:cNvPr>
          <p:cNvSpPr txBox="1"/>
          <p:nvPr/>
        </p:nvSpPr>
        <p:spPr>
          <a:xfrm>
            <a:off x="3318235" y="4909118"/>
            <a:ext cx="370876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&lt;B&gt;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x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&amp;</a:t>
            </a:r>
            <a:r>
              <a:rPr lang="en-GB" sz="1200" b="0" dirty="0" err="1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egrave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echo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(then)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elseif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&lt;=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100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&lt;B&gt;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x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&amp;</a:t>
            </a:r>
            <a:r>
              <a:rPr lang="en-GB" sz="1200" b="0" dirty="0" err="1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egrave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echo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(elseif)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&lt;B&gt;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x 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&amp;</a:t>
            </a:r>
            <a:r>
              <a:rPr lang="en-GB" sz="1200" b="0" dirty="0" err="1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egrave</a:t>
            </a:r>
            <a:r>
              <a:rPr lang="en-GB" sz="1200" b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795E26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echo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en-GB" sz="12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(else)</a:t>
            </a:r>
            <a:r>
              <a:rPr lang="en-GB" sz="1200" b="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endif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8A97D37-0583-5CED-189C-7FAB8657D2EE}"/>
              </a:ext>
            </a:extLst>
          </p:cNvPr>
          <p:cNvSpPr txBox="1">
            <a:spLocks/>
          </p:cNvSpPr>
          <p:nvPr/>
        </p:nvSpPr>
        <p:spPr>
          <a:xfrm>
            <a:off x="261808" y="35341"/>
            <a:ext cx="8677634" cy="626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T" sz="3500" dirty="0"/>
              <a:t>L’</a:t>
            </a:r>
            <a:r>
              <a:rPr lang="en-IT" sz="3500" dirty="0">
                <a:highlight>
                  <a:srgbClr val="D5E1C4"/>
                </a:highlight>
              </a:rPr>
              <a:t>engine PHP</a:t>
            </a:r>
            <a:r>
              <a:rPr lang="en-IT" sz="3500" dirty="0"/>
              <a:t> mantiene lo stato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B72B640B-9E26-E37B-CEF9-8875E27F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1" y="801279"/>
            <a:ext cx="6399661" cy="2148653"/>
          </a:xfrm>
        </p:spPr>
        <p:txBody>
          <a:bodyPr lIns="90000">
            <a:normAutofit fontScale="92500"/>
          </a:bodyPr>
          <a:lstStyle/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400" spc="-20" noProof="1"/>
              <a:t>Quindi: in un file </a:t>
            </a:r>
            <a:r>
              <a:rPr lang="it-IT" sz="2400" i="1" spc="-20" noProof="1"/>
              <a:t>.php</a:t>
            </a:r>
            <a:r>
              <a:rPr lang="it-IT" sz="2400" spc="-20" noProof="1"/>
              <a:t>, l’</a:t>
            </a:r>
            <a:r>
              <a:rPr lang="it-IT" sz="2400" spc="-20" noProof="1">
                <a:highlight>
                  <a:srgbClr val="D5E1C4"/>
                </a:highlight>
              </a:rPr>
              <a:t>engine PHP</a:t>
            </a:r>
            <a:r>
              <a:rPr lang="it-IT" sz="2400" spc="-20" noProof="1"/>
              <a:t> mantiene, tra gli script </a:t>
            </a:r>
            <a:r>
              <a:rPr lang="it-IT" sz="2300" spc="-2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2300" spc="-20" noProof="1">
                <a:highlight>
                  <a:srgbClr val="C0C0C0"/>
                </a:highlight>
                <a:latin typeface="Ubuntu Mono" panose="020B0509030602030204" pitchFamily="49" charset="0"/>
              </a:rPr>
              <a:t> ... </a:t>
            </a:r>
            <a:r>
              <a:rPr lang="it-IT" sz="2300" spc="-2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400" spc="-20" noProof="1"/>
              <a:t>, non solo lo stato delle variabili, </a:t>
            </a:r>
            <a:br>
              <a:rPr lang="it-IT" sz="2400" spc="-20" noProof="1"/>
            </a:br>
            <a:r>
              <a:rPr lang="it-IT" sz="2400" spc="-20" noProof="1"/>
              <a:t>ma anche lo </a:t>
            </a:r>
            <a:r>
              <a:rPr lang="it-IT" sz="2400" b="1" spc="-20" noProof="1"/>
              <a:t>stato dell’esecuzione</a:t>
            </a:r>
            <a:endParaRPr lang="it-IT" sz="2400" spc="-20" noProof="1"/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it-IT" sz="2400" spc="-20" noProof="1"/>
              <a:t>Cioè: se al tag </a:t>
            </a:r>
            <a:r>
              <a:rPr kumimoji="0" lang="it-IT" sz="2300" b="0" i="0" u="none" strike="noStrike" kern="1200" cap="none" spc="-20" normalizeH="0" baseline="0" noProof="1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?&gt;</a:t>
            </a:r>
            <a:r>
              <a:rPr kumimoji="0" lang="it-IT" sz="2400" b="0" i="0" u="none" strike="noStrike" kern="1200" cap="none" spc="-2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chiusura di uno script,</a:t>
            </a:r>
            <a:r>
              <a:rPr lang="it-IT" sz="2400" spc="-20" noProof="1"/>
              <a:t> l’esecuzione richiede un salto, l’engine mantiene il controllo e va a cercare il successivo script al quale saltare!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9EEF1-A821-10C3-56E7-5E7376C12962}"/>
              </a:ext>
            </a:extLst>
          </p:cNvPr>
          <p:cNvSpPr txBox="1"/>
          <p:nvPr/>
        </p:nvSpPr>
        <p:spPr>
          <a:xfrm>
            <a:off x="6334809" y="936756"/>
            <a:ext cx="2686639" cy="1708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(cond-1): </a:t>
            </a:r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500" b="0" i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codice-per-cond-1</a:t>
            </a:r>
          </a:p>
          <a:p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(cond-2): </a:t>
            </a:r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500" b="0" i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codice-per-cond-2</a:t>
            </a:r>
            <a:endParaRPr lang="en-GB" sz="15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500" b="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codice</a:t>
            </a:r>
            <a:r>
              <a:rPr lang="en-GB" sz="1500" b="0" i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-per-else</a:t>
            </a:r>
            <a:endParaRPr lang="en-GB" sz="1500" b="0" dirty="0">
              <a:solidFill>
                <a:srgbClr val="000000"/>
              </a:solidFill>
              <a:effectLst/>
              <a:highlight>
                <a:srgbClr val="C0C0C0"/>
              </a:highlight>
              <a:latin typeface="Ubuntu Mono" panose="020B0509030602030204" pitchFamily="49" charset="0"/>
            </a:endParaRPr>
          </a:p>
          <a:p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5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5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endif</a:t>
            </a:r>
            <a:r>
              <a:rPr lang="en-GB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CFDB5E45-D037-B390-DF7F-7D620D1516D5}"/>
              </a:ext>
            </a:extLst>
          </p:cNvPr>
          <p:cNvSpPr txBox="1">
            <a:spLocks/>
          </p:cNvSpPr>
          <p:nvPr/>
        </p:nvSpPr>
        <p:spPr>
          <a:xfrm>
            <a:off x="170821" y="2895210"/>
            <a:ext cx="8802355" cy="762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600"/>
              </a:spcBef>
              <a:buFont typeface="Arial"/>
              <a:buNone/>
            </a:pPr>
            <a:r>
              <a:rPr lang="it-IT" sz="2200" noProof="1"/>
              <a:t>Nello schema mostrato nel box, se </a:t>
            </a:r>
            <a:r>
              <a:rPr lang="it-IT" sz="2100" noProof="1">
                <a:highlight>
                  <a:srgbClr val="C0C0C0"/>
                </a:highlight>
              </a:rPr>
              <a:t>cond-1</a:t>
            </a:r>
            <a:r>
              <a:rPr lang="it-IT" sz="2200" noProof="1"/>
              <a:t> è falsa, l’engine bypassa il relativo </a:t>
            </a:r>
            <a:r>
              <a:rPr lang="it-IT" sz="2200" i="1" noProof="1">
                <a:highlight>
                  <a:srgbClr val="C0C0C0"/>
                </a:highlight>
              </a:rPr>
              <a:t>codice-per-cond-1</a:t>
            </a:r>
            <a:r>
              <a:rPr lang="it-IT" sz="2200" noProof="1"/>
              <a:t> e salta al successivo script </a:t>
            </a:r>
            <a:r>
              <a:rPr kumimoji="0" lang="it-IT" sz="2100" b="0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&lt;?php</a:t>
            </a:r>
            <a:r>
              <a:rPr kumimoji="0" lang="it-IT" sz="21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 </a:t>
            </a:r>
            <a:r>
              <a:rPr kumimoji="0" lang="it-IT" sz="2100" b="0" i="0" u="none" strike="noStrike" kern="1200" cap="none" spc="0" normalizeH="0" baseline="0" noProof="1">
                <a:ln>
                  <a:noFill/>
                </a:ln>
                <a:solidFill>
                  <a:srgbClr val="AF00DC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elseif</a:t>
            </a:r>
            <a:r>
              <a:rPr kumimoji="0" lang="it-IT" sz="21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 ...</a:t>
            </a:r>
            <a:r>
              <a:rPr kumimoji="0" lang="it-IT" sz="22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 così via.</a:t>
            </a:r>
            <a:endParaRPr lang="it-IT" sz="2200" spc="-10" noProof="1"/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7A72CF7-13B6-A1C1-9907-56377D513BE6}"/>
              </a:ext>
            </a:extLst>
          </p:cNvPr>
          <p:cNvSpPr txBox="1">
            <a:spLocks/>
          </p:cNvSpPr>
          <p:nvPr/>
        </p:nvSpPr>
        <p:spPr>
          <a:xfrm>
            <a:off x="170821" y="3728210"/>
            <a:ext cx="8802355" cy="1041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600"/>
              </a:spcBef>
              <a:buFont typeface="Arial"/>
              <a:buNone/>
            </a:pPr>
            <a:r>
              <a:rPr lang="it-IT" sz="2200" noProof="1"/>
              <a:t>Tipicamente ciò consente di inviare al cliente varie opzioni di blocchi di codice HTML (v. esempio precedente) secondo lo stato di certe variabili PHP (che riflettono lo stato del DB o dati inviati dal cliente p.es. con form web) 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CB66B338-49E0-7C52-E561-2B69599BF1D0}"/>
              </a:ext>
            </a:extLst>
          </p:cNvPr>
          <p:cNvSpPr txBox="1">
            <a:spLocks/>
          </p:cNvSpPr>
          <p:nvPr/>
        </p:nvSpPr>
        <p:spPr>
          <a:xfrm>
            <a:off x="170820" y="4840483"/>
            <a:ext cx="3147415" cy="1684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600"/>
              </a:spcBef>
              <a:buFont typeface="Arial"/>
              <a:buNone/>
            </a:pPr>
            <a:r>
              <a:rPr lang="it-IT" sz="2200" spc="-10" noProof="1"/>
              <a:t>Ma </a:t>
            </a:r>
            <a:r>
              <a:rPr lang="it-IT" sz="2200" i="1" spc="-10" noProof="1">
                <a:highlight>
                  <a:srgbClr val="C0C0C0"/>
                </a:highlight>
              </a:rPr>
              <a:t>codice-per-cond-k</a:t>
            </a:r>
            <a:r>
              <a:rPr lang="it-IT" sz="2200" spc="-10" noProof="1"/>
              <a:t> in generale può contenere </a:t>
            </a:r>
            <a:r>
              <a:rPr lang="it-IT" sz="2200" b="1" spc="-10" noProof="1"/>
              <a:t>sia HTML che PHP</a:t>
            </a:r>
            <a:r>
              <a:rPr lang="it-IT" sz="2200" spc="-10" noProof="1"/>
              <a:t>, che sarà tutto bypassato se </a:t>
            </a:r>
            <a:r>
              <a:rPr lang="it-IT" sz="2200" i="1" spc="-10" noProof="1"/>
              <a:t>cond-k</a:t>
            </a:r>
            <a:r>
              <a:rPr lang="it-IT" sz="2200" spc="-10" noProof="1"/>
              <a:t> è falsa, v. a destra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E9C072-C883-FFD6-5BAA-E91E1336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758" y="4909118"/>
            <a:ext cx="1791093" cy="193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167964-A0FE-87AD-5B3D-89213612C586}"/>
              </a:ext>
            </a:extLst>
          </p:cNvPr>
          <p:cNvSpPr txBox="1"/>
          <p:nvPr/>
        </p:nvSpPr>
        <p:spPr>
          <a:xfrm>
            <a:off x="7136360" y="5102474"/>
            <a:ext cx="1802491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x </a:t>
            </a:r>
            <a:r>
              <a:rPr lang="en-GB" sz="1500" b="1" i="0" dirty="0" err="1">
                <a:solidFill>
                  <a:srgbClr val="000000"/>
                </a:solidFill>
                <a:effectLst/>
                <a:latin typeface="Times" pitchFamily="2" charset="0"/>
              </a:rPr>
              <a:t>è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 10 (else)</a:t>
            </a:r>
            <a:endParaRPr lang="en-GB" sz="1500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15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sz="1500" b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1500" b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2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B034EE-E8A4-59E1-410F-882DAE7365B0}"/>
              </a:ext>
            </a:extLst>
          </p:cNvPr>
          <p:cNvSpPr txBox="1"/>
          <p:nvPr/>
        </p:nvSpPr>
        <p:spPr>
          <a:xfrm>
            <a:off x="7790968" y="4953842"/>
            <a:ext cx="1090053" cy="1000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650" dirty="0"/>
              <a:t>localhost:7777/escape_if_2.php</a:t>
            </a:r>
          </a:p>
        </p:txBody>
      </p:sp>
    </p:spTree>
    <p:extLst>
      <p:ext uri="{BB962C8B-B14F-4D97-AF65-F5344CB8AC3E}">
        <p14:creationId xmlns:p14="http://schemas.microsoft.com/office/powerpoint/2010/main" val="78896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6CED-E426-176C-1CED-E688118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08" y="35341"/>
            <a:ext cx="8677634" cy="626750"/>
          </a:xfrm>
        </p:spPr>
        <p:txBody>
          <a:bodyPr>
            <a:noAutofit/>
          </a:bodyPr>
          <a:lstStyle/>
          <a:p>
            <a:r>
              <a:rPr lang="en-IT" sz="3500" dirty="0"/>
              <a:t>Istruzione </a:t>
            </a:r>
            <a:r>
              <a:rPr lang="en-IT" sz="3500" dirty="0">
                <a:latin typeface="Ubuntu Mono" panose="020B0509030602030204" pitchFamily="49" charset="0"/>
              </a:rPr>
              <a:t>for</a:t>
            </a:r>
            <a:r>
              <a:rPr lang="en-IT" sz="3500" dirty="0"/>
              <a:t> “mista” (con HTML)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8FBE-3F7F-3EBF-A070-9E3D16F4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10/12/22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6CD5-9F82-BFE9-1F11-512A91D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CA40-FA94-CE74-B772-7E9006AB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15</a:t>
            </a:fld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686F1-D249-2ABE-084A-E91BB197EB00}"/>
              </a:ext>
            </a:extLst>
          </p:cNvPr>
          <p:cNvSpPr txBox="1"/>
          <p:nvPr/>
        </p:nvSpPr>
        <p:spPr>
          <a:xfrm>
            <a:off x="3808448" y="736394"/>
            <a:ext cx="2406626" cy="692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init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cond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reinit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</a:t>
            </a: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</a:t>
            </a:r>
          </a:p>
          <a:p>
            <a:r>
              <a:rPr lang="en-GB" sz="13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endfor</a:t>
            </a:r>
            <a:r>
              <a:rPr lang="en-GB" sz="1300" b="0" dirty="0">
                <a:effectLst/>
                <a:latin typeface="Ubuntu Mono" panose="020B0509030602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D40F8-DDDE-4DC9-B421-C9B384A93727}"/>
              </a:ext>
            </a:extLst>
          </p:cNvPr>
          <p:cNvSpPr txBox="1"/>
          <p:nvPr/>
        </p:nvSpPr>
        <p:spPr>
          <a:xfrm>
            <a:off x="6384777" y="731999"/>
            <a:ext cx="2554665" cy="692497"/>
          </a:xfrm>
          <a:prstGeom prst="rect">
            <a:avLst/>
          </a:prstGeom>
          <a:solidFill>
            <a:srgbClr val="FCEADA"/>
          </a:solidFill>
        </p:spPr>
        <p:txBody>
          <a:bodyPr wrap="square">
            <a:spAutoFit/>
          </a:bodyPr>
          <a:lstStyle/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init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cond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reinit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{</a:t>
            </a: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statements;</a:t>
            </a:r>
          </a:p>
          <a:p>
            <a:r>
              <a:rPr lang="en-GB" sz="1300" b="0" dirty="0">
                <a:effectLst/>
                <a:latin typeface="Ubuntu Mono" panose="020B0509030602030204" pitchFamily="49" charset="0"/>
              </a:rPr>
              <a:t>}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4FB3974-652C-5374-36E0-F828919DB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8" y="697578"/>
            <a:ext cx="3284588" cy="89555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IT" sz="2200" dirty="0"/>
              <a:t>Anche per </a:t>
            </a:r>
            <a:r>
              <a:rPr lang="en-IT" sz="2200" i="1" dirty="0">
                <a:highlight>
                  <a:srgbClr val="FCEADA"/>
                </a:highlight>
              </a:rPr>
              <a:t>for (…) …</a:t>
            </a:r>
            <a:r>
              <a:rPr lang="en-IT" sz="2200" dirty="0"/>
              <a:t> c’è una </a:t>
            </a:r>
            <a:r>
              <a:rPr lang="en-IT" sz="2200" dirty="0">
                <a:highlight>
                  <a:srgbClr val="F2F2F2"/>
                </a:highlight>
              </a:rPr>
              <a:t>sintassi alternativa</a:t>
            </a:r>
            <a:r>
              <a:rPr lang="en-IT" sz="2200" dirty="0"/>
              <a:t> (v. box)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278F67D-0E1E-ACDE-BDC4-643ACC1FF8A8}"/>
              </a:ext>
            </a:extLst>
          </p:cNvPr>
          <p:cNvSpPr txBox="1">
            <a:spLocks/>
          </p:cNvSpPr>
          <p:nvPr/>
        </p:nvSpPr>
        <p:spPr>
          <a:xfrm>
            <a:off x="354158" y="3234340"/>
            <a:ext cx="8299648" cy="166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3838" indent="-177800">
              <a:spcBef>
                <a:spcPts val="400"/>
              </a:spcBef>
              <a:buNone/>
            </a:pPr>
            <a:r>
              <a:rPr lang="it-IT" sz="2200" spc="-20" dirty="0"/>
              <a:t>Al tag di chiusura </a:t>
            </a:r>
            <a:r>
              <a:rPr lang="it-IT" sz="1100" spc="-20" noProof="1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en-GB" sz="2000" b="0" spc="-2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200" spc="-20" dirty="0"/>
              <a:t> del </a:t>
            </a:r>
            <a:r>
              <a:rPr lang="it-IT" sz="2000" spc="-20" noProof="1">
                <a:solidFill>
                  <a:srgbClr val="AF00DC"/>
                </a:solidFill>
                <a:latin typeface="Ubuntu Mono" panose="020B0509030602030204" pitchFamily="49" charset="0"/>
              </a:rPr>
              <a:t>for</a:t>
            </a:r>
            <a:r>
              <a:rPr lang="it-IT" sz="2200" spc="-20" dirty="0"/>
              <a:t>, </a:t>
            </a:r>
            <a:r>
              <a:rPr lang="en-IT" sz="2200" spc="-20" dirty="0">
                <a:highlight>
                  <a:srgbClr val="D5E1C4"/>
                </a:highlight>
              </a:rPr>
              <a:t>PHP engine</a:t>
            </a:r>
            <a:r>
              <a:rPr lang="it-IT" sz="2200" spc="-20" dirty="0"/>
              <a:t> valuta </a:t>
            </a:r>
            <a:r>
              <a:rPr lang="it-IT" sz="2000" spc="-20" dirty="0" err="1">
                <a:latin typeface="Ubuntu Mono" panose="020B0509030602030204" pitchFamily="49" charset="0"/>
              </a:rPr>
              <a:t>cond</a:t>
            </a:r>
            <a:r>
              <a:rPr lang="it-IT" sz="2200" spc="-20" dirty="0"/>
              <a:t> e:</a:t>
            </a:r>
          </a:p>
          <a:p>
            <a:pPr marL="223838" indent="-177800">
              <a:spcBef>
                <a:spcPts val="400"/>
              </a:spcBef>
            </a:pPr>
            <a:r>
              <a:rPr lang="it-IT" sz="2200" spc="-20" dirty="0"/>
              <a:t>se </a:t>
            </a:r>
            <a:r>
              <a:rPr lang="it-IT" sz="2000" spc="-20" dirty="0" err="1">
                <a:latin typeface="Ubuntu Mono" panose="020B0509030602030204" pitchFamily="49" charset="0"/>
              </a:rPr>
              <a:t>cond</a:t>
            </a:r>
            <a:r>
              <a:rPr lang="it-IT" sz="2200" spc="-20" dirty="0"/>
              <a:t> è </a:t>
            </a:r>
            <a:r>
              <a:rPr lang="it-IT" sz="2000" spc="-20" dirty="0" err="1">
                <a:latin typeface="Ubuntu Mono" panose="020B0509030602030204" pitchFamily="49" charset="0"/>
              </a:rPr>
              <a:t>true</a:t>
            </a:r>
            <a:r>
              <a:rPr lang="it-IT" sz="2200" spc="-20" dirty="0"/>
              <a:t>, dà il controllo al </a:t>
            </a:r>
            <a:r>
              <a:rPr lang="en-IT" sz="2200" spc="-20" dirty="0">
                <a:highlight>
                  <a:srgbClr val="FCFFB5"/>
                </a:highlight>
              </a:rPr>
              <a:t>modulo HTML</a:t>
            </a:r>
            <a:r>
              <a:rPr lang="en-IT" sz="2200" spc="-20" dirty="0"/>
              <a:t> </a:t>
            </a:r>
            <a:r>
              <a:rPr lang="it-IT" sz="2200" spc="-20" dirty="0"/>
              <a:t>per elaborare il </a:t>
            </a:r>
            <a:br>
              <a:rPr lang="it-IT" sz="2200" spc="-20" dirty="0"/>
            </a:br>
            <a:r>
              <a:rPr lang="en-IT" sz="2200" i="1" spc="-20" dirty="0">
                <a:highlight>
                  <a:srgbClr val="C0C0C0"/>
                </a:highlight>
              </a:rPr>
              <a:t>codice-HTML</a:t>
            </a:r>
            <a:r>
              <a:rPr lang="it-IT" sz="2200" spc="-20" dirty="0"/>
              <a:t> del loop</a:t>
            </a:r>
          </a:p>
          <a:p>
            <a:pPr marL="223838" indent="-177800">
              <a:spcBef>
                <a:spcPts val="400"/>
              </a:spcBef>
            </a:pPr>
            <a:r>
              <a:rPr lang="it-IT" sz="2200" spc="-20" dirty="0"/>
              <a:t>se è </a:t>
            </a:r>
            <a:r>
              <a:rPr lang="it-IT" sz="2000" spc="-20" dirty="0">
                <a:latin typeface="Ubuntu Mono" panose="020B0509030602030204" pitchFamily="49" charset="0"/>
              </a:rPr>
              <a:t>false</a:t>
            </a:r>
            <a:r>
              <a:rPr lang="it-IT" sz="2200" spc="-20" dirty="0"/>
              <a:t>, salta </a:t>
            </a:r>
            <a:r>
              <a:rPr lang="it-IT" sz="2200" u="sng" spc="-20" dirty="0"/>
              <a:t>oltre</a:t>
            </a:r>
            <a:r>
              <a:rPr lang="it-IT" sz="2200" spc="-20" dirty="0"/>
              <a:t> il </a:t>
            </a:r>
            <a:r>
              <a:rPr lang="en-GB" sz="2000" b="0" spc="-2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en-GB" sz="2000" b="0" spc="-2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en-GB" sz="2000" b="0" spc="-20" dirty="0" err="1">
                <a:solidFill>
                  <a:srgbClr val="AF00DB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endfor</a:t>
            </a:r>
            <a:r>
              <a:rPr lang="en-GB" sz="2000" b="0" spc="-2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; </a:t>
            </a:r>
            <a:r>
              <a:rPr lang="en-GB" sz="2000" b="0" spc="-20" dirty="0">
                <a:solidFill>
                  <a:srgbClr val="800000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200" spc="-20" dirty="0"/>
              <a:t>  che chiude il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C53C-6169-71E4-B2AF-045C73080934}"/>
              </a:ext>
            </a:extLst>
          </p:cNvPr>
          <p:cNvSpPr txBox="1">
            <a:spLocks/>
          </p:cNvSpPr>
          <p:nvPr/>
        </p:nvSpPr>
        <p:spPr>
          <a:xfrm>
            <a:off x="354158" y="1586211"/>
            <a:ext cx="4701443" cy="154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00"/>
              </a:spcBef>
              <a:buFont typeface="Arial"/>
              <a:buNone/>
            </a:pPr>
            <a:r>
              <a:rPr lang="en-IT" sz="2200" spc="-20" dirty="0"/>
              <a:t>E anche per </a:t>
            </a:r>
            <a:r>
              <a:rPr lang="en-IT" sz="2000" spc="-20" dirty="0">
                <a:solidFill>
                  <a:srgbClr val="AF00DC"/>
                </a:solidFill>
                <a:highlight>
                  <a:srgbClr val="F2F2F2"/>
                </a:highlight>
                <a:latin typeface="Ubuntu Mono" panose="020B0509030602030204" pitchFamily="49" charset="0"/>
              </a:rPr>
              <a:t>for</a:t>
            </a:r>
            <a:r>
              <a:rPr lang="en-IT" sz="1200" spc="-20" dirty="0">
                <a:highlight>
                  <a:srgbClr val="F2F2F2"/>
                </a:highlight>
                <a:latin typeface="Ubuntu Mono" panose="020B0509030602030204" pitchFamily="49" charset="0"/>
              </a:rPr>
              <a:t> </a:t>
            </a:r>
            <a:r>
              <a:rPr lang="en-IT" sz="2000" spc="-20" dirty="0">
                <a:highlight>
                  <a:srgbClr val="F2F2F2"/>
                </a:highlight>
                <a:latin typeface="Ubuntu Mono" panose="020B0509030602030204" pitchFamily="49" charset="0"/>
              </a:rPr>
              <a:t>(...):</a:t>
            </a:r>
            <a:r>
              <a:rPr lang="en-IT" sz="1200" spc="-20" dirty="0">
                <a:highlight>
                  <a:srgbClr val="F2F2F2"/>
                </a:highlight>
                <a:latin typeface="Ubuntu Mono" panose="020B0509030602030204" pitchFamily="49" charset="0"/>
              </a:rPr>
              <a:t> </a:t>
            </a:r>
            <a:r>
              <a:rPr lang="en-IT" sz="2000" spc="-20" dirty="0">
                <a:highlight>
                  <a:srgbClr val="F2F2F2"/>
                </a:highlight>
                <a:latin typeface="Ubuntu Mono" panose="020B0509030602030204" pitchFamily="49" charset="0"/>
              </a:rPr>
              <a:t>...</a:t>
            </a:r>
            <a:r>
              <a:rPr lang="en-IT" sz="2200" spc="-20" dirty="0"/>
              <a:t> si può inter-rompere lo script PHP dopo </a:t>
            </a:r>
            <a:r>
              <a:rPr lang="en-IT" sz="2000" spc="-20" dirty="0">
                <a:highlight>
                  <a:srgbClr val="F2F2F2"/>
                </a:highlight>
                <a:latin typeface="Ubuntu Mono" panose="020B0509030602030204" pitchFamily="49" charset="0"/>
              </a:rPr>
              <a:t>(...):</a:t>
            </a:r>
            <a:r>
              <a:rPr lang="en-IT" sz="2200" spc="-20" dirty="0"/>
              <a:t>, proseguire con </a:t>
            </a:r>
            <a:r>
              <a:rPr lang="en-IT" sz="2200" spc="-20" dirty="0">
                <a:highlight>
                  <a:srgbClr val="C0C0C0"/>
                </a:highlight>
              </a:rPr>
              <a:t>codice HTML/PHP</a:t>
            </a:r>
            <a:r>
              <a:rPr lang="en-IT" sz="2200" spc="-20" dirty="0"/>
              <a:t> per il loop e chiudere il loop con </a:t>
            </a:r>
            <a:r>
              <a:rPr lang="en-IT" sz="2200" spc="-20" dirty="0">
                <a:solidFill>
                  <a:srgbClr val="AF00DC"/>
                </a:solidFill>
                <a:highlight>
                  <a:srgbClr val="F2F2F2"/>
                </a:highlight>
                <a:latin typeface="Ubuntu Mono" panose="020B0509030602030204" pitchFamily="49" charset="0"/>
              </a:rPr>
              <a:t>endfor</a:t>
            </a:r>
            <a:r>
              <a:rPr lang="en-IT" sz="1400" spc="-20" dirty="0">
                <a:highlight>
                  <a:srgbClr val="F2F2F2"/>
                </a:highlight>
                <a:latin typeface="Ubuntu Mono" panose="020B0509030602030204" pitchFamily="49" charset="0"/>
              </a:rPr>
              <a:t> </a:t>
            </a:r>
            <a:r>
              <a:rPr lang="en-IT" sz="2200" spc="-20" dirty="0"/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53C17-FF0A-48A8-B2D4-ACEA6AB0607E}"/>
              </a:ext>
            </a:extLst>
          </p:cNvPr>
          <p:cNvSpPr txBox="1"/>
          <p:nvPr/>
        </p:nvSpPr>
        <p:spPr>
          <a:xfrm>
            <a:off x="5055601" y="1748004"/>
            <a:ext cx="3883841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6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init</a:t>
            </a:r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cond</a:t>
            </a:r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reinit</a:t>
            </a:r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en-GB" sz="16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6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en-GB" sz="1600" b="0" dirty="0">
                <a:solidFill>
                  <a:schemeClr val="bg1">
                    <a:lumMod val="75000"/>
                  </a:schemeClr>
                </a:solidFill>
                <a:effectLst/>
                <a:highlight>
                  <a:srgbClr val="C0C0C0"/>
                </a:highlight>
              </a:rPr>
              <a:t>[</a:t>
            </a:r>
            <a:r>
              <a:rPr lang="en-GB" sz="1600" b="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codice</a:t>
            </a:r>
            <a:r>
              <a:rPr lang="en-GB" sz="1600" b="0" i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-HTML</a:t>
            </a:r>
          </a:p>
          <a:p>
            <a:r>
              <a:rPr lang="en-GB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[</a:t>
            </a:r>
            <a:r>
              <a:rPr lang="en-GB" sz="1600" b="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codice</a:t>
            </a:r>
            <a:r>
              <a:rPr lang="en-GB" sz="1600" b="0" i="1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-PHP-</a:t>
            </a:r>
            <a:r>
              <a:rPr lang="en-GB" sz="1600" b="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opzionale</a:t>
            </a:r>
            <a:r>
              <a:rPr lang="en-GB" sz="1600" b="0" dirty="0">
                <a:solidFill>
                  <a:srgbClr val="000000"/>
                </a:solidFill>
                <a:effectLst/>
                <a:highlight>
                  <a:srgbClr val="C0C0C0"/>
                </a:highlight>
              </a:rPr>
              <a:t>]</a:t>
            </a:r>
          </a:p>
          <a:p>
            <a:r>
              <a:rPr lang="en-GB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GB" sz="1600" dirty="0">
                <a:solidFill>
                  <a:srgbClr val="000000"/>
                </a:solidFill>
              </a:rPr>
              <a:t>...</a:t>
            </a:r>
            <a:endParaRPr lang="en-GB" sz="1600" b="0" dirty="0">
              <a:solidFill>
                <a:srgbClr val="000000"/>
              </a:solidFill>
              <a:effectLst/>
              <a:highlight>
                <a:srgbClr val="C0C0C0"/>
              </a:highlight>
            </a:endParaRPr>
          </a:p>
          <a:p>
            <a:r>
              <a:rPr lang="en-GB" sz="16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6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6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endfor</a:t>
            </a:r>
            <a:r>
              <a:rPr lang="en-GB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6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6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796985E-9457-D0F5-6573-1D3E3F3477DC}"/>
              </a:ext>
            </a:extLst>
          </p:cNvPr>
          <p:cNvSpPr txBox="1">
            <a:spLocks/>
          </p:cNvSpPr>
          <p:nvPr/>
        </p:nvSpPr>
        <p:spPr>
          <a:xfrm>
            <a:off x="354158" y="4807090"/>
            <a:ext cx="4792877" cy="1753966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600"/>
              </a:spcBef>
              <a:buFont typeface="Arial"/>
              <a:buNone/>
            </a:pPr>
            <a:r>
              <a:rPr lang="it-IT" sz="2200" noProof="1"/>
              <a:t>Di nuovo, quindi, se al tag </a:t>
            </a:r>
            <a:r>
              <a:rPr lang="it-IT" sz="21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200" noProof="1">
                <a:solidFill>
                  <a:prstClr val="black"/>
                </a:solidFill>
                <a:latin typeface="Calibri"/>
              </a:rPr>
              <a:t> di chiusura dello script,</a:t>
            </a:r>
            <a:r>
              <a:rPr lang="it-IT" sz="2200" noProof="1"/>
              <a:t> l’esecuzione richiede un salto, l’</a:t>
            </a:r>
            <a:r>
              <a:rPr lang="it-IT" sz="2200" noProof="1">
                <a:highlight>
                  <a:srgbClr val="D5E1C4"/>
                </a:highlight>
              </a:rPr>
              <a:t>engine PHP</a:t>
            </a:r>
            <a:r>
              <a:rPr lang="it-IT" sz="2200" noProof="1"/>
              <a:t>, va a cercare il punto del file </a:t>
            </a:r>
            <a:r>
              <a:rPr lang="it-IT" sz="2200" i="1" noProof="1"/>
              <a:t>.php</a:t>
            </a:r>
            <a:r>
              <a:rPr lang="it-IT" sz="2200" noProof="1"/>
              <a:t> al quale saltare!</a:t>
            </a:r>
          </a:p>
          <a:p>
            <a:pPr marL="0" indent="0">
              <a:lnSpc>
                <a:spcPct val="95000"/>
              </a:lnSpc>
              <a:spcBef>
                <a:spcPts val="300"/>
              </a:spcBef>
              <a:buFont typeface="Arial"/>
              <a:buNone/>
            </a:pPr>
            <a:r>
              <a:rPr lang="it-IT" sz="2200" spc="-10" noProof="1"/>
              <a:t>V. Esempio nel box a destra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1B357-E35C-1239-4F0D-D96A6864866E}"/>
              </a:ext>
            </a:extLst>
          </p:cNvPr>
          <p:cNvSpPr txBox="1"/>
          <p:nvPr/>
        </p:nvSpPr>
        <p:spPr>
          <a:xfrm>
            <a:off x="5239386" y="4926187"/>
            <a:ext cx="3169324" cy="692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3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&lt; </a:t>
            </a:r>
            <a:r>
              <a:rPr lang="en-GB" sz="13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3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++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Hello, there!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endfor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85644C-5C47-579E-2E12-CC13904A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86" y="5525240"/>
            <a:ext cx="2088127" cy="22542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02AAA6-8DA6-B6EC-F5E6-C71B4C85D824}"/>
              </a:ext>
            </a:extLst>
          </p:cNvPr>
          <p:cNvSpPr txBox="1"/>
          <p:nvPr/>
        </p:nvSpPr>
        <p:spPr>
          <a:xfrm>
            <a:off x="6848572" y="5750662"/>
            <a:ext cx="2095200" cy="69249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  <a:br>
              <a:rPr lang="en-GB" sz="1300" dirty="0"/>
            </a:br>
            <a:r>
              <a:rPr lang="en-GB" sz="13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</a:p>
          <a:p>
            <a:r>
              <a:rPr lang="en-GB" sz="13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  <a:endParaRPr lang="en-GB" sz="1300" dirty="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5932F-1DC6-BC80-EDCA-65D8DEF2680B}"/>
              </a:ext>
            </a:extLst>
          </p:cNvPr>
          <p:cNvSpPr txBox="1"/>
          <p:nvPr/>
        </p:nvSpPr>
        <p:spPr>
          <a:xfrm>
            <a:off x="7604285" y="5587244"/>
            <a:ext cx="1325730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700" dirty="0"/>
              <a:t>localhost:7777/escape_for.php</a:t>
            </a:r>
          </a:p>
        </p:txBody>
      </p:sp>
    </p:spTree>
    <p:extLst>
      <p:ext uri="{BB962C8B-B14F-4D97-AF65-F5344CB8AC3E}">
        <p14:creationId xmlns:p14="http://schemas.microsoft.com/office/powerpoint/2010/main" val="256008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2283-A188-E690-8C7C-8D83CCAB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/>
              <a:t>Costrutti HTML/PHP misti e blocchi </a:t>
            </a:r>
            <a:r>
              <a:rPr lang="en-IT" sz="36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{...}</a:t>
            </a:r>
            <a:r>
              <a:rPr lang="en-IT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A1EB-A3C4-62B3-D3C1-6EF08E297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8" y="1054640"/>
            <a:ext cx="8503610" cy="221646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T" sz="2200" dirty="0"/>
              <a:t>I costrutti PHP “misti”, interrotti con </a:t>
            </a:r>
            <a:br>
              <a:rPr lang="en-IT" sz="2200" dirty="0"/>
            </a:br>
            <a:r>
              <a:rPr lang="en-IT" sz="2200" dirty="0"/>
              <a:t>tag </a:t>
            </a:r>
            <a:r>
              <a:rPr lang="en-IT" sz="2100" b="0" spc="-20" dirty="0">
                <a:solidFill>
                  <a:srgbClr val="C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en-IT" sz="2200" dirty="0"/>
              <a:t> e HTML “nel mezzo”, sono </a:t>
            </a:r>
            <a:br>
              <a:rPr lang="en-IT" sz="2200" dirty="0"/>
            </a:br>
            <a:r>
              <a:rPr lang="en-IT" sz="2200" dirty="0"/>
              <a:t>ammessi anche con la sintassi in cui </a:t>
            </a:r>
            <a:br>
              <a:rPr lang="en-IT" sz="2200" dirty="0"/>
            </a:br>
            <a:r>
              <a:rPr lang="en-IT" sz="22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{</a:t>
            </a:r>
            <a:r>
              <a:rPr lang="en-IT" sz="2200" dirty="0"/>
              <a:t> è al posto di </a:t>
            </a:r>
            <a:r>
              <a:rPr lang="en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:</a:t>
            </a:r>
            <a:r>
              <a:rPr lang="en-IT" sz="2200" dirty="0"/>
              <a:t> </a:t>
            </a:r>
            <a:r>
              <a:rPr lang="en-IT" sz="2200" b="0" spc="-20" dirty="0"/>
              <a:t>e </a:t>
            </a:r>
            <a:r>
              <a:rPr lang="en-IT" sz="22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}</a:t>
            </a:r>
            <a:r>
              <a:rPr lang="en-IT" sz="2200" b="0" spc="-20" dirty="0"/>
              <a:t> di </a:t>
            </a:r>
            <a:r>
              <a:rPr lang="en-IT" sz="2100" b="0" spc="-20" dirty="0">
                <a:solidFill>
                  <a:srgbClr val="AF00DC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endfor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IT" sz="1900" spc="-20" dirty="0"/>
              <a:t>NB: le graffe sono necessarie (non lo sono </a:t>
            </a:r>
            <a:br>
              <a:rPr lang="en-IT" sz="1900" spc="-20" dirty="0"/>
            </a:br>
            <a:r>
              <a:rPr lang="en-IT" sz="1900" spc="-20" dirty="0"/>
              <a:t>nell’ </a:t>
            </a:r>
            <a:r>
              <a:rPr lang="en-IT" sz="18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if</a:t>
            </a:r>
            <a:r>
              <a:rPr lang="en-IT" sz="1900" spc="-20" dirty="0"/>
              <a:t> “non interrotto”, con rami </a:t>
            </a:r>
            <a:r>
              <a:rPr lang="en-IT" sz="19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if</a:t>
            </a:r>
            <a:r>
              <a:rPr lang="en-IT" sz="1900" spc="-20" dirty="0"/>
              <a:t> e </a:t>
            </a:r>
            <a:r>
              <a:rPr lang="en-IT" sz="19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else</a:t>
            </a:r>
            <a:r>
              <a:rPr lang="en-IT" sz="1900" spc="-20" dirty="0"/>
              <a:t> costituiti da istruzioni singole)</a:t>
            </a:r>
            <a:endParaRPr lang="en-IT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5693-2334-040C-8514-35C0C9FD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10/12/22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6520-9B94-15EC-EBFF-5CDABD25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A209-2275-1BD8-8E66-4F8AA58E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16</a:t>
            </a:fld>
            <a:endParaRPr lang="it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E675C-117F-9EAE-095B-71131D99E097}"/>
              </a:ext>
            </a:extLst>
          </p:cNvPr>
          <p:cNvSpPr txBox="1"/>
          <p:nvPr/>
        </p:nvSpPr>
        <p:spPr>
          <a:xfrm>
            <a:off x="4795735" y="1120628"/>
            <a:ext cx="21336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HTML here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10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2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$x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== </a:t>
            </a:r>
            <a:r>
              <a:rPr lang="en-GB" sz="12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{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&lt;B&gt;</a:t>
            </a:r>
            <a:r>
              <a:rPr lang="en-GB" sz="1100" b="0" dirty="0" err="1">
                <a:effectLst/>
                <a:latin typeface="Ubuntu Mono" panose="020B0509030602030204" pitchFamily="49" charset="0"/>
              </a:rPr>
              <a:t>condizione</a:t>
            </a:r>
            <a:r>
              <a:rPr lang="en-GB" sz="1100" b="0" dirty="0">
                <a:effectLst/>
                <a:latin typeface="Ubuntu Mono" panose="020B0509030602030204" pitchFamily="49" charset="0"/>
              </a:rPr>
              <a:t> vera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} </a:t>
            </a:r>
            <a:r>
              <a:rPr lang="en-GB" sz="12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else </a:t>
            </a:r>
            <a:r>
              <a:rPr lang="en-GB" sz="1200" b="0" dirty="0">
                <a:effectLst/>
                <a:latin typeface="Ubuntu Mono" panose="020B0509030602030204" pitchFamily="49" charset="0"/>
              </a:rPr>
              <a:t>{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&lt;B&gt;</a:t>
            </a:r>
            <a:r>
              <a:rPr lang="en-GB" sz="1100" b="0" dirty="0" err="1">
                <a:effectLst/>
                <a:latin typeface="Ubuntu Mono" panose="020B0509030602030204" pitchFamily="49" charset="0"/>
              </a:rPr>
              <a:t>condizione</a:t>
            </a:r>
            <a:r>
              <a:rPr lang="en-GB" sz="1100" b="0" dirty="0">
                <a:effectLst/>
                <a:latin typeface="Ubuntu Mono" panose="020B0509030602030204" pitchFamily="49" charset="0"/>
              </a:rPr>
              <a:t> falsa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0" dirty="0">
                <a:effectLst/>
                <a:latin typeface="Ubuntu Mono" panose="020B0509030602030204" pitchFamily="49" charset="0"/>
              </a:rPr>
              <a:t>} </a:t>
            </a: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HTML again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CDD3D-D3B8-1F49-4407-495D987F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729" y="1120628"/>
            <a:ext cx="1791093" cy="1933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20187B-3355-E7AE-2161-0176C4C2F108}"/>
              </a:ext>
            </a:extLst>
          </p:cNvPr>
          <p:cNvSpPr txBox="1"/>
          <p:nvPr/>
        </p:nvSpPr>
        <p:spPr>
          <a:xfrm>
            <a:off x="7103331" y="1313984"/>
            <a:ext cx="1802491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HTML here</a:t>
            </a:r>
            <a:br>
              <a:rPr lang="en-GB" sz="1500" dirty="0"/>
            </a:br>
            <a:r>
              <a:rPr lang="en-GB" sz="1500" b="1" i="0" dirty="0" err="1">
                <a:solidFill>
                  <a:srgbClr val="000000"/>
                </a:solidFill>
                <a:effectLst/>
                <a:latin typeface="Times" pitchFamily="2" charset="0"/>
              </a:rPr>
              <a:t>condizione</a:t>
            </a:r>
            <a:r>
              <a:rPr lang="en-GB" sz="1500" b="1" i="0" dirty="0">
                <a:solidFill>
                  <a:srgbClr val="000000"/>
                </a:solidFill>
                <a:effectLst/>
                <a:latin typeface="Times" pitchFamily="2" charset="0"/>
              </a:rPr>
              <a:t> falsa</a:t>
            </a:r>
            <a:br>
              <a:rPr lang="en-GB" sz="1500" dirty="0"/>
            </a:br>
            <a:r>
              <a:rPr lang="en-GB" sz="1500" b="0" i="0" dirty="0">
                <a:solidFill>
                  <a:srgbClr val="000000"/>
                </a:solidFill>
                <a:effectLst/>
                <a:latin typeface="Times" pitchFamily="2" charset="0"/>
              </a:rPr>
              <a:t>HTML again</a:t>
            </a:r>
          </a:p>
          <a:p>
            <a:endParaRPr lang="en-GB" sz="1500" dirty="0">
              <a:solidFill>
                <a:srgbClr val="000000"/>
              </a:solidFill>
              <a:latin typeface="Times" pitchFamily="2" charset="0"/>
            </a:endParaRPr>
          </a:p>
          <a:p>
            <a:endParaRPr lang="en-GB" sz="1500" b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endParaRPr lang="en-GB" sz="20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C6561-B7C7-DBAD-A0E7-922CBD3E840C}"/>
              </a:ext>
            </a:extLst>
          </p:cNvPr>
          <p:cNvSpPr txBox="1"/>
          <p:nvPr/>
        </p:nvSpPr>
        <p:spPr>
          <a:xfrm>
            <a:off x="7771462" y="1169418"/>
            <a:ext cx="1090053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600" dirty="0"/>
              <a:t>localhost:7777/escape_if_3.php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1961DA8-779E-54E0-9952-2781A800DE6A}"/>
              </a:ext>
            </a:extLst>
          </p:cNvPr>
          <p:cNvSpPr txBox="1">
            <a:spLocks/>
          </p:cNvSpPr>
          <p:nvPr/>
        </p:nvSpPr>
        <p:spPr>
          <a:xfrm>
            <a:off x="354157" y="3423589"/>
            <a:ext cx="2436177" cy="801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Font typeface="Arial"/>
              <a:buNone/>
            </a:pPr>
            <a:r>
              <a:rPr lang="en-IT" sz="2200" dirty="0"/>
              <a:t>Il caso del </a:t>
            </a:r>
            <a:r>
              <a:rPr lang="en-IT" sz="21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for</a:t>
            </a:r>
            <a:r>
              <a:rPr lang="en-IT" sz="2200" dirty="0"/>
              <a:t> è del tutto analogo:</a:t>
            </a:r>
            <a:endParaRPr lang="en-IT" sz="1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1850D-F75F-352F-5A43-A68BAD6CD012}"/>
              </a:ext>
            </a:extLst>
          </p:cNvPr>
          <p:cNvSpPr txBox="1"/>
          <p:nvPr/>
        </p:nvSpPr>
        <p:spPr>
          <a:xfrm>
            <a:off x="2900434" y="3532698"/>
            <a:ext cx="3538073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300" b="0" dirty="0">
                <a:solidFill>
                  <a:srgbClr val="00B050"/>
                </a:solidFill>
                <a:effectLst/>
                <a:latin typeface="Ubuntu Mono" panose="020B0509030602030204" pitchFamily="49" charset="0"/>
              </a:rPr>
              <a:t>&lt;!– escape_for_1.php --&gt;</a:t>
            </a:r>
          </a:p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3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&lt; </a:t>
            </a:r>
            <a:r>
              <a:rPr lang="en-GB" sz="13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3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++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{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Hello, there!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effectLst/>
                <a:latin typeface="Ubuntu Mono" panose="020B0509030602030204" pitchFamily="49" charset="0"/>
              </a:rPr>
              <a:t>}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FC73BB-4D27-6DAF-3DF8-7B6B41D5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95" y="3533193"/>
            <a:ext cx="2088127" cy="22542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6F4B9E-E3AB-DF29-7A57-5E84227222E3}"/>
              </a:ext>
            </a:extLst>
          </p:cNvPr>
          <p:cNvSpPr txBox="1"/>
          <p:nvPr/>
        </p:nvSpPr>
        <p:spPr>
          <a:xfrm>
            <a:off x="6812981" y="3758615"/>
            <a:ext cx="2095200" cy="69249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  <a:br>
              <a:rPr lang="en-GB" sz="1300" dirty="0"/>
            </a:br>
            <a:r>
              <a:rPr lang="en-GB" sz="13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</a:p>
          <a:p>
            <a:r>
              <a:rPr lang="en-GB" sz="13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  <a:endParaRPr lang="en-GB" sz="1300" dirty="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21AD1-6B77-F46E-7881-F9383E919039}"/>
              </a:ext>
            </a:extLst>
          </p:cNvPr>
          <p:cNvSpPr txBox="1"/>
          <p:nvPr/>
        </p:nvSpPr>
        <p:spPr>
          <a:xfrm>
            <a:off x="7568694" y="3595197"/>
            <a:ext cx="1325730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700" dirty="0"/>
              <a:t>localhost:7777/escape_for_1.php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848977C-ECE5-222B-E964-8031EB7633A3}"/>
              </a:ext>
            </a:extLst>
          </p:cNvPr>
          <p:cNvSpPr txBox="1">
            <a:spLocks/>
          </p:cNvSpPr>
          <p:nvPr/>
        </p:nvSpPr>
        <p:spPr>
          <a:xfrm>
            <a:off x="354157" y="4601055"/>
            <a:ext cx="2615286" cy="1106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Font typeface="Arial"/>
              <a:buNone/>
            </a:pPr>
            <a:r>
              <a:rPr lang="en-IT" sz="2200" dirty="0"/>
              <a:t>Anche col </a:t>
            </a:r>
            <a:r>
              <a:rPr lang="en-IT" sz="2100" spc="-20" dirty="0">
                <a:solidFill>
                  <a:srgbClr val="AF00DC"/>
                </a:solidFill>
                <a:latin typeface="Ubuntu Mono" panose="020B0509030602030204" pitchFamily="49" charset="0"/>
              </a:rPr>
              <a:t>for</a:t>
            </a:r>
            <a:r>
              <a:rPr lang="en-IT" sz="2200" dirty="0"/>
              <a:t>, omettere </a:t>
            </a:r>
            <a:r>
              <a:rPr lang="en-IT" sz="21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{</a:t>
            </a:r>
            <a:r>
              <a:rPr lang="en-IT" sz="2200" b="0" spc="-20" dirty="0"/>
              <a:t>e </a:t>
            </a:r>
            <a:r>
              <a:rPr lang="en-IT" sz="2100" b="0" spc="-20" dirty="0">
                <a:highlight>
                  <a:srgbClr val="C0C0C0"/>
                </a:highlight>
                <a:latin typeface="Ubuntu Mono" panose="020B0509030602030204" pitchFamily="49" charset="0"/>
              </a:rPr>
              <a:t>}</a:t>
            </a:r>
            <a:r>
              <a:rPr lang="en-IT" sz="2200" b="0" spc="-20" dirty="0"/>
              <a:t> non è forse ciò che si vuole: </a:t>
            </a:r>
            <a:endParaRPr lang="en-IT" sz="1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33A7B1-105D-978C-10E6-77D602AC5417}"/>
              </a:ext>
            </a:extLst>
          </p:cNvPr>
          <p:cNvSpPr txBox="1"/>
          <p:nvPr/>
        </p:nvSpPr>
        <p:spPr>
          <a:xfrm>
            <a:off x="3054285" y="4729020"/>
            <a:ext cx="3384223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GB" sz="1300" b="0" dirty="0">
                <a:solidFill>
                  <a:srgbClr val="00B050"/>
                </a:solidFill>
                <a:effectLst/>
                <a:latin typeface="Ubuntu Mono" panose="020B0509030602030204" pitchFamily="49" charset="0"/>
              </a:rPr>
              <a:t>&lt;!– escape_for_2.php --&gt;</a:t>
            </a:r>
            <a:endParaRPr lang="en-GB" sz="1300" b="0" dirty="0">
              <a:solidFill>
                <a:srgbClr val="8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for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 </a:t>
            </a:r>
            <a:r>
              <a:rPr lang="en-GB" sz="13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0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&lt; </a:t>
            </a:r>
            <a:r>
              <a:rPr lang="en-GB" sz="1300" b="0" dirty="0">
                <a:solidFill>
                  <a:srgbClr val="098658"/>
                </a:solidFill>
                <a:effectLst/>
                <a:latin typeface="Ubuntu Mono" panose="020B0509030602030204" pitchFamily="49" charset="0"/>
              </a:rPr>
              <a:t>3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 ++</a:t>
            </a:r>
            <a:r>
              <a:rPr lang="en-GB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i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Hello, there!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&lt;BR&gt;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?&gt;</a:t>
            </a:r>
            <a:endParaRPr lang="en-GB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E2D7935-8217-EF3F-2C71-7986ED40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95" y="4729515"/>
            <a:ext cx="2088127" cy="225422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9DD9A94-E1B1-2165-762F-3CFB23DD88BD}"/>
              </a:ext>
            </a:extLst>
          </p:cNvPr>
          <p:cNvSpPr txBox="1"/>
          <p:nvPr/>
        </p:nvSpPr>
        <p:spPr>
          <a:xfrm>
            <a:off x="6812981" y="4954937"/>
            <a:ext cx="2095200" cy="69249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300" b="0" i="0" dirty="0">
                <a:solidFill>
                  <a:srgbClr val="000000"/>
                </a:solidFill>
                <a:effectLst/>
                <a:latin typeface="Times" pitchFamily="2" charset="0"/>
              </a:rPr>
              <a:t>Hello there!</a:t>
            </a:r>
            <a:br>
              <a:rPr lang="en-GB" sz="1300" dirty="0"/>
            </a:br>
            <a:endParaRPr lang="en-GB" sz="1300" dirty="0"/>
          </a:p>
          <a:p>
            <a:endParaRPr lang="en-GB" sz="1300" dirty="0">
              <a:solidFill>
                <a:srgbClr val="000000"/>
              </a:solidFill>
              <a:latin typeface="Times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EEDE7-76F6-87B4-848C-12AB9253F0B0}"/>
              </a:ext>
            </a:extLst>
          </p:cNvPr>
          <p:cNvSpPr txBox="1"/>
          <p:nvPr/>
        </p:nvSpPr>
        <p:spPr>
          <a:xfrm>
            <a:off x="7568694" y="4791519"/>
            <a:ext cx="1325730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IT" sz="700" dirty="0"/>
              <a:t>localhost:7777/escape_for_2.php</a:t>
            </a:r>
          </a:p>
        </p:txBody>
      </p:sp>
    </p:spTree>
    <p:extLst>
      <p:ext uri="{BB962C8B-B14F-4D97-AF65-F5344CB8AC3E}">
        <p14:creationId xmlns:p14="http://schemas.microsoft.com/office/powerpoint/2010/main" val="170280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b="0" noProof="1"/>
              <a:t>Il tag </a:t>
            </a:r>
            <a:r>
              <a:rPr lang="it-IT" b="0" noProof="1">
                <a:solidFill>
                  <a:srgbClr val="800000"/>
                </a:solidFill>
                <a:highlight>
                  <a:srgbClr val="F1F1F1"/>
                </a:highlight>
                <a:latin typeface="Ubuntu Mono" panose="020B0509030602030204" pitchFamily="49" charset="0"/>
              </a:rPr>
              <a:t>&lt;?=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10/12/22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17</a:t>
            </a:fld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BECC3CEE-221C-C749-BE41-C2787516425C}"/>
              </a:ext>
            </a:extLst>
          </p:cNvPr>
          <p:cNvSpPr txBox="1">
            <a:spLocks/>
          </p:cNvSpPr>
          <p:nvPr/>
        </p:nvSpPr>
        <p:spPr>
          <a:xfrm>
            <a:off x="289164" y="944792"/>
            <a:ext cx="8677634" cy="2572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it-IT" sz="2400" noProof="1"/>
              <a:t>All'interno di un file </a:t>
            </a:r>
            <a:r>
              <a:rPr lang="it-IT" sz="2400" i="1" noProof="1"/>
              <a:t>.html</a:t>
            </a:r>
            <a:r>
              <a:rPr lang="it-IT" sz="2400" noProof="1"/>
              <a:t>, il tag </a:t>
            </a:r>
            <a:r>
              <a:rPr lang="it-IT" sz="2400" noProof="1">
                <a:highlight>
                  <a:srgbClr val="C0C0C0"/>
                </a:highlight>
                <a:latin typeface="Ubuntu Mono" panose="020B0509030602030204" pitchFamily="49" charset="0"/>
              </a:rPr>
              <a:t> &lt;?= </a:t>
            </a:r>
            <a:r>
              <a:rPr lang="it-IT" sz="2400" noProof="1"/>
              <a:t> è trattato come una  abbreviazione di </a:t>
            </a:r>
            <a:r>
              <a:rPr lang="it-IT" sz="2400" noProof="1">
                <a:highlight>
                  <a:srgbClr val="C0C0C0"/>
                </a:highlight>
                <a:latin typeface="Ubuntu Mono" panose="020B0509030602030204" pitchFamily="49" charset="0"/>
              </a:rPr>
              <a:t> &lt;?php echo</a:t>
            </a:r>
            <a:endParaRPr lang="it-IT" sz="2400" noProof="1"/>
          </a:p>
          <a:p>
            <a:pPr marL="0" indent="0">
              <a:lnSpc>
                <a:spcPct val="110000"/>
              </a:lnSpc>
              <a:buNone/>
            </a:pPr>
            <a:r>
              <a:rPr lang="it-IT" sz="2400" noProof="1"/>
              <a:t>Pertanto, se, all'interno di un file </a:t>
            </a:r>
            <a:r>
              <a:rPr lang="it-IT" sz="2400" i="1" noProof="1"/>
              <a:t>.html</a:t>
            </a:r>
            <a:r>
              <a:rPr lang="it-IT" sz="2400" noProof="1"/>
              <a:t> del server compare uno script </a:t>
            </a:r>
            <a:br>
              <a:rPr lang="it-IT" sz="2400" noProof="1"/>
            </a:br>
            <a:r>
              <a:rPr lang="it-IT" sz="2400" noProof="1">
                <a:highlight>
                  <a:srgbClr val="C0C0C0"/>
                </a:highlight>
                <a:latin typeface="Ubuntu Mono" panose="020B0509030602030204" pitchFamily="49" charset="0"/>
              </a:rPr>
              <a:t> &lt;?= ... ?&gt; </a:t>
            </a:r>
            <a:r>
              <a:rPr lang="it-IT" sz="2400" noProof="1"/>
              <a:t>, tale script viene passato all'engine PHP e, se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 ... </a:t>
            </a:r>
            <a:r>
              <a:rPr lang="it-IT" sz="2400" noProof="1"/>
              <a:t> è un'</a:t>
            </a:r>
            <a:r>
              <a:rPr lang="it-IT" sz="2400" b="1" noProof="1"/>
              <a:t>espressione</a:t>
            </a:r>
            <a:r>
              <a:rPr lang="it-IT" sz="2400" noProof="1"/>
              <a:t>, l'engine la valuta e invia in output (con </a:t>
            </a:r>
            <a:r>
              <a:rPr lang="it-IT" sz="2400" noProof="1">
                <a:latin typeface="Ubuntu Mono" panose="020B0509030602030204" pitchFamily="49" charset="0"/>
              </a:rPr>
              <a:t>echo</a:t>
            </a:r>
            <a:r>
              <a:rPr lang="it-IT" sz="2400" noProof="1"/>
              <a:t>) il valore di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 ... </a:t>
            </a:r>
            <a:r>
              <a:rPr lang="it-IT" sz="2400" noProof="1"/>
              <a:t>, che viene quindi inserito nell'HTML prodotto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E867A08-B181-0E46-B05A-094F97121F53}"/>
              </a:ext>
            </a:extLst>
          </p:cNvPr>
          <p:cNvSpPr/>
          <p:nvPr/>
        </p:nvSpPr>
        <p:spPr>
          <a:xfrm>
            <a:off x="3685032" y="3574333"/>
            <a:ext cx="1992432" cy="1131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noProof="1">
                <a:solidFill>
                  <a:srgbClr val="008000"/>
                </a:solidFill>
                <a:latin typeface="Ubuntu Mono" panose="020B0509030602030204" pitchFamily="49" charset="0"/>
              </a:rPr>
              <a:t>&lt;!– eqtag0.php --&gt;</a:t>
            </a:r>
            <a:endParaRPr lang="en-US" sz="1300" noProof="1">
              <a:solidFill>
                <a:srgbClr val="8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&lt;!DOCTYPE</a:t>
            </a:r>
            <a:r>
              <a:rPr lang="en-US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html</a:t>
            </a:r>
            <a:r>
              <a:rPr lang="en-US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&gt;</a:t>
            </a:r>
            <a:endParaRPr lang="en-US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&lt;html&gt;&lt;body&gt;</a:t>
            </a:r>
            <a:endParaRPr lang="en-US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300" noProof="1">
                <a:solidFill>
                  <a:srgbClr val="A31515"/>
                </a:solidFill>
                <a:latin typeface="Ubuntu Mono" panose="020B0509030602030204" pitchFamily="49" charset="0"/>
              </a:rPr>
              <a:t>&lt;?= PHP_INT_MAX ?&gt;</a:t>
            </a:r>
            <a:endParaRPr lang="en-US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en-US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5AD5F3D9-967F-B54B-95EB-B243B3B2C976}"/>
              </a:ext>
            </a:extLst>
          </p:cNvPr>
          <p:cNvSpPr txBox="1">
            <a:spLocks/>
          </p:cNvSpPr>
          <p:nvPr/>
        </p:nvSpPr>
        <p:spPr>
          <a:xfrm>
            <a:off x="289164" y="3552571"/>
            <a:ext cx="3322716" cy="1269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it-IT" sz="2300" noProof="1"/>
              <a:t>Qui a destra l'espressione valutata è una costante (predefinita)</a:t>
            </a: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AABA4CD7-BDA8-244C-8E76-FBC2737238D2}"/>
              </a:ext>
            </a:extLst>
          </p:cNvPr>
          <p:cNvSpPr txBox="1">
            <a:spLocks/>
          </p:cNvSpPr>
          <p:nvPr/>
        </p:nvSpPr>
        <p:spPr>
          <a:xfrm>
            <a:off x="289164" y="4859206"/>
            <a:ext cx="3105858" cy="1594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it-IT" sz="2300" noProof="1"/>
              <a:t>Qui a destra, all'interno di </a:t>
            </a:r>
            <a:r>
              <a:rPr lang="it-IT" sz="2200" noProof="1">
                <a:highlight>
                  <a:srgbClr val="C0C0C0"/>
                </a:highlight>
                <a:latin typeface="Ubuntu Mono" panose="020B0509030602030204" pitchFamily="49" charset="0"/>
              </a:rPr>
              <a:t>&lt;?= ... ?&gt;</a:t>
            </a:r>
            <a:r>
              <a:rPr lang="it-IT" sz="2300" noProof="1"/>
              <a:t> compare l'espressione aritmetica: </a:t>
            </a:r>
            <a:br>
              <a:rPr lang="it-IT" sz="2300" noProof="1"/>
            </a:br>
            <a:r>
              <a:rPr lang="it-IT" sz="23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200" noProof="1">
                <a:highlight>
                  <a:srgbClr val="C0C0C0"/>
                </a:highlight>
                <a:latin typeface="Ubuntu Mono" panose="020B0509030602030204" pitchFamily="49" charset="0"/>
              </a:rPr>
              <a:t>$x+</a:t>
            </a:r>
            <a:r>
              <a:rPr lang="it-IT" sz="2200" noProof="1">
                <a:solidFill>
                  <a:srgbClr val="098658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1</a:t>
            </a:r>
            <a:r>
              <a:rPr lang="it-IT" sz="2300" noProof="1"/>
              <a:t>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1AC2573-DD1E-0C49-A326-AD9E6D4AB761}"/>
              </a:ext>
            </a:extLst>
          </p:cNvPr>
          <p:cNvSpPr/>
          <p:nvPr/>
        </p:nvSpPr>
        <p:spPr>
          <a:xfrm>
            <a:off x="3465676" y="4822547"/>
            <a:ext cx="2560121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008000"/>
                </a:solidFill>
                <a:latin typeface="Ubuntu Mono" panose="020B0509030602030204" pitchFamily="49" charset="0"/>
              </a:rPr>
              <a:t>&lt;!– eqtag1.php --&gt;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&lt;!DOCTYPE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FF0000"/>
                </a:solidFill>
                <a:latin typeface="Ubuntu Mono" panose="020B0509030602030204" pitchFamily="49" charset="0"/>
              </a:rPr>
              <a:t>html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&lt;html&gt;&lt;body&gt;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First PHP tag below: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&lt;?php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001080"/>
                </a:solidFill>
                <a:latin typeface="Ubuntu Mono" panose="020B0509030602030204" pitchFamily="49" charset="0"/>
              </a:rPr>
              <a:t>$x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it-IT" sz="1300" noProof="1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Second PHP tag below: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&lt;?=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001080"/>
                </a:solidFill>
                <a:latin typeface="Ubuntu Mono" panose="020B0509030602030204" pitchFamily="49" charset="0"/>
              </a:rPr>
              <a:t>$x+</a:t>
            </a:r>
            <a:r>
              <a:rPr lang="it-IT" sz="1300" noProof="1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300" b="0" noProof="1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9B72F4-9E5E-984F-A15C-ADF7785B46F0}"/>
              </a:ext>
            </a:extLst>
          </p:cNvPr>
          <p:cNvGrpSpPr/>
          <p:nvPr/>
        </p:nvGrpSpPr>
        <p:grpSpPr>
          <a:xfrm>
            <a:off x="5850079" y="3574333"/>
            <a:ext cx="2997802" cy="1131079"/>
            <a:chOff x="5850079" y="3574333"/>
            <a:chExt cx="2997802" cy="1131079"/>
          </a:xfrm>
        </p:grpSpPr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9AEE044B-E968-AD42-88FF-AB59E7D69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827"/>
            <a:stretch/>
          </p:blipFill>
          <p:spPr>
            <a:xfrm>
              <a:off x="5852061" y="3574333"/>
              <a:ext cx="2995820" cy="113107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367F769E-2417-264E-8268-A53729707894}"/>
                </a:ext>
              </a:extLst>
            </p:cNvPr>
            <p:cNvSpPr/>
            <p:nvPr/>
          </p:nvSpPr>
          <p:spPr>
            <a:xfrm>
              <a:off x="5850079" y="3838685"/>
              <a:ext cx="2755975" cy="14816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endParaRPr lang="en-US" sz="1400" noProof="1">
                <a:solidFill>
                  <a:srgbClr val="000000"/>
                </a:solidFill>
                <a:latin typeface="Ubuntu Mono" panose="020B0509030602030204" pitchFamily="49" charset="0"/>
              </a:endParaRPr>
            </a:p>
          </p:txBody>
        </p:sp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05C75D87-CBFF-0248-B2A5-CF28856C2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1968" y="3591301"/>
              <a:ext cx="2135488" cy="197459"/>
            </a:xfrm>
            <a:prstGeom prst="rect">
              <a:avLst/>
            </a:prstGeom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BCCC129E-20BE-2E47-A530-C7873D412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792" y="4822547"/>
            <a:ext cx="2846370" cy="169277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C5820CB-10C1-9A4F-8C06-6203BA141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930" y="4870713"/>
            <a:ext cx="1756426" cy="242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56F7A6-8AD0-7003-FEB5-027F3F050BCB}"/>
              </a:ext>
            </a:extLst>
          </p:cNvPr>
          <p:cNvSpPr txBox="1"/>
          <p:nvPr/>
        </p:nvSpPr>
        <p:spPr>
          <a:xfrm>
            <a:off x="6214961" y="5256697"/>
            <a:ext cx="2391093" cy="113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700" b="0" i="0" dirty="0">
                <a:solidFill>
                  <a:srgbClr val="000000"/>
                </a:solidFill>
                <a:effectLst/>
                <a:latin typeface="Times" pitchFamily="2" charset="0"/>
              </a:rPr>
              <a:t>First PHP tag below</a:t>
            </a:r>
            <a:br>
              <a:rPr lang="en-GB" sz="1700" dirty="0"/>
            </a:br>
            <a:br>
              <a:rPr lang="en-GB" sz="1700" dirty="0"/>
            </a:br>
            <a:r>
              <a:rPr lang="en-GB" sz="1700" b="0" i="0" dirty="0">
                <a:solidFill>
                  <a:srgbClr val="000000"/>
                </a:solidFill>
                <a:effectLst/>
                <a:latin typeface="Times" pitchFamily="2" charset="0"/>
              </a:rPr>
              <a:t>Second PHP tag below</a:t>
            </a:r>
          </a:p>
          <a:p>
            <a:r>
              <a:rPr lang="en-GB" sz="1700" dirty="0">
                <a:solidFill>
                  <a:srgbClr val="000000"/>
                </a:solidFill>
                <a:latin typeface="Times" pitchFamily="2" charset="0"/>
              </a:rPr>
              <a:t>1</a:t>
            </a:r>
            <a:endParaRPr lang="en-GB" sz="1700" b="0" i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2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b="0" noProof="1"/>
              <a:t>Tag </a:t>
            </a:r>
            <a:r>
              <a:rPr lang="it-IT" b="0" noProof="1">
                <a:solidFill>
                  <a:srgbClr val="800000"/>
                </a:solidFill>
                <a:highlight>
                  <a:srgbClr val="F1F1F1"/>
                </a:highlight>
                <a:latin typeface="Ubuntu Mono" panose="020B0509030602030204" pitchFamily="49" charset="0"/>
              </a:rPr>
              <a:t>&lt;?</a:t>
            </a:r>
            <a:r>
              <a:rPr lang="it-IT" b="0" noProof="1">
                <a:highlight>
                  <a:srgbClr val="F1F1F1"/>
                </a:highlight>
                <a:latin typeface="Ubuntu Mono" panose="020B0509030602030204" pitchFamily="49" charset="0"/>
              </a:rPr>
              <a:t>= </a:t>
            </a:r>
            <a:r>
              <a:rPr lang="it-IT" b="0" noProof="1">
                <a:latin typeface="+mn-lt"/>
              </a:rPr>
              <a:t> vs. </a:t>
            </a:r>
            <a:r>
              <a:rPr lang="it-IT" b="0" noProof="1">
                <a:solidFill>
                  <a:srgbClr val="800000"/>
                </a:solidFill>
                <a:highlight>
                  <a:srgbClr val="F1F1F1"/>
                </a:highlight>
                <a:latin typeface="Ubuntu Mono" panose="020B0509030602030204" pitchFamily="49" charset="0"/>
              </a:rPr>
              <a:t>&lt;?php</a:t>
            </a:r>
            <a:r>
              <a:rPr lang="it-IT" b="0" noProof="1">
                <a:highlight>
                  <a:srgbClr val="F1F1F1"/>
                </a:highlight>
                <a:latin typeface="Ubuntu Mono" panose="020B0509030602030204" pitchFamily="49" charset="0"/>
              </a:rPr>
              <a:t> </a:t>
            </a:r>
            <a:r>
              <a:rPr lang="it-IT" b="0" noProof="1">
                <a:latin typeface="+mn-lt"/>
              </a:rPr>
              <a:t>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10/12/22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18</a:t>
            </a:fld>
            <a:endParaRPr lang="it-IT" dirty="0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BECC3CEE-221C-C749-BE41-C2787516425C}"/>
              </a:ext>
            </a:extLst>
          </p:cNvPr>
          <p:cNvSpPr txBox="1">
            <a:spLocks/>
          </p:cNvSpPr>
          <p:nvPr/>
        </p:nvSpPr>
        <p:spPr>
          <a:xfrm>
            <a:off x="289164" y="944792"/>
            <a:ext cx="8677634" cy="281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400" noProof="1"/>
              <a:t>Come detto, in un file </a:t>
            </a:r>
            <a:r>
              <a:rPr lang="it-IT" sz="2400" i="1" noProof="1"/>
              <a:t>.html</a:t>
            </a:r>
            <a:r>
              <a:rPr lang="it-IT" sz="2400" noProof="1"/>
              <a:t>, il tag </a:t>
            </a:r>
            <a:r>
              <a:rPr lang="it-IT" sz="23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3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&lt;?=</a:t>
            </a:r>
            <a:r>
              <a:rPr lang="it-IT" sz="23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400" noProof="1"/>
              <a:t> equivale a </a:t>
            </a:r>
            <a:r>
              <a:rPr lang="it-IT" sz="2300" noProof="1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it-IT" sz="23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 echo</a:t>
            </a:r>
            <a:r>
              <a:rPr lang="it-IT" sz="24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400" noProof="1"/>
              <a:t>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it-IT" sz="2400" noProof="1"/>
              <a:t>Esso serve a inserire in maniera concisa, all'interno dell'</a:t>
            </a:r>
            <a:r>
              <a:rPr lang="it-IT" sz="2400" i="1" noProof="1"/>
              <a:t>.html</a:t>
            </a:r>
            <a:r>
              <a:rPr lang="it-IT" sz="2400" noProof="1"/>
              <a:t> inviato al client, il </a:t>
            </a:r>
            <a:r>
              <a:rPr lang="it-IT" sz="2400" b="1" noProof="1"/>
              <a:t>valore</a:t>
            </a:r>
            <a:r>
              <a:rPr lang="it-IT" sz="2400" b="1" i="1" noProof="1"/>
              <a:t> </a:t>
            </a:r>
            <a:r>
              <a:rPr lang="it-IT" sz="2400" noProof="1"/>
              <a:t>dell'espressione che compare tra </a:t>
            </a:r>
            <a:r>
              <a:rPr lang="it-IT" sz="23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&lt;?=</a:t>
            </a:r>
            <a:r>
              <a:rPr lang="it-IT" sz="23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400" noProof="1"/>
              <a:t> e </a:t>
            </a:r>
            <a:r>
              <a:rPr lang="it-IT" sz="23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3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3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400" noProof="1"/>
              <a:t> 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it-IT" sz="2400" noProof="1"/>
              <a:t>L'utilità di ciò deriva da un aspetto che conviene evidenziare:  quando l'engine PHP è attivata da un tag </a:t>
            </a:r>
            <a:r>
              <a:rPr lang="it-IT" sz="2300" noProof="1">
                <a:highlight>
                  <a:srgbClr val="C0C0C0"/>
                </a:highlight>
                <a:latin typeface="Ubuntu Mono" panose="020B0509030602030204" pitchFamily="49" charset="0"/>
              </a:rPr>
              <a:t> </a:t>
            </a:r>
            <a:r>
              <a:rPr lang="it-IT" sz="23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23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400" noProof="1"/>
              <a:t>, essa inserisce nell'html generato, </a:t>
            </a:r>
            <a:r>
              <a:rPr lang="it-IT" sz="2400" b="1" noProof="1"/>
              <a:t>soltanto</a:t>
            </a:r>
            <a:r>
              <a:rPr lang="it-IT" sz="2400" noProof="1"/>
              <a:t> il testo che il codice PHP eseguito invia </a:t>
            </a:r>
            <a:r>
              <a:rPr lang="it-IT" sz="2400" b="1" noProof="1"/>
              <a:t>esplicitamente</a:t>
            </a:r>
            <a:r>
              <a:rPr lang="it-IT" sz="2400" noProof="1"/>
              <a:t> alla standard output e </a:t>
            </a:r>
            <a:r>
              <a:rPr lang="it-IT" sz="2400" b="1" noProof="1"/>
              <a:t>non i valori</a:t>
            </a:r>
            <a:r>
              <a:rPr lang="it-IT" sz="2400" noProof="1"/>
              <a:t> che esso produce.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1AC2573-DD1E-0C49-A326-AD9E6D4AB761}"/>
              </a:ext>
            </a:extLst>
          </p:cNvPr>
          <p:cNvSpPr/>
          <p:nvPr/>
        </p:nvSpPr>
        <p:spPr>
          <a:xfrm>
            <a:off x="4458878" y="3756738"/>
            <a:ext cx="2023101" cy="1620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008000"/>
                </a:solidFill>
                <a:latin typeface="Ubuntu Mono" panose="020B0509030602030204" pitchFamily="49" charset="0"/>
              </a:rPr>
              <a:t>&lt;!– eqtag2.php --&gt;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 tag below: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&lt;?php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001080"/>
                </a:solidFill>
                <a:latin typeface="Ubuntu Mono" panose="020B0509030602030204" pitchFamily="49" charset="0"/>
              </a:rPr>
              <a:t>$x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= </a:t>
            </a:r>
            <a:r>
              <a:rPr lang="it-IT" sz="1300" noProof="1">
                <a:solidFill>
                  <a:srgbClr val="098658"/>
                </a:solidFill>
                <a:latin typeface="Ubuntu Mono" panose="020B0509030602030204" pitchFamily="49" charset="0"/>
              </a:rPr>
              <a:t>1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; 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500"/>
              </a:spcBef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 tag below: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&lt;?=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noProof="1">
                <a:solidFill>
                  <a:srgbClr val="001080"/>
                </a:solidFill>
                <a:latin typeface="Ubuntu Mono" panose="020B0509030602030204" pitchFamily="49" charset="0"/>
              </a:rPr>
              <a:t>$x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= 10 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</a:p>
          <a:p>
            <a:pPr>
              <a:spcBef>
                <a:spcPts val="500"/>
              </a:spcBef>
            </a:pP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 tag below: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&lt;BR&gt;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&lt;?php </a:t>
            </a:r>
            <a:r>
              <a:rPr lang="it-IT" sz="1300" noProof="1">
                <a:solidFill>
                  <a:srgbClr val="795E26"/>
                </a:solidFill>
                <a:latin typeface="Ubuntu Mono" panose="020B0509030602030204" pitchFamily="49" charset="0"/>
              </a:rPr>
              <a:t>echo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300" noProof="1">
                <a:solidFill>
                  <a:srgbClr val="001080"/>
                </a:solidFill>
                <a:latin typeface="Ubuntu Mono" panose="020B0509030602030204" pitchFamily="49" charset="0"/>
              </a:rPr>
              <a:t>$x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= 10) </a:t>
            </a:r>
            <a:r>
              <a:rPr lang="it-IT" sz="13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DC8AE18-300A-E542-B4EB-15C023FAD4EF}"/>
              </a:ext>
            </a:extLst>
          </p:cNvPr>
          <p:cNvSpPr txBox="1">
            <a:spLocks/>
          </p:cNvSpPr>
          <p:nvPr/>
        </p:nvSpPr>
        <p:spPr>
          <a:xfrm>
            <a:off x="289163" y="3727379"/>
            <a:ext cx="4169715" cy="1651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buNone/>
            </a:pPr>
            <a:r>
              <a:rPr lang="it-IT" sz="2000" noProof="1"/>
              <a:t>Qui a destra si vede che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$x=1</a:t>
            </a:r>
            <a:r>
              <a:rPr lang="it-IT" sz="2000" noProof="1"/>
              <a:t>, oltre ad assegnare a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$x</a:t>
            </a:r>
            <a:r>
              <a:rPr lang="it-IT" sz="2000" noProof="1"/>
              <a:t> il valore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1</a:t>
            </a:r>
            <a:r>
              <a:rPr lang="it-IT" sz="2000" noProof="1"/>
              <a:t>, "produce" il valore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1</a:t>
            </a:r>
            <a:r>
              <a:rPr lang="it-IT" sz="2000" noProof="1"/>
              <a:t> (cioè in PHP l’assegnazione ha un valore), valore di cui però non c’è traccia nell'output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FB6D2898-0A18-FC43-B522-1DFB4C5D4E00}"/>
              </a:ext>
            </a:extLst>
          </p:cNvPr>
          <p:cNvSpPr txBox="1">
            <a:spLocks/>
          </p:cNvSpPr>
          <p:nvPr/>
        </p:nvSpPr>
        <p:spPr>
          <a:xfrm>
            <a:off x="289163" y="5477481"/>
            <a:ext cx="8650279" cy="79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it-IT" sz="2000" noProof="1"/>
              <a:t>Al contrario, nel secondo script qui sopra e nel terzo (equivalente), il valore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10</a:t>
            </a:r>
            <a:r>
              <a:rPr lang="it-IT" sz="2000" noProof="1"/>
              <a:t> prodotto dall’assegnazione </a:t>
            </a:r>
            <a:r>
              <a:rPr lang="it-IT" sz="2000" noProof="1">
                <a:highlight>
                  <a:srgbClr val="C0C0C0"/>
                </a:highlight>
                <a:latin typeface="Ubuntu Mono" panose="020B0509030602030204" pitchFamily="49" charset="0"/>
              </a:rPr>
              <a:t>$x = 10</a:t>
            </a:r>
            <a:r>
              <a:rPr lang="it-IT" sz="2000" noProof="1"/>
              <a:t> viene emesso in output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4BC0CAE-B14B-854D-9141-58D6C3B9E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63"/>
          <a:stretch/>
        </p:blipFill>
        <p:spPr>
          <a:xfrm>
            <a:off x="6673860" y="3758184"/>
            <a:ext cx="2234216" cy="16180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691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90626"/>
          </a:xfrm>
        </p:spPr>
        <p:txBody>
          <a:bodyPr>
            <a:normAutofit fontScale="90000"/>
          </a:bodyPr>
          <a:lstStyle/>
          <a:p>
            <a:r>
              <a:rPr lang="it-IT" dirty="0"/>
              <a:t>Un chiarimento richiestomi a lezione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10/12/22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PHP: il linguaggio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19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5A0E952-3443-2549-9672-8916C87FC41F}"/>
              </a:ext>
            </a:extLst>
          </p:cNvPr>
          <p:cNvSpPr/>
          <p:nvPr/>
        </p:nvSpPr>
        <p:spPr>
          <a:xfrm>
            <a:off x="383841" y="918170"/>
            <a:ext cx="2880731" cy="1423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008000"/>
                </a:solidFill>
                <a:latin typeface="Ubuntu Mono" panose="020B0509030602030204" pitchFamily="49" charset="0"/>
              </a:rPr>
              <a:t>&lt;!-- no_out.php --&gt;</a:t>
            </a:r>
            <a:endParaRPr lang="en-US" sz="1400" noProof="1">
              <a:solidFill>
                <a:srgbClr val="8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&lt;!DOCTYPE</a:t>
            </a:r>
            <a:r>
              <a:rPr lang="en-US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400" noProof="1">
                <a:solidFill>
                  <a:srgbClr val="FF0000"/>
                </a:solidFill>
                <a:latin typeface="Ubuntu Mono" panose="020B0509030602030204" pitchFamily="49" charset="0"/>
              </a:rPr>
              <a:t>html</a:t>
            </a:r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&lt;html&gt;&lt;body&gt;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&lt;?php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795E26"/>
                </a:solidFill>
                <a:latin typeface="Ubuntu Mono" panose="020B0509030602030204" pitchFamily="49" charset="0"/>
              </a:rPr>
              <a:t>echo</a:t>
            </a:r>
            <a:r>
              <a:rPr lang="en-US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400" noProof="1">
                <a:solidFill>
                  <a:srgbClr val="A31515"/>
                </a:solidFill>
                <a:latin typeface="Ubuntu Mono" panose="020B0509030602030204" pitchFamily="49" charset="0"/>
              </a:rPr>
              <a:t>'&lt;?= PHP_INT_MAX ?&gt;'</a:t>
            </a:r>
            <a:r>
              <a:rPr lang="en-US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;  </a:t>
            </a:r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F706826-B7B7-0F45-8B95-B02859638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9" b="13288"/>
          <a:stretch/>
        </p:blipFill>
        <p:spPr>
          <a:xfrm>
            <a:off x="3473871" y="935689"/>
            <a:ext cx="2384576" cy="140594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BECC3CEE-221C-C749-BE41-C2787516425C}"/>
              </a:ext>
            </a:extLst>
          </p:cNvPr>
          <p:cNvSpPr txBox="1">
            <a:spLocks/>
          </p:cNvSpPr>
          <p:nvPr/>
        </p:nvSpPr>
        <p:spPr>
          <a:xfrm>
            <a:off x="261808" y="2420415"/>
            <a:ext cx="8677633" cy="40511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100" dirty="0"/>
              <a:t>Forse sorprendentemente, l'output di </a:t>
            </a:r>
            <a:r>
              <a:rPr lang="it-IT" sz="2100" dirty="0" err="1">
                <a:solidFill>
                  <a:srgbClr val="00B050"/>
                </a:solidFill>
                <a:latin typeface="Ubuntu Mono" panose="020B0509030602030204" pitchFamily="49" charset="0"/>
              </a:rPr>
              <a:t>no_out.php</a:t>
            </a:r>
            <a:r>
              <a:rPr lang="it-IT" sz="2100" dirty="0"/>
              <a:t> sul client è nullo!</a:t>
            </a:r>
          </a:p>
          <a:p>
            <a:pPr marL="0" indent="0">
              <a:buFont typeface="Arial"/>
              <a:buNone/>
            </a:pPr>
            <a:r>
              <a:rPr lang="it-IT" sz="2100" dirty="0"/>
              <a:t>L’istruzione </a:t>
            </a:r>
            <a:r>
              <a:rPr lang="it-IT" sz="2100" dirty="0" err="1">
                <a:solidFill>
                  <a:srgbClr val="795D26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echo</a:t>
            </a:r>
            <a:r>
              <a:rPr lang="it-IT" sz="2100" dirty="0">
                <a:solidFill>
                  <a:srgbClr val="795D26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en-US" sz="2100" noProof="1">
                <a:solidFill>
                  <a:srgbClr val="A31515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‘&lt;?=...?&gt;’;</a:t>
            </a:r>
            <a:r>
              <a:rPr lang="it-IT" sz="2100" dirty="0"/>
              <a:t> contenuta nello script fa sì che l'HTML ricevuto dal browser contenga una coppia di tag 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&lt;?=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... </a:t>
            </a:r>
            <a:r>
              <a:rPr lang="it-IT" sz="21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?&gt;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>
                <a:highlight>
                  <a:srgbClr val="D9D9D9"/>
                </a:highlight>
              </a:rPr>
              <a:t> </a:t>
            </a:r>
            <a:r>
              <a:rPr lang="it-IT" sz="2100" dirty="0"/>
              <a:t>, la quale:</a:t>
            </a:r>
          </a:p>
          <a:p>
            <a:pPr marL="225425" indent="-225425">
              <a:spcBef>
                <a:spcPts val="400"/>
              </a:spcBef>
            </a:pPr>
            <a:r>
              <a:rPr lang="it-IT" sz="2100" dirty="0"/>
              <a:t>non ha senso (né dà output) per il browser, v. riquadri sopra</a:t>
            </a:r>
          </a:p>
          <a:p>
            <a:pPr marL="225425" indent="-225425">
              <a:spcBef>
                <a:spcPts val="400"/>
              </a:spcBef>
            </a:pPr>
            <a:r>
              <a:rPr lang="it-IT" sz="2100" dirty="0"/>
              <a:t>ha senso invece se "embedded" in un file </a:t>
            </a:r>
            <a:r>
              <a:rPr lang="it-IT" sz="2100" i="1" dirty="0"/>
              <a:t>.php</a:t>
            </a:r>
            <a:r>
              <a:rPr lang="it-IT" sz="2100" dirty="0"/>
              <a:t> lato server: </a:t>
            </a:r>
          </a:p>
          <a:p>
            <a:pPr marL="534988" lvl="1" indent="-254000">
              <a:lnSpc>
                <a:spcPct val="120000"/>
              </a:lnSpc>
              <a:spcBef>
                <a:spcPts val="0"/>
              </a:spcBef>
            </a:pPr>
            <a:r>
              <a:rPr lang="it-IT" sz="2100" dirty="0"/>
              <a:t>il tag 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&lt;?=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/>
              <a:t> è un'abbreviazione di 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 </a:t>
            </a:r>
            <a:r>
              <a:rPr lang="it-IT" sz="21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&lt;?php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kumimoji="0" lang="it-IT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795D26"/>
                </a:solidFill>
                <a:effectLst/>
                <a:highlight>
                  <a:srgbClr val="D9D9D9"/>
                </a:highlight>
                <a:uLnTx/>
                <a:uFillTx/>
                <a:latin typeface="Ubuntu Mono" panose="020B0509030602030204" pitchFamily="49" charset="0"/>
                <a:ea typeface="+mn-ea"/>
                <a:cs typeface="+mn-cs"/>
              </a:rPr>
              <a:t>echo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/>
              <a:t> quindi, se 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... </a:t>
            </a:r>
            <a:r>
              <a:rPr lang="it-IT" sz="2100" dirty="0"/>
              <a:t> in </a:t>
            </a:r>
            <a:br>
              <a:rPr lang="it-IT" sz="2100" dirty="0"/>
            </a:b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&lt;?=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... </a:t>
            </a:r>
            <a:r>
              <a:rPr lang="it-IT" sz="2100" dirty="0">
                <a:solidFill>
                  <a:srgbClr val="800000"/>
                </a:solidFill>
                <a:highlight>
                  <a:srgbClr val="D9D9D9"/>
                </a:highlight>
                <a:latin typeface="Ubuntu Mono" panose="020B0509030602030204" pitchFamily="49" charset="0"/>
              </a:rPr>
              <a:t>?&gt;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</a:t>
            </a:r>
            <a:r>
              <a:rPr lang="it-IT" sz="2100" dirty="0"/>
              <a:t> è un'espressione, </a:t>
            </a:r>
            <a:r>
              <a:rPr lang="it-IT" sz="2100" dirty="0">
                <a:highlight>
                  <a:srgbClr val="D9D9D9"/>
                </a:highlight>
                <a:latin typeface="Ubuntu Mono" panose="020B0509030602030204" pitchFamily="49" charset="0"/>
              </a:rPr>
              <a:t> ... </a:t>
            </a:r>
            <a:r>
              <a:rPr lang="it-IT" sz="2100" dirty="0"/>
              <a:t> viene valutata e il valore viene inserito nell'HTML </a:t>
            </a:r>
            <a:br>
              <a:rPr lang="it-IT" sz="2100" dirty="0"/>
            </a:br>
            <a:r>
              <a:rPr lang="it-IT" sz="2100" dirty="0"/>
              <a:t>prodotto, come nell’</a:t>
            </a:r>
            <a:br>
              <a:rPr lang="it-IT" sz="2100" dirty="0"/>
            </a:br>
            <a:r>
              <a:rPr lang="it-IT" sz="2100" dirty="0"/>
              <a:t>esempio qui a destra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30998D7-3420-054C-AC91-B397605F3D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7" r="8899" b="12207"/>
          <a:stretch/>
        </p:blipFill>
        <p:spPr>
          <a:xfrm>
            <a:off x="6134846" y="935690"/>
            <a:ext cx="2722922" cy="142346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E10DECEF-D6EB-BC45-80AA-0D7E88D59D2C}"/>
              </a:ext>
            </a:extLst>
          </p:cNvPr>
          <p:cNvSpPr/>
          <p:nvPr/>
        </p:nvSpPr>
        <p:spPr>
          <a:xfrm>
            <a:off x="6144894" y="1208451"/>
            <a:ext cx="2664000" cy="252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wrap="square">
            <a:spAutoFit/>
          </a:bodyPr>
          <a:lstStyle/>
          <a:p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1E25CABE-ACD4-6C49-9988-7050CEAF4945}"/>
              </a:ext>
            </a:extLst>
          </p:cNvPr>
          <p:cNvSpPr/>
          <p:nvPr/>
        </p:nvSpPr>
        <p:spPr>
          <a:xfrm>
            <a:off x="3435131" y="5247248"/>
            <a:ext cx="2243023" cy="12080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008000"/>
                </a:solidFill>
                <a:latin typeface="Ubuntu Mono" panose="020B0509030602030204" pitchFamily="49" charset="0"/>
              </a:rPr>
              <a:t>&lt;!-- yes_out.php --&gt;</a:t>
            </a:r>
            <a:endParaRPr lang="en-US" sz="1400" noProof="1">
              <a:solidFill>
                <a:srgbClr val="8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&lt;!DOCTYPE</a:t>
            </a:r>
            <a:r>
              <a:rPr lang="en-US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US" sz="1400" noProof="1">
                <a:solidFill>
                  <a:srgbClr val="FF0000"/>
                </a:solidFill>
                <a:latin typeface="Ubuntu Mono" panose="020B0509030602030204" pitchFamily="49" charset="0"/>
              </a:rPr>
              <a:t>html</a:t>
            </a:r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&lt;html&gt;&lt;body&gt;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A31515"/>
                </a:solidFill>
                <a:latin typeface="Ubuntu Mono" panose="020B0509030602030204" pitchFamily="49" charset="0"/>
              </a:rPr>
              <a:t>&lt;?= PHP_INT_MAX ?&gt;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noProof="1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en-US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BBF462D-50EC-B648-A928-D85C45DEFA1C}"/>
              </a:ext>
            </a:extLst>
          </p:cNvPr>
          <p:cNvGrpSpPr/>
          <p:nvPr/>
        </p:nvGrpSpPr>
        <p:grpSpPr>
          <a:xfrm>
            <a:off x="5905704" y="5244368"/>
            <a:ext cx="2949193" cy="1208022"/>
            <a:chOff x="5905704" y="4512848"/>
            <a:chExt cx="2949193" cy="1208022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F9290BC4-BC36-F341-BE0D-857637AF2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5704" y="4512848"/>
              <a:ext cx="2949193" cy="1208022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</p:pic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A931D356-D8E8-AD4B-917A-AE2B255D24B7}"/>
                </a:ext>
              </a:extLst>
            </p:cNvPr>
            <p:cNvSpPr/>
            <p:nvPr/>
          </p:nvSpPr>
          <p:spPr>
            <a:xfrm>
              <a:off x="5907600" y="4777200"/>
              <a:ext cx="2755975" cy="148162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endParaRPr lang="en-US" sz="1400" noProof="1">
                <a:solidFill>
                  <a:srgbClr val="000000"/>
                </a:solidFill>
                <a:latin typeface="Ubuntu Mono" panose="020B05090306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41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32B28-FA6B-E441-8C62-87F2FFA6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Alcune risorse online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B84FDD-0FAD-7C4F-A697-20297AC5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01" y="1165609"/>
            <a:ext cx="8737141" cy="5288429"/>
          </a:xfrm>
        </p:spPr>
        <p:txBody>
          <a:bodyPr>
            <a:normAutofit fontScale="92500" lnSpcReduction="10000"/>
          </a:bodyPr>
          <a:lstStyle/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2"/>
              </a:rPr>
              <a:t>https://www.w3schools.com/php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3"/>
              </a:rPr>
              <a:t>https://www.w3schools.com/php/php_oop_what_is.asp</a:t>
            </a:r>
            <a:endParaRPr lang="it-IT" sz="2500" dirty="0">
              <a:hlinkClick r:id="rId4"/>
            </a:endParaRP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4"/>
              </a:rPr>
              <a:t>https://developer.hyvor.com/tutorials/php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5"/>
              </a:rPr>
              <a:t>https://www.phptutorial.net</a:t>
            </a:r>
            <a:r>
              <a:rPr lang="it-IT" sz="2500" dirty="0"/>
              <a:t> (completo e accurato)</a:t>
            </a:r>
            <a:endParaRPr lang="it-IT" sz="2500" dirty="0">
              <a:hlinkClick r:id="rId5"/>
            </a:endParaRP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5"/>
              </a:rPr>
              <a:t>https://www.php.net/manual/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6"/>
              </a:rPr>
              <a:t>https://www.php.net/manual/language.oop5.php</a:t>
            </a:r>
            <a:r>
              <a:rPr lang="it-IT" sz="2500" dirty="0"/>
              <a:t> (è la sezione su PHP (5) a oggetti)</a:t>
            </a: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7"/>
              </a:rPr>
              <a:t>https://www.tutorialspoint.com/php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8"/>
              </a:rPr>
              <a:t>https://www.tutorialspoint.com/php/php_object_oriented.htm</a:t>
            </a:r>
            <a:endParaRPr lang="it-IT" sz="2500" dirty="0">
              <a:hlinkClick r:id="rId9"/>
            </a:endParaRPr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10"/>
              </a:rPr>
              <a:t>https://www.ntu.edu.sg/home/ehchua/programming/#php</a:t>
            </a:r>
            <a:endParaRPr lang="it-IT" sz="2500" dirty="0"/>
          </a:p>
          <a:p>
            <a:pPr marL="266700" indent="-258763">
              <a:spcBef>
                <a:spcPts val="1200"/>
              </a:spcBef>
            </a:pPr>
            <a:r>
              <a:rPr lang="it-IT" sz="2500" dirty="0">
                <a:hlinkClick r:id="rId11"/>
              </a:rPr>
              <a:t>https://www.ntu.edu.sg/home/ehchua/programming/webprogramming/php5_OOP.html</a:t>
            </a:r>
            <a:r>
              <a:rPr lang="it-IT" sz="2500" dirty="0"/>
              <a:t> (sezione sul PHP (5) a oggetti)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D0725B-5BCD-E245-B696-F7A332F4F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73AC-AA44-A04D-8246-BCDB9011082D}" type="datetime1">
              <a:rPr lang="it-IT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1510F9-3E04-C440-8073-456450AB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4FBB1A-C6C1-D24F-878B-E5EC89D6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8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30E32-3C43-AB47-8F71-1CD8E236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tutorial w3schools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6540D4-D973-334C-A4C0-F9E33C1D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1111201"/>
            <a:ext cx="8585285" cy="543674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Ottimo il tutorial </a:t>
            </a:r>
            <a:r>
              <a:rPr lang="it-IT" dirty="0">
                <a:hlinkClick r:id="rId2"/>
              </a:rPr>
              <a:t>https://www.w3schools.com/php</a:t>
            </a:r>
            <a:endParaRPr lang="it-IT" dirty="0"/>
          </a:p>
          <a:p>
            <a:r>
              <a:rPr lang="it-IT" dirty="0"/>
              <a:t>Disponibile anche in italiano (</a:t>
            </a:r>
            <a:r>
              <a:rPr lang="it-IT" dirty="0" err="1"/>
              <a:t>tool</a:t>
            </a:r>
            <a:r>
              <a:rPr lang="it-IT" dirty="0"/>
              <a:t> 🌎 in alto a destra)</a:t>
            </a:r>
          </a:p>
          <a:p>
            <a:r>
              <a:rPr lang="it-IT" dirty="0"/>
              <a:t>Lo utilizzeremo nel corso delle lezioni</a:t>
            </a:r>
          </a:p>
          <a:p>
            <a:r>
              <a:rPr lang="it-IT" dirty="0"/>
              <a:t>Si consiglia di studiare il linguaggio leggendo il tutorial</a:t>
            </a:r>
          </a:p>
          <a:p>
            <a:r>
              <a:rPr lang="it-IT" dirty="0"/>
              <a:t>Mette a disposizione box interattivi per eseguire codice PHP e visualizzarne il risultato</a:t>
            </a:r>
          </a:p>
          <a:p>
            <a:r>
              <a:rPr lang="it-IT" dirty="0"/>
              <a:t>In queste slide, evidenzieremo solamente alcuni punti meritevoli di essere evidenziati o di approfondimento o integrativi rispetto al tutorial</a:t>
            </a:r>
          </a:p>
          <a:p>
            <a:r>
              <a:rPr lang="it-IT" dirty="0"/>
              <a:t>Si raccomanda di svolgere, eseguendone il codice, tutti gli esercizi ed esempi del tutorial</a:t>
            </a:r>
          </a:p>
          <a:p>
            <a:r>
              <a:rPr lang="it-IT" dirty="0"/>
              <a:t>Verranno inoltre proposti alcuni esercizi aggiuntivi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BF9284-247E-814E-9EF5-29DEB93B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486876-B239-8940-8A60-D061400F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E4F572-4C72-264A-AFA2-6A4D071C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75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30E32-3C43-AB47-8F71-1CD8E236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4" y="73049"/>
            <a:ext cx="8579942" cy="799930"/>
          </a:xfrm>
        </p:spPr>
        <p:txBody>
          <a:bodyPr>
            <a:normAutofit/>
          </a:bodyPr>
          <a:lstStyle/>
          <a:p>
            <a:r>
              <a:rPr lang="it-IT" sz="4000" b="0" dirty="0"/>
              <a:t>Il tutorial w3schools: materiale svolto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6540D4-D973-334C-A4C0-F9E33C1D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2" y="789410"/>
            <a:ext cx="8892791" cy="853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spc="-20" dirty="0"/>
              <a:t>Dagli indici di </a:t>
            </a:r>
            <a:r>
              <a:rPr lang="it-IT" sz="2200" spc="-20" dirty="0">
                <a:hlinkClick r:id="rId2"/>
              </a:rPr>
              <a:t>https://www.w3schools.com/php</a:t>
            </a:r>
            <a:r>
              <a:rPr lang="it-IT" sz="2200" spc="-20" dirty="0"/>
              <a:t> riportiamo gli argomenti trattati, evidenziando quelli </a:t>
            </a:r>
            <a:r>
              <a:rPr lang="it-IT" sz="2200" spc="-20" dirty="0">
                <a:highlight>
                  <a:srgbClr val="FCFFB5"/>
                </a:highlight>
              </a:rPr>
              <a:t>discussi per cenni</a:t>
            </a:r>
            <a:r>
              <a:rPr lang="it-IT" sz="2200" spc="-20" dirty="0"/>
              <a:t> e </a:t>
            </a:r>
            <a:r>
              <a:rPr lang="it-IT" sz="2200" spc="-20" dirty="0">
                <a:highlight>
                  <a:srgbClr val="D5E1C4"/>
                </a:highlight>
              </a:rPr>
              <a:t>in seminario</a:t>
            </a:r>
            <a:r>
              <a:rPr lang="it-IT" sz="2200" spc="-20" dirty="0"/>
              <a:t> (extra </a:t>
            </a:r>
            <a:r>
              <a:rPr lang="it-IT" sz="2200" spc="-20" dirty="0" err="1"/>
              <a:t>syllabus</a:t>
            </a:r>
            <a:r>
              <a:rPr lang="it-IT" sz="2200" spc="-20" dirty="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BF9284-247E-814E-9EF5-29DEB93B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486876-B239-8940-8A60-D061400F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E4F572-4C72-264A-AFA2-6A4D071C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EEA225-2FEA-4548-B459-BED885053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54" y="1658781"/>
            <a:ext cx="1915307" cy="4795257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27352D16-B10A-2242-A5E8-5D8923A9726C}"/>
              </a:ext>
            </a:extLst>
          </p:cNvPr>
          <p:cNvSpPr/>
          <p:nvPr/>
        </p:nvSpPr>
        <p:spPr>
          <a:xfrm>
            <a:off x="467916" y="6219928"/>
            <a:ext cx="866899" cy="189873"/>
          </a:xfrm>
          <a:prstGeom prst="rect">
            <a:avLst/>
          </a:prstGeom>
          <a:solidFill>
            <a:srgbClr val="FFFF00">
              <a:alpha val="496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20224DA-73F8-6540-929F-2CE7D712E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172" y="1642596"/>
            <a:ext cx="1909800" cy="4795258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36DAFD5F-ED38-834A-AC98-AA8B7EEAE1C4}"/>
              </a:ext>
            </a:extLst>
          </p:cNvPr>
          <p:cNvSpPr/>
          <p:nvPr/>
        </p:nvSpPr>
        <p:spPr>
          <a:xfrm>
            <a:off x="2592000" y="5544000"/>
            <a:ext cx="1419539" cy="180000"/>
          </a:xfrm>
          <a:prstGeom prst="rect">
            <a:avLst/>
          </a:prstGeom>
          <a:solidFill>
            <a:srgbClr val="FFFF00">
              <a:alpha val="496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B68F65F-6D96-D34C-AFB5-CDF53DD1F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883" y="1642596"/>
            <a:ext cx="1922745" cy="351687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1AD726A-9BD8-EA40-8487-9226579C2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539" y="1655121"/>
            <a:ext cx="1922745" cy="3488908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0CC0926-E3FE-F841-87B8-DB785D964E57}"/>
              </a:ext>
            </a:extLst>
          </p:cNvPr>
          <p:cNvSpPr txBox="1">
            <a:spLocks/>
          </p:cNvSpPr>
          <p:nvPr/>
        </p:nvSpPr>
        <p:spPr>
          <a:xfrm>
            <a:off x="4551904" y="5274408"/>
            <a:ext cx="4592096" cy="12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100" dirty="0"/>
              <a:t>Si suggerisce di esercitarsi con cura su </a:t>
            </a:r>
            <a:r>
              <a:rPr lang="it-IT" sz="2100" dirty="0">
                <a:highlight>
                  <a:srgbClr val="F1DFD4"/>
                </a:highlight>
              </a:rPr>
              <a:t>questi</a:t>
            </a:r>
            <a:r>
              <a:rPr lang="it-IT" sz="2100" dirty="0"/>
              <a:t> argomenti, e sugli spunti discussi nelle prossime slide con sfondo bianco 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EFD01FBB-FF39-2749-B4E9-3F5E85ECE775}"/>
              </a:ext>
            </a:extLst>
          </p:cNvPr>
          <p:cNvSpPr/>
          <p:nvPr/>
        </p:nvSpPr>
        <p:spPr>
          <a:xfrm>
            <a:off x="468000" y="5978769"/>
            <a:ext cx="12096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59553B7-5282-8048-B411-81386FE052C0}"/>
              </a:ext>
            </a:extLst>
          </p:cNvPr>
          <p:cNvSpPr/>
          <p:nvPr/>
        </p:nvSpPr>
        <p:spPr>
          <a:xfrm>
            <a:off x="468000" y="5759380"/>
            <a:ext cx="792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BA6BCED-3157-3840-91BD-96010C342BE8}"/>
              </a:ext>
            </a:extLst>
          </p:cNvPr>
          <p:cNvSpPr/>
          <p:nvPr/>
        </p:nvSpPr>
        <p:spPr>
          <a:xfrm>
            <a:off x="467916" y="3769678"/>
            <a:ext cx="828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953559B-B0F1-634D-82EE-1DCD0625ADE6}"/>
              </a:ext>
            </a:extLst>
          </p:cNvPr>
          <p:cNvSpPr/>
          <p:nvPr/>
        </p:nvSpPr>
        <p:spPr>
          <a:xfrm>
            <a:off x="2592000" y="5281245"/>
            <a:ext cx="792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1741C0E-0328-C54B-8E90-6319378B9F33}"/>
              </a:ext>
            </a:extLst>
          </p:cNvPr>
          <p:cNvSpPr/>
          <p:nvPr/>
        </p:nvSpPr>
        <p:spPr>
          <a:xfrm>
            <a:off x="2592000" y="3753273"/>
            <a:ext cx="828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720AFA6-514B-644C-97A5-F742E1795DAA}"/>
              </a:ext>
            </a:extLst>
          </p:cNvPr>
          <p:cNvSpPr/>
          <p:nvPr/>
        </p:nvSpPr>
        <p:spPr>
          <a:xfrm>
            <a:off x="2592000" y="4849952"/>
            <a:ext cx="864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609B35C-1307-504C-BA4D-7BD0EE74C1F0}"/>
              </a:ext>
            </a:extLst>
          </p:cNvPr>
          <p:cNvSpPr/>
          <p:nvPr/>
        </p:nvSpPr>
        <p:spPr>
          <a:xfrm>
            <a:off x="2592000" y="5063987"/>
            <a:ext cx="900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065214C9-84C0-7440-BB19-5518735B94FE}"/>
              </a:ext>
            </a:extLst>
          </p:cNvPr>
          <p:cNvSpPr/>
          <p:nvPr/>
        </p:nvSpPr>
        <p:spPr>
          <a:xfrm>
            <a:off x="2592000" y="4626000"/>
            <a:ext cx="1044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0EC470C-0659-664A-833C-831C6EE3EA2E}"/>
              </a:ext>
            </a:extLst>
          </p:cNvPr>
          <p:cNvSpPr/>
          <p:nvPr/>
        </p:nvSpPr>
        <p:spPr>
          <a:xfrm>
            <a:off x="2604663" y="1966143"/>
            <a:ext cx="1406876" cy="1138583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7195771-E5E5-EB43-8624-BD13403D56E5}"/>
              </a:ext>
            </a:extLst>
          </p:cNvPr>
          <p:cNvSpPr/>
          <p:nvPr/>
        </p:nvSpPr>
        <p:spPr>
          <a:xfrm>
            <a:off x="467916" y="3334184"/>
            <a:ext cx="1080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4069D68-7B6E-DB48-BDF0-82F218C09259}"/>
              </a:ext>
            </a:extLst>
          </p:cNvPr>
          <p:cNvSpPr/>
          <p:nvPr/>
        </p:nvSpPr>
        <p:spPr>
          <a:xfrm>
            <a:off x="2604663" y="5953555"/>
            <a:ext cx="720000" cy="19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6F1CD0D5-5472-D741-AA8B-B6B243C6D61E}"/>
              </a:ext>
            </a:extLst>
          </p:cNvPr>
          <p:cNvSpPr/>
          <p:nvPr/>
        </p:nvSpPr>
        <p:spPr>
          <a:xfrm>
            <a:off x="2591999" y="5760000"/>
            <a:ext cx="1475999" cy="180000"/>
          </a:xfrm>
          <a:prstGeom prst="rect">
            <a:avLst/>
          </a:prstGeom>
          <a:solidFill>
            <a:srgbClr val="FFFF00">
              <a:alpha val="496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650CA98D-80C2-3343-86C3-E1437C4AFDA5}"/>
              </a:ext>
            </a:extLst>
          </p:cNvPr>
          <p:cNvSpPr/>
          <p:nvPr/>
        </p:nvSpPr>
        <p:spPr>
          <a:xfrm>
            <a:off x="4645272" y="3541327"/>
            <a:ext cx="1447800" cy="1531803"/>
          </a:xfrm>
          <a:prstGeom prst="rect">
            <a:avLst/>
          </a:prstGeom>
          <a:solidFill>
            <a:srgbClr val="FFFF00">
              <a:alpha val="496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EB5665F-EA49-154A-B1B4-E3BF073DEFA6}"/>
              </a:ext>
            </a:extLst>
          </p:cNvPr>
          <p:cNvSpPr/>
          <p:nvPr/>
        </p:nvSpPr>
        <p:spPr>
          <a:xfrm>
            <a:off x="2591999" y="6198590"/>
            <a:ext cx="1419539" cy="180000"/>
          </a:xfrm>
          <a:prstGeom prst="rect">
            <a:avLst/>
          </a:prstGeom>
          <a:solidFill>
            <a:srgbClr val="FFFF00">
              <a:alpha val="4968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D96F3EDC-DA5C-F642-9AF5-4BD278846ADC}"/>
              </a:ext>
            </a:extLst>
          </p:cNvPr>
          <p:cNvSpPr/>
          <p:nvPr/>
        </p:nvSpPr>
        <p:spPr>
          <a:xfrm>
            <a:off x="2579315" y="3542116"/>
            <a:ext cx="1315614" cy="180000"/>
          </a:xfrm>
          <a:prstGeom prst="rect">
            <a:avLst/>
          </a:prstGeom>
          <a:solidFill>
            <a:schemeClr val="accent3">
              <a:lumMod val="60000"/>
              <a:lumOff val="4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22">
            <a:extLst>
              <a:ext uri="{FF2B5EF4-FFF2-40B4-BE49-F238E27FC236}">
                <a16:creationId xmlns:a16="http://schemas.microsoft.com/office/drawing/2014/main" id="{A98FE31C-6B81-291A-9AB2-56C4973C4A87}"/>
              </a:ext>
            </a:extLst>
          </p:cNvPr>
          <p:cNvSpPr/>
          <p:nvPr/>
        </p:nvSpPr>
        <p:spPr>
          <a:xfrm>
            <a:off x="6767612" y="1993424"/>
            <a:ext cx="1406876" cy="460066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Rettangolo 22">
            <a:extLst>
              <a:ext uri="{FF2B5EF4-FFF2-40B4-BE49-F238E27FC236}">
                <a16:creationId xmlns:a16="http://schemas.microsoft.com/office/drawing/2014/main" id="{9F3D8F6D-2DF4-F89A-CFD2-DCC46A6A6BC6}"/>
              </a:ext>
            </a:extLst>
          </p:cNvPr>
          <p:cNvSpPr/>
          <p:nvPr/>
        </p:nvSpPr>
        <p:spPr>
          <a:xfrm>
            <a:off x="6767612" y="3778073"/>
            <a:ext cx="1406876" cy="460066"/>
          </a:xfrm>
          <a:prstGeom prst="rect">
            <a:avLst/>
          </a:prstGeom>
          <a:solidFill>
            <a:schemeClr val="accent2">
              <a:lumMod val="40000"/>
              <a:lumOff val="60000"/>
              <a:alpha val="4968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004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ADA2-3EC2-CA45-A027-82EC45F7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funzione </a:t>
            </a:r>
            <a:r>
              <a:rPr lang="it-IT" i="1" dirty="0" err="1"/>
              <a:t>var_dump</a:t>
            </a:r>
            <a:r>
              <a:rPr lang="it-IT" i="1" dirty="0"/>
              <a:t>()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301A9B-53AC-C24B-9D3B-4A19C5C3D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872979"/>
            <a:ext cx="8585285" cy="3462858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Aft>
                <a:spcPts val="600"/>
              </a:spcAft>
              <a:buNone/>
            </a:pPr>
            <a:r>
              <a:rPr lang="it-IT" sz="2400" dirty="0"/>
              <a:t>Mostra in output (</a:t>
            </a:r>
            <a:r>
              <a:rPr lang="it-IT" sz="2400" i="1" dirty="0" err="1"/>
              <a:t>dump</a:t>
            </a:r>
            <a:r>
              <a:rPr lang="it-IT" sz="2400" dirty="0"/>
              <a:t>) struttura e contenuto di uno o più dati, in particolare </a:t>
            </a:r>
            <a:r>
              <a:rPr lang="it-IT" sz="2400" i="1" dirty="0"/>
              <a:t>tipo</a:t>
            </a:r>
            <a:r>
              <a:rPr lang="it-IT" sz="2400" dirty="0"/>
              <a:t> e </a:t>
            </a:r>
            <a:r>
              <a:rPr lang="it-IT" sz="2400" i="1" dirty="0"/>
              <a:t>valore</a:t>
            </a:r>
            <a:r>
              <a:rPr lang="it-IT" sz="2400" dirty="0"/>
              <a:t>; il prototipo (da </a:t>
            </a:r>
            <a:r>
              <a:rPr lang="it-IT" sz="2000" dirty="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https://www.php.net/manual/</a:t>
            </a:r>
            <a:r>
              <a:rPr lang="it-IT" sz="2400" dirty="0"/>
              <a:t>):</a:t>
            </a:r>
            <a:endParaRPr lang="it-IT" sz="2400" i="1" dirty="0"/>
          </a:p>
          <a:p>
            <a:pPr marL="0" indent="0">
              <a:buNone/>
            </a:pPr>
            <a:r>
              <a:rPr lang="it-IT" sz="2000" dirty="0">
                <a:solidFill>
                  <a:srgbClr val="336699"/>
                </a:solidFill>
                <a:latin typeface="Ubuntu Mono" panose="020B0509030602030204" pitchFamily="49" charset="0"/>
              </a:rPr>
              <a:t>	</a:t>
            </a:r>
            <a:r>
              <a:rPr lang="it-IT" sz="2000" dirty="0">
                <a:solidFill>
                  <a:srgbClr val="336699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 </a:t>
            </a:r>
            <a:r>
              <a:rPr lang="it-IT" sz="2000" dirty="0" err="1">
                <a:solidFill>
                  <a:srgbClr val="336699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var_dump</a:t>
            </a:r>
            <a:r>
              <a:rPr lang="it-IT" sz="2000" dirty="0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 ( </a:t>
            </a:r>
            <a:r>
              <a:rPr lang="it-IT" sz="2000" dirty="0">
                <a:solidFill>
                  <a:srgbClr val="336699"/>
                </a:solidFill>
                <a:highlight>
                  <a:srgbClr val="F1E9E4"/>
                </a:highlight>
                <a:latin typeface="Ubuntu Mono" panose="020B0509030602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</a:t>
            </a:r>
            <a:r>
              <a:rPr lang="it-IT" sz="2000" dirty="0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 $</a:t>
            </a:r>
            <a:r>
              <a:rPr lang="it-IT" sz="2000" dirty="0" err="1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value</a:t>
            </a:r>
            <a:r>
              <a:rPr lang="it-IT" sz="2000" dirty="0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 , </a:t>
            </a:r>
            <a:r>
              <a:rPr lang="it-IT" sz="2000" dirty="0">
                <a:solidFill>
                  <a:srgbClr val="336699"/>
                </a:solidFill>
                <a:highlight>
                  <a:srgbClr val="F1E9E4"/>
                </a:highlight>
                <a:latin typeface="Ubuntu Mono" panose="020B0509030602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</a:t>
            </a:r>
            <a:r>
              <a:rPr lang="it-IT" sz="2000" dirty="0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 ... $</a:t>
            </a:r>
            <a:r>
              <a:rPr lang="it-IT" sz="2000" dirty="0" err="1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values</a:t>
            </a:r>
            <a:r>
              <a:rPr lang="it-IT" sz="2000" dirty="0">
                <a:solidFill>
                  <a:srgbClr val="73737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 ) : </a:t>
            </a:r>
            <a:r>
              <a:rPr lang="it-IT" sz="2000" dirty="0" err="1">
                <a:solidFill>
                  <a:srgbClr val="669933"/>
                </a:solidFill>
                <a:highlight>
                  <a:srgbClr val="F1E9E4"/>
                </a:highlight>
                <a:latin typeface="Ubuntu Mono" panose="020B0509030602030204" pitchFamily="49" charset="0"/>
              </a:rPr>
              <a:t>void</a:t>
            </a:r>
            <a:endParaRPr lang="it-IT" sz="2000" i="1" dirty="0">
              <a:highlight>
                <a:srgbClr val="F1E9E4"/>
              </a:highlight>
              <a:latin typeface="Ubuntu Mono" panose="020B0509030602030204" pitchFamily="49" charset="0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it-IT" sz="2400" i="1" dirty="0"/>
              <a:t>$</a:t>
            </a:r>
            <a:r>
              <a:rPr lang="it-IT" sz="2400" i="1" dirty="0" err="1"/>
              <a:t>value</a:t>
            </a:r>
            <a:r>
              <a:rPr lang="it-IT" sz="2400" dirty="0"/>
              <a:t> è (il valore di) una qualsiasi espressione PHP, in particolare (ma non solo) una </a:t>
            </a:r>
            <a:r>
              <a:rPr lang="it-IT" sz="2400" i="1" dirty="0"/>
              <a:t>variabile</a:t>
            </a:r>
            <a:r>
              <a:rPr lang="it-IT" sz="2400" dirty="0"/>
              <a:t> (da cui il nome </a:t>
            </a:r>
            <a:r>
              <a:rPr lang="it-IT" sz="2400" i="1" dirty="0" err="1"/>
              <a:t>var_dump</a:t>
            </a:r>
            <a:r>
              <a:rPr lang="it-IT" sz="2400" dirty="0"/>
              <a:t>)</a:t>
            </a:r>
            <a:endParaRPr lang="it-IT" sz="2400" i="1" dirty="0"/>
          </a:p>
          <a:p>
            <a:pPr marL="0" indent="0">
              <a:lnSpc>
                <a:spcPct val="95000"/>
              </a:lnSpc>
              <a:buNone/>
            </a:pPr>
            <a:r>
              <a:rPr lang="it-IT" sz="2400" dirty="0"/>
              <a:t>Se il dato </a:t>
            </a:r>
            <a:r>
              <a:rPr lang="it-IT" sz="2400" i="1" dirty="0"/>
              <a:t>$</a:t>
            </a:r>
            <a:r>
              <a:rPr lang="it-IT" sz="2400" i="1" dirty="0" err="1"/>
              <a:t>value</a:t>
            </a:r>
            <a:r>
              <a:rPr lang="it-IT" sz="2400" dirty="0"/>
              <a:t> è strutturato (array o oggetto), verrà mostrato ricorsivamente, esplorandone la struttura (box a dx.)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it-IT" sz="2400" b="1" dirty="0"/>
              <a:t>Esempi</a:t>
            </a:r>
            <a:r>
              <a:rPr lang="it-IT" sz="2400" dirty="0"/>
              <a:t>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9CDF1B-049A-9A41-89EF-8E0B0382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7ED68-8DD7-1746-922E-DF6383E2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1A955B-D54A-334D-9FB3-6C8A4F10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9990743-D6CF-014D-943C-EB3F89EEB13A}"/>
              </a:ext>
            </a:extLst>
          </p:cNvPr>
          <p:cNvSpPr/>
          <p:nvPr/>
        </p:nvSpPr>
        <p:spPr>
          <a:xfrm>
            <a:off x="1541226" y="4120103"/>
            <a:ext cx="331249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latin typeface="Ubuntu Mono" panose="020B0509030602030204" pitchFamily="49" charset="0"/>
              </a:rPr>
              <a:t>php &gt; var_dump(3+2);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int(5)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 &gt; var_dump(true);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bool(true)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 &gt; var_dump(3.14);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float(3.14)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 &gt; $n = 10;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php &gt; var_dump($n);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int(10)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E2A30B3-8175-D846-A3F6-1AEC3C3CDAEC}"/>
              </a:ext>
            </a:extLst>
          </p:cNvPr>
          <p:cNvSpPr/>
          <p:nvPr/>
        </p:nvSpPr>
        <p:spPr>
          <a:xfrm>
            <a:off x="5240334" y="4120103"/>
            <a:ext cx="331249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latin typeface="Ubuntu Mono" panose="020B0509030602030204" pitchFamily="49" charset="0"/>
              </a:rPr>
              <a:t>php &gt; var_dump([1, 3.14, 'ab']);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array(3) {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[0]=&gt;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int(1)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[1]=&gt;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float(3.14)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[2]=&gt;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  string(2) "ab"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46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Precisione numerica: </a:t>
            </a:r>
            <a:r>
              <a:rPr lang="it-IT" i="1" dirty="0" err="1"/>
              <a:t>int</a:t>
            </a:r>
            <a:endParaRPr lang="it-IT" i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B4A567-7880-DA4D-8AD7-58D21C75C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9" y="940383"/>
            <a:ext cx="8677634" cy="128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Il tipo </a:t>
            </a:r>
            <a:r>
              <a:rPr lang="it-IT" sz="2200" i="1" dirty="0" err="1"/>
              <a:t>int</a:t>
            </a:r>
            <a:r>
              <a:rPr lang="it-IT" sz="2200" dirty="0"/>
              <a:t> è rappresentato in complemento a 2, con i bit previsti dalla piattaforma, tipicamente, oggi, 64, per cui il </a:t>
            </a:r>
            <a:r>
              <a:rPr lang="it-IT" sz="2200" dirty="0" err="1"/>
              <a:t>range</a:t>
            </a:r>
            <a:r>
              <a:rPr lang="it-IT" sz="2200" dirty="0"/>
              <a:t> sarà -2</a:t>
            </a:r>
            <a:r>
              <a:rPr lang="it-IT" sz="2200" baseline="30000" dirty="0"/>
              <a:t>63</a:t>
            </a:r>
            <a:r>
              <a:rPr lang="it-IT" sz="2200" dirty="0"/>
              <a:t>...2</a:t>
            </a:r>
            <a:r>
              <a:rPr lang="it-IT" sz="2200" baseline="30000" dirty="0"/>
              <a:t>63</a:t>
            </a:r>
            <a:r>
              <a:rPr lang="it-IT" sz="2200" dirty="0"/>
              <a:t>-1.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200" dirty="0"/>
              <a:t>Verifichiamolo, con le </a:t>
            </a:r>
            <a:r>
              <a:rPr lang="it-IT" sz="2200" i="1" dirty="0"/>
              <a:t>costanti predefinite</a:t>
            </a:r>
            <a:r>
              <a:rPr lang="it-IT" sz="2200" dirty="0"/>
              <a:t> previste dallo standard PHP: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5A0E952-3443-2549-9672-8916C87FC41F}"/>
              </a:ext>
            </a:extLst>
          </p:cNvPr>
          <p:cNvSpPr/>
          <p:nvPr/>
        </p:nvSpPr>
        <p:spPr>
          <a:xfrm>
            <a:off x="418790" y="2140029"/>
            <a:ext cx="8604630" cy="15747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latin typeface="Ubuntu Mono" panose="020B0509030602030204" pitchFamily="49" charset="0"/>
              </a:rPr>
              <a:t>php &gt; echo PHP_INT_MIN . ".." . PHP_INT_MAX;   </a:t>
            </a:r>
            <a:r>
              <a:rPr lang="it-IT" sz="16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4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sotto si vede che </a:t>
            </a:r>
            <a:r>
              <a:rPr lang="it-IT" sz="1400" noProof="1">
                <a:solidFill>
                  <a:srgbClr val="00B050"/>
                </a:solidFill>
                <a:latin typeface="Ubuntu Mono" panose="020B0509030602030204" pitchFamily="49" charset="0"/>
              </a:rPr>
              <a:t>PHP_INT_MAX</a:t>
            </a:r>
            <a:r>
              <a:rPr lang="it-IT" sz="14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è 2</a:t>
            </a:r>
            <a:r>
              <a:rPr lang="it-IT" sz="14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it-IT" sz="14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-1, mentre</a:t>
            </a:r>
            <a:endParaRPr lang="it-IT" sz="1400" noProof="1">
              <a:latin typeface="Ubuntu Mono" panose="020B0509030602030204" pitchFamily="49" charset="0"/>
            </a:endParaRPr>
          </a:p>
          <a:p>
            <a:r>
              <a:rPr lang="it-IT" sz="1400" noProof="1">
                <a:latin typeface="Ubuntu Mono" panose="020B0509030602030204" pitchFamily="49" charset="0"/>
              </a:rPr>
              <a:t>-9223372036854775808..9223372036854775807      </a:t>
            </a:r>
            <a:r>
              <a:rPr lang="it-IT" sz="16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4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noProof="1">
                <a:solidFill>
                  <a:srgbClr val="00B050"/>
                </a:solidFill>
                <a:latin typeface="Ubuntu Mono" panose="020B0509030602030204" pitchFamily="49" charset="0"/>
              </a:rPr>
              <a:t>PHP_INT_MIN</a:t>
            </a:r>
            <a:r>
              <a:rPr lang="it-IT" sz="14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</a:t>
            </a:r>
            <a:r>
              <a:rPr lang="it-IT" sz="14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it-IT" sz="14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it-IT" sz="14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400" noProof="1">
              <a:latin typeface="Ubuntu Mono" panose="020B0509030602030204" pitchFamily="49" charset="0"/>
            </a:endParaRPr>
          </a:p>
          <a:p>
            <a:pPr>
              <a:spcBef>
                <a:spcPts val="500"/>
              </a:spcBef>
            </a:pPr>
            <a:r>
              <a:rPr lang="it-IT" sz="1400" noProof="1">
                <a:latin typeface="Ubuntu Mono" panose="020B0509030602030204" pitchFamily="49" charset="0"/>
              </a:rPr>
              <a:t>php&gt; printf("%x\n", PHP_INT_MAX);      </a:t>
            </a:r>
            <a:r>
              <a:rPr lang="it-IT" sz="14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400" i="1" noProof="1">
                <a:solidFill>
                  <a:srgbClr val="00B050"/>
                </a:solidFill>
                <a:latin typeface="Ubuntu Mono" panose="020B0509030602030204" pitchFamily="49" charset="0"/>
              </a:rPr>
              <a:t>printf</a:t>
            </a:r>
            <a:r>
              <a:rPr lang="it-IT" sz="1400" noProof="1">
                <a:solidFill>
                  <a:srgbClr val="00B050"/>
                </a:solidFill>
                <a:latin typeface="Ubuntu Mono" panose="020B0509030602030204" pitchFamily="49" charset="0"/>
              </a:rPr>
              <a:t>()</a:t>
            </a:r>
            <a:r>
              <a:rPr lang="it-IT" sz="14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come in C, può mostrare il formato esadecimale (</a:t>
            </a:r>
            <a:r>
              <a:rPr lang="it-IT" sz="1400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"%x"</a:t>
            </a:r>
            <a:r>
              <a:rPr lang="it-IT" sz="14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it-IT" sz="1400" noProof="1">
                <a:latin typeface="Ubuntu Mono" panose="020B0509030602030204" pitchFamily="49" charset="0"/>
              </a:rPr>
              <a:t>7fffffffffffffff   </a:t>
            </a:r>
            <a:r>
              <a:rPr lang="it-IT" sz="1400" noProof="1">
                <a:solidFill>
                  <a:srgbClr val="00B050"/>
                </a:solidFill>
                <a:latin typeface="Ubuntu Mono" panose="020B0509030602030204" pitchFamily="49" charset="0"/>
              </a:rPr>
              <a:t>#</a:t>
            </a:r>
            <a:r>
              <a:rPr lang="it-IT" sz="13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cifre hex sono 64 bit;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7fffffffffffffff=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8000000000000000-1</a:t>
            </a:r>
            <a:r>
              <a:rPr lang="it-IT" sz="13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8·16</a:t>
            </a:r>
            <a:r>
              <a:rPr lang="it-IT" sz="13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it-IT" sz="13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·2</a:t>
            </a:r>
            <a:r>
              <a:rPr lang="it-IT" sz="13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4·15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 = 2</a:t>
            </a:r>
            <a:r>
              <a:rPr lang="it-IT" sz="13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endParaRPr lang="it-IT" sz="1300" noProof="1">
              <a:latin typeface="Ubuntu Mono" panose="020B05090306020302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400" noProof="1">
                <a:latin typeface="Ubuntu Mono" panose="020B0509030602030204" pitchFamily="49" charset="0"/>
              </a:rPr>
              <a:t>php &gt; echo 2**62 - 1 + 2**62;      </a:t>
            </a:r>
            <a:r>
              <a:rPr lang="it-IT" sz="14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4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l'espressione vale </a:t>
            </a:r>
            <a:r>
              <a:rPr lang="it-IT" sz="14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it-IT" sz="1400" baseline="300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r>
              <a:rPr lang="it-IT" sz="14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it-IT" sz="1400" i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cioè </a:t>
            </a:r>
            <a:r>
              <a:rPr lang="it-IT" sz="1400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PHP_INT_MAX</a:t>
            </a:r>
            <a:endParaRPr lang="it-IT" sz="1400" noProof="1">
              <a:latin typeface="Ubuntu Mono" panose="020B0509030602030204" pitchFamily="49" charset="0"/>
            </a:endParaRPr>
          </a:p>
          <a:p>
            <a:r>
              <a:rPr lang="it-IT" sz="1400" noProof="1">
                <a:latin typeface="Ubuntu Mono" panose="020B0509030602030204" pitchFamily="49" charset="0"/>
              </a:rPr>
              <a:t>9223372036854775807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336D606D-2A7B-B140-8FB4-798D81890517}"/>
              </a:ext>
            </a:extLst>
          </p:cNvPr>
          <p:cNvSpPr txBox="1">
            <a:spLocks/>
          </p:cNvSpPr>
          <p:nvPr/>
        </p:nvSpPr>
        <p:spPr>
          <a:xfrm>
            <a:off x="261809" y="3687751"/>
            <a:ext cx="8676106" cy="48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200" dirty="0"/>
              <a:t>In matematica 2</a:t>
            </a:r>
            <a:r>
              <a:rPr lang="it-IT" sz="2200" baseline="30000" dirty="0"/>
              <a:t>62</a:t>
            </a:r>
            <a:r>
              <a:rPr lang="it-IT" sz="2200" dirty="0"/>
              <a:t>-1+2</a:t>
            </a:r>
            <a:r>
              <a:rPr lang="it-IT" sz="2200" baseline="30000" dirty="0"/>
              <a:t>62</a:t>
            </a:r>
            <a:r>
              <a:rPr lang="it-IT" sz="2200" dirty="0"/>
              <a:t> = 2</a:t>
            </a:r>
            <a:r>
              <a:rPr lang="it-IT" sz="2200" baseline="30000" dirty="0"/>
              <a:t>63</a:t>
            </a:r>
            <a:r>
              <a:rPr lang="it-IT" sz="2200" dirty="0"/>
              <a:t>-1, ma nell'aritmetica del calcolatore...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879BD19-59E6-2846-A7E3-E89427928BAC}"/>
              </a:ext>
            </a:extLst>
          </p:cNvPr>
          <p:cNvSpPr/>
          <p:nvPr/>
        </p:nvSpPr>
        <p:spPr>
          <a:xfrm>
            <a:off x="414224" y="4167537"/>
            <a:ext cx="2057671" cy="4924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 noProof="1">
                <a:latin typeface="Ubuntu Mono" panose="020B0509030602030204" pitchFamily="49" charset="0"/>
              </a:rPr>
              <a:t>php &gt; echo 2**63-1;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9.2233720368548E+18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FA4BD3E-1407-B34C-8141-EBBD09321269}"/>
              </a:ext>
            </a:extLst>
          </p:cNvPr>
          <p:cNvSpPr txBox="1">
            <a:spLocks/>
          </p:cNvSpPr>
          <p:nvPr/>
        </p:nvSpPr>
        <p:spPr>
          <a:xfrm>
            <a:off x="291952" y="5308911"/>
            <a:ext cx="5556189" cy="1318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dirty="0"/>
              <a:t>In realtà, i valori </a:t>
            </a:r>
            <a:r>
              <a:rPr lang="it-IT" sz="1800" i="1" dirty="0"/>
              <a:t>float</a:t>
            </a:r>
            <a:r>
              <a:rPr lang="it-IT" sz="1800" dirty="0"/>
              <a:t> delle espressioni </a:t>
            </a:r>
            <a:r>
              <a:rPr lang="it-IT" sz="1800" dirty="0">
                <a:highlight>
                  <a:srgbClr val="C0C0C0"/>
                </a:highlight>
                <a:latin typeface="Ubuntu Mono" panose="020B0509030602030204" pitchFamily="49" charset="0"/>
              </a:rPr>
              <a:t>2**63</a:t>
            </a:r>
            <a:r>
              <a:rPr lang="it-IT" sz="1800" dirty="0"/>
              <a:t> e </a:t>
            </a:r>
            <a:r>
              <a:rPr lang="it-IT" sz="1800" dirty="0">
                <a:highlight>
                  <a:srgbClr val="C0C0C0"/>
                </a:highlight>
                <a:latin typeface="Ubuntu Mono" panose="020B0509030602030204" pitchFamily="49" charset="0"/>
              </a:rPr>
              <a:t>2**63-1</a:t>
            </a:r>
            <a:r>
              <a:rPr lang="it-IT" sz="1800" dirty="0"/>
              <a:t> coincidono (v. box a destra), per via della (</a:t>
            </a:r>
            <a:r>
              <a:rPr lang="it-IT" sz="1800" dirty="0" err="1"/>
              <a:t>im</a:t>
            </a:r>
            <a:r>
              <a:rPr lang="it-IT" sz="1800" dirty="0"/>
              <a:t>)precisione della rappresentazione binaria finita (64 bit), v. slide </a:t>
            </a:r>
            <a:r>
              <a:rPr lang="it-IT" sz="1800" dirty="0">
                <a:hlinkClick r:id="rId2" action="ppaction://hlinksldjump"/>
              </a:rPr>
              <a:t>7</a:t>
            </a:r>
            <a:r>
              <a:rPr lang="it-IT" sz="1800" dirty="0"/>
              <a:t> e </a:t>
            </a:r>
            <a:r>
              <a:rPr lang="it-IT" sz="1800" dirty="0" err="1"/>
              <a:t>cf</a:t>
            </a:r>
            <a:r>
              <a:rPr lang="it-IT" sz="1800" dirty="0"/>
              <a:t>. </a:t>
            </a:r>
            <a:r>
              <a:rPr lang="it-IT" sz="1700" dirty="0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https://www.php.net/manual/en/language.types.float.php</a:t>
            </a:r>
            <a:r>
              <a:rPr lang="it-IT" sz="1700" dirty="0"/>
              <a:t> 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89A7EAC-9F53-D548-B290-AEC4983C68C0}"/>
              </a:ext>
            </a:extLst>
          </p:cNvPr>
          <p:cNvSpPr txBox="1">
            <a:spLocks/>
          </p:cNvSpPr>
          <p:nvPr/>
        </p:nvSpPr>
        <p:spPr>
          <a:xfrm>
            <a:off x="2562331" y="4065265"/>
            <a:ext cx="6375582" cy="787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200" dirty="0"/>
              <a:t>... </a:t>
            </a:r>
            <a:r>
              <a:rPr lang="it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2**63-1</a:t>
            </a:r>
            <a:r>
              <a:rPr lang="it-IT" sz="2200" dirty="0"/>
              <a:t> è calcolato a partire dal valore di </a:t>
            </a:r>
            <a:r>
              <a:rPr lang="it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2**63</a:t>
            </a:r>
            <a:r>
              <a:rPr lang="it-IT" sz="2200" dirty="0"/>
              <a:t>, questo non è rappresentabile come </a:t>
            </a:r>
            <a:r>
              <a:rPr lang="it-IT" sz="2200" i="1" dirty="0" err="1"/>
              <a:t>int</a:t>
            </a:r>
            <a:r>
              <a:rPr lang="it-IT" sz="2200" dirty="0"/>
              <a:t> a 64 bit, quindi</a:t>
            </a:r>
            <a:endParaRPr lang="it-IT" sz="2200" i="1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8D0DCB3C-F18A-084F-A125-EDBF5F46A455}"/>
              </a:ext>
            </a:extLst>
          </p:cNvPr>
          <p:cNvSpPr txBox="1">
            <a:spLocks/>
          </p:cNvSpPr>
          <p:nvPr/>
        </p:nvSpPr>
        <p:spPr>
          <a:xfrm>
            <a:off x="232933" y="4726673"/>
            <a:ext cx="8676105" cy="390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200" dirty="0"/>
              <a:t>è "promosso" a </a:t>
            </a:r>
            <a:r>
              <a:rPr lang="it-IT" sz="2200" i="1" dirty="0"/>
              <a:t>float</a:t>
            </a:r>
            <a:r>
              <a:rPr lang="it-IT" sz="2200" dirty="0"/>
              <a:t>, il che rende </a:t>
            </a:r>
            <a:r>
              <a:rPr lang="it-IT" sz="2200" i="1" dirty="0"/>
              <a:t>float</a:t>
            </a:r>
            <a:r>
              <a:rPr lang="it-IT" sz="2200" dirty="0"/>
              <a:t> anche il valore di </a:t>
            </a:r>
            <a:r>
              <a:rPr lang="it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2**63-1</a:t>
            </a:r>
            <a:endParaRPr lang="it-IT" sz="2200" i="1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C7241B2-9EB3-DB47-8CAF-E1CC7A04F9E0}"/>
              </a:ext>
            </a:extLst>
          </p:cNvPr>
          <p:cNvSpPr/>
          <p:nvPr/>
        </p:nvSpPr>
        <p:spPr>
          <a:xfrm>
            <a:off x="5878285" y="5352642"/>
            <a:ext cx="2895600" cy="10054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latin typeface="Ubuntu Mono" panose="020B0509030602030204" pitchFamily="49" charset="0"/>
              </a:rPr>
              <a:t>php &gt; var_dump(2**63);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float(9.223372036854776E+18)</a:t>
            </a:r>
          </a:p>
          <a:p>
            <a:pPr>
              <a:spcBef>
                <a:spcPts val="400"/>
              </a:spcBef>
            </a:pPr>
            <a:r>
              <a:rPr lang="it-IT" sz="1400" noProof="1">
                <a:latin typeface="Ubuntu Mono" panose="020B0509030602030204" pitchFamily="49" charset="0"/>
              </a:rPr>
              <a:t>php &gt; var_dump(2**63-1);</a:t>
            </a:r>
          </a:p>
          <a:p>
            <a:r>
              <a:rPr lang="it-IT" sz="1400" noProof="1">
                <a:latin typeface="Ubuntu Mono" panose="020B0509030602030204" pitchFamily="49" charset="0"/>
              </a:rPr>
              <a:t>float(9.223372036854776E+18)</a:t>
            </a:r>
          </a:p>
        </p:txBody>
      </p:sp>
    </p:spTree>
    <p:extLst>
      <p:ext uri="{BB962C8B-B14F-4D97-AF65-F5344CB8AC3E}">
        <p14:creationId xmlns:p14="http://schemas.microsoft.com/office/powerpoint/2010/main" val="63432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Precisione numerica: </a:t>
            </a:r>
            <a:r>
              <a:rPr lang="it-IT" i="1" dirty="0"/>
              <a:t>float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1E90A4B-8124-154B-8BA1-CC8DF4268C17}"/>
              </a:ext>
            </a:extLst>
          </p:cNvPr>
          <p:cNvSpPr txBox="1">
            <a:spLocks/>
          </p:cNvSpPr>
          <p:nvPr/>
        </p:nvSpPr>
        <p:spPr>
          <a:xfrm>
            <a:off x="164594" y="2729116"/>
            <a:ext cx="3209542" cy="3836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it-IT" sz="2200" dirty="0"/>
              <a:t>Ne segue che la precisione nei calcoli, espressa dalla costante </a:t>
            </a:r>
            <a:r>
              <a:rPr lang="it-IT" sz="2100" dirty="0">
                <a:latin typeface="Ubuntu Mono" panose="020B0509030602030204" pitchFamily="49" charset="0"/>
              </a:rPr>
              <a:t>PHP_FLOAT_DIG</a:t>
            </a:r>
            <a:r>
              <a:rPr lang="it-IT" sz="2200" dirty="0"/>
              <a:t>, è "solo" di 15 cifre decimali significative.</a:t>
            </a:r>
          </a:p>
          <a:p>
            <a:pPr marL="9525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it-IT" sz="2200" dirty="0"/>
              <a:t>La precisione numerica è comunque argomento assai complesso</a:t>
            </a:r>
          </a:p>
          <a:p>
            <a:pPr marL="9525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it-IT" sz="2200" dirty="0"/>
              <a:t>Qui (a destra) del codice esemplificativo  dei problemi accennati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16316B2-F1C1-6041-89F0-48272439FFD4}"/>
              </a:ext>
            </a:extLst>
          </p:cNvPr>
          <p:cNvSpPr/>
          <p:nvPr/>
        </p:nvSpPr>
        <p:spPr>
          <a:xfrm>
            <a:off x="3330122" y="3151540"/>
            <a:ext cx="5649284" cy="32655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php&gt; echo PHP_FLOAT_DIG;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15</a:t>
            </a:r>
          </a:p>
          <a:p>
            <a:pPr>
              <a:spcBef>
                <a:spcPts val="600"/>
              </a:spcBef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php&gt; $x = 12345678901234567E-17;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mantissa di </a:t>
            </a:r>
            <a:r>
              <a:rPr lang="it-IT" sz="1300" b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cifre, precisione </a:t>
            </a:r>
            <a:r>
              <a:rPr lang="it-IT" sz="1300" b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questo, sommare ripetutamente </a:t>
            </a:r>
            <a:r>
              <a:rPr lang="it-IT" sz="1300" b="1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1E-17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cioè (in teoria) </a:t>
            </a:r>
            <a:r>
              <a:rPr lang="it-IT" sz="1300" b="1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1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alla mantissa, non</a:t>
            </a:r>
          </a:p>
          <a:p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 l'effetto "teorico", che ci si aspetterebbe, come illustrato dal codice qui sotto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php&gt; for ($n=0;$n&lt;94;$n++) {echo "$n: "; var_dump($x); $x+=1E-17;}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0: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566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567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1: float(0.12345678901234568)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0.12345678901234568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2: float(0.12345678901234569)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0.12345678901234569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3: float(0.1234567890123457)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0.1234567890123457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4: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572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571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5: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573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572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6: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575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573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 ...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93: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695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660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7BD6A6C-1B43-B030-30B9-DA279E0D99F2}"/>
              </a:ext>
            </a:extLst>
          </p:cNvPr>
          <p:cNvSpPr txBox="1">
            <a:spLocks/>
          </p:cNvSpPr>
          <p:nvPr/>
        </p:nvSpPr>
        <p:spPr>
          <a:xfrm>
            <a:off x="165385" y="1926441"/>
            <a:ext cx="4114007" cy="72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indent="0">
              <a:spcBef>
                <a:spcPts val="0"/>
              </a:spcBef>
              <a:buNone/>
            </a:pPr>
            <a:r>
              <a:rPr lang="it-IT" sz="2200" dirty="0"/>
              <a:t>(b) tale rappresentazione (a 64 bit) ha un numero di bit finito, ovvero: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801E0E-CC76-2133-BE89-5E996686B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82" y="2179667"/>
            <a:ext cx="4526648" cy="400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10A02B-BCDA-B955-757F-F521749CD0C7}"/>
              </a:ext>
            </a:extLst>
          </p:cNvPr>
          <p:cNvSpPr txBox="1"/>
          <p:nvPr/>
        </p:nvSpPr>
        <p:spPr>
          <a:xfrm>
            <a:off x="4220771" y="1969588"/>
            <a:ext cx="521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0AE65-8244-6A36-EAC9-DC9BD836F185}"/>
              </a:ext>
            </a:extLst>
          </p:cNvPr>
          <p:cNvSpPr txBox="1"/>
          <p:nvPr/>
        </p:nvSpPr>
        <p:spPr>
          <a:xfrm>
            <a:off x="4559930" y="1969588"/>
            <a:ext cx="759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 bit)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0D543-A309-B245-3BB4-9097366DFA28}"/>
              </a:ext>
            </a:extLst>
          </p:cNvPr>
          <p:cNvSpPr txBox="1"/>
          <p:nvPr/>
        </p:nvSpPr>
        <p:spPr>
          <a:xfrm>
            <a:off x="6528874" y="1969588"/>
            <a:ext cx="759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(52 bit)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1AAAA5-0D01-EDA1-A267-0F0FBE77C580}"/>
              </a:ext>
            </a:extLst>
          </p:cNvPr>
          <p:cNvSpPr txBox="1"/>
          <p:nvPr/>
        </p:nvSpPr>
        <p:spPr>
          <a:xfrm>
            <a:off x="6528874" y="2529081"/>
            <a:ext cx="759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mantissa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81335-85D5-93AF-8D1B-0DC0DC77ED07}"/>
              </a:ext>
            </a:extLst>
          </p:cNvPr>
          <p:cNvSpPr txBox="1"/>
          <p:nvPr/>
        </p:nvSpPr>
        <p:spPr>
          <a:xfrm>
            <a:off x="4495922" y="2529082"/>
            <a:ext cx="759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esponente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176DC7C5-2869-B148-1F70-CA4884658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4" y="789659"/>
            <a:ext cx="8858826" cy="1148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 err="1"/>
              <a:t>Cf</a:t>
            </a:r>
            <a:r>
              <a:rPr lang="it-IT" sz="2200" dirty="0"/>
              <a:t>. </a:t>
            </a:r>
            <a:r>
              <a:rPr lang="it-IT" sz="2000" dirty="0">
                <a:latin typeface="Arial Narrow" panose="020B0604020202020204" pitchFamily="34" charset="0"/>
                <a:cs typeface="Arial Narrow" panose="020B0604020202020204" pitchFamily="34" charset="0"/>
                <a:hlinkClick r:id="rId3"/>
              </a:rPr>
              <a:t>https://www.php.net/manual/en/language.types.float.php</a:t>
            </a:r>
            <a:r>
              <a:rPr lang="it-IT" sz="2200" dirty="0">
                <a:cs typeface="Arial Narrow" panose="020B0604020202020204" pitchFamily="34" charset="0"/>
              </a:rPr>
              <a:t> e lo standard IEEE 754</a:t>
            </a:r>
          </a:p>
          <a:p>
            <a:pPr marL="0" indent="0">
              <a:buNone/>
            </a:pPr>
            <a:r>
              <a:rPr lang="it-IT" sz="2200" dirty="0">
                <a:cs typeface="Arial Narrow" panose="020B0604020202020204" pitchFamily="34" charset="0"/>
              </a:rPr>
              <a:t>L'imprecisione nei calcoli, rispetto alla matematica "ideale" e in base 10, ha due cause: (a) </a:t>
            </a:r>
            <a:r>
              <a:rPr lang="it-IT" sz="2200" dirty="0"/>
              <a:t>rappresentazione interna binaria e calcoli in base 2 (non 10) e</a:t>
            </a:r>
          </a:p>
          <a:p>
            <a:pPr marL="0" indent="0">
              <a:buNone/>
            </a:pPr>
            <a:endParaRPr lang="it-IT" sz="2200" dirty="0"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5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BDA8E-B057-3C4B-B6DC-708EB2EC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Precisione numerica: </a:t>
            </a:r>
            <a:r>
              <a:rPr lang="it-IT" i="1" dirty="0"/>
              <a:t>float / 2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228B6-3E64-AF4C-A500-87770F86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03/12/22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72A4A4-9EC6-4543-9538-8483F2F2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83D9AC-75F6-BC4C-90A1-E5459095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EFDDE285-AF0C-D30F-636E-E2D702FB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4" y="789659"/>
            <a:ext cx="2807206" cy="5501413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it-IT" sz="2200" dirty="0">
                <a:cs typeface="Arial Narrow" panose="020B0604020202020204" pitchFamily="34" charset="0"/>
              </a:rPr>
              <a:t>L’esempio precedente illustra la perdita di precisione che si verifica quando le cifre significative desiderate sono più di 15.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it-IT" sz="2200" dirty="0">
                <a:cs typeface="Arial Narrow" panose="020B0604020202020204" pitchFamily="34" charset="0"/>
              </a:rPr>
              <a:t>Sulla stessa linea, vediamo qui a destra una variante in cui, ripetutamente, si somma </a:t>
            </a:r>
            <a:r>
              <a:rPr lang="it-IT" sz="2200" dirty="0">
                <a:latin typeface="Ubuntu Mono" panose="020B0509030602030204" pitchFamily="49" charset="0"/>
                <a:cs typeface="Arial Narrow" panose="020B0604020202020204" pitchFamily="34" charset="0"/>
              </a:rPr>
              <a:t>1</a:t>
            </a:r>
            <a:r>
              <a:rPr lang="it-IT" sz="2200" dirty="0">
                <a:cs typeface="Arial Narrow" panose="020B0604020202020204" pitchFamily="34" charset="0"/>
              </a:rPr>
              <a:t> alla mantissa, che poi è moltiplicata per </a:t>
            </a:r>
            <a:r>
              <a:rPr lang="it-IT" sz="2200" dirty="0">
                <a:latin typeface="Ubuntu Mono" panose="020B0509030602030204" pitchFamily="49" charset="0"/>
                <a:cs typeface="Arial Narrow" panose="020B0604020202020204" pitchFamily="34" charset="0"/>
              </a:rPr>
              <a:t>1E-17</a:t>
            </a:r>
            <a:endParaRPr lang="it-IT" sz="2200" dirty="0">
              <a:cs typeface="Arial Narrow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it-IT" sz="2200" dirty="0">
                <a:cs typeface="Arial Narrow" panose="020B0604020202020204" pitchFamily="34" charset="0"/>
              </a:rPr>
              <a:t>Anche in questo caso, come si vede, si hanno </a:t>
            </a:r>
            <a:r>
              <a:rPr lang="it-IT" sz="2200" dirty="0">
                <a:highlight>
                  <a:srgbClr val="FFFF00"/>
                </a:highlight>
                <a:cs typeface="Arial Narrow" panose="020B0604020202020204" pitchFamily="34" charset="0"/>
              </a:rPr>
              <a:t>perdite </a:t>
            </a:r>
            <a:r>
              <a:rPr lang="it-IT" sz="2200" dirty="0">
                <a:cs typeface="Arial Narrow" panose="020B0604020202020204" pitchFamily="34" charset="0"/>
              </a:rPr>
              <a:t> di precisione</a:t>
            </a:r>
          </a:p>
        </p:txBody>
      </p:sp>
      <p:sp>
        <p:nvSpPr>
          <p:cNvPr id="19" name="Rettangolo 12">
            <a:extLst>
              <a:ext uri="{FF2B5EF4-FFF2-40B4-BE49-F238E27FC236}">
                <a16:creationId xmlns:a16="http://schemas.microsoft.com/office/drawing/2014/main" id="{3CCE4DFC-0423-9FB5-B9E6-07FCD249F249}"/>
              </a:ext>
            </a:extLst>
          </p:cNvPr>
          <p:cNvSpPr/>
          <p:nvPr/>
        </p:nvSpPr>
        <p:spPr>
          <a:xfrm>
            <a:off x="3077258" y="1051560"/>
            <a:ext cx="5902148" cy="5389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php&gt; $m = 12345678901234567;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mantissa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m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sz="1300" b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cifre, ma precisione solo </a:t>
            </a:r>
            <a:r>
              <a:rPr lang="it-IT" sz="1300" b="1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questo, sommare ripetutamente </a:t>
            </a:r>
            <a:r>
              <a:rPr lang="it-IT" sz="1300" b="1" noProof="1">
                <a:solidFill>
                  <a:srgbClr val="00B05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1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alla mantissa, non ha l'effetto "teorico» che</a:t>
            </a:r>
          </a:p>
          <a:p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 si aspetterebbe, come illustrato dal codice qui sotto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</a:pP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php&gt; for ($n=0;$n&lt;94;$n++) {echo "$n: "; var_dump($m*1E-17); $m++;}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0: float(0.12345678901234569)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567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1: float(0.12345678901234569)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568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2: float(0.12345678901234569)    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0.12345678901234569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3: float(0.1234567890123457)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0.12345678901234570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4: float(0.12345678901234573)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571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5: float(0.12345678901234573)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572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6: float(0.12345678901234573)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0.12345678901234573</a:t>
            </a:r>
          </a:p>
          <a:p>
            <a:r>
              <a:rPr lang="it-IT" sz="1300" noProof="1">
                <a:latin typeface="Ubuntu Mono" panose="020B0509030602030204" pitchFamily="49" charset="0"/>
              </a:rPr>
              <a:t> 7: float(0.12345678901234575)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574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 8: float(0.12345678901234577)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575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 9: float(0.12345678901234577)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576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10: float(0.12345678901234577)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0.12345678901234577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11: float(0.12345678901234579)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578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12: float(0.1234567890123458)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579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13: float(0.1234567890123458)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0.12345678901234580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14: float(0.1234567890123458)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581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15: float(0.12345678901234583)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582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16: float(0.12345678901234584)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583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17: float(0.12345678901234584)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0.12345678901234584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18: float(0.12345678901234584)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585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19: float(0.12345678901234587)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586</a:t>
            </a:r>
            <a:endParaRPr lang="it-IT" sz="1300" noProof="1">
              <a:latin typeface="Ubuntu Mono" panose="020B0509030602030204" pitchFamily="49" charset="0"/>
            </a:endParaRPr>
          </a:p>
          <a:p>
            <a:r>
              <a:rPr lang="it-IT" sz="1300" noProof="1">
                <a:latin typeface="Ubuntu Mono" panose="020B0509030602030204" pitchFamily="49" charset="0"/>
              </a:rPr>
              <a:t>...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93: float(0.12345678901234</a:t>
            </a:r>
            <a:r>
              <a:rPr lang="it-IT" sz="1300" noProof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661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     # </a:t>
            </a:r>
            <a:r>
              <a:rPr lang="it-IT" sz="1300" noProof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atteso: </a:t>
            </a:r>
            <a:r>
              <a:rPr lang="it-IT" sz="1300" noProof="1">
                <a:solidFill>
                  <a:srgbClr val="00B050"/>
                </a:solidFill>
                <a:latin typeface="Ubuntu Mono" panose="020B0509030602030204" pitchFamily="49" charset="0"/>
              </a:rPr>
              <a:t>0.12345678901234</a:t>
            </a:r>
            <a:r>
              <a:rPr lang="it-IT" sz="1300" noProof="1">
                <a:solidFill>
                  <a:srgbClr val="00B05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660</a:t>
            </a:r>
            <a:endParaRPr lang="it-IT" sz="1300" noProof="1">
              <a:solidFill>
                <a:srgbClr val="000000"/>
              </a:solidFill>
              <a:highlight>
                <a:srgbClr val="FFFF00"/>
              </a:highlight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5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5606395-EE15-4439-4AC4-10961AB50588}"/>
              </a:ext>
            </a:extLst>
          </p:cNvPr>
          <p:cNvSpPr/>
          <p:nvPr/>
        </p:nvSpPr>
        <p:spPr>
          <a:xfrm>
            <a:off x="1003300" y="4635011"/>
            <a:ext cx="7442200" cy="118187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7" name="CasellaDiTesto 36">
            <a:extLst>
              <a:ext uri="{FF2B5EF4-FFF2-40B4-BE49-F238E27FC236}">
                <a16:creationId xmlns:a16="http://schemas.microsoft.com/office/drawing/2014/main" id="{6CBF8DCC-1084-A557-6911-69787735D558}"/>
              </a:ext>
            </a:extLst>
          </p:cNvPr>
          <p:cNvSpPr txBox="1"/>
          <p:nvPr/>
        </p:nvSpPr>
        <p:spPr>
          <a:xfrm>
            <a:off x="2697000" y="4229997"/>
            <a:ext cx="47496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8" indent="-7938"/>
            <a:r>
              <a:rPr lang="it-IT" sz="1300" dirty="0"/>
              <a:t>da </a:t>
            </a:r>
            <a:r>
              <a:rPr lang="it-IT" sz="1300" dirty="0" err="1">
                <a:latin typeface="Ubuntu Mono" panose="020B0509030602030204" pitchFamily="49" charset="0"/>
              </a:rPr>
              <a:t>app.php</a:t>
            </a:r>
            <a:r>
              <a:rPr lang="it-IT" sz="1300" dirty="0"/>
              <a:t> proviene HTML (inalterato) +  output da PHP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B2DC7E-5E47-EB44-AF7F-7158D962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0183"/>
          </a:xfrm>
        </p:spPr>
        <p:txBody>
          <a:bodyPr>
            <a:normAutofit fontScale="90000"/>
          </a:bodyPr>
          <a:lstStyle/>
          <a:p>
            <a:r>
              <a:rPr lang="it-IT" dirty="0"/>
              <a:t>Un Web server per PHP (e HTML)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6F81DC-DB51-B346-A84F-A17952C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2" y="749990"/>
            <a:ext cx="8836015" cy="3116163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it-IT" sz="2200" spc="-10" dirty="0"/>
              <a:t>Come detto, nel servire al cliente un file </a:t>
            </a:r>
            <a:r>
              <a:rPr lang="it-IT" sz="2200" i="1" spc="-10" dirty="0" err="1"/>
              <a:t>app.php</a:t>
            </a:r>
            <a:r>
              <a:rPr lang="it-IT" sz="2200" spc="-10" dirty="0"/>
              <a:t>, un </a:t>
            </a:r>
            <a:r>
              <a:rPr lang="it-IT" sz="2200" spc="-10" dirty="0">
                <a:highlight>
                  <a:srgbClr val="EFE0D4"/>
                </a:highlight>
              </a:rPr>
              <a:t>Web server</a:t>
            </a:r>
            <a:r>
              <a:rPr lang="it-IT" sz="2200" spc="-10" dirty="0"/>
              <a:t> come </a:t>
            </a:r>
            <a:br>
              <a:rPr lang="it-IT" sz="2200" spc="-10" dirty="0"/>
            </a:br>
            <a:r>
              <a:rPr lang="it-IT" sz="2200" i="1" spc="-10" dirty="0"/>
              <a:t>php -</a:t>
            </a:r>
            <a:r>
              <a:rPr lang="it-IT" sz="2200" i="1" spc="-10" dirty="0" err="1"/>
              <a:t>S</a:t>
            </a:r>
            <a:r>
              <a:rPr lang="it-IT" sz="2200" spc="-10" dirty="0"/>
              <a:t> o Apache/PHP svolge di fatto 2 attività (pressoché) indipendenti:</a:t>
            </a:r>
          </a:p>
          <a:p>
            <a:pPr marL="361950" indent="-317500">
              <a:lnSpc>
                <a:spcPct val="95000"/>
              </a:lnSpc>
              <a:spcBef>
                <a:spcPts val="2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it-IT" sz="2200" dirty="0">
                <a:highlight>
                  <a:srgbClr val="FCFFB5"/>
                </a:highlight>
              </a:rPr>
              <a:t>emette</a:t>
            </a:r>
            <a:r>
              <a:rPr lang="it-IT" sz="2200" dirty="0"/>
              <a:t> in output (verso il cliente) l'HTML in </a:t>
            </a:r>
            <a:r>
              <a:rPr lang="it-IT" sz="2200" i="1" dirty="0" err="1"/>
              <a:t>app.php</a:t>
            </a:r>
            <a:endParaRPr lang="it-IT" sz="2200" dirty="0"/>
          </a:p>
          <a:p>
            <a:pPr marL="361950" indent="-317500">
              <a:lnSpc>
                <a:spcPct val="95000"/>
              </a:lnSpc>
              <a:spcBef>
                <a:spcPts val="2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it-IT" sz="2200" dirty="0">
                <a:highlight>
                  <a:srgbClr val="D5E1C4"/>
                </a:highlight>
              </a:rPr>
              <a:t>interpreta</a:t>
            </a:r>
            <a:r>
              <a:rPr lang="it-IT" sz="2200" dirty="0"/>
              <a:t> (analizza ed esegue) gli script PHP in </a:t>
            </a:r>
            <a:r>
              <a:rPr lang="it-IT" sz="2200" i="1" dirty="0" err="1"/>
              <a:t>app.php</a:t>
            </a:r>
            <a:r>
              <a:rPr lang="it-IT" sz="2200" dirty="0"/>
              <a:t> generando output (presumibilmente HTML) anche esso inviato al cliente</a:t>
            </a:r>
          </a:p>
          <a:p>
            <a:pPr marL="44450" indent="0">
              <a:lnSpc>
                <a:spcPct val="95000"/>
              </a:lnSpc>
              <a:spcBef>
                <a:spcPts val="200"/>
              </a:spcBef>
              <a:spcAft>
                <a:spcPts val="600"/>
              </a:spcAft>
              <a:buNone/>
            </a:pPr>
            <a:r>
              <a:rPr lang="it-IT" sz="2200" dirty="0"/>
              <a:t>Il passaggio da (1) a (2) avviene al tag </a:t>
            </a:r>
            <a:r>
              <a:rPr lang="it-IT" sz="12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1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&lt;?php</a:t>
            </a:r>
            <a:r>
              <a:rPr lang="it-IT" sz="12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200" noProof="1"/>
              <a:t>, da (2) a (1) al tag </a:t>
            </a:r>
            <a:r>
              <a:rPr lang="it-IT" sz="1200" noProof="1">
                <a:highlight>
                  <a:srgbClr val="C0C0C0"/>
                </a:highlight>
                <a:latin typeface="Ubuntu Mono" panose="020B0509030602030204" pitchFamily="49" charset="0"/>
              </a:rPr>
              <a:t> </a:t>
            </a:r>
            <a:r>
              <a:rPr lang="it-IT" sz="2100" noProof="1">
                <a:solidFill>
                  <a:srgbClr val="8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?&gt;</a:t>
            </a:r>
            <a:r>
              <a:rPr lang="it-IT" sz="2200" noProof="1"/>
              <a:t> </a:t>
            </a:r>
          </a:p>
          <a:p>
            <a:pPr marL="4445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2200" noProof="1"/>
              <a:t>Nel seguito, è utile (e verosimile) pensare che, nel </a:t>
            </a:r>
            <a:r>
              <a:rPr lang="it-IT" sz="2200" noProof="1">
                <a:highlight>
                  <a:srgbClr val="EFE0D4"/>
                </a:highlight>
              </a:rPr>
              <a:t>web server</a:t>
            </a:r>
            <a:r>
              <a:rPr lang="it-IT" sz="2200" noProof="1"/>
              <a:t>, (1) sia svolta da un </a:t>
            </a:r>
            <a:r>
              <a:rPr lang="it-IT" sz="2200" noProof="1">
                <a:highlight>
                  <a:srgbClr val="FDFFB6"/>
                </a:highlight>
              </a:rPr>
              <a:t>modulo</a:t>
            </a:r>
            <a:r>
              <a:rPr lang="it-IT" sz="2200" noProof="1"/>
              <a:t> (che emette l’)</a:t>
            </a:r>
            <a:r>
              <a:rPr lang="it-IT" sz="2200" noProof="1">
                <a:highlight>
                  <a:srgbClr val="FDFFB6"/>
                </a:highlight>
              </a:rPr>
              <a:t>HTML</a:t>
            </a:r>
            <a:r>
              <a:rPr lang="it-IT" sz="2200" noProof="1"/>
              <a:t>, e (2) dal </a:t>
            </a:r>
            <a:r>
              <a:rPr lang="it-IT" sz="2200" i="1" noProof="1">
                <a:highlight>
                  <a:srgbClr val="D5E1C4"/>
                </a:highlight>
              </a:rPr>
              <a:t>PHP engine</a:t>
            </a:r>
            <a:r>
              <a:rPr lang="it-IT" sz="2200" noProof="1"/>
              <a:t>:</a:t>
            </a:r>
            <a:endParaRPr lang="it-IT" sz="2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36123D-D9F3-794B-B884-5B1C506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998E-B2AA-DD40-9A98-3F2DD051B2B7}" type="datetime1">
              <a:rPr lang="it-IT" smtClean="0"/>
              <a:t>10/12/22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EA7913-7903-364E-BED5-19E942A1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PHP intro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A39FC-81E6-774A-9256-C3A64CD4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9</a:t>
            </a:fld>
            <a:endParaRPr lang="it-IT"/>
          </a:p>
        </p:txBody>
      </p:sp>
      <p:sp>
        <p:nvSpPr>
          <p:cNvPr id="14" name="Rettangolo con angoli arrotondati 7">
            <a:extLst>
              <a:ext uri="{FF2B5EF4-FFF2-40B4-BE49-F238E27FC236}">
                <a16:creationId xmlns:a16="http://schemas.microsoft.com/office/drawing/2014/main" id="{08D76CD6-A37C-411E-AAB6-A23381C66C69}"/>
              </a:ext>
            </a:extLst>
          </p:cNvPr>
          <p:cNvSpPr/>
          <p:nvPr/>
        </p:nvSpPr>
        <p:spPr>
          <a:xfrm>
            <a:off x="1227984" y="4865901"/>
            <a:ext cx="2056495" cy="721590"/>
          </a:xfrm>
          <a:prstGeom prst="roundRect">
            <a:avLst/>
          </a:prstGeom>
          <a:solidFill>
            <a:srgbClr val="FDFF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modulo HTML</a:t>
            </a:r>
          </a:p>
        </p:txBody>
      </p:sp>
      <p:sp>
        <p:nvSpPr>
          <p:cNvPr id="15" name="Rettangolo con angoli arrotondati 8">
            <a:extLst>
              <a:ext uri="{FF2B5EF4-FFF2-40B4-BE49-F238E27FC236}">
                <a16:creationId xmlns:a16="http://schemas.microsoft.com/office/drawing/2014/main" id="{72770CC8-F216-5F92-64F0-98912463F43A}"/>
              </a:ext>
            </a:extLst>
          </p:cNvPr>
          <p:cNvSpPr/>
          <p:nvPr/>
        </p:nvSpPr>
        <p:spPr>
          <a:xfrm>
            <a:off x="6162777" y="4865899"/>
            <a:ext cx="2056495" cy="721590"/>
          </a:xfrm>
          <a:prstGeom prst="roundRect">
            <a:avLst/>
          </a:prstGeom>
          <a:solidFill>
            <a:srgbClr val="D5E1C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PHP </a:t>
            </a:r>
            <a:r>
              <a:rPr lang="it-IT" dirty="0" err="1">
                <a:solidFill>
                  <a:schemeClr val="tx1"/>
                </a:solidFill>
              </a:rPr>
              <a:t>engine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6" name="Connettore 2 10">
            <a:extLst>
              <a:ext uri="{FF2B5EF4-FFF2-40B4-BE49-F238E27FC236}">
                <a16:creationId xmlns:a16="http://schemas.microsoft.com/office/drawing/2014/main" id="{75CFB279-E20B-01F9-E5B0-DD63D5422017}"/>
              </a:ext>
            </a:extLst>
          </p:cNvPr>
          <p:cNvCxnSpPr>
            <a:cxnSpLocks/>
          </p:cNvCxnSpPr>
          <p:nvPr/>
        </p:nvCxnSpPr>
        <p:spPr>
          <a:xfrm>
            <a:off x="1697322" y="4229997"/>
            <a:ext cx="0" cy="612535"/>
          </a:xfrm>
          <a:prstGeom prst="straightConnector1">
            <a:avLst/>
          </a:prstGeom>
          <a:ln w="158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2">
            <a:extLst>
              <a:ext uri="{FF2B5EF4-FFF2-40B4-BE49-F238E27FC236}">
                <a16:creationId xmlns:a16="http://schemas.microsoft.com/office/drawing/2014/main" id="{CBB976FF-A1C8-702E-79F9-09C2EDFDF79C}"/>
              </a:ext>
            </a:extLst>
          </p:cNvPr>
          <p:cNvCxnSpPr>
            <a:cxnSpLocks/>
          </p:cNvCxnSpPr>
          <p:nvPr/>
        </p:nvCxnSpPr>
        <p:spPr>
          <a:xfrm flipH="1" flipV="1">
            <a:off x="3284479" y="5076693"/>
            <a:ext cx="2878298" cy="10783"/>
          </a:xfrm>
          <a:prstGeom prst="straightConnector1">
            <a:avLst/>
          </a:prstGeom>
          <a:ln w="158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6">
            <a:extLst>
              <a:ext uri="{FF2B5EF4-FFF2-40B4-BE49-F238E27FC236}">
                <a16:creationId xmlns:a16="http://schemas.microsoft.com/office/drawing/2014/main" id="{93E4F33B-19FD-83FD-7843-D8D1E937C62E}"/>
              </a:ext>
            </a:extLst>
          </p:cNvPr>
          <p:cNvSpPr txBox="1"/>
          <p:nvPr/>
        </p:nvSpPr>
        <p:spPr>
          <a:xfrm>
            <a:off x="1841989" y="6162064"/>
            <a:ext cx="653252" cy="3539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rtlCol="0">
            <a:spAutoFit/>
          </a:bodyPr>
          <a:lstStyle/>
          <a:p>
            <a:pPr algn="ctr"/>
            <a:r>
              <a:rPr lang="it-IT" sz="1000" dirty="0">
                <a:latin typeface="Ubuntu Mono" panose="020B0509030602030204" pitchFamily="49" charset="0"/>
              </a:rPr>
              <a:t>...</a:t>
            </a:r>
          </a:p>
          <a:p>
            <a:pPr algn="ctr"/>
            <a:r>
              <a:rPr lang="it-IT" sz="1000" dirty="0">
                <a:latin typeface="Ubuntu Mono" panose="020B0509030602030204" pitchFamily="49" charset="0"/>
              </a:rPr>
              <a:t>...</a:t>
            </a:r>
          </a:p>
        </p:txBody>
      </p:sp>
      <p:cxnSp>
        <p:nvCxnSpPr>
          <p:cNvPr id="19" name="Connettore 2 19">
            <a:extLst>
              <a:ext uri="{FF2B5EF4-FFF2-40B4-BE49-F238E27FC236}">
                <a16:creationId xmlns:a16="http://schemas.microsoft.com/office/drawing/2014/main" id="{5971290E-BF01-A6EE-453E-C7032D5169E8}"/>
              </a:ext>
            </a:extLst>
          </p:cNvPr>
          <p:cNvCxnSpPr>
            <a:cxnSpLocks/>
          </p:cNvCxnSpPr>
          <p:nvPr/>
        </p:nvCxnSpPr>
        <p:spPr>
          <a:xfrm flipV="1">
            <a:off x="3284479" y="5339493"/>
            <a:ext cx="2878298" cy="1247"/>
          </a:xfrm>
          <a:prstGeom prst="straightConnector1">
            <a:avLst/>
          </a:prstGeom>
          <a:ln w="158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6">
            <a:extLst>
              <a:ext uri="{FF2B5EF4-FFF2-40B4-BE49-F238E27FC236}">
                <a16:creationId xmlns:a16="http://schemas.microsoft.com/office/drawing/2014/main" id="{F5D4C24A-584B-4A9F-1B77-8EDAE08353EA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2168609" y="5603906"/>
            <a:ext cx="3" cy="396726"/>
          </a:xfrm>
          <a:prstGeom prst="straightConnector1">
            <a:avLst/>
          </a:prstGeom>
          <a:ln w="158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42">
            <a:extLst>
              <a:ext uri="{FF2B5EF4-FFF2-40B4-BE49-F238E27FC236}">
                <a16:creationId xmlns:a16="http://schemas.microsoft.com/office/drawing/2014/main" id="{AE8FDA01-0743-CA2B-B6BE-80F24B62D5D3}"/>
              </a:ext>
            </a:extLst>
          </p:cNvPr>
          <p:cNvCxnSpPr>
            <a:cxnSpLocks/>
          </p:cNvCxnSpPr>
          <p:nvPr/>
        </p:nvCxnSpPr>
        <p:spPr>
          <a:xfrm flipV="1">
            <a:off x="2726131" y="4229997"/>
            <a:ext cx="0" cy="612534"/>
          </a:xfrm>
          <a:prstGeom prst="straightConnector1">
            <a:avLst/>
          </a:prstGeom>
          <a:ln w="158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33">
            <a:extLst>
              <a:ext uri="{FF2B5EF4-FFF2-40B4-BE49-F238E27FC236}">
                <a16:creationId xmlns:a16="http://schemas.microsoft.com/office/drawing/2014/main" id="{804F206D-7E01-3BE2-BE34-7DC78F2719A5}"/>
              </a:ext>
            </a:extLst>
          </p:cNvPr>
          <p:cNvSpPr txBox="1"/>
          <p:nvPr/>
        </p:nvSpPr>
        <p:spPr>
          <a:xfrm>
            <a:off x="899737" y="3945897"/>
            <a:ext cx="118494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>
                <a:highlight>
                  <a:srgbClr val="E4EDF2"/>
                </a:highlight>
                <a:latin typeface="Ubuntu Mono" panose="020B0509030602030204" pitchFamily="49" charset="0"/>
              </a:rPr>
              <a:t>GET /</a:t>
            </a:r>
            <a:r>
              <a:rPr lang="it-IT" sz="1300" dirty="0" err="1">
                <a:highlight>
                  <a:srgbClr val="E4EDF2"/>
                </a:highlight>
                <a:latin typeface="Ubuntu Mono" panose="020B0509030602030204" pitchFamily="49" charset="0"/>
              </a:rPr>
              <a:t>app.php</a:t>
            </a:r>
            <a:endParaRPr lang="it-IT" sz="1300" dirty="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24" name="CasellaDiTesto 29">
            <a:extLst>
              <a:ext uri="{FF2B5EF4-FFF2-40B4-BE49-F238E27FC236}">
                <a16:creationId xmlns:a16="http://schemas.microsoft.com/office/drawing/2014/main" id="{EAD347D8-3EFF-B1F2-6F0E-B6FC7D2BB09B}"/>
              </a:ext>
            </a:extLst>
          </p:cNvPr>
          <p:cNvSpPr txBox="1"/>
          <p:nvPr/>
        </p:nvSpPr>
        <p:spPr>
          <a:xfrm>
            <a:off x="3375348" y="4830876"/>
            <a:ext cx="2730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 algn="ctr"/>
            <a:r>
              <a:rPr lang="it-IT" sz="1300" dirty="0"/>
              <a:t>output dal codice PHP eseguito </a:t>
            </a:r>
          </a:p>
        </p:txBody>
      </p:sp>
      <p:sp>
        <p:nvSpPr>
          <p:cNvPr id="25" name="CasellaDiTesto 35">
            <a:extLst>
              <a:ext uri="{FF2B5EF4-FFF2-40B4-BE49-F238E27FC236}">
                <a16:creationId xmlns:a16="http://schemas.microsoft.com/office/drawing/2014/main" id="{2F9C2FFF-B5F4-E7CC-0CBB-0425D85E62AC}"/>
              </a:ext>
            </a:extLst>
          </p:cNvPr>
          <p:cNvSpPr txBox="1"/>
          <p:nvPr/>
        </p:nvSpPr>
        <p:spPr>
          <a:xfrm>
            <a:off x="2507757" y="3945897"/>
            <a:ext cx="12618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300" dirty="0">
                <a:solidFill>
                  <a:srgbClr val="00B05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&lt;html&gt; ...  </a:t>
            </a:r>
            <a:endParaRPr lang="it-IT" sz="1300" dirty="0">
              <a:highlight>
                <a:srgbClr val="E4EDF2"/>
              </a:highlight>
              <a:latin typeface="Ubuntu Mono" panose="020B0509030602030204" pitchFamily="49" charset="0"/>
            </a:endParaRPr>
          </a:p>
        </p:txBody>
      </p:sp>
      <p:sp>
        <p:nvSpPr>
          <p:cNvPr id="26" name="CasellaDiTesto 37">
            <a:extLst>
              <a:ext uri="{FF2B5EF4-FFF2-40B4-BE49-F238E27FC236}">
                <a16:creationId xmlns:a16="http://schemas.microsoft.com/office/drawing/2014/main" id="{D949416A-CD3B-276A-D47D-5F9628A40DDF}"/>
              </a:ext>
            </a:extLst>
          </p:cNvPr>
          <p:cNvSpPr txBox="1"/>
          <p:nvPr/>
        </p:nvSpPr>
        <p:spPr>
          <a:xfrm>
            <a:off x="3394202" y="5311518"/>
            <a:ext cx="2730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8" indent="-7938"/>
            <a:r>
              <a:rPr lang="it-IT" sz="1300" dirty="0"/>
              <a:t>script PHP da eseguire (interpretare)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142EFE-4829-A1DF-7407-EF545390D8CF}"/>
              </a:ext>
            </a:extLst>
          </p:cNvPr>
          <p:cNvSpPr txBox="1"/>
          <p:nvPr/>
        </p:nvSpPr>
        <p:spPr>
          <a:xfrm>
            <a:off x="1841989" y="6000632"/>
            <a:ext cx="653246" cy="1720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0" tIns="0" rIns="0" bIns="18000">
            <a:spAutoFit/>
          </a:bodyPr>
          <a:lstStyle/>
          <a:p>
            <a:pPr algn="ctr"/>
            <a:r>
              <a:rPr lang="it-IT" sz="1000" dirty="0" err="1">
                <a:latin typeface="Ubuntu Mono" panose="020B0509030602030204" pitchFamily="49" charset="0"/>
              </a:rPr>
              <a:t>app.php</a:t>
            </a:r>
            <a:endParaRPr lang="it-IT" sz="1000" dirty="0">
              <a:latin typeface="Ubuntu Mono" panose="020B0509030602030204" pitchFamily="49" charset="0"/>
            </a:endParaRPr>
          </a:p>
        </p:txBody>
      </p:sp>
      <p:sp>
        <p:nvSpPr>
          <p:cNvPr id="49" name="CasellaDiTesto 36">
            <a:extLst>
              <a:ext uri="{FF2B5EF4-FFF2-40B4-BE49-F238E27FC236}">
                <a16:creationId xmlns:a16="http://schemas.microsoft.com/office/drawing/2014/main" id="{6C7A5BF6-6429-C671-6CBE-DE453C68B36E}"/>
              </a:ext>
            </a:extLst>
          </p:cNvPr>
          <p:cNvSpPr txBox="1"/>
          <p:nvPr/>
        </p:nvSpPr>
        <p:spPr>
          <a:xfrm>
            <a:off x="7502332" y="4399497"/>
            <a:ext cx="9765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938" indent="-7938"/>
            <a:r>
              <a:rPr lang="it-IT" sz="1300" dirty="0"/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368182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8E9B75666C6D4AB4DA4D3F9E7A7897" ma:contentTypeVersion="15" ma:contentTypeDescription="Creare un nuovo documento." ma:contentTypeScope="" ma:versionID="0ba89548d3a4568d659830a38dce1428">
  <xsd:schema xmlns:xsd="http://www.w3.org/2001/XMLSchema" xmlns:xs="http://www.w3.org/2001/XMLSchema" xmlns:p="http://schemas.microsoft.com/office/2006/metadata/properties" xmlns:ns2="f3bad63c-b69b-40c2-9e41-eeaea76e854b" xmlns:ns3="29afe3b6-cf5e-4d62-af46-ea8514891988" targetNamespace="http://schemas.microsoft.com/office/2006/metadata/properties" ma:root="true" ma:fieldsID="ba6d100d947fcf0c83d901292c48fdce" ns2:_="" ns3:_="">
    <xsd:import namespace="f3bad63c-b69b-40c2-9e41-eeaea76e854b"/>
    <xsd:import namespace="29afe3b6-cf5e-4d62-af46-ea8514891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d63c-b69b-40c2-9e41-eeaea76e8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fe3b6-cf5e-4d62-af46-ea8514891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24C7A4-CD20-4A08-90B9-F12C79BE699F}"/>
</file>

<file path=customXml/itemProps2.xml><?xml version="1.0" encoding="utf-8"?>
<ds:datastoreItem xmlns:ds="http://schemas.openxmlformats.org/officeDocument/2006/customXml" ds:itemID="{4FF0B0D2-AD1B-4D5A-8152-58E3050AF8A6}"/>
</file>

<file path=customXml/itemProps3.xml><?xml version="1.0" encoding="utf-8"?>
<ds:datastoreItem xmlns:ds="http://schemas.openxmlformats.org/officeDocument/2006/customXml" ds:itemID="{25204EC9-CB11-40A3-AA21-8F36BD537CA8}"/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62507</TotalTime>
  <Words>4316</Words>
  <Application>Microsoft Macintosh PowerPoint</Application>
  <PresentationFormat>On-screen Show (4:3)</PresentationFormat>
  <Paragraphs>427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Times</vt:lpstr>
      <vt:lpstr>Times New Roman</vt:lpstr>
      <vt:lpstr>Ubuntu Mono</vt:lpstr>
      <vt:lpstr>Tema di Office</vt:lpstr>
      <vt:lpstr>PHP - il linguaggio</vt:lpstr>
      <vt:lpstr>Alcune risorse online</vt:lpstr>
      <vt:lpstr>Il tutorial w3schools</vt:lpstr>
      <vt:lpstr>Il tutorial w3schools: materiale svolto</vt:lpstr>
      <vt:lpstr>La funzione var_dump()</vt:lpstr>
      <vt:lpstr>Precisione numerica: int</vt:lpstr>
      <vt:lpstr>Precisione numerica: float</vt:lpstr>
      <vt:lpstr>Precisione numerica: float / 2</vt:lpstr>
      <vt:lpstr>Un Web server per PHP (e HTML)</vt:lpstr>
      <vt:lpstr>"Escape" da HTML a PHP</vt:lpstr>
      <vt:lpstr>Lo stato dell’esecuzione PHP</vt:lpstr>
      <vt:lpstr>Script con istruzione PHP incompleta  </vt:lpstr>
      <vt:lpstr>Istruzione condizionale “mista” (con HTML)</vt:lpstr>
      <vt:lpstr>PowerPoint Presentation</vt:lpstr>
      <vt:lpstr>Istruzione for “mista” (con HTML)</vt:lpstr>
      <vt:lpstr>Costrutti HTML/PHP misti e blocchi {...} </vt:lpstr>
      <vt:lpstr>Il tag &lt;?=</vt:lpstr>
      <vt:lpstr>Tag &lt;?=  vs. &lt;?php  </vt:lpstr>
      <vt:lpstr>Un chiarimento richiestomi a lezione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dalla riga di comando</dc:title>
  <dc:creator>Giuseppe P</dc:creator>
  <cp:lastModifiedBy>Giuseppe Pappalardo</cp:lastModifiedBy>
  <cp:revision>688</cp:revision>
  <cp:lastPrinted>2020-05-14T20:07:06Z</cp:lastPrinted>
  <dcterms:created xsi:type="dcterms:W3CDTF">2019-05-14T00:12:56Z</dcterms:created>
  <dcterms:modified xsi:type="dcterms:W3CDTF">2022-12-11T02:01:19Z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0x0101004D8E9B75666C6D4AB4DA4D3F9E7A7897</vt:lpwstr>
  </property>
</Properties>
</file>