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68" r:id="rId5"/>
    <p:sldId id="260" r:id="rId6"/>
    <p:sldId id="275" r:id="rId7"/>
    <p:sldId id="277" r:id="rId8"/>
    <p:sldId id="278" r:id="rId9"/>
    <p:sldId id="271" r:id="rId10"/>
    <p:sldId id="270" r:id="rId11"/>
    <p:sldId id="262" r:id="rId12"/>
    <p:sldId id="276" r:id="rId13"/>
    <p:sldId id="269" r:id="rId14"/>
    <p:sldId id="272" r:id="rId15"/>
    <p:sldId id="266" r:id="rId16"/>
    <p:sldId id="263" r:id="rId17"/>
    <p:sldId id="279" r:id="rId18"/>
    <p:sldId id="274" r:id="rId19"/>
    <p:sldId id="281" r:id="rId20"/>
    <p:sldId id="264" r:id="rId21"/>
    <p:sldId id="265" r:id="rId22"/>
    <p:sldId id="280" r:id="rId23"/>
    <p:sldId id="282"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2" autoAdjust="0"/>
    <p:restoredTop sz="83784" autoAdjust="0"/>
  </p:normalViewPr>
  <p:slideViewPr>
    <p:cSldViewPr snapToGrid="0">
      <p:cViewPr varScale="1">
        <p:scale>
          <a:sx n="67" d="100"/>
          <a:sy n="67" d="100"/>
        </p:scale>
        <p:origin x="3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E3051-AF82-43D7-9215-F07AE1F469DC}"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7C3FD-8EFB-4267-8C29-8413E68C2CE8}" type="slidenum">
              <a:rPr lang="en-US" smtClean="0"/>
              <a:t>‹#›</a:t>
            </a:fld>
            <a:endParaRPr lang="en-US"/>
          </a:p>
        </p:txBody>
      </p:sp>
    </p:spTree>
    <p:extLst>
      <p:ext uri="{BB962C8B-B14F-4D97-AF65-F5344CB8AC3E}">
        <p14:creationId xmlns:p14="http://schemas.microsoft.com/office/powerpoint/2010/main" val="289396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6</a:t>
            </a:fld>
            <a:endParaRPr lang="en-US"/>
          </a:p>
        </p:txBody>
      </p:sp>
    </p:spTree>
    <p:extLst>
      <p:ext uri="{BB962C8B-B14F-4D97-AF65-F5344CB8AC3E}">
        <p14:creationId xmlns:p14="http://schemas.microsoft.com/office/powerpoint/2010/main" val="297606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pandas as </a:t>
            </a:r>
            <a:r>
              <a:rPr lang="en-US" dirty="0" err="1" smtClean="0"/>
              <a:t>pd</a:t>
            </a:r>
            <a:endParaRPr lang="en-US" dirty="0" smtClean="0"/>
          </a:p>
          <a:p>
            <a:endParaRPr lang="en-US" dirty="0" smtClean="0"/>
          </a:p>
          <a:p>
            <a:r>
              <a:rPr lang="en-US" dirty="0" smtClean="0"/>
              <a:t>Data = </a:t>
            </a:r>
            <a:r>
              <a:rPr lang="en-US" dirty="0" err="1" smtClean="0"/>
              <a:t>pd.read_csv</a:t>
            </a:r>
            <a:r>
              <a:rPr lang="en-US" dirty="0" smtClean="0"/>
              <a:t>('data/cox-violent-parsed.csv', </a:t>
            </a:r>
            <a:r>
              <a:rPr lang="en-US" dirty="0" err="1" smtClean="0"/>
              <a:t>skiprows</a:t>
            </a:r>
            <a:r>
              <a:rPr lang="en-US" dirty="0" smtClean="0"/>
              <a:t> = False)</a:t>
            </a:r>
          </a:p>
          <a:p>
            <a:endParaRPr lang="en-US" dirty="0" smtClean="0"/>
          </a:p>
          <a:p>
            <a:r>
              <a:rPr lang="en-US" dirty="0" err="1" smtClean="0"/>
              <a:t>plt.xlabel</a:t>
            </a:r>
            <a:r>
              <a:rPr lang="en-US" dirty="0" smtClean="0"/>
              <a:t>('</a:t>
            </a:r>
            <a:r>
              <a:rPr lang="en-US" dirty="0" err="1" smtClean="0"/>
              <a:t>V_Decile</a:t>
            </a:r>
            <a:r>
              <a:rPr lang="en-US" dirty="0" smtClean="0"/>
              <a:t> Scores (ranked from 0 to 10)')</a:t>
            </a:r>
          </a:p>
          <a:p>
            <a:r>
              <a:rPr lang="en-US" dirty="0" smtClean="0"/>
              <a:t>Data['</a:t>
            </a:r>
            <a:r>
              <a:rPr lang="en-US" dirty="0" err="1" smtClean="0"/>
              <a:t>v_decile_score</a:t>
            </a:r>
            <a:r>
              <a:rPr lang="en-US" dirty="0" smtClean="0"/>
              <a:t>'].plot(kind='</a:t>
            </a:r>
            <a:r>
              <a:rPr lang="en-US" dirty="0" err="1" smtClean="0"/>
              <a:t>hist</a:t>
            </a:r>
            <a:r>
              <a:rPr lang="en-US" dirty="0" smtClean="0"/>
              <a:t>')</a:t>
            </a:r>
          </a:p>
          <a:p>
            <a:endParaRPr lang="en-US" dirty="0" smtClean="0"/>
          </a:p>
          <a:p>
            <a:r>
              <a:rPr lang="en-US" dirty="0" err="1" smtClean="0"/>
              <a:t>plt.ylabel</a:t>
            </a:r>
            <a:r>
              <a:rPr lang="en-US" dirty="0" smtClean="0"/>
              <a:t>('Number of V_Decile Scores')</a:t>
            </a:r>
          </a:p>
          <a:p>
            <a:r>
              <a:rPr lang="en-US" dirty="0" err="1" smtClean="0"/>
              <a:t>plt.title</a:t>
            </a:r>
            <a:r>
              <a:rPr lang="en-US" dirty="0" smtClean="0"/>
              <a:t>('</a:t>
            </a:r>
            <a:r>
              <a:rPr lang="en-US" dirty="0" err="1" smtClean="0"/>
              <a:t>V_Decile</a:t>
            </a:r>
            <a:r>
              <a:rPr lang="en-US" dirty="0" smtClean="0"/>
              <a:t> Scores of Prisoners')</a:t>
            </a:r>
          </a:p>
          <a:p>
            <a:r>
              <a:rPr lang="en-US" dirty="0" err="1" smtClean="0"/>
              <a:t>plt.xlim</a:t>
            </a:r>
            <a:r>
              <a:rPr lang="en-US" dirty="0" smtClean="0"/>
              <a:t>([0, 10])</a:t>
            </a:r>
          </a:p>
          <a:p>
            <a:r>
              <a:rPr lang="en-US" dirty="0" err="1" smtClean="0"/>
              <a:t>plt.xticks</a:t>
            </a:r>
            <a:r>
              <a:rPr lang="en-US" dirty="0" smtClean="0"/>
              <a:t>(</a:t>
            </a:r>
            <a:r>
              <a:rPr lang="en-US" dirty="0" err="1" smtClean="0"/>
              <a:t>np.arange</a:t>
            </a:r>
            <a:r>
              <a:rPr lang="en-US" dirty="0" smtClean="0"/>
              <a:t>(-1, 12, 1))</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16</a:t>
            </a:fld>
            <a:endParaRPr lang="en-US"/>
          </a:p>
        </p:txBody>
      </p:sp>
    </p:spTree>
    <p:extLst>
      <p:ext uri="{BB962C8B-B14F-4D97-AF65-F5344CB8AC3E}">
        <p14:creationId xmlns:p14="http://schemas.microsoft.com/office/powerpoint/2010/main" val="259453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endParaRPr lang="en-US" dirty="0" smtClean="0"/>
          </a:p>
          <a:p>
            <a:r>
              <a:rPr lang="en-US" dirty="0" smtClean="0"/>
              <a:t>Data = </a:t>
            </a:r>
            <a:r>
              <a:rPr lang="en-US" dirty="0" err="1" smtClean="0"/>
              <a:t>pd.read_csv</a:t>
            </a:r>
            <a:r>
              <a:rPr lang="en-US" dirty="0" smtClean="0"/>
              <a:t>('data/cox-violent-parsed.csv', </a:t>
            </a:r>
            <a:r>
              <a:rPr lang="en-US" dirty="0" err="1" smtClean="0"/>
              <a:t>skiprows</a:t>
            </a:r>
            <a:r>
              <a:rPr lang="en-US" dirty="0" smtClean="0"/>
              <a:t> = False)</a:t>
            </a:r>
          </a:p>
          <a:p>
            <a:r>
              <a:rPr lang="en-US" dirty="0" smtClean="0"/>
              <a:t>plot = </a:t>
            </a:r>
            <a:r>
              <a:rPr lang="en-US" dirty="0" err="1" smtClean="0"/>
              <a:t>sns.catplot</a:t>
            </a:r>
            <a:r>
              <a:rPr lang="en-US" dirty="0" smtClean="0"/>
              <a:t>(x="sex", y="id", data = Data)</a:t>
            </a:r>
          </a:p>
          <a:p>
            <a:endParaRPr lang="en-US" dirty="0" smtClean="0"/>
          </a:p>
          <a:p>
            <a:r>
              <a:rPr lang="en-US" dirty="0" err="1" smtClean="0"/>
              <a:t>plt.title</a:t>
            </a:r>
            <a:r>
              <a:rPr lang="en-US" dirty="0" smtClean="0"/>
              <a:t>("The Number of Women and Men in Prison")</a:t>
            </a:r>
          </a:p>
          <a:p>
            <a:r>
              <a:rPr lang="en-US" dirty="0" err="1" smtClean="0"/>
              <a:t>plt.xticks</a:t>
            </a:r>
            <a:r>
              <a:rPr lang="en-US" dirty="0" smtClean="0"/>
              <a:t>(rotation=60)</a:t>
            </a:r>
          </a:p>
          <a:p>
            <a:r>
              <a:rPr lang="en-US" dirty="0" err="1" smtClean="0"/>
              <a:t>plt.xlabel</a:t>
            </a:r>
            <a:r>
              <a:rPr lang="en-US" dirty="0" smtClean="0"/>
              <a:t>("Gender")</a:t>
            </a:r>
          </a:p>
          <a:p>
            <a:r>
              <a:rPr lang="en-US" dirty="0" err="1" smtClean="0"/>
              <a:t>plt.ylabel</a:t>
            </a:r>
            <a:r>
              <a:rPr lang="en-US" dirty="0" smtClean="0"/>
              <a:t>("id")</a:t>
            </a:r>
          </a:p>
          <a:p>
            <a:r>
              <a:rPr lang="en-US" dirty="0" err="1" smtClean="0"/>
              <a:t>plt.figure</a:t>
            </a:r>
            <a:r>
              <a:rPr lang="en-US" dirty="0" smtClean="0"/>
              <a:t>(</a:t>
            </a:r>
            <a:r>
              <a:rPr lang="en-US" dirty="0" err="1" smtClean="0"/>
              <a:t>figsize</a:t>
            </a:r>
            <a:r>
              <a:rPr lang="en-US" dirty="0" smtClean="0"/>
              <a:t>=(20,50))</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17</a:t>
            </a:fld>
            <a:endParaRPr lang="en-US"/>
          </a:p>
        </p:txBody>
      </p:sp>
    </p:spTree>
    <p:extLst>
      <p:ext uri="{BB962C8B-B14F-4D97-AF65-F5344CB8AC3E}">
        <p14:creationId xmlns:p14="http://schemas.microsoft.com/office/powerpoint/2010/main" val="2957105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endParaRPr lang="en-US" dirty="0" smtClean="0"/>
          </a:p>
          <a:p>
            <a:r>
              <a:rPr lang="en-US" dirty="0" smtClean="0"/>
              <a:t>Data = </a:t>
            </a:r>
            <a:r>
              <a:rPr lang="en-US" dirty="0" err="1" smtClean="0"/>
              <a:t>pd.read_csv</a:t>
            </a:r>
            <a:r>
              <a:rPr lang="en-US" dirty="0" smtClean="0"/>
              <a:t>('data/cox-violent-parsed.csv', </a:t>
            </a:r>
            <a:r>
              <a:rPr lang="en-US" dirty="0" err="1" smtClean="0"/>
              <a:t>skiprows</a:t>
            </a:r>
            <a:r>
              <a:rPr lang="en-US" dirty="0" smtClean="0"/>
              <a:t> = False)</a:t>
            </a:r>
          </a:p>
          <a:p>
            <a:r>
              <a:rPr lang="en-US" dirty="0" smtClean="0"/>
              <a:t>plot = </a:t>
            </a:r>
            <a:r>
              <a:rPr lang="en-US" dirty="0" err="1" smtClean="0"/>
              <a:t>sns.catplot</a:t>
            </a:r>
            <a:r>
              <a:rPr lang="en-US" dirty="0" smtClean="0"/>
              <a:t>(x="race", y="age", data = Data)</a:t>
            </a:r>
          </a:p>
          <a:p>
            <a:endParaRPr lang="en-US" dirty="0" smtClean="0"/>
          </a:p>
          <a:p>
            <a:r>
              <a:rPr lang="en-US" dirty="0" err="1" smtClean="0"/>
              <a:t>plt.title</a:t>
            </a:r>
            <a:r>
              <a:rPr lang="en-US" dirty="0" smtClean="0"/>
              <a:t>(</a:t>
            </a:r>
            <a:r>
              <a:rPr lang="en-US" dirty="0" err="1" smtClean="0"/>
              <a:t>f"Ages</a:t>
            </a:r>
            <a:r>
              <a:rPr lang="en-US" dirty="0" smtClean="0"/>
              <a:t> of Different Ethnic Prisoners")</a:t>
            </a:r>
          </a:p>
          <a:p>
            <a:r>
              <a:rPr lang="en-US" dirty="0" err="1" smtClean="0"/>
              <a:t>plt.xticks</a:t>
            </a:r>
            <a:r>
              <a:rPr lang="en-US" dirty="0" smtClean="0"/>
              <a:t>(rotation=60)</a:t>
            </a:r>
          </a:p>
          <a:p>
            <a:r>
              <a:rPr lang="en-US" dirty="0" err="1" smtClean="0"/>
              <a:t>plt.xlabel</a:t>
            </a:r>
            <a:r>
              <a:rPr lang="en-US" dirty="0" smtClean="0"/>
              <a:t>("Different Ethnicities of People in Prison")</a:t>
            </a:r>
          </a:p>
          <a:p>
            <a:r>
              <a:rPr lang="en-US" dirty="0" err="1" smtClean="0"/>
              <a:t>plt.ylabel</a:t>
            </a:r>
            <a:r>
              <a:rPr lang="en-US" dirty="0" smtClean="0"/>
              <a:t>("Age")</a:t>
            </a:r>
          </a:p>
          <a:p>
            <a:r>
              <a:rPr lang="en-US" dirty="0" err="1" smtClean="0"/>
              <a:t>plt.figure</a:t>
            </a:r>
            <a:r>
              <a:rPr lang="en-US" dirty="0" smtClean="0"/>
              <a:t>(</a:t>
            </a:r>
            <a:r>
              <a:rPr lang="en-US" dirty="0" err="1" smtClean="0"/>
              <a:t>figsize</a:t>
            </a:r>
            <a:r>
              <a:rPr lang="en-US" dirty="0" smtClean="0"/>
              <a:t>=(20,50))</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18</a:t>
            </a:fld>
            <a:endParaRPr lang="en-US"/>
          </a:p>
        </p:txBody>
      </p:sp>
    </p:spTree>
    <p:extLst>
      <p:ext uri="{BB962C8B-B14F-4D97-AF65-F5344CB8AC3E}">
        <p14:creationId xmlns:p14="http://schemas.microsoft.com/office/powerpoint/2010/main" val="2836184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endParaRPr lang="en-US" dirty="0" smtClean="0"/>
          </a:p>
          <a:p>
            <a:r>
              <a:rPr lang="en-US" dirty="0" smtClean="0"/>
              <a:t>Data = </a:t>
            </a:r>
            <a:r>
              <a:rPr lang="en-US" dirty="0" err="1" smtClean="0"/>
              <a:t>pd.read_csv</a:t>
            </a:r>
            <a:r>
              <a:rPr lang="en-US" dirty="0" smtClean="0"/>
              <a:t>('data/cox-violent-parsed.csv', </a:t>
            </a:r>
            <a:r>
              <a:rPr lang="en-US" dirty="0" err="1" smtClean="0"/>
              <a:t>skiprows</a:t>
            </a:r>
            <a:r>
              <a:rPr lang="en-US" dirty="0" smtClean="0"/>
              <a:t> = False)</a:t>
            </a:r>
          </a:p>
          <a:p>
            <a:r>
              <a:rPr lang="en-US" dirty="0" smtClean="0"/>
              <a:t>plot = </a:t>
            </a:r>
            <a:r>
              <a:rPr lang="en-US" dirty="0" err="1" smtClean="0"/>
              <a:t>sns.catplot</a:t>
            </a:r>
            <a:r>
              <a:rPr lang="en-US" dirty="0" smtClean="0"/>
              <a:t>(x="race", y="id", data = Data)</a:t>
            </a:r>
          </a:p>
          <a:p>
            <a:endParaRPr lang="en-US" dirty="0" smtClean="0"/>
          </a:p>
          <a:p>
            <a:r>
              <a:rPr lang="en-US" dirty="0" err="1" smtClean="0"/>
              <a:t>plt.title</a:t>
            </a:r>
            <a:r>
              <a:rPr lang="en-US" dirty="0" smtClean="0"/>
              <a:t>(</a:t>
            </a:r>
            <a:r>
              <a:rPr lang="en-US" dirty="0" err="1" smtClean="0"/>
              <a:t>f"The</a:t>
            </a:r>
            <a:r>
              <a:rPr lang="en-US" dirty="0" smtClean="0"/>
              <a:t> Total Amount of each Different Ethnic Populations in Prison")</a:t>
            </a:r>
          </a:p>
          <a:p>
            <a:r>
              <a:rPr lang="en-US" dirty="0" err="1" smtClean="0"/>
              <a:t>plt.xticks</a:t>
            </a:r>
            <a:r>
              <a:rPr lang="en-US" dirty="0" smtClean="0"/>
              <a:t>(rotation=60)</a:t>
            </a:r>
          </a:p>
          <a:p>
            <a:r>
              <a:rPr lang="en-US" dirty="0" err="1" smtClean="0"/>
              <a:t>plt.xlabel</a:t>
            </a:r>
            <a:r>
              <a:rPr lang="en-US" dirty="0" smtClean="0"/>
              <a:t>("Different Ethnicities of People in Prison")</a:t>
            </a:r>
          </a:p>
          <a:p>
            <a:r>
              <a:rPr lang="en-US" dirty="0" err="1" smtClean="0"/>
              <a:t>plt.ylabel</a:t>
            </a:r>
            <a:r>
              <a:rPr lang="en-US" dirty="0" smtClean="0"/>
              <a:t>("id")</a:t>
            </a:r>
          </a:p>
          <a:p>
            <a:r>
              <a:rPr lang="en-US" dirty="0" err="1" smtClean="0"/>
              <a:t>plt.figure</a:t>
            </a:r>
            <a:r>
              <a:rPr lang="en-US" dirty="0" smtClean="0"/>
              <a:t>(</a:t>
            </a:r>
            <a:r>
              <a:rPr lang="en-US" dirty="0" err="1" smtClean="0"/>
              <a:t>figsize</a:t>
            </a:r>
            <a:r>
              <a:rPr lang="en-US" dirty="0" smtClean="0"/>
              <a:t>=(20,50))</a:t>
            </a:r>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19</a:t>
            </a:fld>
            <a:endParaRPr lang="en-US"/>
          </a:p>
        </p:txBody>
      </p:sp>
    </p:spTree>
    <p:extLst>
      <p:ext uri="{BB962C8B-B14F-4D97-AF65-F5344CB8AC3E}">
        <p14:creationId xmlns:p14="http://schemas.microsoft.com/office/powerpoint/2010/main" val="183953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20</a:t>
            </a:fld>
            <a:endParaRPr lang="en-US"/>
          </a:p>
        </p:txBody>
      </p:sp>
    </p:spTree>
    <p:extLst>
      <p:ext uri="{BB962C8B-B14F-4D97-AF65-F5344CB8AC3E}">
        <p14:creationId xmlns:p14="http://schemas.microsoft.com/office/powerpoint/2010/main" val="314680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21</a:t>
            </a:fld>
            <a:endParaRPr lang="en-US"/>
          </a:p>
        </p:txBody>
      </p:sp>
    </p:spTree>
    <p:extLst>
      <p:ext uri="{BB962C8B-B14F-4D97-AF65-F5344CB8AC3E}">
        <p14:creationId xmlns:p14="http://schemas.microsoft.com/office/powerpoint/2010/main" val="167586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22</a:t>
            </a:fld>
            <a:endParaRPr lang="en-US"/>
          </a:p>
        </p:txBody>
      </p:sp>
    </p:spTree>
    <p:extLst>
      <p:ext uri="{BB962C8B-B14F-4D97-AF65-F5344CB8AC3E}">
        <p14:creationId xmlns:p14="http://schemas.microsoft.com/office/powerpoint/2010/main" val="65355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r>
              <a:rPr lang="en-US" dirty="0" smtClean="0"/>
              <a:t>Data = </a:t>
            </a:r>
            <a:r>
              <a:rPr lang="en-US" dirty="0" err="1" smtClean="0"/>
              <a:t>pd.read_csv</a:t>
            </a:r>
            <a:r>
              <a:rPr lang="en-US" dirty="0" smtClean="0"/>
              <a:t>('data/compas-scores-raw.csv', </a:t>
            </a:r>
            <a:r>
              <a:rPr lang="en-US" dirty="0" err="1" smtClean="0"/>
              <a:t>skiprows</a:t>
            </a:r>
            <a:r>
              <a:rPr lang="en-US" dirty="0" smtClean="0"/>
              <a:t> = False)</a:t>
            </a:r>
          </a:p>
          <a:p>
            <a:r>
              <a:rPr lang="en-US" dirty="0" smtClean="0"/>
              <a:t>plot = </a:t>
            </a:r>
            <a:r>
              <a:rPr lang="en-US" dirty="0" err="1" smtClean="0"/>
              <a:t>sns.catplot</a:t>
            </a:r>
            <a:r>
              <a:rPr lang="en-US" dirty="0" smtClean="0"/>
              <a:t>(x="</a:t>
            </a:r>
            <a:r>
              <a:rPr lang="en-US" dirty="0" err="1" smtClean="0"/>
              <a:t>Scale_ID</a:t>
            </a:r>
            <a:r>
              <a:rPr lang="en-US" dirty="0" smtClean="0"/>
              <a:t>", y="</a:t>
            </a:r>
            <a:r>
              <a:rPr lang="en-US" dirty="0" err="1" smtClean="0"/>
              <a:t>RawScore</a:t>
            </a:r>
            <a:r>
              <a:rPr lang="en-US" dirty="0" smtClean="0"/>
              <a:t>", data = Data)</a:t>
            </a:r>
          </a:p>
          <a:p>
            <a:r>
              <a:rPr lang="en-US" dirty="0" err="1" smtClean="0"/>
              <a:t>plt.title</a:t>
            </a:r>
            <a:r>
              <a:rPr lang="en-US" dirty="0" smtClean="0"/>
              <a:t>("The </a:t>
            </a:r>
            <a:r>
              <a:rPr lang="en-US" dirty="0" err="1" smtClean="0"/>
              <a:t>Scale_ID's</a:t>
            </a:r>
            <a:r>
              <a:rPr lang="en-US" dirty="0" smtClean="0"/>
              <a:t> and </a:t>
            </a:r>
            <a:r>
              <a:rPr lang="en-US" dirty="0" err="1" smtClean="0"/>
              <a:t>RawScores</a:t>
            </a:r>
            <a:r>
              <a:rPr lang="en-US" dirty="0" smtClean="0"/>
              <a:t> of Every Prisoner")</a:t>
            </a:r>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7</a:t>
            </a:fld>
            <a:endParaRPr lang="en-US"/>
          </a:p>
        </p:txBody>
      </p:sp>
    </p:spTree>
    <p:extLst>
      <p:ext uri="{BB962C8B-B14F-4D97-AF65-F5344CB8AC3E}">
        <p14:creationId xmlns:p14="http://schemas.microsoft.com/office/powerpoint/2010/main" val="150632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r>
              <a:rPr lang="en-US" dirty="0" smtClean="0"/>
              <a:t>Data = </a:t>
            </a:r>
            <a:r>
              <a:rPr lang="en-US" dirty="0" err="1" smtClean="0"/>
              <a:t>pd.read_csv</a:t>
            </a:r>
            <a:r>
              <a:rPr lang="en-US" dirty="0" smtClean="0"/>
              <a:t>('data/compas-scores-raw.csv', </a:t>
            </a:r>
            <a:r>
              <a:rPr lang="en-US" dirty="0" err="1" smtClean="0"/>
              <a:t>skiprows</a:t>
            </a:r>
            <a:r>
              <a:rPr lang="en-US" dirty="0" smtClean="0"/>
              <a:t> = False)</a:t>
            </a:r>
          </a:p>
          <a:p>
            <a:r>
              <a:rPr lang="en-US" dirty="0" smtClean="0"/>
              <a:t>plot = </a:t>
            </a:r>
            <a:r>
              <a:rPr lang="en-US" dirty="0" err="1" smtClean="0"/>
              <a:t>sns.catplot</a:t>
            </a:r>
            <a:r>
              <a:rPr lang="en-US" dirty="0" smtClean="0"/>
              <a:t>(x="</a:t>
            </a:r>
            <a:r>
              <a:rPr lang="en-US" dirty="0" err="1" smtClean="0"/>
              <a:t>DisplayText</a:t>
            </a:r>
            <a:r>
              <a:rPr lang="en-US" dirty="0" smtClean="0"/>
              <a:t>", y="</a:t>
            </a:r>
            <a:r>
              <a:rPr lang="en-US" dirty="0" err="1" smtClean="0"/>
              <a:t>RawScore</a:t>
            </a:r>
            <a:r>
              <a:rPr lang="en-US" dirty="0" smtClean="0"/>
              <a:t>", data = Data)</a:t>
            </a:r>
          </a:p>
          <a:p>
            <a:r>
              <a:rPr lang="en-US" dirty="0" err="1" smtClean="0"/>
              <a:t>plt.title</a:t>
            </a:r>
            <a:r>
              <a:rPr lang="en-US" dirty="0" smtClean="0"/>
              <a:t>("</a:t>
            </a:r>
            <a:r>
              <a:rPr lang="en-US" dirty="0" err="1" smtClean="0"/>
              <a:t>RawScores</a:t>
            </a:r>
            <a:r>
              <a:rPr lang="en-US" dirty="0" smtClean="0"/>
              <a:t> Corresponding to Every Prisoner's Display Text")</a:t>
            </a:r>
          </a:p>
          <a:p>
            <a:r>
              <a:rPr lang="en-US" dirty="0" err="1" smtClean="0"/>
              <a:t>plt.xticks</a:t>
            </a:r>
            <a:r>
              <a:rPr lang="en-US" dirty="0" smtClean="0"/>
              <a:t>(rotation=60)</a:t>
            </a:r>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8</a:t>
            </a:fld>
            <a:endParaRPr lang="en-US"/>
          </a:p>
        </p:txBody>
      </p:sp>
    </p:spTree>
    <p:extLst>
      <p:ext uri="{BB962C8B-B14F-4D97-AF65-F5344CB8AC3E}">
        <p14:creationId xmlns:p14="http://schemas.microsoft.com/office/powerpoint/2010/main" val="345928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import </a:t>
            </a:r>
            <a:r>
              <a:rPr lang="en-US" sz="1200" dirty="0" err="1" smtClean="0"/>
              <a:t>seaborn</a:t>
            </a:r>
            <a:r>
              <a:rPr lang="en-US" sz="1200" dirty="0" smtClean="0"/>
              <a:t> as </a:t>
            </a:r>
            <a:r>
              <a:rPr lang="en-US" sz="1200" dirty="0" err="1" smtClean="0"/>
              <a:t>sns</a:t>
            </a:r>
            <a:endParaRPr lang="en-US" sz="1200" dirty="0" smtClean="0"/>
          </a:p>
          <a:p>
            <a:r>
              <a:rPr lang="en-US" sz="1200" dirty="0" smtClean="0"/>
              <a:t>import </a:t>
            </a:r>
            <a:r>
              <a:rPr lang="en-US" sz="1200" dirty="0" err="1" smtClean="0"/>
              <a:t>matplotlib.pyplot</a:t>
            </a:r>
            <a:r>
              <a:rPr lang="en-US" sz="1200" dirty="0" smtClean="0"/>
              <a:t> as </a:t>
            </a:r>
            <a:r>
              <a:rPr lang="en-US" sz="1200" dirty="0" err="1" smtClean="0"/>
              <a:t>plt</a:t>
            </a:r>
            <a:endParaRPr lang="en-US" sz="1200" dirty="0" smtClean="0"/>
          </a:p>
          <a:p>
            <a:r>
              <a:rPr lang="en-US" sz="1200" dirty="0" smtClean="0"/>
              <a:t>import pandas as </a:t>
            </a:r>
            <a:r>
              <a:rPr lang="en-US" sz="1200" dirty="0" err="1" smtClean="0"/>
              <a:t>pd</a:t>
            </a:r>
            <a:endParaRPr lang="en-US" sz="1200" dirty="0" smtClean="0"/>
          </a:p>
          <a:p>
            <a:r>
              <a:rPr lang="en-US" sz="1200" dirty="0" smtClean="0"/>
              <a:t>import </a:t>
            </a:r>
            <a:r>
              <a:rPr lang="en-US" sz="1200" dirty="0" err="1" smtClean="0"/>
              <a:t>numpy</a:t>
            </a:r>
            <a:r>
              <a:rPr lang="en-US" sz="1200" dirty="0" smtClean="0"/>
              <a:t> as np</a:t>
            </a:r>
          </a:p>
          <a:p>
            <a:endParaRPr lang="en-US" sz="1200" dirty="0" smtClean="0"/>
          </a:p>
          <a:p>
            <a:r>
              <a:rPr lang="en-US" sz="1200" dirty="0" smtClean="0"/>
              <a:t>Data = </a:t>
            </a:r>
            <a:r>
              <a:rPr lang="en-US" sz="1200" dirty="0" err="1" smtClean="0"/>
              <a:t>pd.read_csv</a:t>
            </a:r>
            <a:r>
              <a:rPr lang="en-US" sz="1200" dirty="0" smtClean="0"/>
              <a:t>('data/compas-scores-raw.csv', </a:t>
            </a:r>
            <a:r>
              <a:rPr lang="en-US" sz="1200" dirty="0" err="1" smtClean="0"/>
              <a:t>skiprows</a:t>
            </a:r>
            <a:r>
              <a:rPr lang="en-US" sz="1200" dirty="0" smtClean="0"/>
              <a:t> = False)</a:t>
            </a:r>
          </a:p>
          <a:p>
            <a:r>
              <a:rPr lang="en-US" sz="1200" dirty="0" err="1" smtClean="0"/>
              <a:t>sns.distplot</a:t>
            </a:r>
            <a:r>
              <a:rPr lang="en-US" sz="1200" dirty="0" smtClean="0"/>
              <a:t>(Data['</a:t>
            </a:r>
            <a:r>
              <a:rPr lang="en-US" sz="1200" dirty="0" err="1" smtClean="0"/>
              <a:t>RawScore</a:t>
            </a:r>
            <a:r>
              <a:rPr lang="en-US" sz="1200" dirty="0" smtClean="0"/>
              <a:t>'])</a:t>
            </a:r>
          </a:p>
          <a:p>
            <a:r>
              <a:rPr lang="en-US" sz="1200" dirty="0" err="1" smtClean="0"/>
              <a:t>plt.title</a:t>
            </a:r>
            <a:r>
              <a:rPr lang="en-US" sz="1200" dirty="0" smtClean="0"/>
              <a:t>(</a:t>
            </a:r>
            <a:r>
              <a:rPr lang="en-US" sz="1200" dirty="0" err="1" smtClean="0"/>
              <a:t>f"Raw</a:t>
            </a:r>
            <a:r>
              <a:rPr lang="en-US" sz="1200" dirty="0" smtClean="0"/>
              <a:t> Score of Every Individual")</a:t>
            </a:r>
          </a:p>
          <a:p>
            <a:r>
              <a:rPr lang="en-US" sz="1200" dirty="0" err="1" smtClean="0"/>
              <a:t>plt.xlabel</a:t>
            </a:r>
            <a:r>
              <a:rPr lang="en-US" sz="1200" dirty="0" smtClean="0"/>
              <a:t>("</a:t>
            </a:r>
            <a:r>
              <a:rPr lang="en-US" sz="1200" dirty="0" err="1" smtClean="0"/>
              <a:t>RawScore</a:t>
            </a:r>
            <a:r>
              <a:rPr lang="en-US" sz="1200" dirty="0" smtClean="0"/>
              <a:t> (ranked -10 to 50)")</a:t>
            </a:r>
          </a:p>
          <a:p>
            <a:r>
              <a:rPr lang="en-US" sz="1200" dirty="0" err="1" smtClean="0"/>
              <a:t>plt.ylabel</a:t>
            </a:r>
            <a:r>
              <a:rPr lang="en-US" sz="1200" dirty="0" smtClean="0"/>
              <a:t>("Fraction of Individual Population that Received the Same Score")</a:t>
            </a:r>
          </a:p>
          <a:p>
            <a:r>
              <a:rPr lang="en-US" sz="1200" dirty="0" err="1" smtClean="0"/>
              <a:t>plt.xticks</a:t>
            </a:r>
            <a:r>
              <a:rPr lang="en-US" sz="1200" dirty="0" smtClean="0"/>
              <a:t>(</a:t>
            </a:r>
            <a:r>
              <a:rPr lang="en-US" sz="1200" dirty="0" err="1" smtClean="0"/>
              <a:t>np.arange</a:t>
            </a:r>
            <a:r>
              <a:rPr lang="en-US" sz="1200" dirty="0" smtClean="0"/>
              <a:t>(-10, 61, 5))</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9</a:t>
            </a:fld>
            <a:endParaRPr lang="en-US"/>
          </a:p>
        </p:txBody>
      </p:sp>
    </p:spTree>
    <p:extLst>
      <p:ext uri="{BB962C8B-B14F-4D97-AF65-F5344CB8AC3E}">
        <p14:creationId xmlns:p14="http://schemas.microsoft.com/office/powerpoint/2010/main" val="42632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r>
              <a:rPr lang="en-US" dirty="0" smtClean="0"/>
              <a:t>Data = </a:t>
            </a:r>
            <a:r>
              <a:rPr lang="en-US" dirty="0" err="1" smtClean="0"/>
              <a:t>pd.read_csv</a:t>
            </a:r>
            <a:r>
              <a:rPr lang="en-US" dirty="0" smtClean="0"/>
              <a:t>('data/compas-scores-raw.csv', </a:t>
            </a:r>
            <a:r>
              <a:rPr lang="en-US" dirty="0" err="1" smtClean="0"/>
              <a:t>skiprows</a:t>
            </a:r>
            <a:r>
              <a:rPr lang="en-US" dirty="0" smtClean="0"/>
              <a:t> = False)</a:t>
            </a:r>
          </a:p>
          <a:p>
            <a:r>
              <a:rPr lang="en-US" dirty="0" smtClean="0"/>
              <a:t>plot = </a:t>
            </a:r>
            <a:r>
              <a:rPr lang="en-US" dirty="0" err="1" smtClean="0"/>
              <a:t>sns.catplot</a:t>
            </a:r>
            <a:r>
              <a:rPr lang="en-US" dirty="0" smtClean="0"/>
              <a:t>(x="</a:t>
            </a:r>
            <a:r>
              <a:rPr lang="en-US" dirty="0" err="1" smtClean="0"/>
              <a:t>Sex_Code_Text</a:t>
            </a:r>
            <a:r>
              <a:rPr lang="en-US" dirty="0" smtClean="0"/>
              <a:t>", y="</a:t>
            </a:r>
            <a:r>
              <a:rPr lang="en-US" dirty="0" err="1" smtClean="0"/>
              <a:t>RawScore</a:t>
            </a:r>
            <a:r>
              <a:rPr lang="en-US" dirty="0" smtClean="0"/>
              <a:t>", data = Data)</a:t>
            </a:r>
          </a:p>
          <a:p>
            <a:r>
              <a:rPr lang="en-US" dirty="0" err="1" smtClean="0"/>
              <a:t>plt.title</a:t>
            </a:r>
            <a:r>
              <a:rPr lang="en-US" dirty="0" smtClean="0"/>
              <a:t>("Raw Score of Females Versus Males")</a:t>
            </a:r>
          </a:p>
          <a:p>
            <a:r>
              <a:rPr lang="en-US" dirty="0" err="1" smtClean="0"/>
              <a:t>plt.xlabel</a:t>
            </a:r>
            <a:r>
              <a:rPr lang="en-US" dirty="0" smtClean="0"/>
              <a:t>("Gender")</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10</a:t>
            </a:fld>
            <a:endParaRPr lang="en-US"/>
          </a:p>
        </p:txBody>
      </p:sp>
    </p:spTree>
    <p:extLst>
      <p:ext uri="{BB962C8B-B14F-4D97-AF65-F5344CB8AC3E}">
        <p14:creationId xmlns:p14="http://schemas.microsoft.com/office/powerpoint/2010/main" val="3132401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import </a:t>
            </a:r>
            <a:r>
              <a:rPr lang="en-US" sz="1200" dirty="0" err="1" smtClean="0"/>
              <a:t>seaborn</a:t>
            </a:r>
            <a:r>
              <a:rPr lang="en-US" sz="1200" dirty="0" smtClean="0"/>
              <a:t> as </a:t>
            </a:r>
            <a:r>
              <a:rPr lang="en-US" sz="1200" dirty="0" err="1" smtClean="0"/>
              <a:t>sns</a:t>
            </a:r>
            <a:endParaRPr lang="en-US" sz="1200" dirty="0" smtClean="0"/>
          </a:p>
          <a:p>
            <a:pPr marL="0" indent="0">
              <a:buNone/>
            </a:pPr>
            <a:r>
              <a:rPr lang="en-US" sz="1200" dirty="0" smtClean="0"/>
              <a:t>import </a:t>
            </a:r>
            <a:r>
              <a:rPr lang="en-US" sz="1200" dirty="0" err="1" smtClean="0"/>
              <a:t>matplotlib.pyplot</a:t>
            </a:r>
            <a:r>
              <a:rPr lang="en-US" sz="1200" dirty="0" smtClean="0"/>
              <a:t> as </a:t>
            </a:r>
            <a:r>
              <a:rPr lang="en-US" sz="1200" dirty="0" err="1" smtClean="0"/>
              <a:t>plt</a:t>
            </a:r>
            <a:endParaRPr lang="en-US" sz="1200" dirty="0" smtClean="0"/>
          </a:p>
          <a:p>
            <a:pPr marL="0" indent="0">
              <a:buNone/>
            </a:pPr>
            <a:r>
              <a:rPr lang="en-US" sz="1200" dirty="0" smtClean="0"/>
              <a:t>import pandas as </a:t>
            </a:r>
            <a:r>
              <a:rPr lang="en-US" sz="1200" dirty="0" err="1" smtClean="0"/>
              <a:t>pd</a:t>
            </a:r>
            <a:endParaRPr lang="en-US" sz="1200" dirty="0" smtClean="0"/>
          </a:p>
          <a:p>
            <a:pPr marL="0" indent="0">
              <a:buNone/>
            </a:pPr>
            <a:endParaRPr lang="en-US" sz="1200" dirty="0" smtClean="0"/>
          </a:p>
          <a:p>
            <a:pPr marL="0" indent="0">
              <a:buNone/>
            </a:pPr>
            <a:endParaRPr lang="en-US" sz="1200" dirty="0" smtClean="0"/>
          </a:p>
          <a:p>
            <a:pPr marL="0" indent="0">
              <a:buNone/>
            </a:pPr>
            <a:r>
              <a:rPr lang="en-US" sz="1200" dirty="0" smtClean="0"/>
              <a:t>Data = </a:t>
            </a:r>
            <a:r>
              <a:rPr lang="en-US" sz="1200" dirty="0" err="1" smtClean="0"/>
              <a:t>pd.read_csv</a:t>
            </a:r>
            <a:r>
              <a:rPr lang="en-US" sz="1200" dirty="0" smtClean="0"/>
              <a:t>('data/compas-scores-raw.csv', </a:t>
            </a:r>
            <a:r>
              <a:rPr lang="en-US" sz="1200" dirty="0" err="1" smtClean="0"/>
              <a:t>skiprows</a:t>
            </a:r>
            <a:r>
              <a:rPr lang="en-US" sz="1200" dirty="0" smtClean="0"/>
              <a:t> = False)</a:t>
            </a:r>
          </a:p>
          <a:p>
            <a:pPr marL="0" indent="0">
              <a:buNone/>
            </a:pPr>
            <a:endParaRPr lang="en-US" sz="1200" dirty="0" smtClean="0"/>
          </a:p>
          <a:p>
            <a:pPr marL="0" indent="0">
              <a:buNone/>
            </a:pPr>
            <a:r>
              <a:rPr lang="en-US" sz="1200" dirty="0" smtClean="0"/>
              <a:t>plot = </a:t>
            </a:r>
            <a:r>
              <a:rPr lang="en-US" sz="1200" dirty="0" err="1" smtClean="0"/>
              <a:t>sns.catplot</a:t>
            </a:r>
            <a:r>
              <a:rPr lang="en-US" sz="1200" dirty="0" smtClean="0"/>
              <a:t>(x="</a:t>
            </a:r>
            <a:r>
              <a:rPr lang="en-US" sz="1200" dirty="0" err="1" smtClean="0"/>
              <a:t>Ethnic_Code_Text</a:t>
            </a:r>
            <a:r>
              <a:rPr lang="en-US" sz="1200" dirty="0" smtClean="0"/>
              <a:t>", y="</a:t>
            </a:r>
            <a:r>
              <a:rPr lang="en-US" sz="1200" dirty="0" err="1" smtClean="0"/>
              <a:t>RawScore</a:t>
            </a:r>
            <a:r>
              <a:rPr lang="en-US" sz="1200" dirty="0" smtClean="0"/>
              <a:t>", data = Data)</a:t>
            </a:r>
          </a:p>
          <a:p>
            <a:pPr marL="0" indent="0">
              <a:buNone/>
            </a:pPr>
            <a:endParaRPr lang="en-US" sz="1200" dirty="0" smtClean="0"/>
          </a:p>
          <a:p>
            <a:pPr marL="0" indent="0">
              <a:buNone/>
            </a:pPr>
            <a:r>
              <a:rPr lang="en-US" sz="1200" dirty="0" err="1" smtClean="0"/>
              <a:t>plt.title</a:t>
            </a:r>
            <a:r>
              <a:rPr lang="en-US" sz="1200" dirty="0" smtClean="0"/>
              <a:t>(</a:t>
            </a:r>
            <a:r>
              <a:rPr lang="en-US" sz="1200" dirty="0" err="1" smtClean="0"/>
              <a:t>f"Raw</a:t>
            </a:r>
            <a:r>
              <a:rPr lang="en-US" sz="1200" dirty="0" smtClean="0"/>
              <a:t> Score of Different Ethnic Individuals")</a:t>
            </a:r>
          </a:p>
          <a:p>
            <a:pPr marL="0" indent="0">
              <a:buNone/>
            </a:pPr>
            <a:r>
              <a:rPr lang="en-US" sz="1200" dirty="0" err="1" smtClean="0"/>
              <a:t>plt.xticks</a:t>
            </a:r>
            <a:r>
              <a:rPr lang="en-US" sz="1200" dirty="0" smtClean="0"/>
              <a:t>(rotation=60)</a:t>
            </a:r>
          </a:p>
          <a:p>
            <a:pPr marL="0" indent="0">
              <a:buNone/>
            </a:pPr>
            <a:r>
              <a:rPr lang="en-US" sz="1200" dirty="0" err="1" smtClean="0"/>
              <a:t>plt.xlabel</a:t>
            </a:r>
            <a:r>
              <a:rPr lang="en-US" sz="1200" dirty="0" smtClean="0"/>
              <a:t>("Different Ethnicities of People in Prison")</a:t>
            </a:r>
          </a:p>
          <a:p>
            <a:pPr marL="0" indent="0">
              <a:buNone/>
            </a:pPr>
            <a:r>
              <a:rPr lang="en-US" sz="1200" dirty="0" err="1" smtClean="0"/>
              <a:t>plt.figure</a:t>
            </a:r>
            <a:r>
              <a:rPr lang="en-US" sz="1200" dirty="0" smtClean="0"/>
              <a:t>(</a:t>
            </a:r>
            <a:r>
              <a:rPr lang="en-US" sz="1200" dirty="0" err="1" smtClean="0"/>
              <a:t>figsize</a:t>
            </a:r>
            <a:r>
              <a:rPr lang="en-US" sz="1200" dirty="0" smtClean="0"/>
              <a:t>=(20,50))</a:t>
            </a:r>
          </a:p>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11</a:t>
            </a:fld>
            <a:endParaRPr lang="en-US"/>
          </a:p>
        </p:txBody>
      </p:sp>
    </p:spTree>
    <p:extLst>
      <p:ext uri="{BB962C8B-B14F-4D97-AF65-F5344CB8AC3E}">
        <p14:creationId xmlns:p14="http://schemas.microsoft.com/office/powerpoint/2010/main" val="30802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r>
              <a:rPr lang="en-US" dirty="0" smtClean="0"/>
              <a:t>import </a:t>
            </a:r>
            <a:r>
              <a:rPr lang="en-US" dirty="0" err="1" smtClean="0"/>
              <a:t>numpy</a:t>
            </a:r>
            <a:r>
              <a:rPr lang="en-US" dirty="0" smtClean="0"/>
              <a:t> as np</a:t>
            </a:r>
          </a:p>
          <a:p>
            <a:endParaRPr lang="en-US" dirty="0" smtClean="0"/>
          </a:p>
          <a:p>
            <a:r>
              <a:rPr lang="en-US" dirty="0" smtClean="0"/>
              <a:t>Data = </a:t>
            </a:r>
            <a:r>
              <a:rPr lang="en-US" dirty="0" err="1" smtClean="0"/>
              <a:t>pd.read_csv</a:t>
            </a:r>
            <a:r>
              <a:rPr lang="en-US" dirty="0" smtClean="0"/>
              <a:t>('data/compas-scores-raw.csv', </a:t>
            </a:r>
            <a:r>
              <a:rPr lang="en-US" dirty="0" err="1" smtClean="0"/>
              <a:t>skiprows</a:t>
            </a:r>
            <a:r>
              <a:rPr lang="en-US" dirty="0" smtClean="0"/>
              <a:t> = False)</a:t>
            </a:r>
          </a:p>
          <a:p>
            <a:r>
              <a:rPr lang="en-US" dirty="0" err="1" smtClean="0"/>
              <a:t>sns.distplot</a:t>
            </a:r>
            <a:r>
              <a:rPr lang="en-US" dirty="0" smtClean="0"/>
              <a:t>(Data['</a:t>
            </a:r>
            <a:r>
              <a:rPr lang="en-US" dirty="0" err="1" smtClean="0"/>
              <a:t>DecileScore</a:t>
            </a:r>
            <a:r>
              <a:rPr lang="en-US" dirty="0" smtClean="0"/>
              <a:t>'])</a:t>
            </a:r>
          </a:p>
          <a:p>
            <a:r>
              <a:rPr lang="en-US" dirty="0" err="1" smtClean="0"/>
              <a:t>plt.title</a:t>
            </a:r>
            <a:r>
              <a:rPr lang="en-US" dirty="0" smtClean="0"/>
              <a:t>(</a:t>
            </a:r>
            <a:r>
              <a:rPr lang="en-US" dirty="0" err="1" smtClean="0"/>
              <a:t>f"Decile</a:t>
            </a:r>
            <a:r>
              <a:rPr lang="en-US" dirty="0" smtClean="0"/>
              <a:t> Score of Every Individual")</a:t>
            </a:r>
          </a:p>
          <a:p>
            <a:r>
              <a:rPr lang="en-US" dirty="0" err="1" smtClean="0"/>
              <a:t>plt.xlabel</a:t>
            </a:r>
            <a:r>
              <a:rPr lang="en-US" dirty="0" smtClean="0"/>
              <a:t>("Decile Score (ranked from -5 to 15)")</a:t>
            </a:r>
          </a:p>
          <a:p>
            <a:r>
              <a:rPr lang="en-US" dirty="0" err="1" smtClean="0"/>
              <a:t>plt.ylabel</a:t>
            </a:r>
            <a:r>
              <a:rPr lang="en-US" dirty="0" smtClean="0"/>
              <a:t>("Fraction of Individual Population that Received the Same Score")</a:t>
            </a:r>
          </a:p>
          <a:p>
            <a:r>
              <a:rPr lang="en-US" dirty="0" err="1" smtClean="0"/>
              <a:t>plt.xticks</a:t>
            </a:r>
            <a:r>
              <a:rPr lang="en-US" dirty="0" smtClean="0"/>
              <a:t>(</a:t>
            </a:r>
            <a:r>
              <a:rPr lang="en-US" dirty="0" err="1" smtClean="0"/>
              <a:t>np.arange</a:t>
            </a:r>
            <a:r>
              <a:rPr lang="en-US" dirty="0" smtClean="0"/>
              <a:t>(-5, 16, 1))</a:t>
            </a:r>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12</a:t>
            </a:fld>
            <a:endParaRPr lang="en-US"/>
          </a:p>
        </p:txBody>
      </p:sp>
    </p:spTree>
    <p:extLst>
      <p:ext uri="{BB962C8B-B14F-4D97-AF65-F5344CB8AC3E}">
        <p14:creationId xmlns:p14="http://schemas.microsoft.com/office/powerpoint/2010/main" val="371371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14</a:t>
            </a:fld>
            <a:endParaRPr lang="en-US"/>
          </a:p>
        </p:txBody>
      </p:sp>
    </p:spTree>
    <p:extLst>
      <p:ext uri="{BB962C8B-B14F-4D97-AF65-F5344CB8AC3E}">
        <p14:creationId xmlns:p14="http://schemas.microsoft.com/office/powerpoint/2010/main" val="163712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seaborn</a:t>
            </a:r>
            <a:r>
              <a:rPr lang="en-US" dirty="0" smtClean="0"/>
              <a:t> as </a:t>
            </a:r>
            <a:r>
              <a:rPr lang="en-US" dirty="0" err="1" smtClean="0"/>
              <a:t>sns</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smtClean="0"/>
          </a:p>
          <a:p>
            <a:r>
              <a:rPr lang="en-US" dirty="0" smtClean="0"/>
              <a:t>Data = </a:t>
            </a:r>
            <a:r>
              <a:rPr lang="en-US" dirty="0" err="1" smtClean="0"/>
              <a:t>pd.read_csv</a:t>
            </a:r>
            <a:r>
              <a:rPr lang="en-US" dirty="0" smtClean="0"/>
              <a:t>('data/cox-violent-parsed.csv', </a:t>
            </a:r>
            <a:r>
              <a:rPr lang="en-US" dirty="0" err="1" smtClean="0"/>
              <a:t>skiprows</a:t>
            </a:r>
            <a:r>
              <a:rPr lang="en-US" dirty="0" smtClean="0"/>
              <a:t> = False)</a:t>
            </a:r>
          </a:p>
          <a:p>
            <a:r>
              <a:rPr lang="en-US" dirty="0" smtClean="0"/>
              <a:t>plot = </a:t>
            </a:r>
            <a:r>
              <a:rPr lang="en-US" dirty="0" err="1" smtClean="0"/>
              <a:t>sns.catplot</a:t>
            </a:r>
            <a:r>
              <a:rPr lang="en-US" dirty="0" smtClean="0"/>
              <a:t>(x="</a:t>
            </a:r>
            <a:r>
              <a:rPr lang="en-US" dirty="0" err="1" smtClean="0"/>
              <a:t>v_score_text</a:t>
            </a:r>
            <a:r>
              <a:rPr lang="en-US" dirty="0" smtClean="0"/>
              <a:t>", y="</a:t>
            </a:r>
            <a:r>
              <a:rPr lang="en-US" dirty="0" err="1" smtClean="0"/>
              <a:t>v_decile_score</a:t>
            </a:r>
            <a:r>
              <a:rPr lang="en-US" dirty="0" smtClean="0"/>
              <a:t>", data = Data)</a:t>
            </a:r>
          </a:p>
          <a:p>
            <a:endParaRPr lang="en-US" dirty="0" smtClean="0"/>
          </a:p>
          <a:p>
            <a:r>
              <a:rPr lang="en-US" dirty="0" err="1" smtClean="0"/>
              <a:t>plt.title</a:t>
            </a:r>
            <a:r>
              <a:rPr lang="en-US" dirty="0" smtClean="0"/>
              <a:t>("Violent Scores Associated with V_Decile (Violent Decile) Scores")</a:t>
            </a:r>
          </a:p>
          <a:p>
            <a:r>
              <a:rPr lang="en-US" dirty="0" err="1" smtClean="0"/>
              <a:t>plt.xlabel</a:t>
            </a:r>
            <a:r>
              <a:rPr lang="en-US" dirty="0" smtClean="0"/>
              <a:t>("Danger Level of a Person's Violent Score")</a:t>
            </a:r>
          </a:p>
          <a:p>
            <a:r>
              <a:rPr lang="en-US" dirty="0" err="1" smtClean="0"/>
              <a:t>plt.ylabel</a:t>
            </a:r>
            <a:r>
              <a:rPr lang="en-US" dirty="0" smtClean="0"/>
              <a:t>("V_Decile Risk Score Level (from 1 to 10)")</a:t>
            </a:r>
            <a:endParaRPr lang="en-US" dirty="0"/>
          </a:p>
        </p:txBody>
      </p:sp>
      <p:sp>
        <p:nvSpPr>
          <p:cNvPr id="4" name="Slide Number Placeholder 3"/>
          <p:cNvSpPr>
            <a:spLocks noGrp="1"/>
          </p:cNvSpPr>
          <p:nvPr>
            <p:ph type="sldNum" sz="quarter" idx="10"/>
          </p:nvPr>
        </p:nvSpPr>
        <p:spPr/>
        <p:txBody>
          <a:bodyPr/>
          <a:lstStyle/>
          <a:p>
            <a:fld id="{0F37C3FD-8EFB-4267-8C29-8413E68C2CE8}" type="slidenum">
              <a:rPr lang="en-US" smtClean="0"/>
              <a:t>15</a:t>
            </a:fld>
            <a:endParaRPr lang="en-US"/>
          </a:p>
        </p:txBody>
      </p:sp>
    </p:spTree>
    <p:extLst>
      <p:ext uri="{BB962C8B-B14F-4D97-AF65-F5344CB8AC3E}">
        <p14:creationId xmlns:p14="http://schemas.microsoft.com/office/powerpoint/2010/main" val="1116463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A30B83-DDF8-4E8D-A56F-C9A5BAECADD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183353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352241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4004629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F5973B2-76D1-4B52-9F03-0B088F64BB2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42303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323699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A30B83-DDF8-4E8D-A56F-C9A5BAECADD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388360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A30B83-DDF8-4E8D-A56F-C9A5BAECADD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125140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30B83-DDF8-4E8D-A56F-C9A5BAECADD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3564692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2A30B83-DDF8-4E8D-A56F-C9A5BAECADD6}" type="datetimeFigureOut">
              <a:rPr lang="en-US" smtClean="0"/>
              <a:t>11/8/2020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F5973B2-76D1-4B52-9F03-0B088F64BB26}" type="slidenum">
              <a:rPr lang="en-US" smtClean="0"/>
              <a:t>‹#›</a:t>
            </a:fld>
            <a:endParaRPr lang="en-US"/>
          </a:p>
        </p:txBody>
      </p:sp>
    </p:spTree>
    <p:extLst>
      <p:ext uri="{BB962C8B-B14F-4D97-AF65-F5344CB8AC3E}">
        <p14:creationId xmlns:p14="http://schemas.microsoft.com/office/powerpoint/2010/main" val="322070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30B83-DDF8-4E8D-A56F-C9A5BAECADD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413839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A30B83-DDF8-4E8D-A56F-C9A5BAECADD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23574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264877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A30B83-DDF8-4E8D-A56F-C9A5BAECADD6}"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307700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A30B83-DDF8-4E8D-A56F-C9A5BAECADD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237843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A30B83-DDF8-4E8D-A56F-C9A5BAECADD6}"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236639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271926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A30B83-DDF8-4E8D-A56F-C9A5BAECADD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973B2-76D1-4B52-9F03-0B088F64BB26}" type="slidenum">
              <a:rPr lang="en-US" smtClean="0"/>
              <a:t>‹#›</a:t>
            </a:fld>
            <a:endParaRPr lang="en-US"/>
          </a:p>
        </p:txBody>
      </p:sp>
    </p:spTree>
    <p:extLst>
      <p:ext uri="{BB962C8B-B14F-4D97-AF65-F5344CB8AC3E}">
        <p14:creationId xmlns:p14="http://schemas.microsoft.com/office/powerpoint/2010/main" val="65756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A30B83-DDF8-4E8D-A56F-C9A5BAECADD6}" type="datetimeFigureOut">
              <a:rPr lang="en-US" smtClean="0"/>
              <a:t>11/8/2020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F5973B2-76D1-4B52-9F03-0B088F64BB26}" type="slidenum">
              <a:rPr lang="en-US" smtClean="0"/>
              <a:t>‹#›</a:t>
            </a:fld>
            <a:endParaRPr lang="en-US"/>
          </a:p>
        </p:txBody>
      </p:sp>
    </p:spTree>
    <p:extLst>
      <p:ext uri="{BB962C8B-B14F-4D97-AF65-F5344CB8AC3E}">
        <p14:creationId xmlns:p14="http://schemas.microsoft.com/office/powerpoint/2010/main" val="35889384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nofer/compass" TargetMode="External"/><Relationship Id="rId2" Type="http://schemas.openxmlformats.org/officeDocument/2006/relationships/hyperlink" Target="https://www.propublica.org/article/machine-bias-risk-assessments-in-criminal-sentencing" TargetMode="External"/><Relationship Id="rId1" Type="http://schemas.openxmlformats.org/officeDocument/2006/relationships/slideLayout" Target="../slideLayouts/slideLayout2.xml"/><Relationship Id="rId5" Type="http://schemas.openxmlformats.org/officeDocument/2006/relationships/hyperlink" Target="https://investigate.ai/propublica-criminal-sentencing/week-5-1-machine-bias-class/" TargetMode="External"/><Relationship Id="rId4" Type="http://schemas.openxmlformats.org/officeDocument/2006/relationships/hyperlink" Target="https://prisonwriters.com/racism-in-pri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51760"/>
            <a:ext cx="8144134" cy="1455019"/>
          </a:xfrm>
        </p:spPr>
        <p:txBody>
          <a:bodyPr/>
          <a:lstStyle/>
          <a:p>
            <a:r>
              <a:rPr lang="en-US" sz="3600" dirty="0" smtClean="0"/>
              <a:t>Exploring the Design and Flaws of Machine Learning Technology By Analyzing Compiled Jail Datasets</a:t>
            </a:r>
            <a:endParaRPr lang="en-US" sz="3600" dirty="0"/>
          </a:p>
        </p:txBody>
      </p:sp>
      <p:sp>
        <p:nvSpPr>
          <p:cNvPr id="3" name="Subtitle 2"/>
          <p:cNvSpPr>
            <a:spLocks noGrp="1"/>
          </p:cNvSpPr>
          <p:nvPr>
            <p:ph type="subTitle" idx="1"/>
          </p:nvPr>
        </p:nvSpPr>
        <p:spPr/>
        <p:txBody>
          <a:bodyPr>
            <a:normAutofit/>
          </a:bodyPr>
          <a:lstStyle/>
          <a:p>
            <a:r>
              <a:rPr lang="en-US" dirty="0" smtClean="0"/>
              <a:t>Andrew Dass</a:t>
            </a:r>
          </a:p>
          <a:p>
            <a:r>
              <a:rPr lang="en-US" dirty="0" smtClean="0"/>
              <a:t>11/8/20 </a:t>
            </a:r>
            <a:endParaRPr lang="en-US" dirty="0"/>
          </a:p>
        </p:txBody>
      </p:sp>
    </p:spTree>
    <p:extLst>
      <p:ext uri="{BB962C8B-B14F-4D97-AF65-F5344CB8AC3E}">
        <p14:creationId xmlns:p14="http://schemas.microsoft.com/office/powerpoint/2010/main" val="69584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Compas-Scores Data: Raw Score of Females and Males</a:t>
            </a:r>
            <a:endParaRPr lang="en-US" dirty="0"/>
          </a:p>
        </p:txBody>
      </p:sp>
      <p:sp>
        <p:nvSpPr>
          <p:cNvPr id="3" name="Content Placeholder 2"/>
          <p:cNvSpPr>
            <a:spLocks noGrp="1"/>
          </p:cNvSpPr>
          <p:nvPr>
            <p:ph idx="1"/>
          </p:nvPr>
        </p:nvSpPr>
        <p:spPr>
          <a:xfrm>
            <a:off x="680321" y="2336872"/>
            <a:ext cx="6125593" cy="4358217"/>
          </a:xfrm>
        </p:spPr>
        <p:txBody>
          <a:bodyPr>
            <a:normAutofit lnSpcReduction="10000"/>
          </a:bodyPr>
          <a:lstStyle/>
          <a:p>
            <a:r>
              <a:rPr lang="en-US" dirty="0" smtClean="0"/>
              <a:t>The </a:t>
            </a:r>
            <a:r>
              <a:rPr lang="en-US" dirty="0" err="1" smtClean="0"/>
              <a:t>catplot</a:t>
            </a:r>
            <a:r>
              <a:rPr lang="en-US" dirty="0" smtClean="0"/>
              <a:t> graph shown to the right is to showcase how many men and women were in jail</a:t>
            </a:r>
          </a:p>
          <a:p>
            <a:r>
              <a:rPr lang="en-US" dirty="0" smtClean="0"/>
              <a:t>It seems there might be more men than women in this study</a:t>
            </a:r>
          </a:p>
          <a:p>
            <a:r>
              <a:rPr lang="en-US" dirty="0" smtClean="0"/>
              <a:t>This graph also shows, despite your gender, many people were given a variety of raw scores from the range they were giving. </a:t>
            </a:r>
          </a:p>
          <a:p>
            <a:r>
              <a:rPr lang="en-US" dirty="0" smtClean="0"/>
              <a:t>Men seemed to score higher raw scores proving they were innocent though there is no evidence to showcase why</a:t>
            </a:r>
            <a:endParaRPr lang="en-US" dirty="0"/>
          </a:p>
        </p:txBody>
      </p:sp>
      <p:pic>
        <p:nvPicPr>
          <p:cNvPr id="4" name="Picture 3"/>
          <p:cNvPicPr>
            <a:picLocks noChangeAspect="1"/>
          </p:cNvPicPr>
          <p:nvPr/>
        </p:nvPicPr>
        <p:blipFill rotWithShape="1">
          <a:blip r:embed="rId3"/>
          <a:srcRect r="8308"/>
          <a:stretch/>
        </p:blipFill>
        <p:spPr>
          <a:xfrm>
            <a:off x="6947338" y="2151828"/>
            <a:ext cx="4288221" cy="4467225"/>
          </a:xfrm>
          <a:prstGeom prst="rect">
            <a:avLst/>
          </a:prstGeom>
        </p:spPr>
      </p:pic>
    </p:spTree>
    <p:extLst>
      <p:ext uri="{BB962C8B-B14F-4D97-AF65-F5344CB8AC3E}">
        <p14:creationId xmlns:p14="http://schemas.microsoft.com/office/powerpoint/2010/main" val="155591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Compas</a:t>
            </a:r>
            <a:r>
              <a:rPr lang="en-US" dirty="0" smtClean="0"/>
              <a:t>-Scores Data: Ethnicity vs Raw Score</a:t>
            </a:r>
            <a:endParaRPr lang="en-US" dirty="0"/>
          </a:p>
        </p:txBody>
      </p:sp>
      <p:sp>
        <p:nvSpPr>
          <p:cNvPr id="3" name="Content Placeholder 2"/>
          <p:cNvSpPr>
            <a:spLocks noGrp="1"/>
          </p:cNvSpPr>
          <p:nvPr>
            <p:ph idx="1"/>
          </p:nvPr>
        </p:nvSpPr>
        <p:spPr>
          <a:xfrm>
            <a:off x="680321" y="2112925"/>
            <a:ext cx="5352617" cy="4623541"/>
          </a:xfrm>
        </p:spPr>
        <p:txBody>
          <a:bodyPr>
            <a:noAutofit/>
          </a:bodyPr>
          <a:lstStyle/>
          <a:p>
            <a:r>
              <a:rPr lang="en-US" sz="2000" dirty="0" smtClean="0"/>
              <a:t>To the right shows a </a:t>
            </a:r>
            <a:r>
              <a:rPr lang="en-US" sz="2000" dirty="0" err="1" smtClean="0"/>
              <a:t>catplot</a:t>
            </a:r>
            <a:r>
              <a:rPr lang="en-US" sz="2000" dirty="0" smtClean="0"/>
              <a:t> graph showing the different ethnicities of all the prisoners in this study</a:t>
            </a:r>
          </a:p>
          <a:p>
            <a:r>
              <a:rPr lang="en-US" sz="2000" dirty="0" smtClean="0"/>
              <a:t>It seems many people of every ethnicity was given many different raw scores </a:t>
            </a:r>
          </a:p>
          <a:p>
            <a:r>
              <a:rPr lang="en-US" sz="2000" dirty="0" smtClean="0"/>
              <a:t>From observing the data, it is strange that African-American was labeled twice in the data as “African-American” and “African-Am”</a:t>
            </a:r>
          </a:p>
          <a:p>
            <a:r>
              <a:rPr lang="en-US" sz="2000" dirty="0" smtClean="0"/>
              <a:t>Is there </a:t>
            </a:r>
            <a:r>
              <a:rPr lang="en-US" sz="2000" dirty="0" smtClean="0"/>
              <a:t>a </a:t>
            </a:r>
            <a:r>
              <a:rPr lang="en-US" sz="2000" dirty="0" smtClean="0"/>
              <a:t>reason they made two columns African Americans to separate them for classified information?</a:t>
            </a:r>
          </a:p>
          <a:p>
            <a:r>
              <a:rPr lang="en-US" sz="2000" dirty="0" smtClean="0"/>
              <a:t>There is also an “other” column which may include more or the ethnicities already shown</a:t>
            </a:r>
            <a:endParaRPr lang="en-US" sz="2000" dirty="0"/>
          </a:p>
        </p:txBody>
      </p:sp>
      <p:pic>
        <p:nvPicPr>
          <p:cNvPr id="4" name="Picture 3"/>
          <p:cNvPicPr>
            <a:picLocks noChangeAspect="1"/>
          </p:cNvPicPr>
          <p:nvPr/>
        </p:nvPicPr>
        <p:blipFill rotWithShape="1">
          <a:blip r:embed="rId3"/>
          <a:srcRect r="14067"/>
          <a:stretch/>
        </p:blipFill>
        <p:spPr>
          <a:xfrm>
            <a:off x="6314911" y="2112924"/>
            <a:ext cx="4636867" cy="4745076"/>
          </a:xfrm>
          <a:prstGeom prst="rect">
            <a:avLst/>
          </a:prstGeom>
        </p:spPr>
      </p:pic>
    </p:spTree>
    <p:extLst>
      <p:ext uri="{BB962C8B-B14F-4D97-AF65-F5344CB8AC3E}">
        <p14:creationId xmlns:p14="http://schemas.microsoft.com/office/powerpoint/2010/main" val="204011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Compas</a:t>
            </a:r>
            <a:r>
              <a:rPr lang="en-US" dirty="0" smtClean="0"/>
              <a:t>-Scores Data: Decile Score of Individuals</a:t>
            </a:r>
            <a:endParaRPr lang="en-US" dirty="0"/>
          </a:p>
        </p:txBody>
      </p:sp>
      <p:sp>
        <p:nvSpPr>
          <p:cNvPr id="3" name="Content Placeholder 2"/>
          <p:cNvSpPr>
            <a:spLocks noGrp="1"/>
          </p:cNvSpPr>
          <p:nvPr>
            <p:ph idx="1"/>
          </p:nvPr>
        </p:nvSpPr>
        <p:spPr>
          <a:xfrm>
            <a:off x="680322" y="2336872"/>
            <a:ext cx="5431112" cy="4133375"/>
          </a:xfrm>
        </p:spPr>
        <p:txBody>
          <a:bodyPr/>
          <a:lstStyle/>
          <a:p>
            <a:r>
              <a:rPr lang="en-US" dirty="0" smtClean="0"/>
              <a:t>To the right shows a </a:t>
            </a:r>
            <a:r>
              <a:rPr lang="en-US" dirty="0" err="1" smtClean="0"/>
              <a:t>distplot</a:t>
            </a:r>
            <a:r>
              <a:rPr lang="en-US" dirty="0" smtClean="0"/>
              <a:t> for every prisoner’s decile score</a:t>
            </a:r>
          </a:p>
          <a:p>
            <a:r>
              <a:rPr lang="en-US" dirty="0" smtClean="0"/>
              <a:t>The higher the decile score, the more of a risk the person is</a:t>
            </a:r>
          </a:p>
          <a:p>
            <a:r>
              <a:rPr lang="en-US" dirty="0" smtClean="0"/>
              <a:t>The y-axis shows a fraction of the entire population received that score. Ex: 0.4 or 40% of the prisoners received a decile score of 1.</a:t>
            </a:r>
            <a:endParaRPr lang="en-US" dirty="0"/>
          </a:p>
        </p:txBody>
      </p:sp>
      <p:pic>
        <p:nvPicPr>
          <p:cNvPr id="5" name="Picture 4"/>
          <p:cNvPicPr>
            <a:picLocks noChangeAspect="1"/>
          </p:cNvPicPr>
          <p:nvPr/>
        </p:nvPicPr>
        <p:blipFill>
          <a:blip r:embed="rId3"/>
          <a:stretch>
            <a:fillRect/>
          </a:stretch>
        </p:blipFill>
        <p:spPr>
          <a:xfrm>
            <a:off x="6285112" y="2336872"/>
            <a:ext cx="5038725" cy="4019550"/>
          </a:xfrm>
          <a:prstGeom prst="rect">
            <a:avLst/>
          </a:prstGeom>
        </p:spPr>
      </p:pic>
    </p:spTree>
    <p:extLst>
      <p:ext uri="{BB962C8B-B14F-4D97-AF65-F5344CB8AC3E}">
        <p14:creationId xmlns:p14="http://schemas.microsoft.com/office/powerpoint/2010/main" val="203075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r>
              <a:rPr lang="en-US" dirty="0" err="1" smtClean="0"/>
              <a:t>Compas</a:t>
            </a:r>
            <a:r>
              <a:rPr lang="en-US" dirty="0" smtClean="0"/>
              <a:t>-Scores Data Continued)</a:t>
            </a:r>
            <a:endParaRPr lang="en-US" dirty="0"/>
          </a:p>
        </p:txBody>
      </p:sp>
      <p:sp>
        <p:nvSpPr>
          <p:cNvPr id="3" name="Content Placeholder 2"/>
          <p:cNvSpPr>
            <a:spLocks noGrp="1"/>
          </p:cNvSpPr>
          <p:nvPr>
            <p:ph idx="1"/>
          </p:nvPr>
        </p:nvSpPr>
        <p:spPr/>
        <p:txBody>
          <a:bodyPr>
            <a:normAutofit lnSpcReduction="10000"/>
          </a:bodyPr>
          <a:lstStyle/>
          <a:p>
            <a:r>
              <a:rPr lang="en-US" dirty="0"/>
              <a:t>The lower your raw-score is, the higher chance you are indicated </a:t>
            </a:r>
            <a:r>
              <a:rPr lang="en-US" dirty="0" smtClean="0"/>
              <a:t>of </a:t>
            </a:r>
            <a:r>
              <a:rPr lang="en-US" dirty="0"/>
              <a:t>being a risk </a:t>
            </a:r>
            <a:endParaRPr lang="en-US" dirty="0" smtClean="0"/>
          </a:p>
          <a:p>
            <a:r>
              <a:rPr lang="en-US" dirty="0" smtClean="0"/>
              <a:t>From the looks of it, most of the population is consisted of Caucasian and African-American people</a:t>
            </a:r>
          </a:p>
          <a:p>
            <a:r>
              <a:rPr lang="en-US" dirty="0" smtClean="0"/>
              <a:t>From the ethnicity chart, there are two columns for African-Americans</a:t>
            </a:r>
          </a:p>
          <a:p>
            <a:r>
              <a:rPr lang="en-US" dirty="0" smtClean="0"/>
              <a:t>Since the dots are small, they can overlap in the graphs and prove which ethnic population has the most people in this jail study </a:t>
            </a:r>
          </a:p>
          <a:p>
            <a:r>
              <a:rPr lang="en-US" dirty="0" smtClean="0"/>
              <a:t>From observing the data, there is not a justifiable reason to have two columns for African-Americans</a:t>
            </a:r>
            <a:endParaRPr lang="en-US" dirty="0"/>
          </a:p>
        </p:txBody>
      </p:sp>
    </p:spTree>
    <p:extLst>
      <p:ext uri="{BB962C8B-B14F-4D97-AF65-F5344CB8AC3E}">
        <p14:creationId xmlns:p14="http://schemas.microsoft.com/office/powerpoint/2010/main" val="421222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Cox-Violent Parsed</a:t>
            </a:r>
            <a:endParaRPr lang="en-US" dirty="0"/>
          </a:p>
        </p:txBody>
      </p:sp>
      <p:sp>
        <p:nvSpPr>
          <p:cNvPr id="3" name="Content Placeholder 2"/>
          <p:cNvSpPr>
            <a:spLocks noGrp="1"/>
          </p:cNvSpPr>
          <p:nvPr>
            <p:ph idx="1"/>
          </p:nvPr>
        </p:nvSpPr>
        <p:spPr/>
        <p:txBody>
          <a:bodyPr/>
          <a:lstStyle/>
          <a:p>
            <a:r>
              <a:rPr lang="en-US" dirty="0" smtClean="0"/>
              <a:t>This study has the following columns of data:</a:t>
            </a:r>
          </a:p>
          <a:p>
            <a:pPr>
              <a:buFont typeface="Wingdings" panose="05000000000000000000" pitchFamily="2" charset="2"/>
              <a:buChar char="v"/>
            </a:pPr>
            <a:r>
              <a:rPr lang="en-US" dirty="0" smtClean="0"/>
              <a:t>Person’s Violent Score – Characterized as Low, Medium or High of 			         being a threat</a:t>
            </a:r>
          </a:p>
          <a:p>
            <a:pPr>
              <a:buFont typeface="Wingdings" panose="05000000000000000000" pitchFamily="2" charset="2"/>
              <a:buChar char="v"/>
            </a:pPr>
            <a:r>
              <a:rPr lang="en-US" dirty="0" smtClean="0"/>
              <a:t>V_Decile (Violent Decile) Score – A score given to prisoners from 1                    					  to 10</a:t>
            </a:r>
          </a:p>
          <a:p>
            <a:pPr>
              <a:buFont typeface="Wingdings" panose="05000000000000000000" pitchFamily="2" charset="2"/>
              <a:buChar char="v"/>
            </a:pPr>
            <a:r>
              <a:rPr lang="en-US" dirty="0" smtClean="0"/>
              <a:t> id – A unique entry given to every new person that enters prison. 	Can show the total amount of people in prison. </a:t>
            </a:r>
          </a:p>
          <a:p>
            <a:pPr>
              <a:buFont typeface="Wingdings" panose="05000000000000000000" pitchFamily="2" charset="2"/>
              <a:buChar char="v"/>
            </a:pPr>
            <a:r>
              <a:rPr lang="en-US" dirty="0" smtClean="0"/>
              <a:t>Gender – See how many women or men were in jail</a:t>
            </a:r>
            <a:endParaRPr lang="en-US" dirty="0"/>
          </a:p>
        </p:txBody>
      </p:sp>
    </p:spTree>
    <p:extLst>
      <p:ext uri="{BB962C8B-B14F-4D97-AF65-F5344CB8AC3E}">
        <p14:creationId xmlns:p14="http://schemas.microsoft.com/office/powerpoint/2010/main" val="341614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Cox-Violent Parsed: Person’s Violent Score </a:t>
            </a:r>
            <a:r>
              <a:rPr lang="en-US" dirty="0"/>
              <a:t>(Violent Decile Scores (4</a:t>
            </a:r>
            <a:r>
              <a:rPr lang="en-US" dirty="0" smtClean="0"/>
              <a:t>)) </a:t>
            </a:r>
            <a:r>
              <a:rPr lang="en-US" dirty="0"/>
              <a:t>and </a:t>
            </a:r>
            <a:r>
              <a:rPr lang="en-US" dirty="0" smtClean="0"/>
              <a:t>Risk </a:t>
            </a:r>
            <a:endParaRPr lang="en-US" dirty="0"/>
          </a:p>
        </p:txBody>
      </p:sp>
      <p:sp>
        <p:nvSpPr>
          <p:cNvPr id="3" name="Content Placeholder 2"/>
          <p:cNvSpPr>
            <a:spLocks noGrp="1"/>
          </p:cNvSpPr>
          <p:nvPr>
            <p:ph idx="1"/>
          </p:nvPr>
        </p:nvSpPr>
        <p:spPr>
          <a:xfrm>
            <a:off x="680322" y="2336873"/>
            <a:ext cx="5699458" cy="4326686"/>
          </a:xfrm>
        </p:spPr>
        <p:txBody>
          <a:bodyPr>
            <a:normAutofit fontScale="92500" lnSpcReduction="10000"/>
          </a:bodyPr>
          <a:lstStyle/>
          <a:p>
            <a:r>
              <a:rPr lang="en-US" dirty="0" smtClean="0"/>
              <a:t>To the right shows a </a:t>
            </a:r>
            <a:r>
              <a:rPr lang="en-US" dirty="0" err="1" smtClean="0"/>
              <a:t>catplot</a:t>
            </a:r>
            <a:r>
              <a:rPr lang="en-US" dirty="0" smtClean="0"/>
              <a:t> of prisoners’ danger level in correspondence to their violent score</a:t>
            </a:r>
          </a:p>
          <a:p>
            <a:r>
              <a:rPr lang="en-US" dirty="0" smtClean="0"/>
              <a:t>The higher the prisoner’s violent score, the greater of a risk they are</a:t>
            </a:r>
          </a:p>
          <a:p>
            <a:r>
              <a:rPr lang="en-US" dirty="0" smtClean="0"/>
              <a:t>There are 3 danger levels: Low, Medium and High.</a:t>
            </a:r>
          </a:p>
          <a:p>
            <a:r>
              <a:rPr lang="en-US" dirty="0" smtClean="0"/>
              <a:t>Violent scores range from 1 to 10</a:t>
            </a:r>
          </a:p>
          <a:p>
            <a:r>
              <a:rPr lang="en-US" dirty="0" smtClean="0"/>
              <a:t>Low danger levels score between 1 to 4</a:t>
            </a:r>
          </a:p>
          <a:p>
            <a:r>
              <a:rPr lang="en-US" dirty="0" smtClean="0"/>
              <a:t>Medium danger levels score between 5 to 7</a:t>
            </a:r>
          </a:p>
          <a:p>
            <a:r>
              <a:rPr lang="en-US" dirty="0" smtClean="0"/>
              <a:t>High danger levels score between 8 to 10</a:t>
            </a:r>
            <a:endParaRPr lang="en-US" dirty="0"/>
          </a:p>
        </p:txBody>
      </p:sp>
      <p:pic>
        <p:nvPicPr>
          <p:cNvPr id="6" name="Picture 5"/>
          <p:cNvPicPr>
            <a:picLocks noChangeAspect="1"/>
          </p:cNvPicPr>
          <p:nvPr/>
        </p:nvPicPr>
        <p:blipFill>
          <a:blip r:embed="rId3"/>
          <a:stretch>
            <a:fillRect/>
          </a:stretch>
        </p:blipFill>
        <p:spPr>
          <a:xfrm>
            <a:off x="6826952" y="2336873"/>
            <a:ext cx="4695825" cy="4029203"/>
          </a:xfrm>
          <a:prstGeom prst="rect">
            <a:avLst/>
          </a:prstGeom>
        </p:spPr>
      </p:pic>
    </p:spTree>
    <p:extLst>
      <p:ext uri="{BB962C8B-B14F-4D97-AF65-F5344CB8AC3E}">
        <p14:creationId xmlns:p14="http://schemas.microsoft.com/office/powerpoint/2010/main" val="158733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Cox-Violent Parsed: The amount of each V_Decile Score (Violent Decile Scores) Given</a:t>
            </a:r>
            <a:endParaRPr lang="en-US" dirty="0"/>
          </a:p>
        </p:txBody>
      </p:sp>
      <p:sp>
        <p:nvSpPr>
          <p:cNvPr id="3" name="Content Placeholder 2"/>
          <p:cNvSpPr>
            <a:spLocks noGrp="1"/>
          </p:cNvSpPr>
          <p:nvPr>
            <p:ph idx="1"/>
          </p:nvPr>
        </p:nvSpPr>
        <p:spPr>
          <a:xfrm>
            <a:off x="680322" y="2336872"/>
            <a:ext cx="5118594" cy="4190051"/>
          </a:xfrm>
        </p:spPr>
        <p:txBody>
          <a:bodyPr>
            <a:normAutofit/>
          </a:bodyPr>
          <a:lstStyle/>
          <a:p>
            <a:r>
              <a:rPr lang="en-US" dirty="0" smtClean="0"/>
              <a:t>Shown to the right is a histogram showing how many of each V_Decile Score was given </a:t>
            </a:r>
          </a:p>
          <a:p>
            <a:r>
              <a:rPr lang="en-US" dirty="0" smtClean="0"/>
              <a:t>It seems 1 was given the most, and 4000 people received that score</a:t>
            </a:r>
          </a:p>
          <a:p>
            <a:r>
              <a:rPr lang="en-US" dirty="0" smtClean="0"/>
              <a:t>It seems the score 9 has been given the least</a:t>
            </a:r>
            <a:endParaRPr lang="en-US" dirty="0"/>
          </a:p>
        </p:txBody>
      </p:sp>
      <p:pic>
        <p:nvPicPr>
          <p:cNvPr id="5" name="Picture 4"/>
          <p:cNvPicPr>
            <a:picLocks noChangeAspect="1"/>
          </p:cNvPicPr>
          <p:nvPr/>
        </p:nvPicPr>
        <p:blipFill>
          <a:blip r:embed="rId3"/>
          <a:stretch>
            <a:fillRect/>
          </a:stretch>
        </p:blipFill>
        <p:spPr>
          <a:xfrm>
            <a:off x="6135414" y="2336872"/>
            <a:ext cx="5638800" cy="3832700"/>
          </a:xfrm>
          <a:prstGeom prst="rect">
            <a:avLst/>
          </a:prstGeom>
        </p:spPr>
      </p:pic>
    </p:spTree>
    <p:extLst>
      <p:ext uri="{BB962C8B-B14F-4D97-AF65-F5344CB8AC3E}">
        <p14:creationId xmlns:p14="http://schemas.microsoft.com/office/powerpoint/2010/main" val="411925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Cox-Violent Parsed</a:t>
            </a:r>
            <a:r>
              <a:rPr lang="en-US" dirty="0" smtClean="0"/>
              <a:t>: Amount of Women and Men in Prison</a:t>
            </a:r>
            <a:endParaRPr lang="en-US" dirty="0"/>
          </a:p>
        </p:txBody>
      </p:sp>
      <p:sp>
        <p:nvSpPr>
          <p:cNvPr id="3" name="Content Placeholder 2"/>
          <p:cNvSpPr>
            <a:spLocks noGrp="1"/>
          </p:cNvSpPr>
          <p:nvPr>
            <p:ph idx="1"/>
          </p:nvPr>
        </p:nvSpPr>
        <p:spPr>
          <a:xfrm>
            <a:off x="680322" y="2336873"/>
            <a:ext cx="5917248" cy="4052352"/>
          </a:xfrm>
        </p:spPr>
        <p:txBody>
          <a:bodyPr>
            <a:normAutofit/>
          </a:bodyPr>
          <a:lstStyle/>
          <a:p>
            <a:r>
              <a:rPr lang="en-US" dirty="0" smtClean="0"/>
              <a:t>To the right is a </a:t>
            </a:r>
            <a:r>
              <a:rPr lang="en-US" dirty="0" err="1" smtClean="0"/>
              <a:t>catplot</a:t>
            </a:r>
            <a:r>
              <a:rPr lang="en-US" dirty="0" smtClean="0"/>
              <a:t> showing the total amount of men and women respectively in this study. </a:t>
            </a:r>
          </a:p>
          <a:p>
            <a:r>
              <a:rPr lang="en-US" dirty="0" smtClean="0"/>
              <a:t>The y-axis or id, gives a unique entry for every person that stayed in this prison for the data set</a:t>
            </a:r>
          </a:p>
          <a:p>
            <a:r>
              <a:rPr lang="en-US" dirty="0" smtClean="0"/>
              <a:t>Using the id can give us an estimate, how much men and women were in jail</a:t>
            </a:r>
          </a:p>
          <a:p>
            <a:r>
              <a:rPr lang="en-US" dirty="0"/>
              <a:t>About </a:t>
            </a:r>
            <a:r>
              <a:rPr lang="en-US" dirty="0" smtClean="0"/>
              <a:t>more than 10,000 </a:t>
            </a:r>
            <a:r>
              <a:rPr lang="en-US" dirty="0"/>
              <a:t>men </a:t>
            </a:r>
            <a:r>
              <a:rPr lang="en-US" dirty="0" smtClean="0"/>
              <a:t>and </a:t>
            </a:r>
            <a:r>
              <a:rPr lang="en-US" dirty="0"/>
              <a:t>women are in this study. </a:t>
            </a:r>
          </a:p>
          <a:p>
            <a:endParaRPr lang="en-US" dirty="0"/>
          </a:p>
        </p:txBody>
      </p:sp>
      <p:pic>
        <p:nvPicPr>
          <p:cNvPr id="4" name="Picture 3"/>
          <p:cNvPicPr>
            <a:picLocks noChangeAspect="1"/>
          </p:cNvPicPr>
          <p:nvPr/>
        </p:nvPicPr>
        <p:blipFill>
          <a:blip r:embed="rId3"/>
          <a:stretch>
            <a:fillRect/>
          </a:stretch>
        </p:blipFill>
        <p:spPr>
          <a:xfrm>
            <a:off x="7092387" y="2336873"/>
            <a:ext cx="4419600" cy="3876675"/>
          </a:xfrm>
          <a:prstGeom prst="rect">
            <a:avLst/>
          </a:prstGeom>
        </p:spPr>
      </p:pic>
    </p:spTree>
    <p:extLst>
      <p:ext uri="{BB962C8B-B14F-4D97-AF65-F5344CB8AC3E}">
        <p14:creationId xmlns:p14="http://schemas.microsoft.com/office/powerpoint/2010/main" val="366939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Cox-Violent Parsed: Ages of Different Ethnic Prisoners </a:t>
            </a:r>
            <a:endParaRPr lang="en-US" dirty="0"/>
          </a:p>
        </p:txBody>
      </p:sp>
      <p:sp>
        <p:nvSpPr>
          <p:cNvPr id="3" name="Content Placeholder 2"/>
          <p:cNvSpPr>
            <a:spLocks noGrp="1"/>
          </p:cNvSpPr>
          <p:nvPr>
            <p:ph idx="1"/>
          </p:nvPr>
        </p:nvSpPr>
        <p:spPr>
          <a:xfrm>
            <a:off x="680321" y="2336873"/>
            <a:ext cx="5657417" cy="4326686"/>
          </a:xfrm>
        </p:spPr>
        <p:txBody>
          <a:bodyPr>
            <a:normAutofit/>
          </a:bodyPr>
          <a:lstStyle/>
          <a:p>
            <a:r>
              <a:rPr lang="en-US" dirty="0" smtClean="0"/>
              <a:t>To the right is a </a:t>
            </a:r>
            <a:r>
              <a:rPr lang="en-US" dirty="0" err="1" smtClean="0"/>
              <a:t>catplot</a:t>
            </a:r>
            <a:r>
              <a:rPr lang="en-US" dirty="0" smtClean="0"/>
              <a:t> showing the ages and ethnicities of everyone in this jail study</a:t>
            </a:r>
            <a:endParaRPr lang="en-US" dirty="0"/>
          </a:p>
          <a:p>
            <a:r>
              <a:rPr lang="en-US" dirty="0" smtClean="0"/>
              <a:t>This study seems to be less vague about their ethnic options</a:t>
            </a:r>
          </a:p>
          <a:p>
            <a:r>
              <a:rPr lang="en-US" dirty="0" smtClean="0"/>
              <a:t>They specify an “Other” column, which can include or not include some ethnic people that are shown on the graph</a:t>
            </a:r>
          </a:p>
          <a:p>
            <a:endParaRPr lang="en-US" dirty="0"/>
          </a:p>
        </p:txBody>
      </p:sp>
      <p:pic>
        <p:nvPicPr>
          <p:cNvPr id="4" name="Picture 3"/>
          <p:cNvPicPr>
            <a:picLocks noChangeAspect="1"/>
          </p:cNvPicPr>
          <p:nvPr/>
        </p:nvPicPr>
        <p:blipFill>
          <a:blip r:embed="rId3"/>
          <a:stretch>
            <a:fillRect/>
          </a:stretch>
        </p:blipFill>
        <p:spPr>
          <a:xfrm>
            <a:off x="6771454" y="2099649"/>
            <a:ext cx="4117264" cy="4563910"/>
          </a:xfrm>
          <a:prstGeom prst="rect">
            <a:avLst/>
          </a:prstGeom>
        </p:spPr>
      </p:pic>
    </p:spTree>
    <p:extLst>
      <p:ext uri="{BB962C8B-B14F-4D97-AF65-F5344CB8AC3E}">
        <p14:creationId xmlns:p14="http://schemas.microsoft.com/office/powerpoint/2010/main" val="108988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Cox-Violent Parsed</a:t>
            </a:r>
            <a:r>
              <a:rPr lang="en-US" dirty="0" smtClean="0"/>
              <a:t>: Total Amount of Each Different Ethnic Populations in Prison</a:t>
            </a:r>
            <a:endParaRPr lang="en-US" dirty="0"/>
          </a:p>
        </p:txBody>
      </p:sp>
      <p:sp>
        <p:nvSpPr>
          <p:cNvPr id="3" name="Content Placeholder 2"/>
          <p:cNvSpPr>
            <a:spLocks noGrp="1"/>
          </p:cNvSpPr>
          <p:nvPr>
            <p:ph idx="1"/>
          </p:nvPr>
        </p:nvSpPr>
        <p:spPr>
          <a:xfrm>
            <a:off x="680321" y="2336872"/>
            <a:ext cx="5228989" cy="4292527"/>
          </a:xfrm>
        </p:spPr>
        <p:txBody>
          <a:bodyPr/>
          <a:lstStyle/>
          <a:p>
            <a:r>
              <a:rPr lang="en-US" dirty="0" smtClean="0"/>
              <a:t>To the right shows all the different ethnic groups </a:t>
            </a:r>
          </a:p>
          <a:p>
            <a:r>
              <a:rPr lang="en-US" dirty="0" smtClean="0"/>
              <a:t>It seems there are that much Asian and Native American people</a:t>
            </a:r>
          </a:p>
          <a:p>
            <a:r>
              <a:rPr lang="en-US" dirty="0" smtClean="0"/>
              <a:t>However, there is an other column that can contain any of these columns that were listed or not listed</a:t>
            </a:r>
          </a:p>
          <a:p>
            <a:r>
              <a:rPr lang="en-US" dirty="0" smtClean="0"/>
              <a:t>There happens to be many Caucasian, African-American, and Hispanic people</a:t>
            </a:r>
            <a:endParaRPr lang="en-US" dirty="0"/>
          </a:p>
        </p:txBody>
      </p:sp>
      <p:pic>
        <p:nvPicPr>
          <p:cNvPr id="5" name="Picture 4"/>
          <p:cNvPicPr>
            <a:picLocks noChangeAspect="1"/>
          </p:cNvPicPr>
          <p:nvPr/>
        </p:nvPicPr>
        <p:blipFill>
          <a:blip r:embed="rId3"/>
          <a:stretch>
            <a:fillRect/>
          </a:stretch>
        </p:blipFill>
        <p:spPr>
          <a:xfrm>
            <a:off x="6775132" y="2295524"/>
            <a:ext cx="4448175" cy="4333875"/>
          </a:xfrm>
          <a:prstGeom prst="rect">
            <a:avLst/>
          </a:prstGeom>
        </p:spPr>
      </p:pic>
    </p:spTree>
    <p:extLst>
      <p:ext uri="{BB962C8B-B14F-4D97-AF65-F5344CB8AC3E}">
        <p14:creationId xmlns:p14="http://schemas.microsoft.com/office/powerpoint/2010/main" val="218517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what is Machine Bias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Machine Learning Software (1) is used nationwide to detect the threat level a prisoner possesses </a:t>
            </a:r>
          </a:p>
          <a:p>
            <a:r>
              <a:rPr lang="en-US" dirty="0"/>
              <a:t>T</a:t>
            </a:r>
            <a:r>
              <a:rPr lang="en-US" dirty="0" smtClean="0"/>
              <a:t>heir threat level is ranked from a scale 1 to 10</a:t>
            </a:r>
          </a:p>
          <a:p>
            <a:r>
              <a:rPr lang="en-US" dirty="0" smtClean="0"/>
              <a:t>There are many factors that determine the threat level which is not shared to the public</a:t>
            </a:r>
          </a:p>
          <a:p>
            <a:r>
              <a:rPr lang="en-US" dirty="0" smtClean="0"/>
              <a:t>Due to the lack of information how machine learning software calculates the threat level, people claim this software is not accurate when judging specific people (1) and refer to this as Machine Bias</a:t>
            </a:r>
          </a:p>
          <a:p>
            <a:r>
              <a:rPr lang="en-US" dirty="0" smtClean="0"/>
              <a:t>However, nowadays some </a:t>
            </a:r>
            <a:r>
              <a:rPr lang="en-US" dirty="0"/>
              <a:t>studies’ data from years </a:t>
            </a:r>
            <a:r>
              <a:rPr lang="en-US" dirty="0" smtClean="0"/>
              <a:t>ago are being published and </a:t>
            </a:r>
            <a:r>
              <a:rPr lang="en-US" dirty="0"/>
              <a:t>available </a:t>
            </a:r>
            <a:r>
              <a:rPr lang="en-US" dirty="0" smtClean="0"/>
              <a:t>online for people to analyze</a:t>
            </a:r>
          </a:p>
          <a:p>
            <a:r>
              <a:rPr lang="en-US" dirty="0" smtClean="0"/>
              <a:t>(#) show information cited from sources</a:t>
            </a:r>
            <a:endParaRPr lang="en-US" dirty="0"/>
          </a:p>
        </p:txBody>
      </p:sp>
    </p:spTree>
    <p:extLst>
      <p:ext uri="{BB962C8B-B14F-4D97-AF65-F5344CB8AC3E}">
        <p14:creationId xmlns:p14="http://schemas.microsoft.com/office/powerpoint/2010/main" val="334221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0321" y="2336872"/>
            <a:ext cx="9613861" cy="3855583"/>
          </a:xfrm>
        </p:spPr>
        <p:txBody>
          <a:bodyPr>
            <a:normAutofit/>
          </a:bodyPr>
          <a:lstStyle/>
          <a:p>
            <a:r>
              <a:rPr lang="en-US" dirty="0" smtClean="0"/>
              <a:t>Both data sets seems to show some kind of correlation, why many people of different ethnic groups may have received the score they did</a:t>
            </a:r>
          </a:p>
          <a:p>
            <a:r>
              <a:rPr lang="en-US" dirty="0" smtClean="0"/>
              <a:t>There were also some concerns, such as the Compas dataset having two African-American columns. Combining both of them into one column probably would show that the most prisoners in that study were African-Americans.</a:t>
            </a:r>
          </a:p>
          <a:p>
            <a:r>
              <a:rPr lang="en-US" dirty="0" smtClean="0"/>
              <a:t>The Cox-Violent Parsed </a:t>
            </a:r>
            <a:r>
              <a:rPr lang="en-US" dirty="0"/>
              <a:t>dataset </a:t>
            </a:r>
            <a:r>
              <a:rPr lang="en-US" dirty="0" smtClean="0"/>
              <a:t>showed most of the prisoners are Caucasian</a:t>
            </a:r>
            <a:r>
              <a:rPr lang="en-US" dirty="0"/>
              <a:t>, African-American, and Hispanic people</a:t>
            </a:r>
          </a:p>
          <a:p>
            <a:pPr marL="0" indent="0">
              <a:buNone/>
            </a:pPr>
            <a:endParaRPr lang="en-US" dirty="0"/>
          </a:p>
        </p:txBody>
      </p:sp>
    </p:spTree>
    <p:extLst>
      <p:ext uri="{BB962C8B-B14F-4D97-AF65-F5344CB8AC3E}">
        <p14:creationId xmlns:p14="http://schemas.microsoft.com/office/powerpoint/2010/main" val="2771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80321" y="2210765"/>
            <a:ext cx="10257755" cy="4647235"/>
          </a:xfrm>
        </p:spPr>
        <p:txBody>
          <a:bodyPr>
            <a:normAutofit fontScale="92500" lnSpcReduction="20000"/>
          </a:bodyPr>
          <a:lstStyle/>
          <a:p>
            <a:r>
              <a:rPr lang="en-US" dirty="0" smtClean="0"/>
              <a:t>The data shows sufficient evidence that there might be an implementation issue for their machine learning software</a:t>
            </a:r>
          </a:p>
          <a:p>
            <a:r>
              <a:rPr lang="en-US" dirty="0"/>
              <a:t>P</a:t>
            </a:r>
            <a:r>
              <a:rPr lang="en-US" dirty="0" smtClean="0"/>
              <a:t>eople would argue </a:t>
            </a:r>
            <a:r>
              <a:rPr lang="en-US" dirty="0"/>
              <a:t>t</a:t>
            </a:r>
            <a:r>
              <a:rPr lang="en-US" dirty="0" smtClean="0"/>
              <a:t>wo datasets is not enough evidence or data to conclude other jails follow these rules or criteria when labeling their prisoners as risks like these two studies do</a:t>
            </a:r>
          </a:p>
          <a:p>
            <a:r>
              <a:rPr lang="en-US" dirty="0" smtClean="0"/>
              <a:t>On the contrary, there is always the possibility this scenario can happen in many places we do not know of and people are being treated poorly.</a:t>
            </a:r>
          </a:p>
          <a:p>
            <a:r>
              <a:rPr lang="en-US" dirty="0" smtClean="0"/>
              <a:t>Each study had their own data columns, so maybe every jail has their own unique method of characterizing their prisoners </a:t>
            </a:r>
          </a:p>
          <a:p>
            <a:r>
              <a:rPr lang="en-US" dirty="0"/>
              <a:t>Both datasets may have shown data that many of their prisoners, men or women of different ethnic origins, can receive a low or high raw and decile scores</a:t>
            </a:r>
          </a:p>
          <a:p>
            <a:r>
              <a:rPr lang="en-US" dirty="0"/>
              <a:t>Graphing the scores for both datasets may have had many overlaps of the same points or coordinates, so it is hard to say which ethnic group populated each study the most by glancing at the graphs</a:t>
            </a:r>
          </a:p>
          <a:p>
            <a:endParaRPr lang="en-US" dirty="0" smtClean="0"/>
          </a:p>
        </p:txBody>
      </p:sp>
    </p:spTree>
    <p:extLst>
      <p:ext uri="{BB962C8B-B14F-4D97-AF65-F5344CB8AC3E}">
        <p14:creationId xmlns:p14="http://schemas.microsoft.com/office/powerpoint/2010/main" val="225329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(Compas-Scores Data)</a:t>
            </a:r>
            <a:endParaRPr lang="en-US" dirty="0"/>
          </a:p>
        </p:txBody>
      </p:sp>
      <p:sp>
        <p:nvSpPr>
          <p:cNvPr id="3" name="Content Placeholder 2"/>
          <p:cNvSpPr>
            <a:spLocks noGrp="1"/>
          </p:cNvSpPr>
          <p:nvPr>
            <p:ph idx="1"/>
          </p:nvPr>
        </p:nvSpPr>
        <p:spPr>
          <a:xfrm>
            <a:off x="680321" y="2210765"/>
            <a:ext cx="10257755" cy="4647235"/>
          </a:xfrm>
        </p:spPr>
        <p:txBody>
          <a:bodyPr>
            <a:normAutofit/>
          </a:bodyPr>
          <a:lstStyle/>
          <a:p>
            <a:r>
              <a:rPr lang="en-US" dirty="0" smtClean="0"/>
              <a:t>The </a:t>
            </a:r>
            <a:r>
              <a:rPr lang="en-US" dirty="0"/>
              <a:t>Compas dataset had two African-American columns which created suspicion in their dataset </a:t>
            </a:r>
            <a:r>
              <a:rPr lang="en-US" dirty="0" smtClean="0"/>
              <a:t>since the reason for this was not explained</a:t>
            </a:r>
            <a:endParaRPr lang="en-US" dirty="0"/>
          </a:p>
          <a:p>
            <a:r>
              <a:rPr lang="en-US" dirty="0" smtClean="0"/>
              <a:t>By making two columns, they wanted to hide the fact that African-Americans may have been </a:t>
            </a:r>
            <a:r>
              <a:rPr lang="en-US" dirty="0"/>
              <a:t>the most populated ethnic group in </a:t>
            </a:r>
            <a:r>
              <a:rPr lang="en-US" dirty="0" smtClean="0"/>
              <a:t>these two studies</a:t>
            </a:r>
          </a:p>
          <a:p>
            <a:r>
              <a:rPr lang="en-US" dirty="0" smtClean="0"/>
              <a:t>The </a:t>
            </a:r>
            <a:r>
              <a:rPr lang="en-US" dirty="0"/>
              <a:t>machine learning technology they used may have been rigged to give high scores to Africans most likely, so they remain in jail and the people in </a:t>
            </a:r>
            <a:r>
              <a:rPr lang="en-US" dirty="0" smtClean="0"/>
              <a:t>charge of the prisons </a:t>
            </a:r>
            <a:r>
              <a:rPr lang="en-US" dirty="0"/>
              <a:t>may have </a:t>
            </a:r>
            <a:r>
              <a:rPr lang="en-US" dirty="0" smtClean="0"/>
              <a:t>their reasons </a:t>
            </a:r>
            <a:r>
              <a:rPr lang="en-US" dirty="0"/>
              <a:t>why they did </a:t>
            </a:r>
            <a:r>
              <a:rPr lang="en-US" dirty="0" smtClean="0"/>
              <a:t>this </a:t>
            </a:r>
          </a:p>
        </p:txBody>
      </p:sp>
    </p:spTree>
    <p:extLst>
      <p:ext uri="{BB962C8B-B14F-4D97-AF65-F5344CB8AC3E}">
        <p14:creationId xmlns:p14="http://schemas.microsoft.com/office/powerpoint/2010/main" val="3984591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(Cox-Violent Parsed)</a:t>
            </a:r>
            <a:endParaRPr lang="en-US" dirty="0"/>
          </a:p>
        </p:txBody>
      </p:sp>
      <p:sp>
        <p:nvSpPr>
          <p:cNvPr id="3" name="Content Placeholder 2"/>
          <p:cNvSpPr>
            <a:spLocks noGrp="1"/>
          </p:cNvSpPr>
          <p:nvPr>
            <p:ph idx="1"/>
          </p:nvPr>
        </p:nvSpPr>
        <p:spPr>
          <a:xfrm>
            <a:off x="680321" y="2007476"/>
            <a:ext cx="9756451" cy="4850523"/>
          </a:xfrm>
        </p:spPr>
        <p:txBody>
          <a:bodyPr>
            <a:normAutofit fontScale="70000" lnSpcReduction="20000"/>
          </a:bodyPr>
          <a:lstStyle/>
          <a:p>
            <a:r>
              <a:rPr lang="en-US" dirty="0"/>
              <a:t>From the cox-violent parsed dataset, most of the prisoners were Caucasian African American and Hispanic</a:t>
            </a:r>
          </a:p>
          <a:p>
            <a:r>
              <a:rPr lang="en-US" dirty="0"/>
              <a:t>Since there are a lot of Caucasian, African-Americans and Hispanic people, this fact does not prove they are treated the same in jail</a:t>
            </a:r>
          </a:p>
          <a:p>
            <a:r>
              <a:rPr lang="en-US" dirty="0"/>
              <a:t>Probably for the cox-violent dataset, that area where the prison is, most people that live there are either of that ethnicity so they would be arrested and sent </a:t>
            </a:r>
            <a:r>
              <a:rPr lang="en-US" dirty="0" smtClean="0"/>
              <a:t>there or the most dangerous criminals from across the whole world were sent there</a:t>
            </a:r>
          </a:p>
          <a:p>
            <a:r>
              <a:rPr lang="en-US" dirty="0" smtClean="0"/>
              <a:t>Referring to the title of the experiment “Cox-Violent Parsed” means to analyze the danger of the individuals in this jail for the study, and once again, many of the prisoners are Caucasian, African-American, and Hispanic</a:t>
            </a:r>
          </a:p>
          <a:p>
            <a:r>
              <a:rPr lang="en-US" dirty="0" smtClean="0"/>
              <a:t>There may be a reason why many of these people were sent </a:t>
            </a:r>
            <a:r>
              <a:rPr lang="en-US" dirty="0"/>
              <a:t>t</a:t>
            </a:r>
            <a:r>
              <a:rPr lang="en-US" dirty="0" smtClean="0"/>
              <a:t>o this prison, but why were they considered dangerous? There were not many Asian or Native American people.</a:t>
            </a:r>
          </a:p>
          <a:p>
            <a:r>
              <a:rPr lang="en-US" dirty="0" smtClean="0"/>
              <a:t>Despite there were not many Asian or Native American people, and seeing so many Caucasian, African-American and Hispanic people may create suspicion, the original Cox-Violent Parsed dataset explained why every person was arrested for their crimes</a:t>
            </a:r>
          </a:p>
          <a:p>
            <a:r>
              <a:rPr lang="en-US" dirty="0" smtClean="0"/>
              <a:t>Some arrests included battery, driving under the influence, possession of illegal drugs and much more</a:t>
            </a:r>
            <a:endParaRPr lang="en-US" dirty="0"/>
          </a:p>
          <a:p>
            <a:r>
              <a:rPr lang="en-US" dirty="0" smtClean="0"/>
              <a:t>Since there are so many African-Americans in jail, the machine learning technology they use may have been wired to purposely give bad readings to them, since </a:t>
            </a:r>
            <a:r>
              <a:rPr lang="en-US" dirty="0" smtClean="0"/>
              <a:t>they </a:t>
            </a:r>
            <a:r>
              <a:rPr lang="en-US" dirty="0" smtClean="0"/>
              <a:t>want them to remain in jail and not cause more </a:t>
            </a:r>
            <a:r>
              <a:rPr lang="en-US" dirty="0" smtClean="0"/>
              <a:t>crimes </a:t>
            </a:r>
            <a:r>
              <a:rPr lang="en-US" dirty="0" smtClean="0"/>
              <a:t>outside of jail</a:t>
            </a:r>
            <a:endParaRPr lang="en-US" dirty="0"/>
          </a:p>
        </p:txBody>
      </p:sp>
    </p:spTree>
    <p:extLst>
      <p:ext uri="{BB962C8B-B14F-4D97-AF65-F5344CB8AC3E}">
        <p14:creationId xmlns:p14="http://schemas.microsoft.com/office/powerpoint/2010/main" val="158567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a:t>
            </a:r>
            <a:r>
              <a:rPr lang="en-US" dirty="0" smtClean="0">
                <a:hlinkClick r:id="rId2"/>
              </a:rPr>
              <a:t>www.propublica.org/article/machine-bias-risk-assessments-in-criminal-sentencing</a:t>
            </a:r>
            <a:r>
              <a:rPr lang="en-US" dirty="0" smtClean="0"/>
              <a:t> (1)</a:t>
            </a:r>
          </a:p>
          <a:p>
            <a:pPr marL="0" indent="0">
              <a:buNone/>
            </a:pPr>
            <a:endParaRPr lang="en-US" dirty="0" smtClean="0"/>
          </a:p>
          <a:p>
            <a:r>
              <a:rPr lang="en-US" dirty="0">
                <a:hlinkClick r:id="rId3"/>
              </a:rPr>
              <a:t>https://</a:t>
            </a:r>
            <a:r>
              <a:rPr lang="en-US" dirty="0" smtClean="0">
                <a:hlinkClick r:id="rId3"/>
              </a:rPr>
              <a:t>www.kaggle.com/danofer/compass</a:t>
            </a:r>
            <a:r>
              <a:rPr lang="en-US" dirty="0" smtClean="0"/>
              <a:t> (</a:t>
            </a:r>
            <a:r>
              <a:rPr lang="en-US" dirty="0"/>
              <a:t>2</a:t>
            </a:r>
            <a:r>
              <a:rPr lang="en-US" dirty="0" smtClean="0"/>
              <a:t>)</a:t>
            </a:r>
          </a:p>
          <a:p>
            <a:pPr marL="0" indent="0">
              <a:buNone/>
            </a:pPr>
            <a:endParaRPr lang="en-US" dirty="0" smtClean="0"/>
          </a:p>
          <a:p>
            <a:r>
              <a:rPr lang="en-US" dirty="0" smtClean="0">
                <a:hlinkClick r:id="rId4"/>
              </a:rPr>
              <a:t>https</a:t>
            </a:r>
            <a:r>
              <a:rPr lang="en-US" dirty="0">
                <a:hlinkClick r:id="rId4"/>
              </a:rPr>
              <a:t>://prisonwriters.com/racism-in-prison</a:t>
            </a:r>
            <a:r>
              <a:rPr lang="en-US" dirty="0" smtClean="0">
                <a:hlinkClick r:id="rId4"/>
              </a:rPr>
              <a:t>/</a:t>
            </a:r>
            <a:r>
              <a:rPr lang="en-US" dirty="0" smtClean="0"/>
              <a:t> (3)</a:t>
            </a:r>
          </a:p>
          <a:p>
            <a:endParaRPr lang="en-US" dirty="0"/>
          </a:p>
          <a:p>
            <a:r>
              <a:rPr lang="en-US" dirty="0">
                <a:hlinkClick r:id="rId5"/>
              </a:rPr>
              <a:t>https://investigate.ai/propublica-criminal-sentencing/week-5-1-machine-bias-class</a:t>
            </a:r>
            <a:r>
              <a:rPr lang="en-US" dirty="0" smtClean="0">
                <a:hlinkClick r:id="rId5"/>
              </a:rPr>
              <a:t>/</a:t>
            </a:r>
            <a:r>
              <a:rPr lang="en-US" dirty="0" smtClean="0"/>
              <a:t> (4)</a:t>
            </a:r>
          </a:p>
          <a:p>
            <a:endParaRPr lang="en-US" dirty="0"/>
          </a:p>
        </p:txBody>
      </p:sp>
    </p:spTree>
    <p:extLst>
      <p:ext uri="{BB962C8B-B14F-4D97-AF65-F5344CB8AC3E}">
        <p14:creationId xmlns:p14="http://schemas.microsoft.com/office/powerpoint/2010/main" val="208296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Data (2) from previous jails can show or prove if this software to detect a prisoner’s threat level was rigged</a:t>
            </a:r>
          </a:p>
          <a:p>
            <a:r>
              <a:rPr lang="en-US" dirty="0" smtClean="0"/>
              <a:t>Data being analyzed is based off of age, gender, ethnicity and more characteristics</a:t>
            </a:r>
          </a:p>
          <a:p>
            <a:r>
              <a:rPr lang="en-US" dirty="0" smtClean="0"/>
              <a:t>Ultimately, claims or sources state people that are not white are more at risk of being a threat despite what crimes they did, especially black people</a:t>
            </a:r>
          </a:p>
          <a:p>
            <a:r>
              <a:rPr lang="en-US" dirty="0" smtClean="0"/>
              <a:t>This data (2) from the years will be analyzed to determine whether developed software was rigged to detect a prisoner’s threat leve</a:t>
            </a:r>
            <a:r>
              <a:rPr lang="en-US" dirty="0"/>
              <a:t>l</a:t>
            </a:r>
            <a:endParaRPr lang="en-US" dirty="0" smtClean="0"/>
          </a:p>
        </p:txBody>
      </p:sp>
    </p:spTree>
    <p:extLst>
      <p:ext uri="{BB962C8B-B14F-4D97-AF65-F5344CB8AC3E}">
        <p14:creationId xmlns:p14="http://schemas.microsoft.com/office/powerpoint/2010/main" val="72335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Personally, I believe the machine bias was not programmed properly therefore it malfunctions when giving a person’s threat level by judging them on their physical appearance</a:t>
            </a:r>
          </a:p>
          <a:p>
            <a:r>
              <a:rPr lang="en-US" dirty="0" smtClean="0"/>
              <a:t>Maybe the software was rigged to give high scores to certain people since the law wants to keep their prisoners to remain in jail and not endanger society</a:t>
            </a:r>
          </a:p>
        </p:txBody>
      </p:sp>
    </p:spTree>
    <p:extLst>
      <p:ext uri="{BB962C8B-B14F-4D97-AF65-F5344CB8AC3E}">
        <p14:creationId xmlns:p14="http://schemas.microsoft.com/office/powerpoint/2010/main" val="324294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r>
              <a:rPr lang="en-US" dirty="0" smtClean="0"/>
              <a:t>Two data sets from credible sources (2) will be analyzed thoroughly: </a:t>
            </a:r>
            <a:r>
              <a:rPr lang="en-US" dirty="0" err="1" smtClean="0"/>
              <a:t>Compas</a:t>
            </a:r>
            <a:r>
              <a:rPr lang="en-US" dirty="0" smtClean="0"/>
              <a:t>-Scores </a:t>
            </a:r>
            <a:r>
              <a:rPr lang="en-US" dirty="0"/>
              <a:t>and Cox-Violent </a:t>
            </a:r>
            <a:r>
              <a:rPr lang="en-US" dirty="0" smtClean="0"/>
              <a:t>Parsed</a:t>
            </a:r>
          </a:p>
          <a:p>
            <a:r>
              <a:rPr lang="en-US" dirty="0" smtClean="0"/>
              <a:t>After analyzing the data will determine whether machine bias is an issue</a:t>
            </a:r>
          </a:p>
          <a:p>
            <a:r>
              <a:rPr lang="en-US" dirty="0" smtClean="0"/>
              <a:t>Slides that contain graphs have the code in the notes section, under the slide for convenience </a:t>
            </a:r>
          </a:p>
          <a:p>
            <a:endParaRPr lang="en-US" dirty="0" smtClean="0"/>
          </a:p>
        </p:txBody>
      </p:sp>
    </p:spTree>
    <p:extLst>
      <p:ext uri="{BB962C8B-B14F-4D97-AF65-F5344CB8AC3E}">
        <p14:creationId xmlns:p14="http://schemas.microsoft.com/office/powerpoint/2010/main" val="110940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Compas</a:t>
            </a:r>
            <a:r>
              <a:rPr lang="en-US" dirty="0" smtClean="0"/>
              <a:t>-Scores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Compas</a:t>
            </a:r>
            <a:r>
              <a:rPr lang="en-US" dirty="0" smtClean="0"/>
              <a:t>-Scores Data Set has many columns of data including:</a:t>
            </a:r>
          </a:p>
          <a:p>
            <a:pPr>
              <a:buFont typeface="Wingdings" panose="05000000000000000000" pitchFamily="2" charset="2"/>
              <a:buChar char="v"/>
            </a:pPr>
            <a:r>
              <a:rPr lang="en-US" dirty="0" err="1" smtClean="0"/>
              <a:t>Rawscore</a:t>
            </a:r>
            <a:r>
              <a:rPr lang="en-US" dirty="0" smtClean="0"/>
              <a:t> – The lower this score is for the individual, the more of a 		          threat they are</a:t>
            </a:r>
          </a:p>
          <a:p>
            <a:pPr>
              <a:buFont typeface="Wingdings" panose="05000000000000000000" pitchFamily="2" charset="2"/>
              <a:buChar char="v"/>
            </a:pPr>
            <a:r>
              <a:rPr lang="en-US" dirty="0" err="1" smtClean="0"/>
              <a:t>Decilescore</a:t>
            </a:r>
            <a:r>
              <a:rPr lang="en-US" dirty="0" smtClean="0"/>
              <a:t> – The higher this person’s score, the higher of a threat they 		  are</a:t>
            </a:r>
          </a:p>
          <a:p>
            <a:pPr>
              <a:buFont typeface="Wingdings" panose="05000000000000000000" pitchFamily="2" charset="2"/>
              <a:buChar char="v"/>
            </a:pPr>
            <a:r>
              <a:rPr lang="en-US" dirty="0" smtClean="0"/>
              <a:t>Ethnicity – Observe how many people of the same origins were in jail 		         and from the data, see if they were treated differently from 	         different ethnic groups</a:t>
            </a:r>
          </a:p>
          <a:p>
            <a:pPr>
              <a:buFont typeface="Wingdings" panose="05000000000000000000" pitchFamily="2" charset="2"/>
              <a:buChar char="v"/>
            </a:pPr>
            <a:r>
              <a:rPr lang="en-US" dirty="0" smtClean="0"/>
              <a:t>Gender – Analyze any differences if males and females were assigned 	   	      different scores from one another</a:t>
            </a:r>
          </a:p>
          <a:p>
            <a:pPr>
              <a:buFont typeface="Wingdings" panose="05000000000000000000" pitchFamily="2" charset="2"/>
              <a:buChar char="v"/>
            </a:pPr>
            <a:r>
              <a:rPr lang="en-US" dirty="0" err="1" smtClean="0"/>
              <a:t>Scale_ID</a:t>
            </a:r>
            <a:r>
              <a:rPr lang="en-US" dirty="0" smtClean="0"/>
              <a:t> – A number </a:t>
            </a:r>
            <a:r>
              <a:rPr lang="en-US" dirty="0"/>
              <a:t>p</a:t>
            </a:r>
            <a:r>
              <a:rPr lang="en-US" dirty="0" smtClean="0"/>
              <a:t>risoners were assigned due to their threat level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23478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Compas</a:t>
            </a:r>
            <a:r>
              <a:rPr lang="en-US" dirty="0"/>
              <a:t>-Scores Data: </a:t>
            </a:r>
            <a:r>
              <a:rPr lang="en-US" dirty="0" err="1" smtClean="0"/>
              <a:t>Scale_ID</a:t>
            </a:r>
            <a:r>
              <a:rPr lang="en-US" dirty="0" smtClean="0"/>
              <a:t> vs Raw Score </a:t>
            </a:r>
            <a:endParaRPr lang="en-US" dirty="0"/>
          </a:p>
        </p:txBody>
      </p:sp>
      <p:sp>
        <p:nvSpPr>
          <p:cNvPr id="3" name="Content Placeholder 2"/>
          <p:cNvSpPr>
            <a:spLocks noGrp="1"/>
          </p:cNvSpPr>
          <p:nvPr>
            <p:ph idx="1"/>
          </p:nvPr>
        </p:nvSpPr>
        <p:spPr>
          <a:xfrm>
            <a:off x="680321" y="2336872"/>
            <a:ext cx="5720479" cy="3959755"/>
          </a:xfrm>
        </p:spPr>
        <p:txBody>
          <a:bodyPr>
            <a:normAutofit lnSpcReduction="10000"/>
          </a:bodyPr>
          <a:lstStyle/>
          <a:p>
            <a:r>
              <a:rPr lang="en-US" dirty="0" smtClean="0"/>
              <a:t>To the side shows prisoners were assigned either 7, 8 or 18 as their scale id’s when given their raw score</a:t>
            </a:r>
          </a:p>
          <a:p>
            <a:r>
              <a:rPr lang="en-US" dirty="0" smtClean="0"/>
              <a:t>It seems people who have a negative number and around 0, have the scale id 7</a:t>
            </a:r>
          </a:p>
          <a:p>
            <a:r>
              <a:rPr lang="en-US" dirty="0" smtClean="0"/>
              <a:t>People given the scale id 8 seems to have slightly higher raw scores than those with the scale id 7</a:t>
            </a:r>
          </a:p>
          <a:p>
            <a:r>
              <a:rPr lang="en-US" dirty="0" smtClean="0"/>
              <a:t>Everyone else with scale id 18 has raw scores from greater 11 to 50</a:t>
            </a:r>
          </a:p>
        </p:txBody>
      </p:sp>
      <p:pic>
        <p:nvPicPr>
          <p:cNvPr id="4" name="Picture 3"/>
          <p:cNvPicPr>
            <a:picLocks noChangeAspect="1"/>
          </p:cNvPicPr>
          <p:nvPr/>
        </p:nvPicPr>
        <p:blipFill>
          <a:blip r:embed="rId3"/>
          <a:stretch>
            <a:fillRect/>
          </a:stretch>
        </p:blipFill>
        <p:spPr>
          <a:xfrm>
            <a:off x="6540540" y="2059324"/>
            <a:ext cx="5314950" cy="4514850"/>
          </a:xfrm>
          <a:prstGeom prst="rect">
            <a:avLst/>
          </a:prstGeom>
        </p:spPr>
      </p:pic>
    </p:spTree>
    <p:extLst>
      <p:ext uri="{BB962C8B-B14F-4D97-AF65-F5344CB8AC3E}">
        <p14:creationId xmlns:p14="http://schemas.microsoft.com/office/powerpoint/2010/main" val="293772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Compas</a:t>
            </a:r>
            <a:r>
              <a:rPr lang="en-US" dirty="0"/>
              <a:t>-Scores Data: </a:t>
            </a:r>
            <a:r>
              <a:rPr lang="en-US" dirty="0" err="1" smtClean="0"/>
              <a:t>Displaytext</a:t>
            </a:r>
            <a:r>
              <a:rPr lang="en-US" dirty="0" smtClean="0"/>
              <a:t> </a:t>
            </a:r>
            <a:r>
              <a:rPr lang="en-US" dirty="0"/>
              <a:t>vs Raw Score </a:t>
            </a:r>
          </a:p>
        </p:txBody>
      </p:sp>
      <p:sp>
        <p:nvSpPr>
          <p:cNvPr id="3" name="Content Placeholder 2"/>
          <p:cNvSpPr>
            <a:spLocks noGrp="1"/>
          </p:cNvSpPr>
          <p:nvPr>
            <p:ph idx="1"/>
          </p:nvPr>
        </p:nvSpPr>
        <p:spPr>
          <a:xfrm>
            <a:off x="680321" y="2336873"/>
            <a:ext cx="5581583" cy="3599316"/>
          </a:xfrm>
        </p:spPr>
        <p:txBody>
          <a:bodyPr/>
          <a:lstStyle/>
          <a:p>
            <a:r>
              <a:rPr lang="en-US" dirty="0" smtClean="0"/>
              <a:t>The </a:t>
            </a:r>
            <a:r>
              <a:rPr lang="en-US" dirty="0" err="1" smtClean="0"/>
              <a:t>catplot</a:t>
            </a:r>
            <a:r>
              <a:rPr lang="en-US" dirty="0" smtClean="0"/>
              <a:t> graph shown to the right is similar from the previous slide. </a:t>
            </a:r>
          </a:p>
          <a:p>
            <a:r>
              <a:rPr lang="en-US" dirty="0" smtClean="0"/>
              <a:t>The only difference is the x-axis now shows the “</a:t>
            </a:r>
            <a:r>
              <a:rPr lang="en-US" dirty="0" err="1" smtClean="0"/>
              <a:t>DisplayText</a:t>
            </a:r>
            <a:r>
              <a:rPr lang="en-US" dirty="0" smtClean="0"/>
              <a:t>”</a:t>
            </a:r>
          </a:p>
          <a:p>
            <a:r>
              <a:rPr lang="en-US" dirty="0" smtClean="0"/>
              <a:t>There are 3 options: Risk of Violence, Risk of Recidivism, and Risk of Failure to Appear which associates with scale id’s 7, 8, and 18 respectively</a:t>
            </a:r>
            <a:endParaRPr lang="en-US" dirty="0"/>
          </a:p>
        </p:txBody>
      </p:sp>
      <p:pic>
        <p:nvPicPr>
          <p:cNvPr id="4" name="Picture 3"/>
          <p:cNvPicPr>
            <a:picLocks noChangeAspect="1"/>
          </p:cNvPicPr>
          <p:nvPr/>
        </p:nvPicPr>
        <p:blipFill>
          <a:blip r:embed="rId3"/>
          <a:stretch>
            <a:fillRect/>
          </a:stretch>
        </p:blipFill>
        <p:spPr>
          <a:xfrm>
            <a:off x="6585452" y="2071867"/>
            <a:ext cx="5248275" cy="4617697"/>
          </a:xfrm>
          <a:prstGeom prst="rect">
            <a:avLst/>
          </a:prstGeom>
        </p:spPr>
      </p:pic>
    </p:spTree>
    <p:extLst>
      <p:ext uri="{BB962C8B-B14F-4D97-AF65-F5344CB8AC3E}">
        <p14:creationId xmlns:p14="http://schemas.microsoft.com/office/powerpoint/2010/main" val="67683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Compas</a:t>
            </a:r>
            <a:r>
              <a:rPr lang="en-US" dirty="0" smtClean="0"/>
              <a:t>-Scores </a:t>
            </a:r>
            <a:r>
              <a:rPr lang="en-US" dirty="0"/>
              <a:t>Data: </a:t>
            </a:r>
            <a:r>
              <a:rPr lang="en-US" dirty="0" smtClean="0"/>
              <a:t>Raw Score of Individuals</a:t>
            </a:r>
            <a:endParaRPr lang="en-US" dirty="0"/>
          </a:p>
        </p:txBody>
      </p:sp>
      <p:sp>
        <p:nvSpPr>
          <p:cNvPr id="3" name="Content Placeholder 2"/>
          <p:cNvSpPr>
            <a:spLocks noGrp="1"/>
          </p:cNvSpPr>
          <p:nvPr>
            <p:ph idx="1"/>
          </p:nvPr>
        </p:nvSpPr>
        <p:spPr>
          <a:xfrm>
            <a:off x="680321" y="2336872"/>
            <a:ext cx="5058327" cy="4168100"/>
          </a:xfrm>
        </p:spPr>
        <p:txBody>
          <a:bodyPr>
            <a:normAutofit/>
          </a:bodyPr>
          <a:lstStyle/>
          <a:p>
            <a:r>
              <a:rPr lang="en-US" sz="2000" dirty="0" smtClean="0"/>
              <a:t>To the side shows a </a:t>
            </a:r>
            <a:r>
              <a:rPr lang="en-US" sz="2000" dirty="0" err="1" smtClean="0"/>
              <a:t>distplot</a:t>
            </a:r>
            <a:r>
              <a:rPr lang="en-US" sz="2000" dirty="0" smtClean="0"/>
              <a:t>, of every prisoner’s Raw Score</a:t>
            </a:r>
          </a:p>
          <a:p>
            <a:r>
              <a:rPr lang="en-US" sz="2000" dirty="0" smtClean="0"/>
              <a:t>Many people happened to receive a negative number or near 0, indicating they are a threat</a:t>
            </a:r>
          </a:p>
          <a:p>
            <a:r>
              <a:rPr lang="en-US" sz="2000" dirty="0" smtClean="0"/>
              <a:t>There are a few prisoners that scored between 10 to 35</a:t>
            </a:r>
          </a:p>
          <a:p>
            <a:r>
              <a:rPr lang="en-US" sz="2000" dirty="0" smtClean="0"/>
              <a:t>Not much people scored higher than 35, indicating they are the least dangerous prisoners according to the data </a:t>
            </a:r>
            <a:endParaRPr lang="en-US" sz="2000" dirty="0"/>
          </a:p>
        </p:txBody>
      </p:sp>
      <p:pic>
        <p:nvPicPr>
          <p:cNvPr id="6" name="Picture 5"/>
          <p:cNvPicPr>
            <a:picLocks noChangeAspect="1"/>
          </p:cNvPicPr>
          <p:nvPr/>
        </p:nvPicPr>
        <p:blipFill rotWithShape="1">
          <a:blip r:embed="rId3"/>
          <a:srcRect r="11241"/>
          <a:stretch/>
        </p:blipFill>
        <p:spPr>
          <a:xfrm>
            <a:off x="6035181" y="2336872"/>
            <a:ext cx="5030350" cy="3895725"/>
          </a:xfrm>
          <a:prstGeom prst="rect">
            <a:avLst/>
          </a:prstGeom>
        </p:spPr>
      </p:pic>
    </p:spTree>
    <p:extLst>
      <p:ext uri="{BB962C8B-B14F-4D97-AF65-F5344CB8AC3E}">
        <p14:creationId xmlns:p14="http://schemas.microsoft.com/office/powerpoint/2010/main" val="15599920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1721</TotalTime>
  <Words>2564</Words>
  <Application>Microsoft Office PowerPoint</Application>
  <PresentationFormat>Widescreen</PresentationFormat>
  <Paragraphs>264</Paragraphs>
  <Slides>24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vt:lpstr>
      <vt:lpstr>Berlin</vt:lpstr>
      <vt:lpstr>Exploring the Design and Flaws of Machine Learning Technology By Analyzing Compiled Jail Datasets</vt:lpstr>
      <vt:lpstr>Introduction to what is Machine Bias</vt:lpstr>
      <vt:lpstr>Problem</vt:lpstr>
      <vt:lpstr>Hypothesis</vt:lpstr>
      <vt:lpstr>Procedure</vt:lpstr>
      <vt:lpstr>Compas-Scores Data</vt:lpstr>
      <vt:lpstr>Compas-Scores Data: Scale_ID vs Raw Score </vt:lpstr>
      <vt:lpstr>Compas-Scores Data: Displaytext vs Raw Score </vt:lpstr>
      <vt:lpstr>Compas-Scores Data: Raw Score of Individuals</vt:lpstr>
      <vt:lpstr>Compas-Scores Data: Raw Score of Females and Males</vt:lpstr>
      <vt:lpstr>Compas-Scores Data: Ethnicity vs Raw Score</vt:lpstr>
      <vt:lpstr>Compas-Scores Data: Decile Score of Individuals</vt:lpstr>
      <vt:lpstr>Data(Compas-Scores Data Continued)</vt:lpstr>
      <vt:lpstr>Cox-Violent Parsed</vt:lpstr>
      <vt:lpstr>Cox-Violent Parsed: Person’s Violent Score (Violent Decile Scores (4)) and Risk </vt:lpstr>
      <vt:lpstr>Cox-Violent Parsed: The amount of each V_Decile Score (Violent Decile Scores) Given</vt:lpstr>
      <vt:lpstr>Cox-Violent Parsed: Amount of Women and Men in Prison</vt:lpstr>
      <vt:lpstr>Cox-Violent Parsed: Ages of Different Ethnic Prisoners </vt:lpstr>
      <vt:lpstr>Cox-Violent Parsed: Total Amount of Each Different Ethnic Populations in Prison</vt:lpstr>
      <vt:lpstr>Results</vt:lpstr>
      <vt:lpstr>Conclusion</vt:lpstr>
      <vt:lpstr>Conclusion (Compas-Scores Data)</vt:lpstr>
      <vt:lpstr>Conclusion (Cox-Violent Parsed)</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Dass</dc:creator>
  <cp:lastModifiedBy>Andrew Dass</cp:lastModifiedBy>
  <cp:revision>124</cp:revision>
  <dcterms:created xsi:type="dcterms:W3CDTF">2020-10-13T03:03:18Z</dcterms:created>
  <dcterms:modified xsi:type="dcterms:W3CDTF">2020-11-08T16:45:12Z</dcterms:modified>
</cp:coreProperties>
</file>