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3"/>
    <p:restoredTop sz="94679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4C62-1A17-3647-9837-98391997384D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8FD-D57A-A44A-81D0-00A56F6D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B98FD-D57A-A44A-81D0-00A56F6DE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2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A4B7-5D8C-0843-B903-40FA5B2A041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4316" y="2951157"/>
            <a:ext cx="7880896" cy="1243139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ПРОГРАММНОЕ ОБЕСПЕЧЕНИЕ АНАЛИЗА НАПРЯЖЕННО-ДЕФОРМИРОВАННОГО СОСТОЯНИЯ БАЛОК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2178" y="4971483"/>
            <a:ext cx="362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Разработал: </a:t>
            </a:r>
            <a:r>
              <a:rPr lang="ru-RU" dirty="0" smtClean="0"/>
              <a:t>Аверьянов А.А.</a:t>
            </a:r>
            <a:endParaRPr lang="ru-RU" dirty="0"/>
          </a:p>
          <a:p>
            <a:r>
              <a:rPr lang="ru-RU" dirty="0"/>
              <a:t>Группа: 171-333</a:t>
            </a:r>
          </a:p>
          <a:p>
            <a:r>
              <a:rPr lang="ru-RU" dirty="0"/>
              <a:t>Руководитель: к.т.н., доц. Лянг В.Ф.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4318" y="462455"/>
            <a:ext cx="7880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  <a:endParaRPr lang="en-GB" dirty="0"/>
          </a:p>
          <a:p>
            <a:pPr algn="ctr"/>
            <a:r>
              <a:rPr lang="ru-RU" dirty="0"/>
              <a:t>Федеральное государственное бюджетное образовательное учреждение высшего образования</a:t>
            </a:r>
            <a:endParaRPr lang="en-GB" dirty="0"/>
          </a:p>
          <a:p>
            <a:pPr algn="ctr"/>
            <a:r>
              <a:rPr lang="ru-RU" b="1" dirty="0"/>
              <a:t>“Московский политехнический университет”</a:t>
            </a:r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r>
              <a:rPr lang="ru-RU" dirty="0"/>
              <a:t>КАФЕДРА ИНФОКОГНИТИВНЫХ ТЕХНОЛОГИЙ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4296" y="5894813"/>
            <a:ext cx="146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</a:t>
            </a:r>
          </a:p>
          <a:p>
            <a:pPr algn="ctr"/>
            <a:r>
              <a:rPr lang="ru-RU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Цель работы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Целью проекта является разработка программного обеспечения, способного проанализировать напряженно-деформированные состояния балок и изобразить соответствующие графики и эпюры.</a:t>
            </a:r>
          </a:p>
        </p:txBody>
      </p:sp>
    </p:spTree>
    <p:extLst>
      <p:ext uri="{BB962C8B-B14F-4D97-AF65-F5344CB8AC3E}">
        <p14:creationId xmlns:p14="http://schemas.microsoft.com/office/powerpoint/2010/main" val="11679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67" y="216062"/>
            <a:ext cx="9239348" cy="1184476"/>
          </a:xfrm>
        </p:spPr>
        <p:txBody>
          <a:bodyPr>
            <a:norm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Расчетная схема и виды сечений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8" y="1945666"/>
            <a:ext cx="2056567" cy="27420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83" y="2476618"/>
            <a:ext cx="3427612" cy="16452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60" y="1945666"/>
            <a:ext cx="2056567" cy="27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5326C7-8F1F-674E-A56A-24A61A26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83779"/>
            <a:ext cx="5021316" cy="430924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9863D8-6AF1-9D46-94AE-B60A8AEF6A63}"/>
              </a:ext>
            </a:extLst>
          </p:cNvPr>
          <p:cNvSpPr txBox="1"/>
          <p:nvPr/>
        </p:nvSpPr>
        <p:spPr>
          <a:xfrm>
            <a:off x="1910898" y="780532"/>
            <a:ext cx="60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Основное</a:t>
            </a:r>
            <a:r>
              <a:rPr lang="ru-RU" b="1" i="1" dirty="0"/>
              <a:t> </a:t>
            </a:r>
            <a:r>
              <a:rPr lang="ru-RU" sz="2400" b="1" i="1" dirty="0"/>
              <a:t>окно</a:t>
            </a:r>
            <a:r>
              <a:rPr lang="ru-RU" sz="2400" dirty="0"/>
              <a:t> (стандартный </a:t>
            </a:r>
            <a:r>
              <a:rPr lang="en-US" sz="2400" dirty="0"/>
              <a:t>Windows Form)</a:t>
            </a:r>
            <a:r>
              <a:rPr lang="ru-RU" sz="2400" b="1" i="1" dirty="0"/>
              <a:t> </a:t>
            </a:r>
            <a:endParaRPr lang="ru-RU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2CA8482-0C5C-7647-8F33-57FE061918D6}"/>
              </a:ext>
            </a:extLst>
          </p:cNvPr>
          <p:cNvSpPr txBox="1"/>
          <p:nvPr/>
        </p:nvSpPr>
        <p:spPr>
          <a:xfrm>
            <a:off x="430551" y="2087648"/>
            <a:ext cx="1491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Вкладка с </a:t>
            </a:r>
          </a:p>
          <a:p>
            <a:r>
              <a:rPr lang="ru-RU" dirty="0"/>
              <a:t>построением</a:t>
            </a:r>
          </a:p>
          <a:p>
            <a:r>
              <a:rPr lang="ru-RU" dirty="0"/>
              <a:t>эпюр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DB41FED-2E80-0149-BB24-6444F4BC4265}"/>
              </a:ext>
            </a:extLst>
          </p:cNvPr>
          <p:cNvSpPr txBox="1"/>
          <p:nvPr/>
        </p:nvSpPr>
        <p:spPr>
          <a:xfrm>
            <a:off x="2704770" y="2099908"/>
            <a:ext cx="1679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Вкладки с</a:t>
            </a:r>
          </a:p>
          <a:p>
            <a:r>
              <a:rPr lang="ru-RU" dirty="0"/>
              <a:t>построением</a:t>
            </a:r>
          </a:p>
          <a:p>
            <a:r>
              <a:rPr lang="ru-RU" dirty="0"/>
              <a:t>графиков</a:t>
            </a:r>
          </a:p>
          <a:p>
            <a:r>
              <a:rPr lang="ru-RU" dirty="0"/>
              <a:t>смещения и </a:t>
            </a:r>
          </a:p>
          <a:p>
            <a:r>
              <a:rPr lang="ru-RU" dirty="0"/>
              <a:t>углов поворота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DF701D7-BA4A-1748-943D-A724B80CFE15}"/>
              </a:ext>
            </a:extLst>
          </p:cNvPr>
          <p:cNvSpPr txBox="1"/>
          <p:nvPr/>
        </p:nvSpPr>
        <p:spPr>
          <a:xfrm>
            <a:off x="6145934" y="2083954"/>
            <a:ext cx="1604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с </a:t>
            </a:r>
          </a:p>
          <a:p>
            <a:r>
              <a:rPr lang="ru-RU" dirty="0"/>
              <a:t>построение</a:t>
            </a:r>
          </a:p>
          <a:p>
            <a:r>
              <a:rPr lang="ru-RU" dirty="0"/>
              <a:t>графиков</a:t>
            </a:r>
          </a:p>
          <a:p>
            <a:r>
              <a:rPr lang="ru-RU" dirty="0"/>
              <a:t>зависимости</a:t>
            </a:r>
          </a:p>
          <a:p>
            <a:r>
              <a:rPr lang="ru-RU" dirty="0"/>
              <a:t>значений от </a:t>
            </a:r>
            <a:r>
              <a:rPr lang="en-US" dirty="0" smtClean="0"/>
              <a:t>Mo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4994457-6C53-454E-8B95-7386E39D7FEA}"/>
              </a:ext>
            </a:extLst>
          </p:cNvPr>
          <p:cNvSpPr txBox="1"/>
          <p:nvPr/>
        </p:nvSpPr>
        <p:spPr>
          <a:xfrm>
            <a:off x="9818452" y="2099908"/>
            <a:ext cx="1648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Вкладка с</a:t>
            </a:r>
          </a:p>
          <a:p>
            <a:r>
              <a:rPr lang="ru-RU" dirty="0"/>
              <a:t>определением</a:t>
            </a:r>
          </a:p>
          <a:p>
            <a:r>
              <a:rPr lang="ru-RU" dirty="0"/>
              <a:t>массы и</a:t>
            </a:r>
          </a:p>
          <a:p>
            <a:r>
              <a:rPr lang="ru-RU" dirty="0"/>
              <a:t>оптимального</a:t>
            </a:r>
          </a:p>
          <a:p>
            <a:r>
              <a:rPr lang="ru-RU" dirty="0"/>
              <a:t>профиля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2FFB5306-8AE3-B041-9A6C-0A9ADB7AAB9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176236" y="1242197"/>
            <a:ext cx="3774627" cy="845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EAF8F6C5-7786-C44F-A58F-5F7BB812FDB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544327" y="1242197"/>
            <a:ext cx="1406536" cy="857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A1683B0F-9FD9-374F-87D7-AF3DC93990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950863" y="1242197"/>
            <a:ext cx="1997503" cy="841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89FB1743-82AA-8E48-80BE-10F217595F61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4950863" y="1242197"/>
            <a:ext cx="5692078" cy="857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792931-DA84-8240-8578-23D8A3E1FC05}"/>
              </a:ext>
            </a:extLst>
          </p:cNvPr>
          <p:cNvSpPr txBox="1"/>
          <p:nvPr/>
        </p:nvSpPr>
        <p:spPr>
          <a:xfrm>
            <a:off x="8731109" y="826699"/>
            <a:ext cx="332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сообщений </a:t>
            </a:r>
            <a:r>
              <a:rPr lang="ru-RU" dirty="0" smtClean="0"/>
              <a:t>об ошибках</a:t>
            </a:r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E7589695-5203-B64C-B6AD-AA69F5E7774E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990827" y="1011365"/>
            <a:ext cx="74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2790BCD-F2F8-D046-901C-40978CEDE626}"/>
              </a:ext>
            </a:extLst>
          </p:cNvPr>
          <p:cNvSpPr txBox="1"/>
          <p:nvPr/>
        </p:nvSpPr>
        <p:spPr>
          <a:xfrm>
            <a:off x="252248" y="32079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Эпюр </a:t>
            </a:r>
            <a:r>
              <a:rPr lang="en-US" dirty="0"/>
              <a:t>Q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A4E3C06-CECE-904B-8DBB-1903D0124EE6}"/>
              </a:ext>
            </a:extLst>
          </p:cNvPr>
          <p:cNvSpPr txBox="1"/>
          <p:nvPr/>
        </p:nvSpPr>
        <p:spPr>
          <a:xfrm>
            <a:off x="1180707" y="320790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Эпюр </a:t>
            </a:r>
            <a:r>
              <a:rPr lang="en-US" dirty="0"/>
              <a:t>M</a:t>
            </a:r>
            <a:endParaRPr lang="ru-RU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02EE5511-BD9C-964D-B6EA-0FE7C7896752}"/>
              </a:ext>
            </a:extLst>
          </p:cNvPr>
          <p:cNvCxnSpPr>
            <a:cxnSpLocks/>
            <a:stCxn id="9" idx="2"/>
            <a:endCxn id="64" idx="0"/>
          </p:cNvCxnSpPr>
          <p:nvPr/>
        </p:nvCxnSpPr>
        <p:spPr>
          <a:xfrm flipH="1">
            <a:off x="716478" y="3010978"/>
            <a:ext cx="459758" cy="19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684520BB-0700-F24A-8953-8F6D45B60C2A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176236" y="3010978"/>
            <a:ext cx="489540" cy="19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3F2348A-1A01-434F-B0C9-36E0DAB24275}"/>
              </a:ext>
            </a:extLst>
          </p:cNvPr>
          <p:cNvSpPr txBox="1"/>
          <p:nvPr/>
        </p:nvSpPr>
        <p:spPr>
          <a:xfrm>
            <a:off x="716478" y="3983417"/>
            <a:ext cx="1261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Вкладка с</a:t>
            </a:r>
          </a:p>
          <a:p>
            <a:r>
              <a:rPr lang="ru-RU" dirty="0"/>
              <a:t>графиками</a:t>
            </a:r>
          </a:p>
          <a:p>
            <a:r>
              <a:rPr lang="ru-RU" dirty="0"/>
              <a:t>для</a:t>
            </a:r>
          </a:p>
          <a:p>
            <a:r>
              <a:rPr lang="ru-RU" dirty="0"/>
              <a:t>сплошного</a:t>
            </a:r>
          </a:p>
          <a:p>
            <a:r>
              <a:rPr lang="ru-RU" dirty="0"/>
              <a:t>сечения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7CE6BD13-30A6-DC40-899B-953F90F5C0B6}"/>
              </a:ext>
            </a:extLst>
          </p:cNvPr>
          <p:cNvCxnSpPr>
            <a:cxnSpLocks/>
            <a:stCxn id="13" idx="2"/>
            <a:endCxn id="76" idx="0"/>
          </p:cNvCxnSpPr>
          <p:nvPr/>
        </p:nvCxnSpPr>
        <p:spPr>
          <a:xfrm flipH="1">
            <a:off x="1347324" y="3577236"/>
            <a:ext cx="2197003" cy="406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29BBD24-6384-4742-9FD3-1438D8A1EE44}"/>
              </a:ext>
            </a:extLst>
          </p:cNvPr>
          <p:cNvSpPr txBox="1"/>
          <p:nvPr/>
        </p:nvSpPr>
        <p:spPr>
          <a:xfrm>
            <a:off x="3018176" y="4496742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Вкладка с</a:t>
            </a:r>
          </a:p>
          <a:p>
            <a:r>
              <a:rPr lang="ru-RU" dirty="0"/>
              <a:t>графиками для</a:t>
            </a:r>
          </a:p>
          <a:p>
            <a:r>
              <a:rPr lang="ru-RU" dirty="0"/>
              <a:t>полого сечения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34D0F4A4-4486-4A42-9D47-3AE35B456615}"/>
              </a:ext>
            </a:extLst>
          </p:cNvPr>
          <p:cNvCxnSpPr>
            <a:cxnSpLocks/>
            <a:stCxn id="13" idx="2"/>
            <a:endCxn id="81" idx="0"/>
          </p:cNvCxnSpPr>
          <p:nvPr/>
        </p:nvCxnSpPr>
        <p:spPr>
          <a:xfrm>
            <a:off x="3544327" y="3577236"/>
            <a:ext cx="328186" cy="91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A229800C-7010-8640-BE67-7B53F2F548DA}"/>
              </a:ext>
            </a:extLst>
          </p:cNvPr>
          <p:cNvSpPr txBox="1"/>
          <p:nvPr/>
        </p:nvSpPr>
        <p:spPr>
          <a:xfrm>
            <a:off x="5108271" y="3935619"/>
            <a:ext cx="1775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</a:t>
            </a:r>
          </a:p>
          <a:p>
            <a:r>
              <a:rPr lang="ru-RU" dirty="0"/>
              <a:t>зависимости</a:t>
            </a:r>
            <a:r>
              <a:rPr lang="en-US" dirty="0"/>
              <a:t> </a:t>
            </a:r>
            <a:r>
              <a:rPr lang="ru-RU" dirty="0"/>
              <a:t>максимального</a:t>
            </a:r>
          </a:p>
          <a:p>
            <a:r>
              <a:rPr lang="ru-RU" dirty="0"/>
              <a:t>прогиба от </a:t>
            </a:r>
            <a:r>
              <a:rPr lang="en-US" dirty="0" smtClean="0"/>
              <a:t>Mo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6080870-10E2-7642-BFC6-5606E113C098}"/>
              </a:ext>
            </a:extLst>
          </p:cNvPr>
          <p:cNvSpPr txBox="1"/>
          <p:nvPr/>
        </p:nvSpPr>
        <p:spPr>
          <a:xfrm>
            <a:off x="7231838" y="3935619"/>
            <a:ext cx="1843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Графики</a:t>
            </a:r>
          </a:p>
          <a:p>
            <a:r>
              <a:rPr lang="ru-RU" dirty="0"/>
              <a:t>зависимости</a:t>
            </a:r>
            <a:r>
              <a:rPr lang="en-US" dirty="0"/>
              <a:t> </a:t>
            </a:r>
            <a:r>
              <a:rPr lang="ru-RU" dirty="0"/>
              <a:t>максимального</a:t>
            </a:r>
          </a:p>
          <a:p>
            <a:r>
              <a:rPr lang="ru-RU" dirty="0"/>
              <a:t>напряжения от </a:t>
            </a:r>
            <a:r>
              <a:rPr lang="en-US" dirty="0" smtClean="0"/>
              <a:t>Mo</a:t>
            </a:r>
            <a:endParaRPr lang="ru-R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FFF8D068-1FDC-4245-9EFC-F9B63949BC42}"/>
              </a:ext>
            </a:extLst>
          </p:cNvPr>
          <p:cNvCxnSpPr>
            <a:cxnSpLocks/>
            <a:stCxn id="15" idx="2"/>
            <a:endCxn id="96" idx="0"/>
          </p:cNvCxnSpPr>
          <p:nvPr/>
        </p:nvCxnSpPr>
        <p:spPr>
          <a:xfrm flipH="1">
            <a:off x="5996081" y="3838280"/>
            <a:ext cx="952285" cy="9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862B1601-1E2B-FF46-B0E8-7E67703D53A6}"/>
              </a:ext>
            </a:extLst>
          </p:cNvPr>
          <p:cNvCxnSpPr>
            <a:cxnSpLocks/>
            <a:stCxn id="15" idx="2"/>
            <a:endCxn id="97" idx="0"/>
          </p:cNvCxnSpPr>
          <p:nvPr/>
        </p:nvCxnSpPr>
        <p:spPr>
          <a:xfrm>
            <a:off x="6948366" y="3838280"/>
            <a:ext cx="1205263" cy="9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CF9ADF7F-089F-104F-9753-160D6BA6C0C9}"/>
              </a:ext>
            </a:extLst>
          </p:cNvPr>
          <p:cNvSpPr txBox="1"/>
          <p:nvPr/>
        </p:nvSpPr>
        <p:spPr>
          <a:xfrm>
            <a:off x="6736316" y="5510285"/>
            <a:ext cx="1254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График</a:t>
            </a:r>
          </a:p>
          <a:p>
            <a:r>
              <a:rPr lang="ru-RU" dirty="0"/>
              <a:t>для</a:t>
            </a:r>
          </a:p>
          <a:p>
            <a:r>
              <a:rPr lang="ru-RU" dirty="0"/>
              <a:t>сплошного</a:t>
            </a:r>
          </a:p>
          <a:p>
            <a:r>
              <a:rPr lang="ru-RU" dirty="0"/>
              <a:t>сечения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73C39576-EB22-FC4D-A1C2-16092B5C6481}"/>
              </a:ext>
            </a:extLst>
          </p:cNvPr>
          <p:cNvSpPr txBox="1"/>
          <p:nvPr/>
        </p:nvSpPr>
        <p:spPr>
          <a:xfrm>
            <a:off x="8585542" y="5510285"/>
            <a:ext cx="979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График</a:t>
            </a:r>
          </a:p>
          <a:p>
            <a:r>
              <a:rPr lang="ru-RU" dirty="0"/>
              <a:t>для</a:t>
            </a:r>
          </a:p>
          <a:p>
            <a:r>
              <a:rPr lang="ru-RU" dirty="0"/>
              <a:t>полого</a:t>
            </a:r>
          </a:p>
          <a:p>
            <a:r>
              <a:rPr lang="ru-RU" dirty="0"/>
              <a:t>сечения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E2AE3A07-09FE-9F47-91A1-B9DB3A65AAAC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8153629" y="5412947"/>
            <a:ext cx="921791" cy="9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E682C5CF-32F2-3142-9297-2E3B1C162E7D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 flipH="1">
            <a:off x="7363572" y="5412947"/>
            <a:ext cx="790057" cy="9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76" idx="2"/>
            <a:endCxn id="11" idx="0"/>
          </p:cNvCxnSpPr>
          <p:nvPr/>
        </p:nvCxnSpPr>
        <p:spPr>
          <a:xfrm flipH="1">
            <a:off x="756506" y="5460745"/>
            <a:ext cx="590818" cy="64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6" idx="2"/>
            <a:endCxn id="12" idx="0"/>
          </p:cNvCxnSpPr>
          <p:nvPr/>
        </p:nvCxnSpPr>
        <p:spPr>
          <a:xfrm>
            <a:off x="1347324" y="5460745"/>
            <a:ext cx="739684" cy="60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900" y="6107164"/>
            <a:ext cx="136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смещения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275805" y="6064283"/>
            <a:ext cx="162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углов поворота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81" idx="2"/>
            <a:endCxn id="37" idx="0"/>
          </p:cNvCxnSpPr>
          <p:nvPr/>
        </p:nvCxnSpPr>
        <p:spPr>
          <a:xfrm flipH="1">
            <a:off x="3701782" y="5420072"/>
            <a:ext cx="170731" cy="644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18176" y="6064283"/>
            <a:ext cx="136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смещения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81" idx="2"/>
            <a:endCxn id="49" idx="0"/>
          </p:cNvCxnSpPr>
          <p:nvPr/>
        </p:nvCxnSpPr>
        <p:spPr>
          <a:xfrm>
            <a:off x="3872513" y="5420072"/>
            <a:ext cx="1217110" cy="687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03915" y="6107163"/>
            <a:ext cx="157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углов поворота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16" idx="2"/>
            <a:endCxn id="38" idx="0"/>
          </p:cNvCxnSpPr>
          <p:nvPr/>
        </p:nvCxnSpPr>
        <p:spPr>
          <a:xfrm>
            <a:off x="10642941" y="3577236"/>
            <a:ext cx="64909" cy="91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03557" y="4496742"/>
            <a:ext cx="200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зависимости </a:t>
            </a:r>
            <a:r>
              <a:rPr lang="en-US" dirty="0" smtClean="0"/>
              <a:t>B(H)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10A6B8-A5DB-FE46-BB14-22B80D3C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-102870"/>
            <a:ext cx="10131425" cy="1456267"/>
          </a:xfrm>
        </p:spPr>
        <p:txBody>
          <a:bodyPr/>
          <a:lstStyle/>
          <a:p>
            <a:r>
              <a:rPr lang="ru-RU" dirty="0"/>
              <a:t>Построение эпюр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70" y="371364"/>
            <a:ext cx="7228747" cy="50836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" y="3643952"/>
            <a:ext cx="6013995" cy="31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BA739-0DB2-8A42-BA72-74CEA55F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1" y="160021"/>
            <a:ext cx="10131425" cy="720090"/>
          </a:xfrm>
        </p:spPr>
        <p:txBody>
          <a:bodyPr/>
          <a:lstStyle/>
          <a:p>
            <a:r>
              <a:rPr lang="ru-RU" dirty="0"/>
              <a:t>Построение графиков </a:t>
            </a:r>
            <a:r>
              <a:rPr lang="en-US" dirty="0"/>
              <a:t>w</a:t>
            </a:r>
            <a:r>
              <a:rPr lang="ru-RU" dirty="0"/>
              <a:t>(</a:t>
            </a:r>
            <a:r>
              <a:rPr lang="en-US" dirty="0"/>
              <a:t>z</a:t>
            </a:r>
            <a:r>
              <a:rPr lang="ru-RU" dirty="0"/>
              <a:t>) и </a:t>
            </a:r>
            <a:r>
              <a:rPr lang="en-US" dirty="0" err="1"/>
              <a:t>θ</a:t>
            </a:r>
            <a:r>
              <a:rPr lang="ru-RU" dirty="0"/>
              <a:t>(</a:t>
            </a:r>
            <a:r>
              <a:rPr lang="en-US" dirty="0"/>
              <a:t>z</a:t>
            </a:r>
            <a:r>
              <a:rPr lang="ru-RU" dirty="0"/>
              <a:t>)»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3" y="880111"/>
            <a:ext cx="5949589" cy="41840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6" y="2540177"/>
            <a:ext cx="5986927" cy="42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DB9571-9D66-624C-A789-E1171E70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209551"/>
            <a:ext cx="10131425" cy="65913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графиков </a:t>
            </a:r>
            <a:r>
              <a:rPr lang="en-US" dirty="0"/>
              <a:t>f</a:t>
            </a:r>
            <a:r>
              <a:rPr lang="ru-RU" dirty="0" smtClean="0"/>
              <a:t>(</a:t>
            </a:r>
            <a:r>
              <a:rPr lang="en-US" dirty="0" smtClean="0"/>
              <a:t>Mo</a:t>
            </a:r>
            <a:r>
              <a:rPr lang="ru-RU" dirty="0" smtClean="0"/>
              <a:t>) </a:t>
            </a:r>
            <a:r>
              <a:rPr lang="ru-RU" dirty="0"/>
              <a:t>и </a:t>
            </a:r>
            <a:r>
              <a:rPr lang="en-US" dirty="0"/>
              <a:t>σ max</a:t>
            </a:r>
            <a:r>
              <a:rPr lang="ru-RU" dirty="0" smtClean="0"/>
              <a:t>(</a:t>
            </a:r>
            <a:r>
              <a:rPr lang="en-US" dirty="0" smtClean="0"/>
              <a:t>Mo</a:t>
            </a:r>
            <a:r>
              <a:rPr lang="ru-RU" dirty="0" smtClean="0"/>
              <a:t>) 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33" y="868681"/>
            <a:ext cx="6687386" cy="47029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2056036"/>
            <a:ext cx="6687386" cy="47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598445-DE5E-034A-A462-EF75BCF3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198121"/>
            <a:ext cx="10618469" cy="979170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Определение массы и оптимального профиля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87" y="2094438"/>
            <a:ext cx="6583415" cy="4629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3" y="4409337"/>
            <a:ext cx="4394249" cy="23149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3" y="2094437"/>
            <a:ext cx="4394249" cy="2314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88" y="941604"/>
            <a:ext cx="9085714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7E11C-5E8F-BA4D-96B8-319143F9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8D8109-91A2-E445-9DE6-A761B9C3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результате было разработано программное обеспечение на языке программирование </a:t>
            </a:r>
            <a:r>
              <a:rPr lang="en-US" sz="2800" dirty="0"/>
              <a:t>C#</a:t>
            </a:r>
            <a:r>
              <a:rPr lang="ru-RU" sz="2800" dirty="0"/>
              <a:t> в </a:t>
            </a:r>
            <a:r>
              <a:rPr lang="en-US" sz="2800" dirty="0"/>
              <a:t>Microsoft Visual Studio</a:t>
            </a:r>
            <a:r>
              <a:rPr lang="ru-RU" sz="2800" dirty="0"/>
              <a:t>, способное проанализировать напряженно-деформированные состояния балок и визуально отображающее результат в виде графиков и эпюр.</a:t>
            </a:r>
          </a:p>
        </p:txBody>
      </p:sp>
    </p:spTree>
    <p:extLst>
      <p:ext uri="{BB962C8B-B14F-4D97-AF65-F5344CB8AC3E}">
        <p14:creationId xmlns:p14="http://schemas.microsoft.com/office/powerpoint/2010/main" val="38975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225</Words>
  <Application>Microsoft Office PowerPoint</Application>
  <PresentationFormat>Широкоэкранный</PresentationFormat>
  <Paragraphs>72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Тема Office</vt:lpstr>
      <vt:lpstr>ПРОГРАММНОЕ ОБЕСПЕЧЕНИЕ АНАЛИЗА НАПРЯЖЕННО-ДЕФОРМИРОВАННОГО СОСТОЯНИЯ БАЛОК</vt:lpstr>
      <vt:lpstr>Цель работы</vt:lpstr>
      <vt:lpstr>Расчетная схема и виды сечений</vt:lpstr>
      <vt:lpstr>Структура программы</vt:lpstr>
      <vt:lpstr>Построение эпюр</vt:lpstr>
      <vt:lpstr>Построение графиков w(z) и θ(z)» </vt:lpstr>
      <vt:lpstr>Построение графиков f(Mo) и σ max(Mo)  </vt:lpstr>
      <vt:lpstr>Определение массы и оптимального профиля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Besedin</dc:creator>
  <cp:lastModifiedBy>Андрей Аверьянов</cp:lastModifiedBy>
  <cp:revision>88</cp:revision>
  <dcterms:created xsi:type="dcterms:W3CDTF">2017-12-18T16:10:51Z</dcterms:created>
  <dcterms:modified xsi:type="dcterms:W3CDTF">2019-01-25T04:33:07Z</dcterms:modified>
</cp:coreProperties>
</file>