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credit: https://www.google.com/url?sa=i&amp;url=https%3A%2F%2Fstore.steampowered.com%2Fapp%2F730%2FCounterStrike_Global_Offensive%2F&amp;psig=AOvVaw2XgsX3Bbq2Ny8xtvG_70zB&amp;ust=1670962053972000&amp;source=images&amp;cd=vfe&amp;ved=0CA8QjRxqFwoTCLjw1_Dw9PsCFQAAAAAdAAAAABAP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b23cba3c5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b23cba3c5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credit: </a:t>
            </a:r>
            <a:r>
              <a:rPr lang="en"/>
              <a:t>https://www.google.com/url?sa=i&amp;url=https%3A%2F%2Fdmarket.com%2Fblog%2Fhow-to-rank-up-csgo%2F&amp;psig=AOvVaw0w-wHuxSMYWs-js4BSPZV2&amp;ust=1670963571872000&amp;source=images&amp;cd=vfe&amp;ved=0CA8QjRxqFwoTCJjgo8T29PsCFQAAAAAdAAAAABAJ</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b23cba3c5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b23cba3c5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credits: (top) https://upload.wikimedia.org/wikipedia/commons/thumb/d/d9/MLG_Columbus_-_Luminosity_vs_Navi.jpg/1200px-MLG_Columbus_-_Luminosity_vs_Navi.jpg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(bottom) </a:t>
            </a:r>
            <a:r>
              <a:rPr lang="en"/>
              <a:t>https://www.google.com/url?sa=i&amp;url=https%3A%2F%2Fvitality.gg%2Fen%2Fpartners%2Fgg-bet%2F&amp;psig=AOvVaw2K4xn4EPdMM2vJaVcN2ZMQ&amp;ust=1670963901266000&amp;source=images&amp;cd=vfe&amp;ved=0CBAQjhxqFwoTCMDNtOH39PsCFQAAAAAdAAAAABAJ</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b23cba3c5c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b23cba3c5c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b23cba3c5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b23cba3c5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go into too much detail on validation strategy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Photo credits: https://miro.medium.com/max/1204/1*qvdnPF8ETV9mFdMT0Y_BBA.png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b23cba3c5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b23cba3c5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Say there are many features that decide rounds that weren’t captured in the dataset (e.g. individual player skill, positioning on the map, team strategy,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Photo credit: </a:t>
            </a:r>
            <a:r>
              <a:rPr lang="en"/>
              <a:t>https://i.imgflip.com/2i8ld7.jpg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b23cba3c5c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b23cba3c5c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Say that winner_side is the winner of this round. We are predicting the winner of the next round.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gradients especially line up with common wisdom from the game. CTs defend from Ts, so they try to draw out the round, making rounds where they win longer. When CTs are doing well, they can afford the expensive incendiary grenades, which allow them to do even better. CTs were encoded as 1 and Ts as 0, so it makes sense that winner_side’s gradient is highly positive. The team who is winning most of the rounds is likely to win more.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Permutation importance didn’t capture much. It just emphasized that the winner of </a:t>
            </a:r>
            <a:r>
              <a:rPr lang="en"/>
              <a:t>previous rounds is important for guessing who’ll win the next round.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b59c697f4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b59c697f4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skihikingkevin/csgo-matchmaking-damage"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2875" y="4075"/>
            <a:ext cx="9018300" cy="1815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700"/>
              <a:t>Predicting CS:GO Round Winners</a:t>
            </a:r>
            <a:r>
              <a:rPr lang="en" sz="4700"/>
              <a:t> With Deep Learning</a:t>
            </a:r>
            <a:endParaRPr sz="4700"/>
          </a:p>
        </p:txBody>
      </p:sp>
      <p:sp>
        <p:nvSpPr>
          <p:cNvPr id="55" name="Google Shape;55;p13"/>
          <p:cNvSpPr txBox="1"/>
          <p:nvPr>
            <p:ph idx="1" type="subTitle"/>
          </p:nvPr>
        </p:nvSpPr>
        <p:spPr>
          <a:xfrm>
            <a:off x="2739888" y="1819975"/>
            <a:ext cx="3664200" cy="67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Andrew Dettor</a:t>
            </a:r>
            <a:endParaRPr/>
          </a:p>
        </p:txBody>
      </p:sp>
      <p:pic>
        <p:nvPicPr>
          <p:cNvPr id="56" name="Google Shape;56;p13"/>
          <p:cNvPicPr preferRelativeResize="0"/>
          <p:nvPr/>
        </p:nvPicPr>
        <p:blipFill>
          <a:blip r:embed="rId3">
            <a:alphaModFix/>
          </a:blip>
          <a:stretch>
            <a:fillRect/>
          </a:stretch>
        </p:blipFill>
        <p:spPr>
          <a:xfrm>
            <a:off x="2691325" y="2662075"/>
            <a:ext cx="3761401" cy="2155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CS:GO?</a:t>
            </a:r>
            <a:endParaRPr/>
          </a:p>
        </p:txBody>
      </p:sp>
      <p:sp>
        <p:nvSpPr>
          <p:cNvPr id="62" name="Google Shape;62;p14"/>
          <p:cNvSpPr txBox="1"/>
          <p:nvPr>
            <p:ph idx="1" type="body"/>
          </p:nvPr>
        </p:nvSpPr>
        <p:spPr>
          <a:xfrm>
            <a:off x="311700" y="1152475"/>
            <a:ext cx="3931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5v5 tactical first-person shooter</a:t>
            </a:r>
            <a:endParaRPr/>
          </a:p>
          <a:p>
            <a:pPr indent="-342900" lvl="0" marL="457200" rtl="0" algn="l">
              <a:spcBef>
                <a:spcPts val="0"/>
              </a:spcBef>
              <a:spcAft>
                <a:spcPts val="0"/>
              </a:spcAft>
              <a:buSzPts val="1800"/>
              <a:buChar char="●"/>
            </a:pPr>
            <a:r>
              <a:rPr lang="en"/>
              <a:t>E-sport</a:t>
            </a:r>
            <a:endParaRPr/>
          </a:p>
          <a:p>
            <a:pPr indent="-342900" lvl="0" marL="457200" rtl="0" algn="l">
              <a:spcBef>
                <a:spcPts val="0"/>
              </a:spcBef>
              <a:spcAft>
                <a:spcPts val="0"/>
              </a:spcAft>
              <a:buSzPts val="1800"/>
              <a:buChar char="●"/>
            </a:pPr>
            <a:r>
              <a:rPr lang="en"/>
              <a:t>Terrorists vs. Counter Terrorists</a:t>
            </a:r>
            <a:endParaRPr/>
          </a:p>
          <a:p>
            <a:pPr indent="-342900" lvl="0" marL="457200" rtl="0" algn="l">
              <a:spcBef>
                <a:spcPts val="0"/>
              </a:spcBef>
              <a:spcAft>
                <a:spcPts val="0"/>
              </a:spcAft>
              <a:buSzPts val="1800"/>
              <a:buChar char="●"/>
            </a:pPr>
            <a:r>
              <a:rPr lang="en"/>
              <a:t>Match is split into rounds</a:t>
            </a:r>
            <a:endParaRPr/>
          </a:p>
          <a:p>
            <a:pPr indent="-317500" lvl="1" marL="914400" rtl="0" algn="l">
              <a:spcBef>
                <a:spcPts val="0"/>
              </a:spcBef>
              <a:spcAft>
                <a:spcPts val="0"/>
              </a:spcAft>
              <a:buSzPts val="1400"/>
              <a:buChar char="○"/>
            </a:pPr>
            <a:r>
              <a:rPr lang="en"/>
              <a:t>Switch sides after 15 rounds</a:t>
            </a:r>
            <a:endParaRPr/>
          </a:p>
          <a:p>
            <a:pPr indent="-317500" lvl="1" marL="914400" rtl="0" algn="l">
              <a:spcBef>
                <a:spcPts val="0"/>
              </a:spcBef>
              <a:spcAft>
                <a:spcPts val="0"/>
              </a:spcAft>
              <a:buSzPts val="1400"/>
              <a:buChar char="○"/>
            </a:pPr>
            <a:r>
              <a:rPr lang="en"/>
              <a:t>First team to win 16 rounds wins the match</a:t>
            </a:r>
            <a:endParaRPr/>
          </a:p>
          <a:p>
            <a:pPr indent="-342900" lvl="0" marL="457200" rtl="0" algn="l">
              <a:spcBef>
                <a:spcPts val="0"/>
              </a:spcBef>
              <a:spcAft>
                <a:spcPts val="0"/>
              </a:spcAft>
              <a:buSzPts val="1800"/>
              <a:buChar char="●"/>
            </a:pPr>
            <a:r>
              <a:rPr lang="en"/>
              <a:t>Dataset</a:t>
            </a:r>
            <a:endParaRPr/>
          </a:p>
          <a:p>
            <a:pPr indent="-317500" lvl="1" marL="914400" rtl="0" algn="l">
              <a:spcBef>
                <a:spcPts val="0"/>
              </a:spcBef>
              <a:spcAft>
                <a:spcPts val="0"/>
              </a:spcAft>
              <a:buSzPts val="1400"/>
              <a:buChar char="○"/>
            </a:pPr>
            <a:r>
              <a:rPr lang="en" u="sng">
                <a:solidFill>
                  <a:schemeClr val="hlink"/>
                </a:solidFill>
                <a:hlinkClick r:id="rId3"/>
              </a:rPr>
              <a:t>CS:GO Competitive Matchmaking Data</a:t>
            </a:r>
            <a:r>
              <a:rPr lang="en"/>
              <a:t> from Kaggle</a:t>
            </a:r>
            <a:endParaRPr/>
          </a:p>
        </p:txBody>
      </p:sp>
      <p:pic>
        <p:nvPicPr>
          <p:cNvPr id="63" name="Google Shape;63;p14"/>
          <p:cNvPicPr preferRelativeResize="0"/>
          <p:nvPr/>
        </p:nvPicPr>
        <p:blipFill>
          <a:blip r:embed="rId4">
            <a:alphaModFix/>
          </a:blip>
          <a:stretch>
            <a:fillRect/>
          </a:stretch>
        </p:blipFill>
        <p:spPr>
          <a:xfrm>
            <a:off x="4359250" y="1568138"/>
            <a:ext cx="4595699" cy="25850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at Hand</a:t>
            </a:r>
            <a:endParaRPr/>
          </a:p>
        </p:txBody>
      </p:sp>
      <p:sp>
        <p:nvSpPr>
          <p:cNvPr id="69" name="Google Shape;69;p15"/>
          <p:cNvSpPr txBox="1"/>
          <p:nvPr>
            <p:ph idx="1" type="body"/>
          </p:nvPr>
        </p:nvSpPr>
        <p:spPr>
          <a:xfrm>
            <a:off x="311700" y="1152475"/>
            <a:ext cx="4404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Live betting services for e-sports</a:t>
            </a:r>
            <a:endParaRPr/>
          </a:p>
          <a:p>
            <a:pPr indent="-317500" lvl="1" marL="914400" rtl="0" algn="l">
              <a:spcBef>
                <a:spcPts val="0"/>
              </a:spcBef>
              <a:spcAft>
                <a:spcPts val="0"/>
              </a:spcAft>
              <a:buSzPts val="1400"/>
              <a:buChar char="○"/>
            </a:pPr>
            <a:r>
              <a:rPr lang="en"/>
              <a:t>Bet on matches that are in progress</a:t>
            </a:r>
            <a:endParaRPr/>
          </a:p>
          <a:p>
            <a:pPr indent="-317500" lvl="1" marL="914400" rtl="0" algn="l">
              <a:spcBef>
                <a:spcPts val="0"/>
              </a:spcBef>
              <a:spcAft>
                <a:spcPts val="0"/>
              </a:spcAft>
              <a:buSzPts val="1400"/>
              <a:buChar char="○"/>
            </a:pPr>
            <a:r>
              <a:rPr lang="en"/>
              <a:t>Predict the winner of the next round</a:t>
            </a:r>
            <a:endParaRPr/>
          </a:p>
          <a:p>
            <a:pPr indent="-342900" lvl="0" marL="457200" rtl="0" algn="l">
              <a:spcBef>
                <a:spcPts val="0"/>
              </a:spcBef>
              <a:spcAft>
                <a:spcPts val="0"/>
              </a:spcAft>
              <a:buSzPts val="1800"/>
              <a:buChar char="●"/>
            </a:pPr>
            <a:r>
              <a:rPr lang="en"/>
              <a:t>Improving your own play</a:t>
            </a:r>
            <a:endParaRPr/>
          </a:p>
          <a:p>
            <a:pPr indent="-317500" lvl="1" marL="914400" rtl="0" algn="l">
              <a:spcBef>
                <a:spcPts val="0"/>
              </a:spcBef>
              <a:spcAft>
                <a:spcPts val="0"/>
              </a:spcAft>
              <a:buSzPts val="1400"/>
              <a:buChar char="○"/>
            </a:pPr>
            <a:r>
              <a:rPr lang="en"/>
              <a:t>What features lead to more round wins?</a:t>
            </a:r>
            <a:endParaRPr/>
          </a:p>
          <a:p>
            <a:pPr indent="-342900" lvl="0" marL="457200" rtl="0" algn="l">
              <a:spcBef>
                <a:spcPts val="0"/>
              </a:spcBef>
              <a:spcAft>
                <a:spcPts val="0"/>
              </a:spcAft>
              <a:buSzPts val="1800"/>
              <a:buChar char="●"/>
            </a:pPr>
            <a:r>
              <a:rPr lang="en"/>
              <a:t>Multi-channel variable-length multiple time-series classification problem with missing data and missing labels</a:t>
            </a:r>
            <a:endParaRPr/>
          </a:p>
        </p:txBody>
      </p:sp>
      <p:pic>
        <p:nvPicPr>
          <p:cNvPr id="70" name="Google Shape;70;p15"/>
          <p:cNvPicPr preferRelativeResize="0"/>
          <p:nvPr/>
        </p:nvPicPr>
        <p:blipFill>
          <a:blip r:embed="rId3">
            <a:alphaModFix/>
          </a:blip>
          <a:stretch>
            <a:fillRect/>
          </a:stretch>
        </p:blipFill>
        <p:spPr>
          <a:xfrm>
            <a:off x="4797125" y="3673948"/>
            <a:ext cx="4009773" cy="846325"/>
          </a:xfrm>
          <a:prstGeom prst="rect">
            <a:avLst/>
          </a:prstGeom>
          <a:noFill/>
          <a:ln>
            <a:noFill/>
          </a:ln>
        </p:spPr>
      </p:pic>
      <p:pic>
        <p:nvPicPr>
          <p:cNvPr id="71" name="Google Shape;71;p15"/>
          <p:cNvPicPr preferRelativeResize="0"/>
          <p:nvPr/>
        </p:nvPicPr>
        <p:blipFill>
          <a:blip r:embed="rId4">
            <a:alphaModFix/>
          </a:blip>
          <a:stretch>
            <a:fillRect/>
          </a:stretch>
        </p:blipFill>
        <p:spPr>
          <a:xfrm>
            <a:off x="4797125" y="696036"/>
            <a:ext cx="4009774" cy="267541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Multi-channel</a:t>
            </a:r>
            <a:endParaRPr/>
          </a:p>
          <a:p>
            <a:pPr indent="-317500" lvl="1" marL="914400" rtl="0" algn="l">
              <a:spcBef>
                <a:spcPts val="0"/>
              </a:spcBef>
              <a:spcAft>
                <a:spcPts val="0"/>
              </a:spcAft>
              <a:buSzPts val="1400"/>
              <a:buChar char="○"/>
            </a:pPr>
            <a:r>
              <a:rPr lang="en"/>
              <a:t>Many covariates with round winner (round length, each side’s total $, etc)</a:t>
            </a:r>
            <a:endParaRPr/>
          </a:p>
          <a:p>
            <a:pPr indent="-342900" lvl="0" marL="457200" rtl="0" algn="l">
              <a:spcBef>
                <a:spcPts val="0"/>
              </a:spcBef>
              <a:spcAft>
                <a:spcPts val="0"/>
              </a:spcAft>
              <a:buSzPts val="1800"/>
              <a:buChar char="●"/>
            </a:pPr>
            <a:r>
              <a:rPr lang="en"/>
              <a:t>Variable-length</a:t>
            </a:r>
            <a:endParaRPr/>
          </a:p>
          <a:p>
            <a:pPr indent="-317500" lvl="1" marL="914400" rtl="0" algn="l">
              <a:spcBef>
                <a:spcPts val="0"/>
              </a:spcBef>
              <a:spcAft>
                <a:spcPts val="0"/>
              </a:spcAft>
              <a:buSzPts val="1400"/>
              <a:buChar char="○"/>
            </a:pPr>
            <a:r>
              <a:rPr lang="en"/>
              <a:t>Matches can be anywhere from 14 (forfeit) to 30 rounds</a:t>
            </a:r>
            <a:endParaRPr/>
          </a:p>
          <a:p>
            <a:pPr indent="-342900" lvl="0" marL="457200" rtl="0" algn="l">
              <a:spcBef>
                <a:spcPts val="0"/>
              </a:spcBef>
              <a:spcAft>
                <a:spcPts val="0"/>
              </a:spcAft>
              <a:buSzPts val="1800"/>
              <a:buChar char="●"/>
            </a:pPr>
            <a:r>
              <a:rPr lang="en"/>
              <a:t>Multiple</a:t>
            </a:r>
            <a:endParaRPr/>
          </a:p>
          <a:p>
            <a:pPr indent="-317500" lvl="1" marL="914400" rtl="0" algn="l">
              <a:spcBef>
                <a:spcPts val="0"/>
              </a:spcBef>
              <a:spcAft>
                <a:spcPts val="0"/>
              </a:spcAft>
              <a:buSzPts val="1400"/>
              <a:buChar char="○"/>
            </a:pPr>
            <a:r>
              <a:rPr lang="en"/>
              <a:t>Many samples</a:t>
            </a:r>
            <a:endParaRPr/>
          </a:p>
          <a:p>
            <a:pPr indent="-342900" lvl="0" marL="457200" rtl="0" algn="l">
              <a:spcBef>
                <a:spcPts val="0"/>
              </a:spcBef>
              <a:spcAft>
                <a:spcPts val="0"/>
              </a:spcAft>
              <a:buSzPts val="1800"/>
              <a:buChar char="●"/>
            </a:pPr>
            <a:r>
              <a:rPr lang="en"/>
              <a:t>Time-series</a:t>
            </a:r>
            <a:endParaRPr/>
          </a:p>
          <a:p>
            <a:pPr indent="-317500" lvl="1" marL="914400" rtl="0" algn="l">
              <a:spcBef>
                <a:spcPts val="0"/>
              </a:spcBef>
              <a:spcAft>
                <a:spcPts val="0"/>
              </a:spcAft>
              <a:buSzPts val="1400"/>
              <a:buChar char="○"/>
            </a:pPr>
            <a:r>
              <a:rPr lang="en"/>
              <a:t>Matches are separated into rounds</a:t>
            </a:r>
            <a:endParaRPr/>
          </a:p>
          <a:p>
            <a:pPr indent="-342900" lvl="0" marL="457200" rtl="0" algn="l">
              <a:spcBef>
                <a:spcPts val="0"/>
              </a:spcBef>
              <a:spcAft>
                <a:spcPts val="0"/>
              </a:spcAft>
              <a:buSzPts val="1800"/>
              <a:buChar char="●"/>
            </a:pPr>
            <a:r>
              <a:rPr lang="en"/>
              <a:t>Classification</a:t>
            </a:r>
            <a:endParaRPr/>
          </a:p>
          <a:p>
            <a:pPr indent="-317500" lvl="1" marL="914400" rtl="0" algn="l">
              <a:spcBef>
                <a:spcPts val="0"/>
              </a:spcBef>
              <a:spcAft>
                <a:spcPts val="0"/>
              </a:spcAft>
              <a:buSzPts val="1400"/>
              <a:buChar char="○"/>
            </a:pPr>
            <a:r>
              <a:rPr lang="en"/>
              <a:t>Predict if T’s or CT’s win the next round</a:t>
            </a:r>
            <a:endParaRPr/>
          </a:p>
          <a:p>
            <a:pPr indent="-342900" lvl="0" marL="457200" rtl="0" algn="l">
              <a:spcBef>
                <a:spcPts val="0"/>
              </a:spcBef>
              <a:spcAft>
                <a:spcPts val="0"/>
              </a:spcAft>
              <a:buSzPts val="1800"/>
              <a:buChar char="●"/>
            </a:pPr>
            <a:r>
              <a:rPr lang="en"/>
              <a:t>Missing data and missing labels</a:t>
            </a:r>
            <a:endParaRPr/>
          </a:p>
          <a:p>
            <a:pPr indent="-317500" lvl="1" marL="914400" rtl="0" algn="l">
              <a:spcBef>
                <a:spcPts val="0"/>
              </a:spcBef>
              <a:spcAft>
                <a:spcPts val="0"/>
              </a:spcAft>
              <a:buSzPts val="1400"/>
              <a:buChar char="○"/>
            </a:pPr>
            <a:r>
              <a:rPr lang="en"/>
              <a:t>Some rounds were missing entirely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Learning Approach</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LSTM</a:t>
            </a:r>
            <a:endParaRPr/>
          </a:p>
          <a:p>
            <a:pPr indent="-317500" lvl="1" marL="914400" rtl="0" algn="l">
              <a:spcBef>
                <a:spcPts val="0"/>
              </a:spcBef>
              <a:spcAft>
                <a:spcPts val="0"/>
              </a:spcAft>
              <a:buSzPts val="1400"/>
              <a:buChar char="○"/>
            </a:pPr>
            <a:r>
              <a:rPr lang="en"/>
              <a:t>Data of shape: (matches x rounds x features)</a:t>
            </a:r>
            <a:endParaRPr/>
          </a:p>
          <a:p>
            <a:pPr indent="-317500" lvl="1" marL="914400" rtl="0" algn="l">
              <a:spcBef>
                <a:spcPts val="0"/>
              </a:spcBef>
              <a:spcAft>
                <a:spcPts val="0"/>
              </a:spcAft>
              <a:buSzPts val="1400"/>
              <a:buChar char="○"/>
            </a:pPr>
            <a:r>
              <a:rPr lang="en"/>
              <a:t>2 GRU layers w/ 16 hidden units</a:t>
            </a:r>
            <a:endParaRPr/>
          </a:p>
          <a:p>
            <a:pPr indent="-317500" lvl="1" marL="914400" rtl="0" algn="l">
              <a:spcBef>
                <a:spcPts val="0"/>
              </a:spcBef>
              <a:spcAft>
                <a:spcPts val="0"/>
              </a:spcAft>
              <a:buSzPts val="1400"/>
              <a:buChar char="○"/>
            </a:pPr>
            <a:r>
              <a:rPr lang="en"/>
              <a:t>Dense layer w/ Sigmoid</a:t>
            </a:r>
            <a:endParaRPr/>
          </a:p>
          <a:p>
            <a:pPr indent="-342900" lvl="0" marL="457200" rtl="0" algn="l">
              <a:spcBef>
                <a:spcPts val="0"/>
              </a:spcBef>
              <a:spcAft>
                <a:spcPts val="0"/>
              </a:spcAft>
              <a:buSzPts val="1800"/>
              <a:buChar char="●"/>
            </a:pPr>
            <a:r>
              <a:rPr lang="en"/>
              <a:t>Validation Strategy</a:t>
            </a:r>
            <a:endParaRPr/>
          </a:p>
          <a:p>
            <a:pPr indent="-317500" lvl="1" marL="914400" rtl="0" algn="l">
              <a:spcBef>
                <a:spcPts val="0"/>
              </a:spcBef>
              <a:spcAft>
                <a:spcPts val="0"/>
              </a:spcAft>
              <a:buSzPts val="1400"/>
              <a:buChar char="○"/>
            </a:pPr>
            <a:r>
              <a:rPr lang="en"/>
              <a:t>Feed rounds 1 to N-1 then predict winner of round N</a:t>
            </a:r>
            <a:endParaRPr/>
          </a:p>
          <a:p>
            <a:pPr indent="-317500" lvl="1" marL="914400" rtl="0" algn="l">
              <a:spcBef>
                <a:spcPts val="0"/>
              </a:spcBef>
              <a:spcAft>
                <a:spcPts val="0"/>
              </a:spcAft>
              <a:buSzPts val="1400"/>
              <a:buChar char="○"/>
            </a:pPr>
            <a:r>
              <a:rPr lang="en"/>
              <a:t>Split matches into train/test/valid </a:t>
            </a:r>
            <a:endParaRPr/>
          </a:p>
          <a:p>
            <a:pPr indent="-342900" lvl="0" marL="457200" rtl="0" algn="l">
              <a:spcBef>
                <a:spcPts val="0"/>
              </a:spcBef>
              <a:spcAft>
                <a:spcPts val="0"/>
              </a:spcAft>
              <a:buSzPts val="1800"/>
              <a:buChar char="●"/>
            </a:pPr>
            <a:r>
              <a:rPr lang="en"/>
              <a:t>Missing data</a:t>
            </a:r>
            <a:endParaRPr/>
          </a:p>
          <a:p>
            <a:pPr indent="-317500" lvl="1" marL="914400" rtl="0" algn="l">
              <a:spcBef>
                <a:spcPts val="0"/>
              </a:spcBef>
              <a:spcAft>
                <a:spcPts val="0"/>
              </a:spcAft>
              <a:buSzPts val="1400"/>
              <a:buChar char="○"/>
            </a:pPr>
            <a:r>
              <a:rPr lang="en"/>
              <a:t>Fill in each feature with its average for that round</a:t>
            </a:r>
            <a:endParaRPr/>
          </a:p>
          <a:p>
            <a:pPr indent="-342900" lvl="0" marL="457200" rtl="0" algn="l">
              <a:spcBef>
                <a:spcPts val="0"/>
              </a:spcBef>
              <a:spcAft>
                <a:spcPts val="0"/>
              </a:spcAft>
              <a:buSzPts val="1800"/>
              <a:buChar char="●"/>
            </a:pPr>
            <a:r>
              <a:rPr lang="en"/>
              <a:t>Missing labels</a:t>
            </a:r>
            <a:endParaRPr/>
          </a:p>
          <a:p>
            <a:pPr indent="-317500" lvl="1" marL="914400" rtl="0" algn="l">
              <a:spcBef>
                <a:spcPts val="0"/>
              </a:spcBef>
              <a:spcAft>
                <a:spcPts val="0"/>
              </a:spcAft>
              <a:buSzPts val="1400"/>
              <a:buChar char="○"/>
            </a:pPr>
            <a:r>
              <a:rPr lang="en"/>
              <a:t>Mask missing labels in loss and accuracy calculations</a:t>
            </a:r>
            <a:endParaRPr/>
          </a:p>
        </p:txBody>
      </p:sp>
      <p:pic>
        <p:nvPicPr>
          <p:cNvPr id="84" name="Google Shape;84;p17"/>
          <p:cNvPicPr preferRelativeResize="0"/>
          <p:nvPr/>
        </p:nvPicPr>
        <p:blipFill rotWithShape="1">
          <a:blip r:embed="rId3">
            <a:alphaModFix/>
          </a:blip>
          <a:srcRect b="0" l="10313" r="0" t="0"/>
          <a:stretch/>
        </p:blipFill>
        <p:spPr>
          <a:xfrm>
            <a:off x="5791650" y="628650"/>
            <a:ext cx="3040650" cy="3886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Results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65% test set accuracy</a:t>
            </a:r>
            <a:endParaRPr/>
          </a:p>
          <a:p>
            <a:pPr indent="-317500" lvl="1" marL="914400" rtl="0" algn="l">
              <a:spcBef>
                <a:spcPts val="0"/>
              </a:spcBef>
              <a:spcAft>
                <a:spcPts val="0"/>
              </a:spcAft>
              <a:buSzPts val="1400"/>
              <a:buChar char="○"/>
            </a:pPr>
            <a:r>
              <a:rPr lang="en"/>
              <a:t>Better than chance! (50%)</a:t>
            </a:r>
            <a:endParaRPr/>
          </a:p>
          <a:p>
            <a:pPr indent="-342900" lvl="0" marL="457200" rtl="0" algn="l">
              <a:spcBef>
                <a:spcPts val="0"/>
              </a:spcBef>
              <a:spcAft>
                <a:spcPts val="0"/>
              </a:spcAft>
              <a:buSzPts val="1800"/>
              <a:buChar char="●"/>
            </a:pPr>
            <a:r>
              <a:rPr lang="en"/>
              <a:t>59% precision, 63% recall</a:t>
            </a:r>
            <a:endParaRPr/>
          </a:p>
          <a:p>
            <a:pPr indent="-317500" lvl="1" marL="914400" rtl="0" algn="l">
              <a:spcBef>
                <a:spcPts val="0"/>
              </a:spcBef>
              <a:spcAft>
                <a:spcPts val="0"/>
              </a:spcAft>
              <a:buSzPts val="1400"/>
              <a:buChar char="○"/>
            </a:pPr>
            <a:r>
              <a:rPr lang="en"/>
              <a:t>Quite balanced classifier</a:t>
            </a:r>
            <a:endParaRPr/>
          </a:p>
          <a:p>
            <a:pPr indent="-342900" lvl="0" marL="457200" rtl="0" algn="l">
              <a:spcBef>
                <a:spcPts val="0"/>
              </a:spcBef>
              <a:spcAft>
                <a:spcPts val="0"/>
              </a:spcAft>
              <a:buSzPts val="1800"/>
              <a:buChar char="●"/>
            </a:pPr>
            <a:r>
              <a:rPr lang="en"/>
              <a:t>Confusion Matrix</a:t>
            </a:r>
            <a:endParaRPr/>
          </a:p>
        </p:txBody>
      </p:sp>
      <p:pic>
        <p:nvPicPr>
          <p:cNvPr id="91" name="Google Shape;91;p18"/>
          <p:cNvPicPr preferRelativeResize="0"/>
          <p:nvPr/>
        </p:nvPicPr>
        <p:blipFill>
          <a:blip r:embed="rId3">
            <a:alphaModFix/>
          </a:blip>
          <a:stretch>
            <a:fillRect/>
          </a:stretch>
        </p:blipFill>
        <p:spPr>
          <a:xfrm>
            <a:off x="742000" y="2768451"/>
            <a:ext cx="3756700" cy="688969"/>
          </a:xfrm>
          <a:prstGeom prst="rect">
            <a:avLst/>
          </a:prstGeom>
          <a:noFill/>
          <a:ln>
            <a:noFill/>
          </a:ln>
        </p:spPr>
      </p:pic>
      <p:pic>
        <p:nvPicPr>
          <p:cNvPr id="92" name="Google Shape;92;p18"/>
          <p:cNvPicPr preferRelativeResize="0"/>
          <p:nvPr/>
        </p:nvPicPr>
        <p:blipFill>
          <a:blip r:embed="rId4">
            <a:alphaModFix/>
          </a:blip>
          <a:stretch>
            <a:fillRect/>
          </a:stretch>
        </p:blipFill>
        <p:spPr>
          <a:xfrm>
            <a:off x="4982825" y="1152474"/>
            <a:ext cx="3756700" cy="3155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435400" y="424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Importance</a:t>
            </a:r>
            <a:endParaRPr/>
          </a:p>
        </p:txBody>
      </p:sp>
      <p:sp>
        <p:nvSpPr>
          <p:cNvPr id="98" name="Google Shape;98;p19"/>
          <p:cNvSpPr txBox="1"/>
          <p:nvPr>
            <p:ph idx="1" type="body"/>
          </p:nvPr>
        </p:nvSpPr>
        <p:spPr>
          <a:xfrm>
            <a:off x="129275" y="1326575"/>
            <a:ext cx="44793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700"/>
              <a:t>Features’ Average Gradients (model-based)</a:t>
            </a:r>
            <a:endParaRPr sz="1700"/>
          </a:p>
        </p:txBody>
      </p:sp>
      <p:pic>
        <p:nvPicPr>
          <p:cNvPr id="99" name="Google Shape;99;p19"/>
          <p:cNvPicPr preferRelativeResize="0"/>
          <p:nvPr/>
        </p:nvPicPr>
        <p:blipFill>
          <a:blip r:embed="rId3">
            <a:alphaModFix/>
          </a:blip>
          <a:stretch>
            <a:fillRect/>
          </a:stretch>
        </p:blipFill>
        <p:spPr>
          <a:xfrm>
            <a:off x="165850" y="1779800"/>
            <a:ext cx="4406155" cy="2509950"/>
          </a:xfrm>
          <a:prstGeom prst="rect">
            <a:avLst/>
          </a:prstGeom>
          <a:noFill/>
          <a:ln>
            <a:noFill/>
          </a:ln>
        </p:spPr>
      </p:pic>
      <p:sp>
        <p:nvSpPr>
          <p:cNvPr id="100" name="Google Shape;100;p19"/>
          <p:cNvSpPr txBox="1"/>
          <p:nvPr>
            <p:ph idx="2" type="body"/>
          </p:nvPr>
        </p:nvSpPr>
        <p:spPr>
          <a:xfrm>
            <a:off x="4732550" y="1326575"/>
            <a:ext cx="42087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700"/>
              <a:t>Permutation Importance (model-agnostic)</a:t>
            </a:r>
            <a:endParaRPr sz="1700"/>
          </a:p>
        </p:txBody>
      </p:sp>
      <p:pic>
        <p:nvPicPr>
          <p:cNvPr id="101" name="Google Shape;101;p19"/>
          <p:cNvPicPr preferRelativeResize="0"/>
          <p:nvPr/>
        </p:nvPicPr>
        <p:blipFill>
          <a:blip r:embed="rId4">
            <a:alphaModFix/>
          </a:blip>
          <a:stretch>
            <a:fillRect/>
          </a:stretch>
        </p:blipFill>
        <p:spPr>
          <a:xfrm>
            <a:off x="4628049" y="1779800"/>
            <a:ext cx="4417701" cy="2509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Problem was difficult to translate to Deep Learning</a:t>
            </a:r>
            <a:endParaRPr/>
          </a:p>
          <a:p>
            <a:pPr indent="-342900" lvl="0" marL="457200" rtl="0" algn="l">
              <a:spcBef>
                <a:spcPts val="0"/>
              </a:spcBef>
              <a:spcAft>
                <a:spcPts val="0"/>
              </a:spcAft>
              <a:buSzPts val="1800"/>
              <a:buChar char="●"/>
            </a:pPr>
            <a:r>
              <a:rPr lang="en"/>
              <a:t>Model </a:t>
            </a:r>
            <a:r>
              <a:rPr lang="en"/>
              <a:t>performance</a:t>
            </a:r>
            <a:r>
              <a:rPr lang="en"/>
              <a:t> above random chance</a:t>
            </a:r>
            <a:endParaRPr/>
          </a:p>
          <a:p>
            <a:pPr indent="-317500" lvl="1" marL="914400" rtl="0" algn="l">
              <a:spcBef>
                <a:spcPts val="0"/>
              </a:spcBef>
              <a:spcAft>
                <a:spcPts val="0"/>
              </a:spcAft>
              <a:buSzPts val="1400"/>
              <a:buChar char="○"/>
            </a:pPr>
            <a:r>
              <a:rPr lang="en"/>
              <a:t>Wouldn’t use it for betting though…</a:t>
            </a:r>
            <a:endParaRPr/>
          </a:p>
          <a:p>
            <a:pPr indent="-342900" lvl="0" marL="457200" rtl="0" algn="l">
              <a:spcBef>
                <a:spcPts val="0"/>
              </a:spcBef>
              <a:spcAft>
                <a:spcPts val="0"/>
              </a:spcAft>
              <a:buSzPts val="1800"/>
              <a:buChar char="●"/>
            </a:pPr>
            <a:r>
              <a:rPr lang="en"/>
              <a:t>Both feature importance methods align with common wisdom </a:t>
            </a:r>
            <a:r>
              <a:rPr lang="en"/>
              <a:t>from</a:t>
            </a:r>
            <a:r>
              <a:rPr lang="en"/>
              <a:t> the game</a:t>
            </a:r>
            <a:endParaRPr/>
          </a:p>
          <a:p>
            <a:pPr indent="-317500" lvl="1" marL="914400" rtl="0" algn="l">
              <a:spcBef>
                <a:spcPts val="0"/>
              </a:spcBef>
              <a:spcAft>
                <a:spcPts val="0"/>
              </a:spcAft>
              <a:buSzPts val="1400"/>
              <a:buChar char="○"/>
            </a:pPr>
            <a:r>
              <a:rPr lang="en"/>
              <a:t>Correlation vs. Causation</a:t>
            </a:r>
            <a:endParaRPr/>
          </a:p>
        </p:txBody>
      </p:sp>
      <p:sp>
        <p:nvSpPr>
          <p:cNvPr id="108" name="Google Shape;108;p20"/>
          <p:cNvSpPr txBox="1"/>
          <p:nvPr>
            <p:ph type="title"/>
          </p:nvPr>
        </p:nvSpPr>
        <p:spPr>
          <a:xfrm>
            <a:off x="157050" y="3124525"/>
            <a:ext cx="8829900" cy="213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620"/>
              <a:t>Q</a:t>
            </a:r>
            <a:r>
              <a:rPr lang="en" sz="5620"/>
              <a:t>uestions?</a:t>
            </a:r>
            <a:endParaRPr sz="56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