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893A-73F8-47CC-8F82-0D71B5586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1C5C1FC-52E9-4EE6-BBC4-C174C0D61D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470739-B6F4-4C6F-8463-83435624F34C}"/>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5" name="Footer Placeholder 4">
            <a:extLst>
              <a:ext uri="{FF2B5EF4-FFF2-40B4-BE49-F238E27FC236}">
                <a16:creationId xmlns:a16="http://schemas.microsoft.com/office/drawing/2014/main" id="{EF5D1820-4792-4968-8C0A-ED3C7C90C0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D61E61C-D79E-4535-BB16-F8C0B10DDB1C}"/>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407448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6437-6DAF-4FD1-8221-DD7A3073FDA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0305A8B-E196-4898-B10C-5B6D67139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E70412C-EC3B-4FE8-8883-B0B58BF70414}"/>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5" name="Footer Placeholder 4">
            <a:extLst>
              <a:ext uri="{FF2B5EF4-FFF2-40B4-BE49-F238E27FC236}">
                <a16:creationId xmlns:a16="http://schemas.microsoft.com/office/drawing/2014/main" id="{0C392555-02D7-4A65-A7FD-17C9E1F440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499B68-4C1D-4060-A866-7C7CACF33535}"/>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20609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C00A0-404E-47E3-AEF6-D9160B4745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0B038B-0BC8-4887-9DCD-6C50A93325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6B0004-BC72-40CE-A110-B20C85ADC6A1}"/>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5" name="Footer Placeholder 4">
            <a:extLst>
              <a:ext uri="{FF2B5EF4-FFF2-40B4-BE49-F238E27FC236}">
                <a16:creationId xmlns:a16="http://schemas.microsoft.com/office/drawing/2014/main" id="{1F735122-06FC-4D36-82E6-30EF2FB7D8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1D7A99-E0FA-4819-A33C-23CAB4367068}"/>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51158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4BAE-3FDA-46D6-95C4-4CD1F943924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18DA7D-818A-4FF4-8592-CD1402F5E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06778C-8C16-4C9A-BFC7-1A31179B780E}"/>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5" name="Footer Placeholder 4">
            <a:extLst>
              <a:ext uri="{FF2B5EF4-FFF2-40B4-BE49-F238E27FC236}">
                <a16:creationId xmlns:a16="http://schemas.microsoft.com/office/drawing/2014/main" id="{56C9A36A-14B9-4D91-9B35-D4B154BE36D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8C7F6F-64D1-4CA4-B66C-DA58B4D5ED38}"/>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87788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4E47-11D3-4E44-906A-2B1B5812B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85C7AFE-4129-4266-B997-BEA31FDFF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762EB-6D75-4509-84FA-54B05097C5EB}"/>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5" name="Footer Placeholder 4">
            <a:extLst>
              <a:ext uri="{FF2B5EF4-FFF2-40B4-BE49-F238E27FC236}">
                <a16:creationId xmlns:a16="http://schemas.microsoft.com/office/drawing/2014/main" id="{E68E4D58-234D-4A48-AFFD-99AE760BFD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3CFB65-2AC5-49E1-A635-14D42F14BE16}"/>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16110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4030-0DF4-4779-A43A-80559AE215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5014B1-2312-4511-BF33-F1F8B33F7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74EFE8F-AE91-4675-9516-4855309B8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0ECA9E-F67F-4B3A-94E9-165807125B92}"/>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6" name="Footer Placeholder 5">
            <a:extLst>
              <a:ext uri="{FF2B5EF4-FFF2-40B4-BE49-F238E27FC236}">
                <a16:creationId xmlns:a16="http://schemas.microsoft.com/office/drawing/2014/main" id="{21CABB79-7D95-492D-BF8C-45D327E6BE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BA898E-AAD4-4D01-8374-DCC75B953E2A}"/>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80177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A184-F7F2-4F15-9D83-0CE3FD4720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47DC704-3510-48B0-8B7A-398B9A868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749F1-E9B2-41DC-BE20-35923DF652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357A0F7-2ED2-48F3-8A6E-9F4B366F9F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DAA73-DEED-4A6E-AA6F-48EF550E9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F1FE18-0AC4-4A17-88B3-BD1F06C6980A}"/>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8" name="Footer Placeholder 7">
            <a:extLst>
              <a:ext uri="{FF2B5EF4-FFF2-40B4-BE49-F238E27FC236}">
                <a16:creationId xmlns:a16="http://schemas.microsoft.com/office/drawing/2014/main" id="{E53349B9-38BC-4B26-9D72-F7EC5750A23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54552AA-EADA-4339-90D4-D2D56D9742F3}"/>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199856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73E-120C-4A12-9936-331E572C54C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AD2A5B0-662C-4905-8E09-94DA0E0A5FD2}"/>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4" name="Footer Placeholder 3">
            <a:extLst>
              <a:ext uri="{FF2B5EF4-FFF2-40B4-BE49-F238E27FC236}">
                <a16:creationId xmlns:a16="http://schemas.microsoft.com/office/drawing/2014/main" id="{AADBC75C-FCC3-4EF1-A8C3-F61EBCDBAE7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3A1C70D-167F-4073-986A-EEDE4A672FB6}"/>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67136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418C8E-9C05-4B75-9FC6-B4BB21A28D29}"/>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3" name="Footer Placeholder 2">
            <a:extLst>
              <a:ext uri="{FF2B5EF4-FFF2-40B4-BE49-F238E27FC236}">
                <a16:creationId xmlns:a16="http://schemas.microsoft.com/office/drawing/2014/main" id="{B4FB9FFD-AAB4-4B79-A5EB-584EF206D07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3DA3C9F-AA55-4B03-B827-157C244ADDA6}"/>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174786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E9B7-64A1-4987-AB88-25D531006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7A32E36-C846-45A7-A2F2-607306F7B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C735F2B-F5BE-4D4A-8513-A617D5622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1A983-B5BA-4E09-9569-64EBC58A7DCE}"/>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6" name="Footer Placeholder 5">
            <a:extLst>
              <a:ext uri="{FF2B5EF4-FFF2-40B4-BE49-F238E27FC236}">
                <a16:creationId xmlns:a16="http://schemas.microsoft.com/office/drawing/2014/main" id="{7D19D5F2-C568-4085-BAE1-05A6AA3EAB4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E88538F-87A0-4E60-94D2-3043FC7744FE}"/>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347491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A37E-8F53-4AA2-90F4-027CE56CE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43DD232-AF9B-42EA-A42E-77478928C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E0E0CF-58A2-486B-A7BD-BC40B3242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71740-769C-4775-83C4-94BEF8A6470E}"/>
              </a:ext>
            </a:extLst>
          </p:cNvPr>
          <p:cNvSpPr>
            <a:spLocks noGrp="1"/>
          </p:cNvSpPr>
          <p:nvPr>
            <p:ph type="dt" sz="half" idx="10"/>
          </p:nvPr>
        </p:nvSpPr>
        <p:spPr/>
        <p:txBody>
          <a:bodyPr/>
          <a:lstStyle/>
          <a:p>
            <a:fld id="{FDA21979-BF58-4D4C-80D4-B70EF8DDAA3D}" type="datetimeFigureOut">
              <a:rPr lang="en-CA" smtClean="0"/>
              <a:t>2019-03-16</a:t>
            </a:fld>
            <a:endParaRPr lang="en-CA"/>
          </a:p>
        </p:txBody>
      </p:sp>
      <p:sp>
        <p:nvSpPr>
          <p:cNvPr id="6" name="Footer Placeholder 5">
            <a:extLst>
              <a:ext uri="{FF2B5EF4-FFF2-40B4-BE49-F238E27FC236}">
                <a16:creationId xmlns:a16="http://schemas.microsoft.com/office/drawing/2014/main" id="{0ECAAC8E-C82B-4B30-84CC-C1DDCCF73A5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74ECA1-E186-41A0-95BE-F72E7E5B0DFA}"/>
              </a:ext>
            </a:extLst>
          </p:cNvPr>
          <p:cNvSpPr>
            <a:spLocks noGrp="1"/>
          </p:cNvSpPr>
          <p:nvPr>
            <p:ph type="sldNum" sz="quarter" idx="12"/>
          </p:nvPr>
        </p:nvSpPr>
        <p:spPr/>
        <p:txBody>
          <a:bodyPr/>
          <a:lstStyle/>
          <a:p>
            <a:fld id="{6A460EAD-C21A-45CB-B247-919F3D9B496A}" type="slidenum">
              <a:rPr lang="en-CA" smtClean="0"/>
              <a:t>‹#›</a:t>
            </a:fld>
            <a:endParaRPr lang="en-CA"/>
          </a:p>
        </p:txBody>
      </p:sp>
    </p:spTree>
    <p:extLst>
      <p:ext uri="{BB962C8B-B14F-4D97-AF65-F5344CB8AC3E}">
        <p14:creationId xmlns:p14="http://schemas.microsoft.com/office/powerpoint/2010/main" val="218851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D0791-39AC-4F13-AFF6-196350701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473AF44-D3EC-4873-BAD1-364A6831E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07DF39-3E4F-4E13-B3C4-DF2B17099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21979-BF58-4D4C-80D4-B70EF8DDAA3D}" type="datetimeFigureOut">
              <a:rPr lang="en-CA" smtClean="0"/>
              <a:t>2019-03-16</a:t>
            </a:fld>
            <a:endParaRPr lang="en-CA"/>
          </a:p>
        </p:txBody>
      </p:sp>
      <p:sp>
        <p:nvSpPr>
          <p:cNvPr id="5" name="Footer Placeholder 4">
            <a:extLst>
              <a:ext uri="{FF2B5EF4-FFF2-40B4-BE49-F238E27FC236}">
                <a16:creationId xmlns:a16="http://schemas.microsoft.com/office/drawing/2014/main" id="{08554342-4F75-463E-8073-3919E7408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B835164-E69A-414D-A686-86B26432B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60EAD-C21A-45CB-B247-919F3D9B496A}" type="slidenum">
              <a:rPr lang="en-CA" smtClean="0"/>
              <a:t>‹#›</a:t>
            </a:fld>
            <a:endParaRPr lang="en-CA"/>
          </a:p>
        </p:txBody>
      </p:sp>
    </p:spTree>
    <p:extLst>
      <p:ext uri="{BB962C8B-B14F-4D97-AF65-F5344CB8AC3E}">
        <p14:creationId xmlns:p14="http://schemas.microsoft.com/office/powerpoint/2010/main" val="12499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A92D428-5BCE-4484-91FD-DE7FD82C4EFE}"/>
              </a:ext>
            </a:extLst>
          </p:cNvPr>
          <p:cNvGrpSpPr/>
          <p:nvPr/>
        </p:nvGrpSpPr>
        <p:grpSpPr>
          <a:xfrm>
            <a:off x="0" y="0"/>
            <a:ext cx="12192000" cy="6858000"/>
            <a:chOff x="0" y="0"/>
            <a:chExt cx="12192000" cy="6858000"/>
          </a:xfrm>
        </p:grpSpPr>
        <p:sp>
          <p:nvSpPr>
            <p:cNvPr id="4" name="Rectangle 3">
              <a:extLst>
                <a:ext uri="{FF2B5EF4-FFF2-40B4-BE49-F238E27FC236}">
                  <a16:creationId xmlns:a16="http://schemas.microsoft.com/office/drawing/2014/main" id="{89240F6C-8C39-4771-A9D8-145440FCD162}"/>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D0CB4A03-F535-4DD3-995D-356E7B2C2C73}"/>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nvGrpSpPr>
            <p:cNvPr id="26" name="Group 25">
              <a:extLst>
                <a:ext uri="{FF2B5EF4-FFF2-40B4-BE49-F238E27FC236}">
                  <a16:creationId xmlns:a16="http://schemas.microsoft.com/office/drawing/2014/main" id="{0EFE28AE-B033-407B-B3A1-5620C5EAAEB4}"/>
                </a:ext>
              </a:extLst>
            </p:cNvPr>
            <p:cNvGrpSpPr/>
            <p:nvPr/>
          </p:nvGrpSpPr>
          <p:grpSpPr>
            <a:xfrm>
              <a:off x="192947" y="184558"/>
              <a:ext cx="2894202" cy="1283515"/>
              <a:chOff x="192947" y="184558"/>
              <a:chExt cx="2894202" cy="1283515"/>
            </a:xfrm>
          </p:grpSpPr>
          <p:sp>
            <p:nvSpPr>
              <p:cNvPr id="6" name="Oval 5">
                <a:extLst>
                  <a:ext uri="{FF2B5EF4-FFF2-40B4-BE49-F238E27FC236}">
                    <a16:creationId xmlns:a16="http://schemas.microsoft.com/office/drawing/2014/main" id="{8D614992-3FB1-4296-883A-1B41B313947C}"/>
                  </a:ext>
                </a:extLst>
              </p:cNvPr>
              <p:cNvSpPr/>
              <p:nvPr/>
            </p:nvSpPr>
            <p:spPr>
              <a:xfrm>
                <a:off x="192947" y="184558"/>
                <a:ext cx="2894202" cy="1283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3988EA78-060B-456C-8DF1-5672906FFF02}"/>
                  </a:ext>
                </a:extLst>
              </p:cNvPr>
              <p:cNvSpPr txBox="1"/>
              <p:nvPr/>
            </p:nvSpPr>
            <p:spPr>
              <a:xfrm>
                <a:off x="755009" y="472372"/>
                <a:ext cx="1770077" cy="707886"/>
              </a:xfrm>
              <a:prstGeom prst="rect">
                <a:avLst/>
              </a:prstGeom>
              <a:noFill/>
            </p:spPr>
            <p:txBody>
              <a:bodyPr wrap="square" rtlCol="0">
                <a:spAutoFit/>
              </a:bodyPr>
              <a:lstStyle/>
              <a:p>
                <a:pPr algn="ctr"/>
                <a:r>
                  <a:rPr lang="en-CA" sz="4000" b="1" dirty="0"/>
                  <a:t>LOGO </a:t>
                </a:r>
              </a:p>
            </p:txBody>
          </p:sp>
        </p:grpSp>
      </p:grpSp>
      <p:sp>
        <p:nvSpPr>
          <p:cNvPr id="8" name="Rectangle 7">
            <a:extLst>
              <a:ext uri="{FF2B5EF4-FFF2-40B4-BE49-F238E27FC236}">
                <a16:creationId xmlns:a16="http://schemas.microsoft.com/office/drawing/2014/main" id="{0B324D12-7E6C-46DC-B760-2ED42C7C0C63}"/>
              </a:ext>
            </a:extLst>
          </p:cNvPr>
          <p:cNvSpPr/>
          <p:nvPr/>
        </p:nvSpPr>
        <p:spPr>
          <a:xfrm>
            <a:off x="3036815" y="2266416"/>
            <a:ext cx="3573710"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19E56C0-1E9C-4588-AAC6-2EBBA9F9796E}"/>
              </a:ext>
            </a:extLst>
          </p:cNvPr>
          <p:cNvSpPr/>
          <p:nvPr/>
        </p:nvSpPr>
        <p:spPr>
          <a:xfrm>
            <a:off x="6610525" y="2266416"/>
            <a:ext cx="1249959"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6EC64BF5-5A98-464C-A47C-5DF39DF96D45}"/>
              </a:ext>
            </a:extLst>
          </p:cNvPr>
          <p:cNvSpPr txBox="1"/>
          <p:nvPr/>
        </p:nvSpPr>
        <p:spPr>
          <a:xfrm>
            <a:off x="2950128" y="2189418"/>
            <a:ext cx="3095538" cy="338554"/>
          </a:xfrm>
          <a:prstGeom prst="rect">
            <a:avLst/>
          </a:prstGeom>
          <a:noFill/>
        </p:spPr>
        <p:txBody>
          <a:bodyPr wrap="square" rtlCol="0">
            <a:spAutoFit/>
          </a:bodyPr>
          <a:lstStyle/>
          <a:p>
            <a:r>
              <a:rPr lang="en-CA" sz="1600" dirty="0"/>
              <a:t>Enter Search Terms Here</a:t>
            </a:r>
          </a:p>
        </p:txBody>
      </p:sp>
      <p:sp>
        <p:nvSpPr>
          <p:cNvPr id="11" name="TextBox 10">
            <a:extLst>
              <a:ext uri="{FF2B5EF4-FFF2-40B4-BE49-F238E27FC236}">
                <a16:creationId xmlns:a16="http://schemas.microsoft.com/office/drawing/2014/main" id="{A3F2AA16-DA3D-49C6-AF85-B8B255B59019}"/>
              </a:ext>
            </a:extLst>
          </p:cNvPr>
          <p:cNvSpPr txBox="1"/>
          <p:nvPr/>
        </p:nvSpPr>
        <p:spPr>
          <a:xfrm>
            <a:off x="6550403" y="2187921"/>
            <a:ext cx="1377193" cy="323165"/>
          </a:xfrm>
          <a:prstGeom prst="rect">
            <a:avLst/>
          </a:prstGeom>
          <a:noFill/>
        </p:spPr>
        <p:txBody>
          <a:bodyPr wrap="square" rtlCol="0">
            <a:spAutoFit/>
          </a:bodyPr>
          <a:lstStyle/>
          <a:p>
            <a:r>
              <a:rPr lang="en-CA" sz="1500" dirty="0"/>
              <a:t>Search Options</a:t>
            </a:r>
          </a:p>
        </p:txBody>
      </p:sp>
      <p:sp>
        <p:nvSpPr>
          <p:cNvPr id="12" name="TextBox 11">
            <a:extLst>
              <a:ext uri="{FF2B5EF4-FFF2-40B4-BE49-F238E27FC236}">
                <a16:creationId xmlns:a16="http://schemas.microsoft.com/office/drawing/2014/main" id="{6A2D59D3-DF17-4611-904E-1DC7D907E08B}"/>
              </a:ext>
            </a:extLst>
          </p:cNvPr>
          <p:cNvSpPr txBox="1"/>
          <p:nvPr/>
        </p:nvSpPr>
        <p:spPr>
          <a:xfrm>
            <a:off x="6300132" y="2450974"/>
            <a:ext cx="2525086" cy="1200329"/>
          </a:xfrm>
          <a:prstGeom prst="rect">
            <a:avLst/>
          </a:prstGeom>
          <a:noFill/>
        </p:spPr>
        <p:txBody>
          <a:bodyPr wrap="square" rtlCol="0">
            <a:spAutoFit/>
          </a:bodyPr>
          <a:lstStyle/>
          <a:p>
            <a:r>
              <a:rPr lang="en-CA" dirty="0">
                <a:solidFill>
                  <a:srgbClr val="7030A0"/>
                </a:solidFill>
              </a:rPr>
              <a:t>Search options will include different search types, such as by name, country, etc. </a:t>
            </a:r>
          </a:p>
        </p:txBody>
      </p:sp>
      <p:sp>
        <p:nvSpPr>
          <p:cNvPr id="13" name="Rectangle 12">
            <a:extLst>
              <a:ext uri="{FF2B5EF4-FFF2-40B4-BE49-F238E27FC236}">
                <a16:creationId xmlns:a16="http://schemas.microsoft.com/office/drawing/2014/main" id="{93786F5C-B7E8-4845-BFF3-B0610EF4DB42}"/>
              </a:ext>
            </a:extLst>
          </p:cNvPr>
          <p:cNvSpPr/>
          <p:nvPr/>
        </p:nvSpPr>
        <p:spPr>
          <a:xfrm>
            <a:off x="7987719" y="2266416"/>
            <a:ext cx="897622"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2891CE44-3984-4005-A448-7BFADC7BBE10}"/>
              </a:ext>
            </a:extLst>
          </p:cNvPr>
          <p:cNvSpPr txBox="1"/>
          <p:nvPr/>
        </p:nvSpPr>
        <p:spPr>
          <a:xfrm>
            <a:off x="8063916" y="2172532"/>
            <a:ext cx="806742" cy="338554"/>
          </a:xfrm>
          <a:prstGeom prst="rect">
            <a:avLst/>
          </a:prstGeom>
          <a:noFill/>
        </p:spPr>
        <p:txBody>
          <a:bodyPr wrap="square" rtlCol="0">
            <a:spAutoFit/>
          </a:bodyPr>
          <a:lstStyle/>
          <a:p>
            <a:r>
              <a:rPr lang="en-CA" sz="1600" dirty="0"/>
              <a:t>Search</a:t>
            </a:r>
          </a:p>
        </p:txBody>
      </p:sp>
      <p:sp>
        <p:nvSpPr>
          <p:cNvPr id="28" name="TextBox 27">
            <a:extLst>
              <a:ext uri="{FF2B5EF4-FFF2-40B4-BE49-F238E27FC236}">
                <a16:creationId xmlns:a16="http://schemas.microsoft.com/office/drawing/2014/main" id="{92937A8B-10FE-477C-BB19-948AEE85B68A}"/>
              </a:ext>
            </a:extLst>
          </p:cNvPr>
          <p:cNvSpPr txBox="1"/>
          <p:nvPr/>
        </p:nvSpPr>
        <p:spPr>
          <a:xfrm>
            <a:off x="3649211" y="939567"/>
            <a:ext cx="5176007"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CA" b="1" i="1" dirty="0">
                <a:solidFill>
                  <a:schemeClr val="bg1"/>
                </a:solidFill>
              </a:rPr>
              <a:t>Project by Andrew, </a:t>
            </a:r>
            <a:r>
              <a:rPr lang="en-CA" b="1" i="1" dirty="0" err="1">
                <a:solidFill>
                  <a:schemeClr val="bg1"/>
                </a:solidFill>
              </a:rPr>
              <a:t>Nemi</a:t>
            </a:r>
            <a:r>
              <a:rPr lang="en-CA" b="1" i="1" dirty="0">
                <a:solidFill>
                  <a:schemeClr val="bg1"/>
                </a:solidFill>
              </a:rPr>
              <a:t>, </a:t>
            </a:r>
            <a:r>
              <a:rPr lang="en-CA" b="1" i="1" dirty="0" err="1">
                <a:solidFill>
                  <a:schemeClr val="bg1"/>
                </a:solidFill>
              </a:rPr>
              <a:t>Jad</a:t>
            </a:r>
            <a:r>
              <a:rPr lang="en-CA" b="1" i="1" dirty="0">
                <a:solidFill>
                  <a:schemeClr val="bg1"/>
                </a:solidFill>
              </a:rPr>
              <a:t>, Seth, and </a:t>
            </a:r>
            <a:r>
              <a:rPr lang="en-CA" b="1" i="1" dirty="0" err="1">
                <a:solidFill>
                  <a:schemeClr val="bg1"/>
                </a:solidFill>
              </a:rPr>
              <a:t>Siltharthan</a:t>
            </a:r>
            <a:endParaRPr lang="en-CA" b="1" i="1" dirty="0">
              <a:solidFill>
                <a:schemeClr val="bg1"/>
              </a:solidFill>
            </a:endParaRPr>
          </a:p>
        </p:txBody>
      </p:sp>
      <p:sp>
        <p:nvSpPr>
          <p:cNvPr id="29" name="TextBox 28">
            <a:extLst>
              <a:ext uri="{FF2B5EF4-FFF2-40B4-BE49-F238E27FC236}">
                <a16:creationId xmlns:a16="http://schemas.microsoft.com/office/drawing/2014/main" id="{6470A77B-A65C-4A4C-8BB8-802FF4B51490}"/>
              </a:ext>
            </a:extLst>
          </p:cNvPr>
          <p:cNvSpPr txBox="1"/>
          <p:nvPr/>
        </p:nvSpPr>
        <p:spPr>
          <a:xfrm>
            <a:off x="2955720" y="103969"/>
            <a:ext cx="6688824" cy="646331"/>
          </a:xfrm>
          <a:prstGeom prst="rect">
            <a:avLst/>
          </a:prstGeom>
          <a:noFill/>
        </p:spPr>
        <p:txBody>
          <a:bodyPr wrap="square" rtlCol="0">
            <a:spAutoFit/>
          </a:bodyPr>
          <a:lstStyle/>
          <a:p>
            <a:r>
              <a:rPr lang="en-CA" b="1" dirty="0">
                <a:solidFill>
                  <a:schemeClr val="bg1"/>
                </a:solidFill>
              </a:rPr>
              <a:t>This logo will allow the user to immediately return to the homepage (this page) at any time. It is present on all materials for this project.</a:t>
            </a:r>
          </a:p>
        </p:txBody>
      </p:sp>
      <p:sp>
        <p:nvSpPr>
          <p:cNvPr id="30" name="TextBox 29">
            <a:extLst>
              <a:ext uri="{FF2B5EF4-FFF2-40B4-BE49-F238E27FC236}">
                <a16:creationId xmlns:a16="http://schemas.microsoft.com/office/drawing/2014/main" id="{CE1E0E82-D207-42C4-9A1D-16812857D1E3}"/>
              </a:ext>
            </a:extLst>
          </p:cNvPr>
          <p:cNvSpPr txBox="1"/>
          <p:nvPr/>
        </p:nvSpPr>
        <p:spPr>
          <a:xfrm>
            <a:off x="2699157" y="4376169"/>
            <a:ext cx="775981" cy="307777"/>
          </a:xfrm>
          <a:prstGeom prst="rect">
            <a:avLst/>
          </a:prstGeom>
          <a:noFill/>
        </p:spPr>
        <p:txBody>
          <a:bodyPr wrap="square" rtlCol="0">
            <a:spAutoFit/>
          </a:bodyPr>
          <a:lstStyle/>
          <a:p>
            <a:r>
              <a:rPr lang="en-CA" sz="1400" dirty="0"/>
              <a:t>Country</a:t>
            </a:r>
          </a:p>
        </p:txBody>
      </p:sp>
      <p:sp>
        <p:nvSpPr>
          <p:cNvPr id="31" name="Flowchart: Extract 30">
            <a:extLst>
              <a:ext uri="{FF2B5EF4-FFF2-40B4-BE49-F238E27FC236}">
                <a16:creationId xmlns:a16="http://schemas.microsoft.com/office/drawing/2014/main" id="{37FD6ED1-39C5-4ED3-BDEF-34FD54DFCBD8}"/>
              </a:ext>
            </a:extLst>
          </p:cNvPr>
          <p:cNvSpPr/>
          <p:nvPr/>
        </p:nvSpPr>
        <p:spPr>
          <a:xfrm>
            <a:off x="3419375" y="4481669"/>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2" name="TextBox 31">
            <a:extLst>
              <a:ext uri="{FF2B5EF4-FFF2-40B4-BE49-F238E27FC236}">
                <a16:creationId xmlns:a16="http://schemas.microsoft.com/office/drawing/2014/main" id="{B3A4D1A0-F6E3-4D5B-AFC3-99887E17F76C}"/>
              </a:ext>
            </a:extLst>
          </p:cNvPr>
          <p:cNvSpPr txBox="1"/>
          <p:nvPr/>
        </p:nvSpPr>
        <p:spPr>
          <a:xfrm>
            <a:off x="3036815" y="4662311"/>
            <a:ext cx="914400" cy="707886"/>
          </a:xfrm>
          <a:prstGeom prst="rect">
            <a:avLst/>
          </a:prstGeom>
          <a:noFill/>
        </p:spPr>
        <p:txBody>
          <a:bodyPr wrap="square" rtlCol="0">
            <a:spAutoFit/>
          </a:bodyPr>
          <a:lstStyle/>
          <a:p>
            <a:r>
              <a:rPr lang="en-CA" sz="1000" dirty="0">
                <a:solidFill>
                  <a:schemeClr val="accent1"/>
                </a:solidFill>
              </a:rPr>
              <a:t>Argentina (5)</a:t>
            </a:r>
            <a:br>
              <a:rPr lang="en-CA" sz="1000" dirty="0">
                <a:solidFill>
                  <a:schemeClr val="accent1"/>
                </a:solidFill>
              </a:rPr>
            </a:br>
            <a:r>
              <a:rPr lang="en-CA" sz="1000" dirty="0">
                <a:solidFill>
                  <a:schemeClr val="accent1"/>
                </a:solidFill>
              </a:rPr>
              <a:t>Australia (6)</a:t>
            </a:r>
            <a:br>
              <a:rPr lang="en-CA" sz="1000" dirty="0">
                <a:solidFill>
                  <a:schemeClr val="accent1"/>
                </a:solidFill>
              </a:rPr>
            </a:br>
            <a:r>
              <a:rPr lang="en-CA" sz="1000" dirty="0">
                <a:solidFill>
                  <a:schemeClr val="accent1"/>
                </a:solidFill>
              </a:rPr>
              <a:t>Austria (12)</a:t>
            </a:r>
          </a:p>
          <a:p>
            <a:r>
              <a:rPr lang="en-CA" sz="1000" dirty="0"/>
              <a:t>…</a:t>
            </a:r>
          </a:p>
        </p:txBody>
      </p:sp>
      <p:sp>
        <p:nvSpPr>
          <p:cNvPr id="33" name="Flowchart: Extract 32">
            <a:extLst>
              <a:ext uri="{FF2B5EF4-FFF2-40B4-BE49-F238E27FC236}">
                <a16:creationId xmlns:a16="http://schemas.microsoft.com/office/drawing/2014/main" id="{B7C0953A-0198-45EF-8881-78671E28B544}"/>
              </a:ext>
            </a:extLst>
          </p:cNvPr>
          <p:cNvSpPr/>
          <p:nvPr/>
        </p:nvSpPr>
        <p:spPr>
          <a:xfrm rot="10800000">
            <a:off x="3419374" y="5404823"/>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4" name="TextBox 33">
            <a:extLst>
              <a:ext uri="{FF2B5EF4-FFF2-40B4-BE49-F238E27FC236}">
                <a16:creationId xmlns:a16="http://schemas.microsoft.com/office/drawing/2014/main" id="{DB410E00-CF02-4219-A6E7-C490DD6A027B}"/>
              </a:ext>
            </a:extLst>
          </p:cNvPr>
          <p:cNvSpPr txBox="1"/>
          <p:nvPr/>
        </p:nvSpPr>
        <p:spPr>
          <a:xfrm>
            <a:off x="2699157" y="5307814"/>
            <a:ext cx="1023457" cy="1169551"/>
          </a:xfrm>
          <a:prstGeom prst="rect">
            <a:avLst/>
          </a:prstGeom>
          <a:noFill/>
        </p:spPr>
        <p:txBody>
          <a:bodyPr wrap="square" rtlCol="0">
            <a:spAutoFit/>
          </a:bodyPr>
          <a:lstStyle/>
          <a:p>
            <a:r>
              <a:rPr lang="en-CA" sz="1400" dirty="0"/>
              <a:t>Gender</a:t>
            </a:r>
          </a:p>
          <a:p>
            <a:endParaRPr lang="en-CA" sz="1400" dirty="0"/>
          </a:p>
          <a:p>
            <a:r>
              <a:rPr lang="en-CA" sz="1400" dirty="0"/>
              <a:t>Prize</a:t>
            </a:r>
          </a:p>
          <a:p>
            <a:endParaRPr lang="en-CA" sz="1400" dirty="0"/>
          </a:p>
          <a:p>
            <a:r>
              <a:rPr lang="en-CA" sz="1400" dirty="0"/>
              <a:t>Year</a:t>
            </a:r>
          </a:p>
        </p:txBody>
      </p:sp>
      <p:sp>
        <p:nvSpPr>
          <p:cNvPr id="35" name="Flowchart: Extract 34">
            <a:extLst>
              <a:ext uri="{FF2B5EF4-FFF2-40B4-BE49-F238E27FC236}">
                <a16:creationId xmlns:a16="http://schemas.microsoft.com/office/drawing/2014/main" id="{E5A5BFDD-06D4-45B2-8B20-549AEF835D58}"/>
              </a:ext>
            </a:extLst>
          </p:cNvPr>
          <p:cNvSpPr/>
          <p:nvPr/>
        </p:nvSpPr>
        <p:spPr>
          <a:xfrm rot="10800000">
            <a:off x="3419374" y="5846250"/>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6" name="Flowchart: Extract 35">
            <a:extLst>
              <a:ext uri="{FF2B5EF4-FFF2-40B4-BE49-F238E27FC236}">
                <a16:creationId xmlns:a16="http://schemas.microsoft.com/office/drawing/2014/main" id="{70F66381-453C-4903-86DD-F01E1B56220F}"/>
              </a:ext>
            </a:extLst>
          </p:cNvPr>
          <p:cNvSpPr/>
          <p:nvPr/>
        </p:nvSpPr>
        <p:spPr>
          <a:xfrm rot="10800000">
            <a:off x="3410775" y="6281987"/>
            <a:ext cx="90553" cy="124765"/>
          </a:xfrm>
          <a:prstGeom prst="flowChartExtra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a:solidFill>
                  <a:sysClr val="windowText" lastClr="000000"/>
                </a:solidFill>
              </a:ln>
            </a:endParaRPr>
          </a:p>
        </p:txBody>
      </p:sp>
      <p:sp>
        <p:nvSpPr>
          <p:cNvPr id="37" name="TextBox 36">
            <a:extLst>
              <a:ext uri="{FF2B5EF4-FFF2-40B4-BE49-F238E27FC236}">
                <a16:creationId xmlns:a16="http://schemas.microsoft.com/office/drawing/2014/main" id="{26F7B4EC-59D4-47E4-9657-1E6AB47F2571}"/>
              </a:ext>
            </a:extLst>
          </p:cNvPr>
          <p:cNvSpPr txBox="1"/>
          <p:nvPr/>
        </p:nvSpPr>
        <p:spPr>
          <a:xfrm>
            <a:off x="4655890" y="4530057"/>
            <a:ext cx="4697835" cy="1754326"/>
          </a:xfrm>
          <a:prstGeom prst="rect">
            <a:avLst/>
          </a:prstGeom>
          <a:noFill/>
        </p:spPr>
        <p:txBody>
          <a:bodyPr wrap="square" rtlCol="0">
            <a:spAutoFit/>
          </a:bodyPr>
          <a:lstStyle/>
          <a:p>
            <a:r>
              <a:rPr lang="en-CA" dirty="0">
                <a:solidFill>
                  <a:srgbClr val="7030A0"/>
                </a:solidFill>
              </a:rPr>
              <a:t>Clicking on one of these tags will open a list of what exists within that parameter, such as Nobel Prize winners from a certain country. By clicking one of the tags, such as “Argentina,” a search will be run on prizewinners from Argentina with no Name parameter.</a:t>
            </a:r>
          </a:p>
        </p:txBody>
      </p:sp>
    </p:spTree>
    <p:extLst>
      <p:ext uri="{BB962C8B-B14F-4D97-AF65-F5344CB8AC3E}">
        <p14:creationId xmlns:p14="http://schemas.microsoft.com/office/powerpoint/2010/main" val="537447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AF26C77B-5BA3-484E-AF99-49D1BB8EFE10}"/>
              </a:ext>
            </a:extLst>
          </p:cNvPr>
          <p:cNvGrpSpPr/>
          <p:nvPr/>
        </p:nvGrpSpPr>
        <p:grpSpPr>
          <a:xfrm>
            <a:off x="0" y="0"/>
            <a:ext cx="12192000" cy="6858000"/>
            <a:chOff x="0" y="0"/>
            <a:chExt cx="12192000" cy="6858000"/>
          </a:xfrm>
        </p:grpSpPr>
        <p:grpSp>
          <p:nvGrpSpPr>
            <p:cNvPr id="2" name="Group 1">
              <a:extLst>
                <a:ext uri="{FF2B5EF4-FFF2-40B4-BE49-F238E27FC236}">
                  <a16:creationId xmlns:a16="http://schemas.microsoft.com/office/drawing/2014/main" id="{A050507A-B7EE-47AB-8CC4-C7F180ABF25A}"/>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3C8C3F1B-D0D9-4ED1-A2B6-C313481E79E5}"/>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2EAD589B-0E05-4EA0-8738-B4196A129C40}"/>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nvGrpSpPr>
              <p:cNvPr id="5" name="Group 4">
                <a:extLst>
                  <a:ext uri="{FF2B5EF4-FFF2-40B4-BE49-F238E27FC236}">
                    <a16:creationId xmlns:a16="http://schemas.microsoft.com/office/drawing/2014/main" id="{61EA9053-AF1D-4071-A5DE-4F745F07F29C}"/>
                  </a:ext>
                </a:extLst>
              </p:cNvPr>
              <p:cNvGrpSpPr/>
              <p:nvPr/>
            </p:nvGrpSpPr>
            <p:grpSpPr>
              <a:xfrm>
                <a:off x="192947" y="184558"/>
                <a:ext cx="2894202" cy="1283515"/>
                <a:chOff x="192947" y="184558"/>
                <a:chExt cx="2894202" cy="1283515"/>
              </a:xfrm>
            </p:grpSpPr>
            <p:sp>
              <p:nvSpPr>
                <p:cNvPr id="6" name="Oval 5">
                  <a:extLst>
                    <a:ext uri="{FF2B5EF4-FFF2-40B4-BE49-F238E27FC236}">
                      <a16:creationId xmlns:a16="http://schemas.microsoft.com/office/drawing/2014/main" id="{BBE64ACE-8E52-40F0-85D7-C1EC0579DF86}"/>
                    </a:ext>
                  </a:extLst>
                </p:cNvPr>
                <p:cNvSpPr/>
                <p:nvPr/>
              </p:nvSpPr>
              <p:spPr>
                <a:xfrm>
                  <a:off x="192947" y="184558"/>
                  <a:ext cx="2894202" cy="1283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3FF6209E-FF74-45EC-899E-A313699857C1}"/>
                    </a:ext>
                  </a:extLst>
                </p:cNvPr>
                <p:cNvSpPr txBox="1"/>
                <p:nvPr/>
              </p:nvSpPr>
              <p:spPr>
                <a:xfrm>
                  <a:off x="755006" y="469135"/>
                  <a:ext cx="1770077" cy="707886"/>
                </a:xfrm>
                <a:prstGeom prst="rect">
                  <a:avLst/>
                </a:prstGeom>
                <a:noFill/>
              </p:spPr>
              <p:txBody>
                <a:bodyPr wrap="square" rtlCol="0">
                  <a:spAutoFit/>
                </a:bodyPr>
                <a:lstStyle/>
                <a:p>
                  <a:pPr algn="ctr"/>
                  <a:r>
                    <a:rPr lang="en-CA" sz="4000" b="1" dirty="0"/>
                    <a:t>LOGO </a:t>
                  </a:r>
                </a:p>
              </p:txBody>
            </p:sp>
          </p:grpSp>
        </p:grpSp>
        <p:sp>
          <p:nvSpPr>
            <p:cNvPr id="20" name="TextBox 19">
              <a:extLst>
                <a:ext uri="{FF2B5EF4-FFF2-40B4-BE49-F238E27FC236}">
                  <a16:creationId xmlns:a16="http://schemas.microsoft.com/office/drawing/2014/main" id="{CA1A8B70-2D89-4D8A-8C08-1D7974BEEC84}"/>
                </a:ext>
              </a:extLst>
            </p:cNvPr>
            <p:cNvSpPr txBox="1"/>
            <p:nvPr/>
          </p:nvSpPr>
          <p:spPr>
            <a:xfrm>
              <a:off x="3649211" y="939567"/>
              <a:ext cx="5176007"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CA" b="1" i="1" dirty="0">
                  <a:solidFill>
                    <a:schemeClr val="bg1"/>
                  </a:solidFill>
                </a:rPr>
                <a:t>Project by Andrew, </a:t>
              </a:r>
              <a:r>
                <a:rPr lang="en-CA" b="1" i="1" dirty="0" err="1">
                  <a:solidFill>
                    <a:schemeClr val="bg1"/>
                  </a:solidFill>
                </a:rPr>
                <a:t>Nemi</a:t>
              </a:r>
              <a:r>
                <a:rPr lang="en-CA" b="1" i="1" dirty="0">
                  <a:solidFill>
                    <a:schemeClr val="bg1"/>
                  </a:solidFill>
                </a:rPr>
                <a:t>, </a:t>
              </a:r>
              <a:r>
                <a:rPr lang="en-CA" b="1" i="1" dirty="0" err="1">
                  <a:solidFill>
                    <a:schemeClr val="bg1"/>
                  </a:solidFill>
                </a:rPr>
                <a:t>Jad</a:t>
              </a:r>
              <a:r>
                <a:rPr lang="en-CA" b="1" i="1" dirty="0">
                  <a:solidFill>
                    <a:schemeClr val="bg1"/>
                  </a:solidFill>
                </a:rPr>
                <a:t>, Seth, and </a:t>
              </a:r>
              <a:r>
                <a:rPr lang="en-CA" b="1" i="1" dirty="0" err="1">
                  <a:solidFill>
                    <a:schemeClr val="bg1"/>
                  </a:solidFill>
                </a:rPr>
                <a:t>Siltharthan</a:t>
              </a:r>
              <a:endParaRPr lang="en-CA" b="1" i="1" dirty="0">
                <a:solidFill>
                  <a:schemeClr val="bg1"/>
                </a:solidFill>
              </a:endParaRPr>
            </a:p>
          </p:txBody>
        </p:sp>
      </p:grpSp>
      <p:sp>
        <p:nvSpPr>
          <p:cNvPr id="8" name="Rectangle 7">
            <a:extLst>
              <a:ext uri="{FF2B5EF4-FFF2-40B4-BE49-F238E27FC236}">
                <a16:creationId xmlns:a16="http://schemas.microsoft.com/office/drawing/2014/main" id="{019F7EEA-2259-4AD2-8185-2627B0BC8665}"/>
              </a:ext>
            </a:extLst>
          </p:cNvPr>
          <p:cNvSpPr/>
          <p:nvPr/>
        </p:nvSpPr>
        <p:spPr>
          <a:xfrm>
            <a:off x="2218886" y="2289680"/>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7436C0A-D487-48FE-A379-6F14BC600C81}"/>
              </a:ext>
            </a:extLst>
          </p:cNvPr>
          <p:cNvSpPr/>
          <p:nvPr/>
        </p:nvSpPr>
        <p:spPr>
          <a:xfrm>
            <a:off x="2218885" y="3409611"/>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37697D6F-A82F-4CE6-8B77-38C22E69B3A6}"/>
              </a:ext>
            </a:extLst>
          </p:cNvPr>
          <p:cNvSpPr/>
          <p:nvPr/>
        </p:nvSpPr>
        <p:spPr>
          <a:xfrm>
            <a:off x="2218885" y="4600847"/>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2FDF5AB9-5A69-42EF-A51E-10541ECDFBB7}"/>
              </a:ext>
            </a:extLst>
          </p:cNvPr>
          <p:cNvSpPr/>
          <p:nvPr/>
        </p:nvSpPr>
        <p:spPr>
          <a:xfrm>
            <a:off x="2218886" y="5750139"/>
            <a:ext cx="612397" cy="7969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9AC4AE2-6855-4D60-A8C5-5CDF19A642F5}"/>
              </a:ext>
            </a:extLst>
          </p:cNvPr>
          <p:cNvSpPr txBox="1"/>
          <p:nvPr/>
        </p:nvSpPr>
        <p:spPr>
          <a:xfrm>
            <a:off x="2258733" y="2424834"/>
            <a:ext cx="532700" cy="430887"/>
          </a:xfrm>
          <a:prstGeom prst="rect">
            <a:avLst/>
          </a:prstGeom>
          <a:noFill/>
        </p:spPr>
        <p:txBody>
          <a:bodyPr wrap="square" rtlCol="0">
            <a:spAutoFit/>
          </a:bodyPr>
          <a:lstStyle/>
          <a:p>
            <a:pPr algn="ctr"/>
            <a:r>
              <a:rPr lang="en-CA" sz="1100" dirty="0"/>
              <a:t>Small photo</a:t>
            </a:r>
          </a:p>
        </p:txBody>
      </p:sp>
      <p:sp>
        <p:nvSpPr>
          <p:cNvPr id="17" name="TextBox 16">
            <a:extLst>
              <a:ext uri="{FF2B5EF4-FFF2-40B4-BE49-F238E27FC236}">
                <a16:creationId xmlns:a16="http://schemas.microsoft.com/office/drawing/2014/main" id="{13736266-0636-4DBA-98BB-3B39CB2C3E09}"/>
              </a:ext>
            </a:extLst>
          </p:cNvPr>
          <p:cNvSpPr txBox="1"/>
          <p:nvPr/>
        </p:nvSpPr>
        <p:spPr>
          <a:xfrm>
            <a:off x="2227274" y="3571672"/>
            <a:ext cx="532700" cy="430887"/>
          </a:xfrm>
          <a:prstGeom prst="rect">
            <a:avLst/>
          </a:prstGeom>
          <a:noFill/>
        </p:spPr>
        <p:txBody>
          <a:bodyPr wrap="square" rtlCol="0">
            <a:spAutoFit/>
          </a:bodyPr>
          <a:lstStyle/>
          <a:p>
            <a:pPr algn="ctr"/>
            <a:r>
              <a:rPr lang="en-CA" sz="1100" dirty="0"/>
              <a:t>Small photo</a:t>
            </a:r>
          </a:p>
        </p:txBody>
      </p:sp>
      <p:sp>
        <p:nvSpPr>
          <p:cNvPr id="18" name="TextBox 17">
            <a:extLst>
              <a:ext uri="{FF2B5EF4-FFF2-40B4-BE49-F238E27FC236}">
                <a16:creationId xmlns:a16="http://schemas.microsoft.com/office/drawing/2014/main" id="{22FF7B86-AE09-4AB2-A612-A4F9BD557E27}"/>
              </a:ext>
            </a:extLst>
          </p:cNvPr>
          <p:cNvSpPr txBox="1"/>
          <p:nvPr/>
        </p:nvSpPr>
        <p:spPr>
          <a:xfrm>
            <a:off x="2227274" y="4720964"/>
            <a:ext cx="532700" cy="430887"/>
          </a:xfrm>
          <a:prstGeom prst="rect">
            <a:avLst/>
          </a:prstGeom>
          <a:noFill/>
        </p:spPr>
        <p:txBody>
          <a:bodyPr wrap="square" rtlCol="0">
            <a:spAutoFit/>
          </a:bodyPr>
          <a:lstStyle/>
          <a:p>
            <a:pPr algn="ctr"/>
            <a:r>
              <a:rPr lang="en-CA" sz="1100" dirty="0"/>
              <a:t>Small photo</a:t>
            </a:r>
          </a:p>
        </p:txBody>
      </p:sp>
      <p:sp>
        <p:nvSpPr>
          <p:cNvPr id="19" name="TextBox 18">
            <a:extLst>
              <a:ext uri="{FF2B5EF4-FFF2-40B4-BE49-F238E27FC236}">
                <a16:creationId xmlns:a16="http://schemas.microsoft.com/office/drawing/2014/main" id="{F68A38FB-2BFE-4089-92D0-5CE45989E5A9}"/>
              </a:ext>
            </a:extLst>
          </p:cNvPr>
          <p:cNvSpPr txBox="1"/>
          <p:nvPr/>
        </p:nvSpPr>
        <p:spPr>
          <a:xfrm>
            <a:off x="2227274" y="5834029"/>
            <a:ext cx="532700" cy="430887"/>
          </a:xfrm>
          <a:prstGeom prst="rect">
            <a:avLst/>
          </a:prstGeom>
          <a:noFill/>
        </p:spPr>
        <p:txBody>
          <a:bodyPr wrap="square" rtlCol="0">
            <a:spAutoFit/>
          </a:bodyPr>
          <a:lstStyle/>
          <a:p>
            <a:pPr algn="ctr"/>
            <a:r>
              <a:rPr lang="en-CA" sz="1100" dirty="0"/>
              <a:t>Small photo</a:t>
            </a:r>
          </a:p>
        </p:txBody>
      </p:sp>
      <p:sp>
        <p:nvSpPr>
          <p:cNvPr id="13" name="TextBox 12">
            <a:extLst>
              <a:ext uri="{FF2B5EF4-FFF2-40B4-BE49-F238E27FC236}">
                <a16:creationId xmlns:a16="http://schemas.microsoft.com/office/drawing/2014/main" id="{F2D98086-CF7E-42C3-80C9-B64B46FF24A7}"/>
              </a:ext>
            </a:extLst>
          </p:cNvPr>
          <p:cNvSpPr txBox="1"/>
          <p:nvPr/>
        </p:nvSpPr>
        <p:spPr>
          <a:xfrm>
            <a:off x="604007" y="1652631"/>
            <a:ext cx="3380764" cy="369332"/>
          </a:xfrm>
          <a:prstGeom prst="rect">
            <a:avLst/>
          </a:prstGeom>
          <a:noFill/>
        </p:spPr>
        <p:txBody>
          <a:bodyPr wrap="square" rtlCol="0">
            <a:spAutoFit/>
          </a:bodyPr>
          <a:lstStyle/>
          <a:p>
            <a:r>
              <a:rPr lang="en-CA" dirty="0"/>
              <a:t>Search Results – Newest to Oldest</a:t>
            </a:r>
          </a:p>
        </p:txBody>
      </p:sp>
      <p:sp>
        <p:nvSpPr>
          <p:cNvPr id="14" name="TextBox 13">
            <a:extLst>
              <a:ext uri="{FF2B5EF4-FFF2-40B4-BE49-F238E27FC236}">
                <a16:creationId xmlns:a16="http://schemas.microsoft.com/office/drawing/2014/main" id="{8040950A-73AB-43FD-8912-54F284F3F351}"/>
              </a:ext>
            </a:extLst>
          </p:cNvPr>
          <p:cNvSpPr txBox="1"/>
          <p:nvPr/>
        </p:nvSpPr>
        <p:spPr>
          <a:xfrm>
            <a:off x="601561" y="1958612"/>
            <a:ext cx="1542176" cy="276999"/>
          </a:xfrm>
          <a:prstGeom prst="rect">
            <a:avLst/>
          </a:prstGeom>
          <a:noFill/>
        </p:spPr>
        <p:txBody>
          <a:bodyPr wrap="square" rtlCol="0">
            <a:spAutoFit/>
          </a:bodyPr>
          <a:lstStyle/>
          <a:p>
            <a:r>
              <a:rPr lang="en-CA" sz="1200" dirty="0">
                <a:solidFill>
                  <a:schemeClr val="accent1"/>
                </a:solidFill>
              </a:rPr>
              <a:t>Sort Oldest to Newest</a:t>
            </a:r>
          </a:p>
        </p:txBody>
      </p:sp>
      <p:sp>
        <p:nvSpPr>
          <p:cNvPr id="23" name="TextBox 22">
            <a:extLst>
              <a:ext uri="{FF2B5EF4-FFF2-40B4-BE49-F238E27FC236}">
                <a16:creationId xmlns:a16="http://schemas.microsoft.com/office/drawing/2014/main" id="{75A6C57A-5ADC-41AC-A3FB-17CED14A77B7}"/>
              </a:ext>
            </a:extLst>
          </p:cNvPr>
          <p:cNvSpPr txBox="1"/>
          <p:nvPr/>
        </p:nvSpPr>
        <p:spPr>
          <a:xfrm>
            <a:off x="2998365" y="2207955"/>
            <a:ext cx="2697760" cy="1015663"/>
          </a:xfrm>
          <a:prstGeom prst="rect">
            <a:avLst/>
          </a:prstGeom>
          <a:noFill/>
        </p:spPr>
        <p:txBody>
          <a:bodyPr wrap="square" rtlCol="0">
            <a:spAutoFit/>
          </a:bodyPr>
          <a:lstStyle/>
          <a:p>
            <a:r>
              <a:rPr lang="en-CA" sz="1200" dirty="0"/>
              <a:t>Name: Yes</a:t>
            </a:r>
          </a:p>
          <a:p>
            <a:r>
              <a:rPr lang="en-CA" sz="1200" dirty="0"/>
              <a:t>Country: Roads</a:t>
            </a:r>
          </a:p>
          <a:p>
            <a:r>
              <a:rPr lang="en-CA" sz="1200" dirty="0"/>
              <a:t>Date Received: I only see you as a friend</a:t>
            </a:r>
          </a:p>
          <a:p>
            <a:r>
              <a:rPr lang="en-CA" sz="1200" dirty="0"/>
              <a:t>Prize Received: Yes</a:t>
            </a:r>
          </a:p>
          <a:p>
            <a:r>
              <a:rPr lang="en-CA" sz="1200" dirty="0"/>
              <a:t>Gender: Maybe</a:t>
            </a:r>
          </a:p>
        </p:txBody>
      </p:sp>
      <p:sp>
        <p:nvSpPr>
          <p:cNvPr id="24" name="TextBox 23">
            <a:extLst>
              <a:ext uri="{FF2B5EF4-FFF2-40B4-BE49-F238E27FC236}">
                <a16:creationId xmlns:a16="http://schemas.microsoft.com/office/drawing/2014/main" id="{A148EE2F-DE69-466C-AFCD-307779AD37A9}"/>
              </a:ext>
            </a:extLst>
          </p:cNvPr>
          <p:cNvSpPr txBox="1"/>
          <p:nvPr/>
        </p:nvSpPr>
        <p:spPr>
          <a:xfrm>
            <a:off x="2998365" y="3310367"/>
            <a:ext cx="2697760" cy="1015663"/>
          </a:xfrm>
          <a:prstGeom prst="rect">
            <a:avLst/>
          </a:prstGeom>
          <a:noFill/>
        </p:spPr>
        <p:txBody>
          <a:bodyPr wrap="square" rtlCol="0">
            <a:spAutoFit/>
          </a:bodyPr>
          <a:lstStyle/>
          <a:p>
            <a:r>
              <a:rPr lang="en-CA" sz="1200" dirty="0"/>
              <a:t>Name: Si</a:t>
            </a:r>
          </a:p>
          <a:p>
            <a:r>
              <a:rPr lang="en-CA" sz="1200" dirty="0"/>
              <a:t>Country: Yes</a:t>
            </a:r>
          </a:p>
          <a:p>
            <a:r>
              <a:rPr lang="en-CA" sz="1200" dirty="0"/>
              <a:t>Date Received: Maybe next time</a:t>
            </a:r>
          </a:p>
          <a:p>
            <a:r>
              <a:rPr lang="en-CA" sz="1200" dirty="0"/>
              <a:t>Prize Received: Yes</a:t>
            </a:r>
          </a:p>
          <a:p>
            <a:r>
              <a:rPr lang="en-CA" sz="1200" dirty="0"/>
              <a:t>Gender: Yes</a:t>
            </a:r>
          </a:p>
        </p:txBody>
      </p:sp>
      <p:sp>
        <p:nvSpPr>
          <p:cNvPr id="25" name="TextBox 24">
            <a:extLst>
              <a:ext uri="{FF2B5EF4-FFF2-40B4-BE49-F238E27FC236}">
                <a16:creationId xmlns:a16="http://schemas.microsoft.com/office/drawing/2014/main" id="{BDD6DEC5-B61D-42C5-A3DF-0E4EC74CC2CB}"/>
              </a:ext>
            </a:extLst>
          </p:cNvPr>
          <p:cNvSpPr txBox="1"/>
          <p:nvPr/>
        </p:nvSpPr>
        <p:spPr>
          <a:xfrm>
            <a:off x="2998365" y="4485313"/>
            <a:ext cx="2697760" cy="1015663"/>
          </a:xfrm>
          <a:prstGeom prst="rect">
            <a:avLst/>
          </a:prstGeom>
          <a:noFill/>
        </p:spPr>
        <p:txBody>
          <a:bodyPr wrap="square" rtlCol="0">
            <a:spAutoFit/>
          </a:bodyPr>
          <a:lstStyle/>
          <a:p>
            <a:r>
              <a:rPr lang="en-CA" sz="1200" dirty="0"/>
              <a:t>Name: </a:t>
            </a:r>
            <a:r>
              <a:rPr kumimoji="0" lang="ru-RU" altLang="en-US" sz="1200" b="0" i="0" u="none" strike="noStrike" cap="none" normalizeH="0" baseline="0" dirty="0">
                <a:ln>
                  <a:noFill/>
                </a:ln>
                <a:solidFill>
                  <a:schemeClr val="tx1"/>
                </a:solidFill>
                <a:effectLst/>
                <a:latin typeface="Arial Unicode MS" panose="020B0604020202020204" pitchFamily="34" charset="-128"/>
              </a:rPr>
              <a:t>да</a:t>
            </a:r>
            <a:endParaRPr lang="en-CA" sz="1200" dirty="0"/>
          </a:p>
          <a:p>
            <a:r>
              <a:rPr lang="en-CA" sz="1200" dirty="0"/>
              <a:t>Country: </a:t>
            </a:r>
            <a:r>
              <a:rPr lang="en-CA" sz="1200" dirty="0" err="1"/>
              <a:t>Arstotzka</a:t>
            </a:r>
            <a:endParaRPr lang="en-CA" sz="1200" dirty="0"/>
          </a:p>
          <a:p>
            <a:r>
              <a:rPr lang="en-CA" sz="1200" dirty="0"/>
              <a:t>Date Received: I’m not interested</a:t>
            </a:r>
          </a:p>
          <a:p>
            <a:r>
              <a:rPr lang="en-CA" sz="1200" dirty="0"/>
              <a:t>Prize Received: Yes</a:t>
            </a:r>
          </a:p>
          <a:p>
            <a:r>
              <a:rPr lang="en-CA" sz="1200" dirty="0"/>
              <a:t>Gender: Null</a:t>
            </a:r>
          </a:p>
        </p:txBody>
      </p:sp>
      <p:sp>
        <p:nvSpPr>
          <p:cNvPr id="26" name="TextBox 25">
            <a:extLst>
              <a:ext uri="{FF2B5EF4-FFF2-40B4-BE49-F238E27FC236}">
                <a16:creationId xmlns:a16="http://schemas.microsoft.com/office/drawing/2014/main" id="{450D2B34-6EDA-4026-9553-FC94258E7FBB}"/>
              </a:ext>
            </a:extLst>
          </p:cNvPr>
          <p:cNvSpPr txBox="1"/>
          <p:nvPr/>
        </p:nvSpPr>
        <p:spPr>
          <a:xfrm>
            <a:off x="2998365" y="5640784"/>
            <a:ext cx="2697760" cy="1015663"/>
          </a:xfrm>
          <a:prstGeom prst="rect">
            <a:avLst/>
          </a:prstGeom>
          <a:noFill/>
        </p:spPr>
        <p:txBody>
          <a:bodyPr wrap="square" rtlCol="0">
            <a:spAutoFit/>
          </a:bodyPr>
          <a:lstStyle/>
          <a:p>
            <a:r>
              <a:rPr lang="en-CA" sz="1200" dirty="0"/>
              <a:t>Name: </a:t>
            </a:r>
            <a:r>
              <a:rPr lang="en-CA" sz="1200" dirty="0" err="1"/>
              <a:t>Oui</a:t>
            </a:r>
            <a:endParaRPr lang="en-CA" sz="1200" dirty="0"/>
          </a:p>
          <a:p>
            <a:r>
              <a:rPr lang="en-CA" sz="1200" dirty="0"/>
              <a:t>Country: I prefer rock actually</a:t>
            </a:r>
          </a:p>
          <a:p>
            <a:r>
              <a:rPr lang="en-CA" sz="1200" dirty="0"/>
              <a:t>Date Received: POLICE</a:t>
            </a:r>
          </a:p>
          <a:p>
            <a:r>
              <a:rPr lang="en-CA" sz="1200" dirty="0"/>
              <a:t>Prize Received: Yes</a:t>
            </a:r>
          </a:p>
          <a:p>
            <a:r>
              <a:rPr lang="en-CA" sz="1200" dirty="0"/>
              <a:t>Gender: Don’t ask</a:t>
            </a:r>
          </a:p>
        </p:txBody>
      </p:sp>
      <p:sp>
        <p:nvSpPr>
          <p:cNvPr id="33" name="Rectangle 32">
            <a:extLst>
              <a:ext uri="{FF2B5EF4-FFF2-40B4-BE49-F238E27FC236}">
                <a16:creationId xmlns:a16="http://schemas.microsoft.com/office/drawing/2014/main" id="{B027A3B9-8DD6-4FB0-87C0-05C319EC01DF}"/>
              </a:ext>
            </a:extLst>
          </p:cNvPr>
          <p:cNvSpPr/>
          <p:nvPr/>
        </p:nvSpPr>
        <p:spPr>
          <a:xfrm>
            <a:off x="4282581" y="1761471"/>
            <a:ext cx="3573710"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4D4AB8A-B5CB-4A47-80C9-26D7B81E5814}"/>
              </a:ext>
            </a:extLst>
          </p:cNvPr>
          <p:cNvSpPr/>
          <p:nvPr/>
        </p:nvSpPr>
        <p:spPr>
          <a:xfrm>
            <a:off x="7856291" y="1761471"/>
            <a:ext cx="1249959"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0E283D8-E00E-4DBC-B20C-762968556AA3}"/>
              </a:ext>
            </a:extLst>
          </p:cNvPr>
          <p:cNvSpPr txBox="1"/>
          <p:nvPr/>
        </p:nvSpPr>
        <p:spPr>
          <a:xfrm>
            <a:off x="4240285" y="1684487"/>
            <a:ext cx="3095538" cy="338554"/>
          </a:xfrm>
          <a:prstGeom prst="rect">
            <a:avLst/>
          </a:prstGeom>
          <a:noFill/>
        </p:spPr>
        <p:txBody>
          <a:bodyPr wrap="square" rtlCol="0">
            <a:spAutoFit/>
          </a:bodyPr>
          <a:lstStyle/>
          <a:p>
            <a:r>
              <a:rPr lang="en-CA" sz="1600" dirty="0"/>
              <a:t>Enter New Search Terms Here</a:t>
            </a:r>
          </a:p>
        </p:txBody>
      </p:sp>
      <p:sp>
        <p:nvSpPr>
          <p:cNvPr id="36" name="TextBox 35">
            <a:extLst>
              <a:ext uri="{FF2B5EF4-FFF2-40B4-BE49-F238E27FC236}">
                <a16:creationId xmlns:a16="http://schemas.microsoft.com/office/drawing/2014/main" id="{78A5659C-377B-4EC6-AF34-82A91651BE02}"/>
              </a:ext>
            </a:extLst>
          </p:cNvPr>
          <p:cNvSpPr txBox="1"/>
          <p:nvPr/>
        </p:nvSpPr>
        <p:spPr>
          <a:xfrm>
            <a:off x="7800709" y="1684487"/>
            <a:ext cx="1377193" cy="323165"/>
          </a:xfrm>
          <a:prstGeom prst="rect">
            <a:avLst/>
          </a:prstGeom>
          <a:noFill/>
        </p:spPr>
        <p:txBody>
          <a:bodyPr wrap="square" rtlCol="0">
            <a:spAutoFit/>
          </a:bodyPr>
          <a:lstStyle/>
          <a:p>
            <a:r>
              <a:rPr lang="en-CA" sz="1500" dirty="0"/>
              <a:t>Search Options</a:t>
            </a:r>
          </a:p>
        </p:txBody>
      </p:sp>
      <p:sp>
        <p:nvSpPr>
          <p:cNvPr id="37" name="Rectangle 36">
            <a:extLst>
              <a:ext uri="{FF2B5EF4-FFF2-40B4-BE49-F238E27FC236}">
                <a16:creationId xmlns:a16="http://schemas.microsoft.com/office/drawing/2014/main" id="{8B5EBDE7-B098-4D05-B76A-F29483F953FF}"/>
              </a:ext>
            </a:extLst>
          </p:cNvPr>
          <p:cNvSpPr/>
          <p:nvPr/>
        </p:nvSpPr>
        <p:spPr>
          <a:xfrm>
            <a:off x="9233485" y="1761471"/>
            <a:ext cx="897622"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TextBox 37">
            <a:extLst>
              <a:ext uri="{FF2B5EF4-FFF2-40B4-BE49-F238E27FC236}">
                <a16:creationId xmlns:a16="http://schemas.microsoft.com/office/drawing/2014/main" id="{7281D616-0EA4-4C74-8D0F-0EF2B0EF023C}"/>
              </a:ext>
            </a:extLst>
          </p:cNvPr>
          <p:cNvSpPr txBox="1"/>
          <p:nvPr/>
        </p:nvSpPr>
        <p:spPr>
          <a:xfrm>
            <a:off x="9278925" y="1675929"/>
            <a:ext cx="806742" cy="338554"/>
          </a:xfrm>
          <a:prstGeom prst="rect">
            <a:avLst/>
          </a:prstGeom>
          <a:noFill/>
        </p:spPr>
        <p:txBody>
          <a:bodyPr wrap="square" rtlCol="0">
            <a:spAutoFit/>
          </a:bodyPr>
          <a:lstStyle/>
          <a:p>
            <a:r>
              <a:rPr lang="en-CA" sz="1600" dirty="0"/>
              <a:t>Search</a:t>
            </a:r>
          </a:p>
        </p:txBody>
      </p:sp>
      <p:sp>
        <p:nvSpPr>
          <p:cNvPr id="47" name="TextBox 46">
            <a:extLst>
              <a:ext uri="{FF2B5EF4-FFF2-40B4-BE49-F238E27FC236}">
                <a16:creationId xmlns:a16="http://schemas.microsoft.com/office/drawing/2014/main" id="{EF1A4488-45C2-4428-AF9B-6B26FF72239F}"/>
              </a:ext>
            </a:extLst>
          </p:cNvPr>
          <p:cNvSpPr txBox="1"/>
          <p:nvPr/>
        </p:nvSpPr>
        <p:spPr>
          <a:xfrm>
            <a:off x="337656" y="2512502"/>
            <a:ext cx="1543574" cy="3970318"/>
          </a:xfrm>
          <a:prstGeom prst="rect">
            <a:avLst/>
          </a:prstGeom>
          <a:noFill/>
        </p:spPr>
        <p:txBody>
          <a:bodyPr wrap="square" rtlCol="0">
            <a:spAutoFit/>
          </a:bodyPr>
          <a:lstStyle/>
          <a:p>
            <a:r>
              <a:rPr lang="en-CA" dirty="0">
                <a:solidFill>
                  <a:srgbClr val="7030A0"/>
                </a:solidFill>
              </a:rPr>
              <a:t>Each search result will have a small thumbnail of the recipient with it, helping guide users who may not know the exact name but know how the recipient looks.</a:t>
            </a:r>
          </a:p>
        </p:txBody>
      </p:sp>
      <p:sp>
        <p:nvSpPr>
          <p:cNvPr id="48" name="TextBox 47">
            <a:extLst>
              <a:ext uri="{FF2B5EF4-FFF2-40B4-BE49-F238E27FC236}">
                <a16:creationId xmlns:a16="http://schemas.microsoft.com/office/drawing/2014/main" id="{B8D5CF04-AE19-469D-9FA6-83FB0540CA87}"/>
              </a:ext>
            </a:extLst>
          </p:cNvPr>
          <p:cNvSpPr txBox="1"/>
          <p:nvPr/>
        </p:nvSpPr>
        <p:spPr>
          <a:xfrm>
            <a:off x="6063846" y="2182432"/>
            <a:ext cx="3900880" cy="4247317"/>
          </a:xfrm>
          <a:prstGeom prst="rect">
            <a:avLst/>
          </a:prstGeom>
          <a:noFill/>
        </p:spPr>
        <p:txBody>
          <a:bodyPr wrap="square" rtlCol="0">
            <a:spAutoFit/>
          </a:bodyPr>
          <a:lstStyle/>
          <a:p>
            <a:r>
              <a:rPr lang="en-CA" dirty="0">
                <a:solidFill>
                  <a:srgbClr val="7030A0"/>
                </a:solidFill>
              </a:rPr>
              <a:t>When a search is performed, the results are vertically listed with a short summary of key details such as name, country, and the specific prize received. This way, the user can still readily access this information even if they aren’t specifically searching for it, without giving too many details they may not want. Vertical listing instead of horizontal is also more convenient for scroll wheel use.</a:t>
            </a:r>
          </a:p>
          <a:p>
            <a:endParaRPr lang="en-CA" dirty="0">
              <a:solidFill>
                <a:srgbClr val="7030A0"/>
              </a:solidFill>
            </a:endParaRPr>
          </a:p>
          <a:p>
            <a:r>
              <a:rPr lang="en-CA" dirty="0">
                <a:solidFill>
                  <a:srgbClr val="7030A0"/>
                </a:solidFill>
              </a:rPr>
              <a:t>If the user clicks on the thumbnail or the text box of details, a more specific detail page will open for the recipient.</a:t>
            </a:r>
          </a:p>
        </p:txBody>
      </p:sp>
      <p:sp>
        <p:nvSpPr>
          <p:cNvPr id="49" name="TextBox 48">
            <a:extLst>
              <a:ext uri="{FF2B5EF4-FFF2-40B4-BE49-F238E27FC236}">
                <a16:creationId xmlns:a16="http://schemas.microsoft.com/office/drawing/2014/main" id="{2F11F9CE-1507-446B-88F5-7893A14A6138}"/>
              </a:ext>
            </a:extLst>
          </p:cNvPr>
          <p:cNvSpPr txBox="1"/>
          <p:nvPr/>
        </p:nvSpPr>
        <p:spPr>
          <a:xfrm>
            <a:off x="10146142" y="1684487"/>
            <a:ext cx="1705416" cy="769441"/>
          </a:xfrm>
          <a:prstGeom prst="rect">
            <a:avLst/>
          </a:prstGeom>
          <a:noFill/>
        </p:spPr>
        <p:txBody>
          <a:bodyPr wrap="square" rtlCol="0">
            <a:spAutoFit/>
          </a:bodyPr>
          <a:lstStyle/>
          <a:p>
            <a:r>
              <a:rPr lang="en-CA" sz="1100" dirty="0">
                <a:solidFill>
                  <a:srgbClr val="7030A0"/>
                </a:solidFill>
              </a:rPr>
              <a:t>Search bar also present here so a new search can be done without returning to the homepage.</a:t>
            </a:r>
          </a:p>
        </p:txBody>
      </p:sp>
    </p:spTree>
    <p:extLst>
      <p:ext uri="{BB962C8B-B14F-4D97-AF65-F5344CB8AC3E}">
        <p14:creationId xmlns:p14="http://schemas.microsoft.com/office/powerpoint/2010/main" val="354573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07764A8-A9D7-4ADF-A7B0-C923E248F894}"/>
              </a:ext>
            </a:extLst>
          </p:cNvPr>
          <p:cNvGrpSpPr/>
          <p:nvPr/>
        </p:nvGrpSpPr>
        <p:grpSpPr>
          <a:xfrm>
            <a:off x="0" y="0"/>
            <a:ext cx="12192000" cy="6858000"/>
            <a:chOff x="0" y="0"/>
            <a:chExt cx="12192000" cy="6858000"/>
          </a:xfrm>
        </p:grpSpPr>
        <p:grpSp>
          <p:nvGrpSpPr>
            <p:cNvPr id="7" name="Group 6">
              <a:extLst>
                <a:ext uri="{FF2B5EF4-FFF2-40B4-BE49-F238E27FC236}">
                  <a16:creationId xmlns:a16="http://schemas.microsoft.com/office/drawing/2014/main" id="{8D9A846E-DFA9-4B65-998A-B10AAB82812C}"/>
                </a:ext>
              </a:extLst>
            </p:cNvPr>
            <p:cNvGrpSpPr/>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202F8FF8-C2E3-454B-85FB-992431F89F9F}"/>
                  </a:ext>
                </a:extLst>
              </p:cNvPr>
              <p:cNvSpPr/>
              <p:nvPr/>
            </p:nvSpPr>
            <p:spPr>
              <a:xfrm>
                <a:off x="0" y="0"/>
                <a:ext cx="12192000" cy="162746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C749286D-1845-49D2-96EF-48922B3F12FC}"/>
                  </a:ext>
                </a:extLst>
              </p:cNvPr>
              <p:cNvSpPr/>
              <p:nvPr/>
            </p:nvSpPr>
            <p:spPr>
              <a:xfrm>
                <a:off x="0" y="1627464"/>
                <a:ext cx="12192000" cy="5230536"/>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E911EF39-9747-469A-B1E2-3E2E6CE591B0}"/>
                  </a:ext>
                </a:extLst>
              </p:cNvPr>
              <p:cNvGrpSpPr/>
              <p:nvPr/>
            </p:nvGrpSpPr>
            <p:grpSpPr>
              <a:xfrm>
                <a:off x="192947" y="184558"/>
                <a:ext cx="2894202" cy="1283515"/>
                <a:chOff x="192947" y="184558"/>
                <a:chExt cx="2894202" cy="1283515"/>
              </a:xfrm>
            </p:grpSpPr>
            <p:sp>
              <p:nvSpPr>
                <p:cNvPr id="11" name="Oval 10">
                  <a:extLst>
                    <a:ext uri="{FF2B5EF4-FFF2-40B4-BE49-F238E27FC236}">
                      <a16:creationId xmlns:a16="http://schemas.microsoft.com/office/drawing/2014/main" id="{0BE323CE-2441-4040-99A9-95201293433E}"/>
                    </a:ext>
                  </a:extLst>
                </p:cNvPr>
                <p:cNvSpPr/>
                <p:nvPr/>
              </p:nvSpPr>
              <p:spPr>
                <a:xfrm>
                  <a:off x="192947" y="184558"/>
                  <a:ext cx="2894202" cy="1283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C1C7CF40-B6A3-4CBB-A3F2-E1C8B7B19690}"/>
                    </a:ext>
                  </a:extLst>
                </p:cNvPr>
                <p:cNvSpPr txBox="1"/>
                <p:nvPr/>
              </p:nvSpPr>
              <p:spPr>
                <a:xfrm>
                  <a:off x="755009" y="416347"/>
                  <a:ext cx="1770077" cy="707886"/>
                </a:xfrm>
                <a:prstGeom prst="rect">
                  <a:avLst/>
                </a:prstGeom>
                <a:noFill/>
              </p:spPr>
              <p:txBody>
                <a:bodyPr wrap="square" rtlCol="0">
                  <a:spAutoFit/>
                </a:bodyPr>
                <a:lstStyle/>
                <a:p>
                  <a:pPr algn="ctr"/>
                  <a:r>
                    <a:rPr lang="en-CA" sz="4000" b="1" dirty="0"/>
                    <a:t>LOGO </a:t>
                  </a:r>
                </a:p>
              </p:txBody>
            </p:sp>
          </p:grpSp>
        </p:grpSp>
        <p:sp>
          <p:nvSpPr>
            <p:cNvPr id="14" name="TextBox 13">
              <a:extLst>
                <a:ext uri="{FF2B5EF4-FFF2-40B4-BE49-F238E27FC236}">
                  <a16:creationId xmlns:a16="http://schemas.microsoft.com/office/drawing/2014/main" id="{E992F050-2610-46D3-918D-A729CA34315C}"/>
                </a:ext>
              </a:extLst>
            </p:cNvPr>
            <p:cNvSpPr txBox="1"/>
            <p:nvPr/>
          </p:nvSpPr>
          <p:spPr>
            <a:xfrm>
              <a:off x="3649211" y="939567"/>
              <a:ext cx="5176007"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CA" b="1" i="1" dirty="0">
                  <a:solidFill>
                    <a:schemeClr val="bg1"/>
                  </a:solidFill>
                </a:rPr>
                <a:t>Project by Andrew, </a:t>
              </a:r>
              <a:r>
                <a:rPr lang="en-CA" b="1" i="1" dirty="0" err="1">
                  <a:solidFill>
                    <a:schemeClr val="bg1"/>
                  </a:solidFill>
                </a:rPr>
                <a:t>Nemi</a:t>
              </a:r>
              <a:r>
                <a:rPr lang="en-CA" b="1" i="1" dirty="0">
                  <a:solidFill>
                    <a:schemeClr val="bg1"/>
                  </a:solidFill>
                </a:rPr>
                <a:t>, </a:t>
              </a:r>
              <a:r>
                <a:rPr lang="en-CA" b="1" i="1" dirty="0" err="1">
                  <a:solidFill>
                    <a:schemeClr val="bg1"/>
                  </a:solidFill>
                </a:rPr>
                <a:t>Jad</a:t>
              </a:r>
              <a:r>
                <a:rPr lang="en-CA" b="1" i="1" dirty="0">
                  <a:solidFill>
                    <a:schemeClr val="bg1"/>
                  </a:solidFill>
                </a:rPr>
                <a:t>, Seth, and </a:t>
              </a:r>
              <a:r>
                <a:rPr lang="en-CA" b="1" i="1" dirty="0" err="1">
                  <a:solidFill>
                    <a:schemeClr val="bg1"/>
                  </a:solidFill>
                </a:rPr>
                <a:t>Siltharthan</a:t>
              </a:r>
              <a:endParaRPr lang="en-CA" b="1" i="1" dirty="0">
                <a:solidFill>
                  <a:schemeClr val="bg1"/>
                </a:solidFill>
              </a:endParaRPr>
            </a:p>
          </p:txBody>
        </p:sp>
      </p:grpSp>
      <p:sp>
        <p:nvSpPr>
          <p:cNvPr id="13" name="Rectangle 12">
            <a:extLst>
              <a:ext uri="{FF2B5EF4-FFF2-40B4-BE49-F238E27FC236}">
                <a16:creationId xmlns:a16="http://schemas.microsoft.com/office/drawing/2014/main" id="{ED6FE7F0-D5D3-4EC8-BCC7-D12D3144D1BA}"/>
              </a:ext>
            </a:extLst>
          </p:cNvPr>
          <p:cNvSpPr/>
          <p:nvPr/>
        </p:nvSpPr>
        <p:spPr>
          <a:xfrm>
            <a:off x="1282118" y="1903560"/>
            <a:ext cx="3443682" cy="45048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48049F67-E6C1-4FBA-BD6C-8D272C1415AF}"/>
              </a:ext>
            </a:extLst>
          </p:cNvPr>
          <p:cNvSpPr txBox="1"/>
          <p:nvPr/>
        </p:nvSpPr>
        <p:spPr>
          <a:xfrm>
            <a:off x="1619075" y="2223190"/>
            <a:ext cx="2768367" cy="3416320"/>
          </a:xfrm>
          <a:prstGeom prst="rect">
            <a:avLst/>
          </a:prstGeom>
          <a:noFill/>
        </p:spPr>
        <p:txBody>
          <a:bodyPr wrap="square" rtlCol="0">
            <a:spAutoFit/>
          </a:bodyPr>
          <a:lstStyle/>
          <a:p>
            <a:pPr algn="ctr"/>
            <a:r>
              <a:rPr lang="en-CA" sz="3600" dirty="0"/>
              <a:t>LARGE INFLATED PICTURE OF SELECTED NOBEL PRIZE RECIPIENT</a:t>
            </a:r>
          </a:p>
        </p:txBody>
      </p:sp>
      <p:sp>
        <p:nvSpPr>
          <p:cNvPr id="19" name="TextBox 18">
            <a:extLst>
              <a:ext uri="{FF2B5EF4-FFF2-40B4-BE49-F238E27FC236}">
                <a16:creationId xmlns:a16="http://schemas.microsoft.com/office/drawing/2014/main" id="{89AFF141-F60A-440C-A309-A3B218C1C264}"/>
              </a:ext>
            </a:extLst>
          </p:cNvPr>
          <p:cNvSpPr txBox="1"/>
          <p:nvPr/>
        </p:nvSpPr>
        <p:spPr>
          <a:xfrm>
            <a:off x="5276675" y="1841140"/>
            <a:ext cx="3624044" cy="4247317"/>
          </a:xfrm>
          <a:prstGeom prst="rect">
            <a:avLst/>
          </a:prstGeom>
          <a:noFill/>
        </p:spPr>
        <p:txBody>
          <a:bodyPr wrap="square" rtlCol="0">
            <a:spAutoFit/>
          </a:bodyPr>
          <a:lstStyle/>
          <a:p>
            <a:r>
              <a:rPr lang="en-CA" dirty="0"/>
              <a:t>Name: Got as a Birthday Gift</a:t>
            </a:r>
          </a:p>
          <a:p>
            <a:r>
              <a:rPr lang="en-CA" dirty="0"/>
              <a:t>Lived From: </a:t>
            </a:r>
            <a:r>
              <a:rPr lang="en-CA" dirty="0" err="1"/>
              <a:t>thisDate</a:t>
            </a:r>
            <a:r>
              <a:rPr lang="en-CA" dirty="0"/>
              <a:t> - </a:t>
            </a:r>
            <a:r>
              <a:rPr lang="en-CA" dirty="0" err="1"/>
              <a:t>thatDate</a:t>
            </a:r>
            <a:endParaRPr lang="en-CA" dirty="0"/>
          </a:p>
          <a:p>
            <a:r>
              <a:rPr lang="en-CA" dirty="0"/>
              <a:t>Country: </a:t>
            </a:r>
            <a:r>
              <a:rPr lang="en-CA" dirty="0">
                <a:solidFill>
                  <a:schemeClr val="accent1"/>
                </a:solidFill>
              </a:rPr>
              <a:t>Denny’s</a:t>
            </a:r>
          </a:p>
          <a:p>
            <a:r>
              <a:rPr lang="en-CA" dirty="0"/>
              <a:t>Date Received: </a:t>
            </a:r>
            <a:r>
              <a:rPr lang="en-CA" dirty="0">
                <a:solidFill>
                  <a:schemeClr val="accent1"/>
                </a:solidFill>
              </a:rPr>
              <a:t>2019</a:t>
            </a:r>
          </a:p>
          <a:p>
            <a:r>
              <a:rPr lang="en-CA" dirty="0"/>
              <a:t>Prize Received: </a:t>
            </a:r>
            <a:r>
              <a:rPr lang="en-CA" dirty="0">
                <a:solidFill>
                  <a:schemeClr val="accent1"/>
                </a:solidFill>
              </a:rPr>
              <a:t>Name</a:t>
            </a:r>
          </a:p>
          <a:p>
            <a:r>
              <a:rPr lang="en-CA" dirty="0"/>
              <a:t>Gender: </a:t>
            </a:r>
            <a:r>
              <a:rPr lang="en-CA" dirty="0">
                <a:solidFill>
                  <a:schemeClr val="accent1"/>
                </a:solidFill>
              </a:rPr>
              <a:t>Male</a:t>
            </a:r>
          </a:p>
          <a:p>
            <a:endParaRPr lang="en-CA" dirty="0"/>
          </a:p>
          <a:p>
            <a:r>
              <a:rPr lang="en-CA" dirty="0"/>
              <a:t>When a Nobel Prize recipient is chosen by the user, they are taken to a new screen with a larger image of the person. Beside them is an expanded description of who the person is and a description of their contributions to the world (that’s what this is.)</a:t>
            </a:r>
          </a:p>
        </p:txBody>
      </p:sp>
      <p:sp>
        <p:nvSpPr>
          <p:cNvPr id="20" name="Rectangle 19">
            <a:extLst>
              <a:ext uri="{FF2B5EF4-FFF2-40B4-BE49-F238E27FC236}">
                <a16:creationId xmlns:a16="http://schemas.microsoft.com/office/drawing/2014/main" id="{31667C85-57C4-4808-93AF-97A6C745E084}"/>
              </a:ext>
            </a:extLst>
          </p:cNvPr>
          <p:cNvSpPr/>
          <p:nvPr/>
        </p:nvSpPr>
        <p:spPr>
          <a:xfrm>
            <a:off x="9075317" y="1721612"/>
            <a:ext cx="1249959"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94689B6B-5A5A-4747-B557-08D362AA3361}"/>
              </a:ext>
            </a:extLst>
          </p:cNvPr>
          <p:cNvSpPr/>
          <p:nvPr/>
        </p:nvSpPr>
        <p:spPr>
          <a:xfrm>
            <a:off x="10346252" y="1721612"/>
            <a:ext cx="701183"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extBox 21">
            <a:extLst>
              <a:ext uri="{FF2B5EF4-FFF2-40B4-BE49-F238E27FC236}">
                <a16:creationId xmlns:a16="http://schemas.microsoft.com/office/drawing/2014/main" id="{1F963692-2601-43B5-9ADF-6D1B5611487E}"/>
              </a:ext>
            </a:extLst>
          </p:cNvPr>
          <p:cNvSpPr txBox="1"/>
          <p:nvPr/>
        </p:nvSpPr>
        <p:spPr>
          <a:xfrm>
            <a:off x="9054341" y="1669416"/>
            <a:ext cx="1050898" cy="276999"/>
          </a:xfrm>
          <a:prstGeom prst="rect">
            <a:avLst/>
          </a:prstGeom>
          <a:noFill/>
        </p:spPr>
        <p:txBody>
          <a:bodyPr wrap="square" rtlCol="0">
            <a:spAutoFit/>
          </a:bodyPr>
          <a:lstStyle/>
          <a:p>
            <a:r>
              <a:rPr lang="en-CA" sz="1200" dirty="0"/>
              <a:t>New Search</a:t>
            </a:r>
          </a:p>
        </p:txBody>
      </p:sp>
      <p:sp>
        <p:nvSpPr>
          <p:cNvPr id="23" name="TextBox 22">
            <a:extLst>
              <a:ext uri="{FF2B5EF4-FFF2-40B4-BE49-F238E27FC236}">
                <a16:creationId xmlns:a16="http://schemas.microsoft.com/office/drawing/2014/main" id="{1C1FCE7F-05D3-4EDB-BDC8-55CBFE37D4BC}"/>
              </a:ext>
            </a:extLst>
          </p:cNvPr>
          <p:cNvSpPr txBox="1"/>
          <p:nvPr/>
        </p:nvSpPr>
        <p:spPr>
          <a:xfrm>
            <a:off x="10325276" y="1669416"/>
            <a:ext cx="701182" cy="276999"/>
          </a:xfrm>
          <a:prstGeom prst="rect">
            <a:avLst/>
          </a:prstGeom>
          <a:noFill/>
        </p:spPr>
        <p:txBody>
          <a:bodyPr wrap="square" rtlCol="0">
            <a:spAutoFit/>
          </a:bodyPr>
          <a:lstStyle/>
          <a:p>
            <a:r>
              <a:rPr lang="en-CA" sz="1200" dirty="0"/>
              <a:t>Options</a:t>
            </a:r>
          </a:p>
        </p:txBody>
      </p:sp>
      <p:sp>
        <p:nvSpPr>
          <p:cNvPr id="24" name="Rectangle 23">
            <a:extLst>
              <a:ext uri="{FF2B5EF4-FFF2-40B4-BE49-F238E27FC236}">
                <a16:creationId xmlns:a16="http://schemas.microsoft.com/office/drawing/2014/main" id="{645F6556-E13C-47FA-8422-9FB3CBB806A8}"/>
              </a:ext>
            </a:extLst>
          </p:cNvPr>
          <p:cNvSpPr/>
          <p:nvPr/>
        </p:nvSpPr>
        <p:spPr>
          <a:xfrm>
            <a:off x="11122270" y="1721612"/>
            <a:ext cx="897622" cy="184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TextBox 24">
            <a:extLst>
              <a:ext uri="{FF2B5EF4-FFF2-40B4-BE49-F238E27FC236}">
                <a16:creationId xmlns:a16="http://schemas.microsoft.com/office/drawing/2014/main" id="{FBC3204B-10B4-4961-A97C-A34566EDC59D}"/>
              </a:ext>
            </a:extLst>
          </p:cNvPr>
          <p:cNvSpPr txBox="1"/>
          <p:nvPr/>
        </p:nvSpPr>
        <p:spPr>
          <a:xfrm>
            <a:off x="11108275" y="1638638"/>
            <a:ext cx="806742" cy="338554"/>
          </a:xfrm>
          <a:prstGeom prst="rect">
            <a:avLst/>
          </a:prstGeom>
          <a:noFill/>
        </p:spPr>
        <p:txBody>
          <a:bodyPr wrap="square" rtlCol="0">
            <a:spAutoFit/>
          </a:bodyPr>
          <a:lstStyle/>
          <a:p>
            <a:r>
              <a:rPr lang="en-CA" sz="1600" dirty="0"/>
              <a:t>Search</a:t>
            </a:r>
          </a:p>
        </p:txBody>
      </p:sp>
      <p:sp>
        <p:nvSpPr>
          <p:cNvPr id="26" name="TextBox 25">
            <a:extLst>
              <a:ext uri="{FF2B5EF4-FFF2-40B4-BE49-F238E27FC236}">
                <a16:creationId xmlns:a16="http://schemas.microsoft.com/office/drawing/2014/main" id="{28E7A410-FB35-4985-B567-73ACEDD459A3}"/>
              </a:ext>
            </a:extLst>
          </p:cNvPr>
          <p:cNvSpPr txBox="1"/>
          <p:nvPr/>
        </p:nvSpPr>
        <p:spPr>
          <a:xfrm>
            <a:off x="9789952" y="1946029"/>
            <a:ext cx="2323751" cy="369332"/>
          </a:xfrm>
          <a:prstGeom prst="rect">
            <a:avLst/>
          </a:prstGeom>
          <a:noFill/>
        </p:spPr>
        <p:txBody>
          <a:bodyPr wrap="square" rtlCol="0">
            <a:spAutoFit/>
          </a:bodyPr>
          <a:lstStyle/>
          <a:p>
            <a:r>
              <a:rPr lang="en-CA" sz="900" dirty="0">
                <a:solidFill>
                  <a:srgbClr val="7030A0"/>
                </a:solidFill>
              </a:rPr>
              <a:t>Another search bar so a new search can be done without returning to the homepage.</a:t>
            </a:r>
          </a:p>
        </p:txBody>
      </p:sp>
      <p:sp>
        <p:nvSpPr>
          <p:cNvPr id="27" name="TextBox 26">
            <a:extLst>
              <a:ext uri="{FF2B5EF4-FFF2-40B4-BE49-F238E27FC236}">
                <a16:creationId xmlns:a16="http://schemas.microsoft.com/office/drawing/2014/main" id="{3FE9A978-4AAF-4CA7-BEF3-2F87F3061736}"/>
              </a:ext>
            </a:extLst>
          </p:cNvPr>
          <p:cNvSpPr txBox="1"/>
          <p:nvPr/>
        </p:nvSpPr>
        <p:spPr>
          <a:xfrm>
            <a:off x="7420062" y="2567031"/>
            <a:ext cx="3531765" cy="954107"/>
          </a:xfrm>
          <a:prstGeom prst="rect">
            <a:avLst/>
          </a:prstGeom>
          <a:noFill/>
        </p:spPr>
        <p:txBody>
          <a:bodyPr wrap="square" rtlCol="0">
            <a:spAutoFit/>
          </a:bodyPr>
          <a:lstStyle/>
          <a:p>
            <a:r>
              <a:rPr lang="en-CA" sz="1400" dirty="0">
                <a:solidFill>
                  <a:srgbClr val="7030A0"/>
                </a:solidFill>
              </a:rPr>
              <a:t>If the user clicks on any of the items in blue, a new search will be made searching for that parameter: </a:t>
            </a:r>
            <a:r>
              <a:rPr lang="en-CA" sz="1400" dirty="0" err="1">
                <a:solidFill>
                  <a:srgbClr val="7030A0"/>
                </a:solidFill>
              </a:rPr>
              <a:t>E.x</a:t>
            </a:r>
            <a:r>
              <a:rPr lang="en-CA" sz="1400" dirty="0">
                <a:solidFill>
                  <a:srgbClr val="7030A0"/>
                </a:solidFill>
              </a:rPr>
              <a:t>. other Nobel Prize winners from Denny’s or who won their prize in 2019.</a:t>
            </a:r>
          </a:p>
        </p:txBody>
      </p:sp>
    </p:spTree>
    <p:extLst>
      <p:ext uri="{BB962C8B-B14F-4D97-AF65-F5344CB8AC3E}">
        <p14:creationId xmlns:p14="http://schemas.microsoft.com/office/powerpoint/2010/main" val="2114196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558</Words>
  <Application>Microsoft Office PowerPoint</Application>
  <PresentationFormat>Widescreen</PresentationFormat>
  <Paragraphs>68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 Unicode MS</vt: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Dorokhine</dc:creator>
  <cp:lastModifiedBy>Andrew Dorokhine</cp:lastModifiedBy>
  <cp:revision>10</cp:revision>
  <dcterms:created xsi:type="dcterms:W3CDTF">2019-03-17T00:49:17Z</dcterms:created>
  <dcterms:modified xsi:type="dcterms:W3CDTF">2019-03-17T03:23:08Z</dcterms:modified>
</cp:coreProperties>
</file>