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5" r:id="rId2"/>
    <p:sldId id="256" r:id="rId3"/>
    <p:sldId id="261" r:id="rId4"/>
    <p:sldId id="258" r:id="rId5"/>
    <p:sldId id="262"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87362" autoAdjust="0"/>
  </p:normalViewPr>
  <p:slideViewPr>
    <p:cSldViewPr snapToGrid="0">
      <p:cViewPr varScale="1">
        <p:scale>
          <a:sx n="99" d="100"/>
          <a:sy n="99" d="100"/>
        </p:scale>
        <p:origin x="10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7945B-114C-4EA1-A3C3-D77D707D528F}" type="datetimeFigureOut">
              <a:rPr lang="en-CA" smtClean="0"/>
              <a:t>2019-03-17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3E906-2940-4145-8129-73705910B088}" type="slidenum">
              <a:rPr lang="en-CA" smtClean="0"/>
              <a:t>‹#›</a:t>
            </a:fld>
            <a:endParaRPr lang="en-CA"/>
          </a:p>
        </p:txBody>
      </p:sp>
    </p:spTree>
    <p:extLst>
      <p:ext uri="{BB962C8B-B14F-4D97-AF65-F5344CB8AC3E}">
        <p14:creationId xmlns:p14="http://schemas.microsoft.com/office/powerpoint/2010/main" val="307791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Talk about the home page of the UI</a:t>
            </a:r>
          </a:p>
          <a:p>
            <a:pPr marL="171450" indent="-171450">
              <a:buFontTx/>
              <a:buChar char="-"/>
            </a:pPr>
            <a:r>
              <a:rPr lang="en-CA" dirty="0"/>
              <a:t>Fades: Logo, search, categories, help</a:t>
            </a:r>
          </a:p>
          <a:p>
            <a:pPr marL="171450" indent="-171450">
              <a:buFontTx/>
              <a:buChar char="-"/>
            </a:pPr>
            <a:r>
              <a:rPr lang="en-CA" dirty="0"/>
              <a:t>Mention that the search options will have a drop-down menu</a:t>
            </a:r>
          </a:p>
        </p:txBody>
      </p:sp>
      <p:sp>
        <p:nvSpPr>
          <p:cNvPr id="4" name="Slide Number Placeholder 3"/>
          <p:cNvSpPr>
            <a:spLocks noGrp="1"/>
          </p:cNvSpPr>
          <p:nvPr>
            <p:ph type="sldNum" sz="quarter" idx="5"/>
          </p:nvPr>
        </p:nvSpPr>
        <p:spPr/>
        <p:txBody>
          <a:bodyPr/>
          <a:lstStyle/>
          <a:p>
            <a:fld id="{5B33E906-2940-4145-8129-73705910B088}" type="slidenum">
              <a:rPr lang="en-CA" smtClean="0"/>
              <a:t>2</a:t>
            </a:fld>
            <a:endParaRPr lang="en-CA"/>
          </a:p>
        </p:txBody>
      </p:sp>
    </p:spTree>
    <p:extLst>
      <p:ext uri="{BB962C8B-B14F-4D97-AF65-F5344CB8AC3E}">
        <p14:creationId xmlns:p14="http://schemas.microsoft.com/office/powerpoint/2010/main" val="352436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893A-73F8-47CC-8F82-0D71B5586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1C5C1FC-52E9-4EE6-BBC4-C174C0D61D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470739-B6F4-4C6F-8463-83435624F34C}"/>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5" name="Footer Placeholder 4">
            <a:extLst>
              <a:ext uri="{FF2B5EF4-FFF2-40B4-BE49-F238E27FC236}">
                <a16:creationId xmlns:a16="http://schemas.microsoft.com/office/drawing/2014/main" id="{EF5D1820-4792-4968-8C0A-ED3C7C90C0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D61E61C-D79E-4535-BB16-F8C0B10DDB1C}"/>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407448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6437-6DAF-4FD1-8221-DD7A3073FDA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0305A8B-E196-4898-B10C-5B6D67139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70412C-EC3B-4FE8-8883-B0B58BF70414}"/>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5" name="Footer Placeholder 4">
            <a:extLst>
              <a:ext uri="{FF2B5EF4-FFF2-40B4-BE49-F238E27FC236}">
                <a16:creationId xmlns:a16="http://schemas.microsoft.com/office/drawing/2014/main" id="{0C392555-02D7-4A65-A7FD-17C9E1F440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499B68-4C1D-4060-A866-7C7CACF33535}"/>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20609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C00A0-404E-47E3-AEF6-D9160B4745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0B038B-0BC8-4887-9DCD-6C50A93325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86B0004-BC72-40CE-A110-B20C85ADC6A1}"/>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5" name="Footer Placeholder 4">
            <a:extLst>
              <a:ext uri="{FF2B5EF4-FFF2-40B4-BE49-F238E27FC236}">
                <a16:creationId xmlns:a16="http://schemas.microsoft.com/office/drawing/2014/main" id="{1F735122-06FC-4D36-82E6-30EF2FB7D8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1D7A99-E0FA-4819-A33C-23CAB4367068}"/>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51158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4BAE-3FDA-46D6-95C4-4CD1F94392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18DA7D-818A-4FF4-8592-CD1402F5E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06778C-8C16-4C9A-BFC7-1A31179B780E}"/>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5" name="Footer Placeholder 4">
            <a:extLst>
              <a:ext uri="{FF2B5EF4-FFF2-40B4-BE49-F238E27FC236}">
                <a16:creationId xmlns:a16="http://schemas.microsoft.com/office/drawing/2014/main" id="{56C9A36A-14B9-4D91-9B35-D4B154BE36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8C7F6F-64D1-4CA4-B66C-DA58B4D5ED38}"/>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87788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4E47-11D3-4E44-906A-2B1B5812B8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85C7AFE-4129-4266-B997-BEA31FDFF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8762EB-6D75-4509-84FA-54B05097C5EB}"/>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5" name="Footer Placeholder 4">
            <a:extLst>
              <a:ext uri="{FF2B5EF4-FFF2-40B4-BE49-F238E27FC236}">
                <a16:creationId xmlns:a16="http://schemas.microsoft.com/office/drawing/2014/main" id="{E68E4D58-234D-4A48-AFFD-99AE760BFD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3CFB65-2AC5-49E1-A635-14D42F14BE16}"/>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16110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4030-0DF4-4779-A43A-80559AE215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55014B1-2312-4511-BF33-F1F8B33F78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74EFE8F-AE91-4675-9516-4855309B8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00ECA9E-F67F-4B3A-94E9-165807125B92}"/>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6" name="Footer Placeholder 5">
            <a:extLst>
              <a:ext uri="{FF2B5EF4-FFF2-40B4-BE49-F238E27FC236}">
                <a16:creationId xmlns:a16="http://schemas.microsoft.com/office/drawing/2014/main" id="{21CABB79-7D95-492D-BF8C-45D327E6BE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BA898E-AAD4-4D01-8374-DCC75B953E2A}"/>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80177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A184-F7F2-4F15-9D83-0CE3FD47206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47DC704-3510-48B0-8B7A-398B9A868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7749F1-E9B2-41DC-BE20-35923DF652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357A0F7-2ED2-48F3-8A6E-9F4B366F9F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DAA73-DEED-4A6E-AA6F-48EF550E9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F1FE18-0AC4-4A17-88B3-BD1F06C6980A}"/>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8" name="Footer Placeholder 7">
            <a:extLst>
              <a:ext uri="{FF2B5EF4-FFF2-40B4-BE49-F238E27FC236}">
                <a16:creationId xmlns:a16="http://schemas.microsoft.com/office/drawing/2014/main" id="{E53349B9-38BC-4B26-9D72-F7EC5750A23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54552AA-EADA-4339-90D4-D2D56D9742F3}"/>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199856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73E-120C-4A12-9936-331E572C54C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AD2A5B0-662C-4905-8E09-94DA0E0A5FD2}"/>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4" name="Footer Placeholder 3">
            <a:extLst>
              <a:ext uri="{FF2B5EF4-FFF2-40B4-BE49-F238E27FC236}">
                <a16:creationId xmlns:a16="http://schemas.microsoft.com/office/drawing/2014/main" id="{AADBC75C-FCC3-4EF1-A8C3-F61EBCDBAE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3A1C70D-167F-4073-986A-EEDE4A672FB6}"/>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67136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418C8E-9C05-4B75-9FC6-B4BB21A28D29}"/>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3" name="Footer Placeholder 2">
            <a:extLst>
              <a:ext uri="{FF2B5EF4-FFF2-40B4-BE49-F238E27FC236}">
                <a16:creationId xmlns:a16="http://schemas.microsoft.com/office/drawing/2014/main" id="{B4FB9FFD-AAB4-4B79-A5EB-584EF206D07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3DA3C9F-AA55-4B03-B827-157C244ADDA6}"/>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174786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E9B7-64A1-4987-AB88-25D531006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7A32E36-C846-45A7-A2F2-607306F7B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C735F2B-F5BE-4D4A-8513-A617D5622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1A983-B5BA-4E09-9569-64EBC58A7DCE}"/>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6" name="Footer Placeholder 5">
            <a:extLst>
              <a:ext uri="{FF2B5EF4-FFF2-40B4-BE49-F238E27FC236}">
                <a16:creationId xmlns:a16="http://schemas.microsoft.com/office/drawing/2014/main" id="{7D19D5F2-C568-4085-BAE1-05A6AA3EAB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E88538F-87A0-4E60-94D2-3043FC7744FE}"/>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347491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A37E-8F53-4AA2-90F4-027CE56CE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43DD232-AF9B-42EA-A42E-77478928C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E0E0CF-58A2-486B-A7BD-BC40B3242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71740-769C-4775-83C4-94BEF8A6470E}"/>
              </a:ext>
            </a:extLst>
          </p:cNvPr>
          <p:cNvSpPr>
            <a:spLocks noGrp="1"/>
          </p:cNvSpPr>
          <p:nvPr>
            <p:ph type="dt" sz="half" idx="10"/>
          </p:nvPr>
        </p:nvSpPr>
        <p:spPr/>
        <p:txBody>
          <a:bodyPr/>
          <a:lstStyle/>
          <a:p>
            <a:fld id="{FDA21979-BF58-4D4C-80D4-B70EF8DDAA3D}" type="datetimeFigureOut">
              <a:rPr lang="en-CA" smtClean="0"/>
              <a:t>2019-03-17</a:t>
            </a:fld>
            <a:endParaRPr lang="en-CA"/>
          </a:p>
        </p:txBody>
      </p:sp>
      <p:sp>
        <p:nvSpPr>
          <p:cNvPr id="6" name="Footer Placeholder 5">
            <a:extLst>
              <a:ext uri="{FF2B5EF4-FFF2-40B4-BE49-F238E27FC236}">
                <a16:creationId xmlns:a16="http://schemas.microsoft.com/office/drawing/2014/main" id="{0ECAAC8E-C82B-4B30-84CC-C1DDCCF73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74ECA1-E186-41A0-95BE-F72E7E5B0DFA}"/>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18851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FD0791-39AC-4F13-AFF6-196350701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473AF44-D3EC-4873-BAD1-364A6831E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07DF39-3E4F-4E13-B3C4-DF2B17099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21979-BF58-4D4C-80D4-B70EF8DDAA3D}" type="datetimeFigureOut">
              <a:rPr lang="en-CA" smtClean="0"/>
              <a:t>2019-03-17</a:t>
            </a:fld>
            <a:endParaRPr lang="en-CA"/>
          </a:p>
        </p:txBody>
      </p:sp>
      <p:sp>
        <p:nvSpPr>
          <p:cNvPr id="5" name="Footer Placeholder 4">
            <a:extLst>
              <a:ext uri="{FF2B5EF4-FFF2-40B4-BE49-F238E27FC236}">
                <a16:creationId xmlns:a16="http://schemas.microsoft.com/office/drawing/2014/main" id="{08554342-4F75-463E-8073-3919E7408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B835164-E69A-414D-A686-86B26432B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60EAD-C21A-45CB-B247-919F3D9B496A}" type="slidenum">
              <a:rPr lang="en-CA" smtClean="0"/>
              <a:t>‹#›</a:t>
            </a:fld>
            <a:endParaRPr lang="en-CA"/>
          </a:p>
        </p:txBody>
      </p:sp>
    </p:spTree>
    <p:extLst>
      <p:ext uri="{BB962C8B-B14F-4D97-AF65-F5344CB8AC3E}">
        <p14:creationId xmlns:p14="http://schemas.microsoft.com/office/powerpoint/2010/main" val="12499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D9A846E-DFA9-4B65-998A-B10AAB82812C}"/>
              </a:ext>
            </a:extLst>
          </p:cNvPr>
          <p:cNvGrpSpPr/>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202F8FF8-C2E3-454B-85FB-992431F89F9F}"/>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C749286D-1845-49D2-96EF-48922B3F12FC}"/>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grpSp>
      <p:sp>
        <p:nvSpPr>
          <p:cNvPr id="2" name="TextBox 1">
            <a:extLst>
              <a:ext uri="{FF2B5EF4-FFF2-40B4-BE49-F238E27FC236}">
                <a16:creationId xmlns:a16="http://schemas.microsoft.com/office/drawing/2014/main" id="{7275C6B4-A55B-4DFE-B65C-5B91D86C58F6}"/>
              </a:ext>
            </a:extLst>
          </p:cNvPr>
          <p:cNvSpPr txBox="1"/>
          <p:nvPr/>
        </p:nvSpPr>
        <p:spPr>
          <a:xfrm>
            <a:off x="1590349" y="131070"/>
            <a:ext cx="9276806" cy="707886"/>
          </a:xfrm>
          <a:prstGeom prst="rect">
            <a:avLst/>
          </a:prstGeom>
          <a:noFill/>
        </p:spPr>
        <p:txBody>
          <a:bodyPr wrap="square" rtlCol="0">
            <a:spAutoFit/>
          </a:bodyPr>
          <a:lstStyle/>
          <a:p>
            <a:pPr algn="ctr"/>
            <a:r>
              <a:rPr lang="en-CA" sz="4000" dirty="0">
                <a:solidFill>
                  <a:schemeClr val="bg1"/>
                </a:solidFill>
              </a:rPr>
              <a:t>Nobel Prize Information Exploration Project</a:t>
            </a:r>
          </a:p>
        </p:txBody>
      </p:sp>
      <p:pic>
        <p:nvPicPr>
          <p:cNvPr id="6" name="Picture 5">
            <a:extLst>
              <a:ext uri="{FF2B5EF4-FFF2-40B4-BE49-F238E27FC236}">
                <a16:creationId xmlns:a16="http://schemas.microsoft.com/office/drawing/2014/main" id="{93E4CCAD-35B0-48CC-BE4F-41AB4C824B01}"/>
              </a:ext>
            </a:extLst>
          </p:cNvPr>
          <p:cNvPicPr>
            <a:picLocks noChangeAspect="1"/>
          </p:cNvPicPr>
          <p:nvPr/>
        </p:nvPicPr>
        <p:blipFill>
          <a:blip r:embed="rId2"/>
          <a:stretch>
            <a:fillRect/>
          </a:stretch>
        </p:blipFill>
        <p:spPr>
          <a:xfrm>
            <a:off x="3561521" y="919579"/>
            <a:ext cx="5334462" cy="707885"/>
          </a:xfrm>
          <a:prstGeom prst="rect">
            <a:avLst/>
          </a:prstGeom>
        </p:spPr>
      </p:pic>
      <p:sp>
        <p:nvSpPr>
          <p:cNvPr id="10" name="TextBox 9">
            <a:extLst>
              <a:ext uri="{FF2B5EF4-FFF2-40B4-BE49-F238E27FC236}">
                <a16:creationId xmlns:a16="http://schemas.microsoft.com/office/drawing/2014/main" id="{AA06736D-6B8B-4855-ACD2-2A7D6E9833A2}"/>
              </a:ext>
            </a:extLst>
          </p:cNvPr>
          <p:cNvSpPr txBox="1"/>
          <p:nvPr/>
        </p:nvSpPr>
        <p:spPr>
          <a:xfrm>
            <a:off x="3883117" y="2466420"/>
            <a:ext cx="4691270" cy="2677656"/>
          </a:xfrm>
          <a:prstGeom prst="rect">
            <a:avLst/>
          </a:prstGeom>
          <a:noFill/>
        </p:spPr>
        <p:txBody>
          <a:bodyPr wrap="square" rtlCol="0">
            <a:spAutoFit/>
          </a:bodyPr>
          <a:lstStyle/>
          <a:p>
            <a:r>
              <a:rPr lang="en-CA" sz="2800" b="1" dirty="0"/>
              <a:t>Overview</a:t>
            </a:r>
          </a:p>
          <a:p>
            <a:endParaRPr lang="en-CA" sz="2800" b="1" dirty="0"/>
          </a:p>
          <a:p>
            <a:pPr marL="285750" indent="-285750">
              <a:buFontTx/>
              <a:buChar char="-"/>
            </a:pPr>
            <a:r>
              <a:rPr lang="en-CA" sz="2800" b="1" dirty="0"/>
              <a:t>GUI navigation</a:t>
            </a:r>
          </a:p>
          <a:p>
            <a:pPr marL="285750" indent="-285750">
              <a:buFontTx/>
              <a:buChar char="-"/>
            </a:pPr>
            <a:r>
              <a:rPr lang="en-CA" sz="2800" b="1" dirty="0"/>
              <a:t>How we are getting the data</a:t>
            </a:r>
          </a:p>
          <a:p>
            <a:pPr marL="285750" indent="-285750">
              <a:buFontTx/>
              <a:buChar char="-"/>
            </a:pPr>
            <a:r>
              <a:rPr lang="en-CA" sz="2800" b="1" dirty="0"/>
              <a:t>Known bugs and obstacles</a:t>
            </a:r>
          </a:p>
          <a:p>
            <a:pPr marL="285750" indent="-285750">
              <a:buFontTx/>
              <a:buChar char="-"/>
            </a:pPr>
            <a:r>
              <a:rPr lang="en-CA" sz="2800" b="1" dirty="0"/>
              <a:t>Program Demo</a:t>
            </a:r>
          </a:p>
        </p:txBody>
      </p:sp>
    </p:spTree>
    <p:extLst>
      <p:ext uri="{BB962C8B-B14F-4D97-AF65-F5344CB8AC3E}">
        <p14:creationId xmlns:p14="http://schemas.microsoft.com/office/powerpoint/2010/main" val="163674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A92D428-5BCE-4484-91FD-DE7FD82C4EFE}"/>
              </a:ext>
            </a:extLst>
          </p:cNvPr>
          <p:cNvGrpSpPr/>
          <p:nvPr/>
        </p:nvGrpSpPr>
        <p:grpSpPr>
          <a:xfrm>
            <a:off x="-7940" y="-15999"/>
            <a:ext cx="12199940" cy="6835608"/>
            <a:chOff x="0" y="22392"/>
            <a:chExt cx="12199940" cy="6835608"/>
          </a:xfrm>
        </p:grpSpPr>
        <p:sp>
          <p:nvSpPr>
            <p:cNvPr id="4" name="Rectangle 3">
              <a:extLst>
                <a:ext uri="{FF2B5EF4-FFF2-40B4-BE49-F238E27FC236}">
                  <a16:creationId xmlns:a16="http://schemas.microsoft.com/office/drawing/2014/main" id="{89240F6C-8C39-4771-A9D8-145440FCD162}"/>
                </a:ext>
              </a:extLst>
            </p:cNvPr>
            <p:cNvSpPr/>
            <p:nvPr/>
          </p:nvSpPr>
          <p:spPr>
            <a:xfrm>
              <a:off x="7940" y="22392"/>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D0CB4A03-F535-4DD3-995D-356E7B2C2C73}"/>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grpSp>
          <p:nvGrpSpPr>
            <p:cNvPr id="26" name="Group 25">
              <a:extLst>
                <a:ext uri="{FF2B5EF4-FFF2-40B4-BE49-F238E27FC236}">
                  <a16:creationId xmlns:a16="http://schemas.microsoft.com/office/drawing/2014/main" id="{0EFE28AE-B033-407B-B3A1-5620C5EAAEB4}"/>
                </a:ext>
              </a:extLst>
            </p:cNvPr>
            <p:cNvGrpSpPr/>
            <p:nvPr/>
          </p:nvGrpSpPr>
          <p:grpSpPr>
            <a:xfrm>
              <a:off x="434018" y="242636"/>
              <a:ext cx="1770077" cy="1044671"/>
              <a:chOff x="434018" y="242636"/>
              <a:chExt cx="1770077" cy="1044671"/>
            </a:xfrm>
          </p:grpSpPr>
          <p:sp>
            <p:nvSpPr>
              <p:cNvPr id="6" name="Oval 5">
                <a:extLst>
                  <a:ext uri="{FF2B5EF4-FFF2-40B4-BE49-F238E27FC236}">
                    <a16:creationId xmlns:a16="http://schemas.microsoft.com/office/drawing/2014/main" id="{8D614992-3FB1-4296-883A-1B41B313947C}"/>
                  </a:ext>
                </a:extLst>
              </p:cNvPr>
              <p:cNvSpPr/>
              <p:nvPr/>
            </p:nvSpPr>
            <p:spPr>
              <a:xfrm>
                <a:off x="434018" y="242636"/>
                <a:ext cx="1770076" cy="1044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3988EA78-060B-456C-8DF1-5672906FFF02}"/>
                  </a:ext>
                </a:extLst>
              </p:cNvPr>
              <p:cNvSpPr txBox="1"/>
              <p:nvPr/>
            </p:nvSpPr>
            <p:spPr>
              <a:xfrm>
                <a:off x="434018" y="411028"/>
                <a:ext cx="1770077" cy="707886"/>
              </a:xfrm>
              <a:prstGeom prst="rect">
                <a:avLst/>
              </a:prstGeom>
              <a:noFill/>
            </p:spPr>
            <p:txBody>
              <a:bodyPr wrap="square" rtlCol="0">
                <a:spAutoFit/>
              </a:bodyPr>
              <a:lstStyle/>
              <a:p>
                <a:pPr algn="ctr"/>
                <a:r>
                  <a:rPr lang="en-CA" sz="4000" b="1" dirty="0"/>
                  <a:t>LOGO </a:t>
                </a:r>
              </a:p>
            </p:txBody>
          </p:sp>
        </p:grpSp>
      </p:grpSp>
      <p:sp>
        <p:nvSpPr>
          <p:cNvPr id="8" name="Rectangle 7">
            <a:extLst>
              <a:ext uri="{FF2B5EF4-FFF2-40B4-BE49-F238E27FC236}">
                <a16:creationId xmlns:a16="http://schemas.microsoft.com/office/drawing/2014/main" id="{0B324D12-7E6C-46DC-B760-2ED42C7C0C63}"/>
              </a:ext>
            </a:extLst>
          </p:cNvPr>
          <p:cNvSpPr/>
          <p:nvPr/>
        </p:nvSpPr>
        <p:spPr>
          <a:xfrm>
            <a:off x="3036815" y="2266416"/>
            <a:ext cx="3573710"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819E56C0-1E9C-4588-AAC6-2EBBA9F9796E}"/>
              </a:ext>
            </a:extLst>
          </p:cNvPr>
          <p:cNvSpPr/>
          <p:nvPr/>
        </p:nvSpPr>
        <p:spPr>
          <a:xfrm>
            <a:off x="6610525" y="2266416"/>
            <a:ext cx="1249959"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6EC64BF5-5A98-464C-A47C-5DF39DF96D45}"/>
              </a:ext>
            </a:extLst>
          </p:cNvPr>
          <p:cNvSpPr txBox="1"/>
          <p:nvPr/>
        </p:nvSpPr>
        <p:spPr>
          <a:xfrm>
            <a:off x="2950128" y="2189418"/>
            <a:ext cx="3095538" cy="338554"/>
          </a:xfrm>
          <a:prstGeom prst="rect">
            <a:avLst/>
          </a:prstGeom>
          <a:noFill/>
        </p:spPr>
        <p:txBody>
          <a:bodyPr wrap="square" rtlCol="0">
            <a:spAutoFit/>
          </a:bodyPr>
          <a:lstStyle/>
          <a:p>
            <a:r>
              <a:rPr lang="en-CA" sz="1600" dirty="0"/>
              <a:t>Enter Search Terms Here</a:t>
            </a:r>
          </a:p>
        </p:txBody>
      </p:sp>
      <p:sp>
        <p:nvSpPr>
          <p:cNvPr id="11" name="TextBox 10">
            <a:extLst>
              <a:ext uri="{FF2B5EF4-FFF2-40B4-BE49-F238E27FC236}">
                <a16:creationId xmlns:a16="http://schemas.microsoft.com/office/drawing/2014/main" id="{A3F2AA16-DA3D-49C6-AF85-B8B255B59019}"/>
              </a:ext>
            </a:extLst>
          </p:cNvPr>
          <p:cNvSpPr txBox="1"/>
          <p:nvPr/>
        </p:nvSpPr>
        <p:spPr>
          <a:xfrm>
            <a:off x="6550403" y="2187921"/>
            <a:ext cx="1377193" cy="323165"/>
          </a:xfrm>
          <a:prstGeom prst="rect">
            <a:avLst/>
          </a:prstGeom>
          <a:noFill/>
        </p:spPr>
        <p:txBody>
          <a:bodyPr wrap="square" rtlCol="0">
            <a:spAutoFit/>
          </a:bodyPr>
          <a:lstStyle/>
          <a:p>
            <a:r>
              <a:rPr lang="en-CA" sz="1500" dirty="0"/>
              <a:t>Search Options</a:t>
            </a:r>
          </a:p>
        </p:txBody>
      </p:sp>
      <p:sp>
        <p:nvSpPr>
          <p:cNvPr id="13" name="Rectangle 12">
            <a:extLst>
              <a:ext uri="{FF2B5EF4-FFF2-40B4-BE49-F238E27FC236}">
                <a16:creationId xmlns:a16="http://schemas.microsoft.com/office/drawing/2014/main" id="{93786F5C-B7E8-4845-BFF3-B0610EF4DB42}"/>
              </a:ext>
            </a:extLst>
          </p:cNvPr>
          <p:cNvSpPr/>
          <p:nvPr/>
        </p:nvSpPr>
        <p:spPr>
          <a:xfrm>
            <a:off x="7987719" y="2266416"/>
            <a:ext cx="897622"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2891CE44-3984-4005-A448-7BFADC7BBE10}"/>
              </a:ext>
            </a:extLst>
          </p:cNvPr>
          <p:cNvSpPr txBox="1"/>
          <p:nvPr/>
        </p:nvSpPr>
        <p:spPr>
          <a:xfrm>
            <a:off x="8063916" y="2172532"/>
            <a:ext cx="806742" cy="338554"/>
          </a:xfrm>
          <a:prstGeom prst="rect">
            <a:avLst/>
          </a:prstGeom>
          <a:noFill/>
        </p:spPr>
        <p:txBody>
          <a:bodyPr wrap="square" rtlCol="0">
            <a:spAutoFit/>
          </a:bodyPr>
          <a:lstStyle/>
          <a:p>
            <a:r>
              <a:rPr lang="en-CA" sz="1600" dirty="0"/>
              <a:t>Search</a:t>
            </a:r>
          </a:p>
        </p:txBody>
      </p:sp>
      <p:grpSp>
        <p:nvGrpSpPr>
          <p:cNvPr id="47" name="Group 46">
            <a:extLst>
              <a:ext uri="{FF2B5EF4-FFF2-40B4-BE49-F238E27FC236}">
                <a16:creationId xmlns:a16="http://schemas.microsoft.com/office/drawing/2014/main" id="{C58FCAB8-54A8-452D-9906-A6E4AD5EB1A2}"/>
              </a:ext>
            </a:extLst>
          </p:cNvPr>
          <p:cNvGrpSpPr/>
          <p:nvPr/>
        </p:nvGrpSpPr>
        <p:grpSpPr>
          <a:xfrm>
            <a:off x="2950128" y="2721244"/>
            <a:ext cx="1252058" cy="2101196"/>
            <a:chOff x="2699157" y="4376169"/>
            <a:chExt cx="1252058" cy="2101196"/>
          </a:xfrm>
        </p:grpSpPr>
        <p:sp>
          <p:nvSpPr>
            <p:cNvPr id="33" name="Flowchart: Extract 32">
              <a:extLst>
                <a:ext uri="{FF2B5EF4-FFF2-40B4-BE49-F238E27FC236}">
                  <a16:creationId xmlns:a16="http://schemas.microsoft.com/office/drawing/2014/main" id="{B7C0953A-0198-45EF-8881-78671E28B544}"/>
                </a:ext>
              </a:extLst>
            </p:cNvPr>
            <p:cNvSpPr/>
            <p:nvPr/>
          </p:nvSpPr>
          <p:spPr>
            <a:xfrm rot="10800000">
              <a:off x="3419374" y="5404823"/>
              <a:ext cx="90553" cy="124765"/>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ysClr val="windowText" lastClr="000000"/>
                  </a:solidFill>
                </a:ln>
              </a:endParaRPr>
            </a:p>
          </p:txBody>
        </p:sp>
        <p:sp>
          <p:nvSpPr>
            <p:cNvPr id="31" name="Flowchart: Extract 30">
              <a:extLst>
                <a:ext uri="{FF2B5EF4-FFF2-40B4-BE49-F238E27FC236}">
                  <a16:creationId xmlns:a16="http://schemas.microsoft.com/office/drawing/2014/main" id="{37FD6ED1-39C5-4ED3-BDEF-34FD54DFCBD8}"/>
                </a:ext>
              </a:extLst>
            </p:cNvPr>
            <p:cNvSpPr/>
            <p:nvPr/>
          </p:nvSpPr>
          <p:spPr>
            <a:xfrm>
              <a:off x="3419375" y="4481669"/>
              <a:ext cx="90553" cy="124765"/>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ysClr val="windowText" lastClr="000000"/>
                  </a:solidFill>
                </a:ln>
              </a:endParaRPr>
            </a:p>
          </p:txBody>
        </p:sp>
        <p:sp>
          <p:nvSpPr>
            <p:cNvPr id="30" name="TextBox 29">
              <a:extLst>
                <a:ext uri="{FF2B5EF4-FFF2-40B4-BE49-F238E27FC236}">
                  <a16:creationId xmlns:a16="http://schemas.microsoft.com/office/drawing/2014/main" id="{CE1E0E82-D207-42C4-9A1D-16812857D1E3}"/>
                </a:ext>
              </a:extLst>
            </p:cNvPr>
            <p:cNvSpPr txBox="1"/>
            <p:nvPr/>
          </p:nvSpPr>
          <p:spPr>
            <a:xfrm>
              <a:off x="2699157" y="4376169"/>
              <a:ext cx="775981" cy="307777"/>
            </a:xfrm>
            <a:prstGeom prst="rect">
              <a:avLst/>
            </a:prstGeom>
            <a:noFill/>
          </p:spPr>
          <p:txBody>
            <a:bodyPr wrap="square" rtlCol="0">
              <a:spAutoFit/>
            </a:bodyPr>
            <a:lstStyle/>
            <a:p>
              <a:r>
                <a:rPr lang="en-CA" sz="1400" dirty="0"/>
                <a:t>Country</a:t>
              </a:r>
            </a:p>
          </p:txBody>
        </p:sp>
        <p:sp>
          <p:nvSpPr>
            <p:cNvPr id="32" name="TextBox 31">
              <a:extLst>
                <a:ext uri="{FF2B5EF4-FFF2-40B4-BE49-F238E27FC236}">
                  <a16:creationId xmlns:a16="http://schemas.microsoft.com/office/drawing/2014/main" id="{B3A4D1A0-F6E3-4D5B-AFC3-99887E17F76C}"/>
                </a:ext>
              </a:extLst>
            </p:cNvPr>
            <p:cNvSpPr txBox="1"/>
            <p:nvPr/>
          </p:nvSpPr>
          <p:spPr>
            <a:xfrm>
              <a:off x="3036815" y="4662311"/>
              <a:ext cx="914400" cy="707886"/>
            </a:xfrm>
            <a:prstGeom prst="rect">
              <a:avLst/>
            </a:prstGeom>
            <a:noFill/>
          </p:spPr>
          <p:txBody>
            <a:bodyPr wrap="square" rtlCol="0">
              <a:spAutoFit/>
            </a:bodyPr>
            <a:lstStyle/>
            <a:p>
              <a:r>
                <a:rPr lang="en-CA" sz="1000" dirty="0">
                  <a:solidFill>
                    <a:schemeClr val="accent1"/>
                  </a:solidFill>
                </a:rPr>
                <a:t>Argentina (5)</a:t>
              </a:r>
              <a:br>
                <a:rPr lang="en-CA" sz="1000" dirty="0">
                  <a:solidFill>
                    <a:schemeClr val="accent1"/>
                  </a:solidFill>
                </a:rPr>
              </a:br>
              <a:r>
                <a:rPr lang="en-CA" sz="1000" dirty="0">
                  <a:solidFill>
                    <a:schemeClr val="accent1"/>
                  </a:solidFill>
                </a:rPr>
                <a:t>Australia (6)</a:t>
              </a:r>
              <a:br>
                <a:rPr lang="en-CA" sz="1000" dirty="0">
                  <a:solidFill>
                    <a:schemeClr val="accent1"/>
                  </a:solidFill>
                </a:rPr>
              </a:br>
              <a:r>
                <a:rPr lang="en-CA" sz="1000" dirty="0">
                  <a:solidFill>
                    <a:schemeClr val="accent1"/>
                  </a:solidFill>
                </a:rPr>
                <a:t>Austria (12)</a:t>
              </a:r>
            </a:p>
            <a:p>
              <a:r>
                <a:rPr lang="en-CA" sz="1000" dirty="0"/>
                <a:t>…</a:t>
              </a:r>
            </a:p>
          </p:txBody>
        </p:sp>
        <p:sp>
          <p:nvSpPr>
            <p:cNvPr id="34" name="TextBox 33">
              <a:extLst>
                <a:ext uri="{FF2B5EF4-FFF2-40B4-BE49-F238E27FC236}">
                  <a16:creationId xmlns:a16="http://schemas.microsoft.com/office/drawing/2014/main" id="{DB410E00-CF02-4219-A6E7-C490DD6A027B}"/>
                </a:ext>
              </a:extLst>
            </p:cNvPr>
            <p:cNvSpPr txBox="1"/>
            <p:nvPr/>
          </p:nvSpPr>
          <p:spPr>
            <a:xfrm>
              <a:off x="2699157" y="5307814"/>
              <a:ext cx="1023457" cy="1169551"/>
            </a:xfrm>
            <a:prstGeom prst="rect">
              <a:avLst/>
            </a:prstGeom>
            <a:noFill/>
          </p:spPr>
          <p:txBody>
            <a:bodyPr wrap="square" rtlCol="0">
              <a:spAutoFit/>
            </a:bodyPr>
            <a:lstStyle/>
            <a:p>
              <a:r>
                <a:rPr lang="en-CA" sz="1400" dirty="0"/>
                <a:t>Gender</a:t>
              </a:r>
            </a:p>
            <a:p>
              <a:endParaRPr lang="en-CA" sz="1400" dirty="0"/>
            </a:p>
            <a:p>
              <a:r>
                <a:rPr lang="en-CA" sz="1400" dirty="0"/>
                <a:t>Prize</a:t>
              </a:r>
            </a:p>
            <a:p>
              <a:endParaRPr lang="en-CA" sz="1400" dirty="0"/>
            </a:p>
            <a:p>
              <a:r>
                <a:rPr lang="en-CA" sz="1400" dirty="0"/>
                <a:t>Year</a:t>
              </a:r>
            </a:p>
          </p:txBody>
        </p:sp>
        <p:sp>
          <p:nvSpPr>
            <p:cNvPr id="35" name="Flowchart: Extract 34">
              <a:extLst>
                <a:ext uri="{FF2B5EF4-FFF2-40B4-BE49-F238E27FC236}">
                  <a16:creationId xmlns:a16="http://schemas.microsoft.com/office/drawing/2014/main" id="{E5A5BFDD-06D4-45B2-8B20-549AEF835D58}"/>
                </a:ext>
              </a:extLst>
            </p:cNvPr>
            <p:cNvSpPr/>
            <p:nvPr/>
          </p:nvSpPr>
          <p:spPr>
            <a:xfrm rot="10800000">
              <a:off x="3419374" y="5846250"/>
              <a:ext cx="90553" cy="124765"/>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ysClr val="windowText" lastClr="000000"/>
                  </a:solidFill>
                </a:ln>
              </a:endParaRPr>
            </a:p>
          </p:txBody>
        </p:sp>
        <p:sp>
          <p:nvSpPr>
            <p:cNvPr id="36" name="Flowchart: Extract 35">
              <a:extLst>
                <a:ext uri="{FF2B5EF4-FFF2-40B4-BE49-F238E27FC236}">
                  <a16:creationId xmlns:a16="http://schemas.microsoft.com/office/drawing/2014/main" id="{70F66381-453C-4903-86DD-F01E1B56220F}"/>
                </a:ext>
              </a:extLst>
            </p:cNvPr>
            <p:cNvSpPr/>
            <p:nvPr/>
          </p:nvSpPr>
          <p:spPr>
            <a:xfrm rot="10800000">
              <a:off x="3410775" y="6281987"/>
              <a:ext cx="90553" cy="124765"/>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ysClr val="windowText" lastClr="000000"/>
                  </a:solidFill>
                </a:ln>
              </a:endParaRPr>
            </a:p>
          </p:txBody>
        </p:sp>
      </p:grpSp>
      <p:grpSp>
        <p:nvGrpSpPr>
          <p:cNvPr id="17" name="Group 16">
            <a:extLst>
              <a:ext uri="{FF2B5EF4-FFF2-40B4-BE49-F238E27FC236}">
                <a16:creationId xmlns:a16="http://schemas.microsoft.com/office/drawing/2014/main" id="{73D9BC98-E1DA-4DCF-AA44-33F0A82C9123}"/>
              </a:ext>
            </a:extLst>
          </p:cNvPr>
          <p:cNvGrpSpPr/>
          <p:nvPr/>
        </p:nvGrpSpPr>
        <p:grpSpPr>
          <a:xfrm>
            <a:off x="192947" y="1116172"/>
            <a:ext cx="2244627" cy="2872242"/>
            <a:chOff x="580974" y="999792"/>
            <a:chExt cx="2856412" cy="2872242"/>
          </a:xfrm>
        </p:grpSpPr>
        <p:sp>
          <p:nvSpPr>
            <p:cNvPr id="29" name="TextBox 28">
              <a:extLst>
                <a:ext uri="{FF2B5EF4-FFF2-40B4-BE49-F238E27FC236}">
                  <a16:creationId xmlns:a16="http://schemas.microsoft.com/office/drawing/2014/main" id="{6470A77B-A65C-4A4C-8BB8-802FF4B51490}"/>
                </a:ext>
              </a:extLst>
            </p:cNvPr>
            <p:cNvSpPr txBox="1"/>
            <p:nvPr/>
          </p:nvSpPr>
          <p:spPr>
            <a:xfrm>
              <a:off x="580974" y="2394706"/>
              <a:ext cx="2856412" cy="1477328"/>
            </a:xfrm>
            <a:prstGeom prst="rect">
              <a:avLst/>
            </a:prstGeom>
            <a:noFill/>
          </p:spPr>
          <p:txBody>
            <a:bodyPr wrap="square" rtlCol="0">
              <a:spAutoFit/>
            </a:bodyPr>
            <a:lstStyle/>
            <a:p>
              <a:r>
                <a:rPr lang="en-CA" b="1" i="1" dirty="0"/>
                <a:t>The logo will allow the user to return to the homepage </a:t>
              </a:r>
            </a:p>
            <a:p>
              <a:r>
                <a:rPr lang="en-CA" b="1" i="1" dirty="0"/>
                <a:t>(this page) at any time</a:t>
              </a:r>
            </a:p>
          </p:txBody>
        </p:sp>
        <p:cxnSp>
          <p:nvCxnSpPr>
            <p:cNvPr id="3" name="Straight Arrow Connector 2">
              <a:extLst>
                <a:ext uri="{FF2B5EF4-FFF2-40B4-BE49-F238E27FC236}">
                  <a16:creationId xmlns:a16="http://schemas.microsoft.com/office/drawing/2014/main" id="{8040903C-CD50-4A25-B216-3BF507AB4BC5}"/>
                </a:ext>
              </a:extLst>
            </p:cNvPr>
            <p:cNvCxnSpPr>
              <a:cxnSpLocks/>
              <a:stCxn id="29" idx="0"/>
            </p:cNvCxnSpPr>
            <p:nvPr/>
          </p:nvCxnSpPr>
          <p:spPr>
            <a:xfrm flipH="1" flipV="1">
              <a:off x="2009179" y="999792"/>
              <a:ext cx="1" cy="13949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FC34F87C-6096-4F75-90C7-50B56C56E14D}"/>
              </a:ext>
            </a:extLst>
          </p:cNvPr>
          <p:cNvSpPr txBox="1"/>
          <p:nvPr/>
        </p:nvSpPr>
        <p:spPr>
          <a:xfrm>
            <a:off x="3087147" y="469841"/>
            <a:ext cx="7229040" cy="646331"/>
          </a:xfrm>
          <a:prstGeom prst="rect">
            <a:avLst/>
          </a:prstGeom>
          <a:noFill/>
        </p:spPr>
        <p:txBody>
          <a:bodyPr wrap="square" rtlCol="0">
            <a:spAutoFit/>
          </a:bodyPr>
          <a:lstStyle/>
          <a:p>
            <a:r>
              <a:rPr lang="en-CA" sz="3600" dirty="0">
                <a:solidFill>
                  <a:schemeClr val="bg1"/>
                </a:solidFill>
              </a:rPr>
              <a:t>Nobel Prize Information Exploration</a:t>
            </a:r>
          </a:p>
        </p:txBody>
      </p:sp>
      <p:grpSp>
        <p:nvGrpSpPr>
          <p:cNvPr id="42" name="Group 41">
            <a:extLst>
              <a:ext uri="{FF2B5EF4-FFF2-40B4-BE49-F238E27FC236}">
                <a16:creationId xmlns:a16="http://schemas.microsoft.com/office/drawing/2014/main" id="{C89E9702-45E7-4E19-BB7B-2DC9D527DFBD}"/>
              </a:ext>
            </a:extLst>
          </p:cNvPr>
          <p:cNvGrpSpPr/>
          <p:nvPr/>
        </p:nvGrpSpPr>
        <p:grpSpPr>
          <a:xfrm>
            <a:off x="7239000" y="2049421"/>
            <a:ext cx="4760053" cy="1754326"/>
            <a:chOff x="7239000" y="2049421"/>
            <a:chExt cx="4760053" cy="1754326"/>
          </a:xfrm>
        </p:grpSpPr>
        <p:sp>
          <p:nvSpPr>
            <p:cNvPr id="12" name="TextBox 11">
              <a:extLst>
                <a:ext uri="{FF2B5EF4-FFF2-40B4-BE49-F238E27FC236}">
                  <a16:creationId xmlns:a16="http://schemas.microsoft.com/office/drawing/2014/main" id="{6A2D59D3-DF17-4611-904E-1DC7D907E08B}"/>
                </a:ext>
              </a:extLst>
            </p:cNvPr>
            <p:cNvSpPr txBox="1"/>
            <p:nvPr/>
          </p:nvSpPr>
          <p:spPr>
            <a:xfrm>
              <a:off x="9473967" y="2049421"/>
              <a:ext cx="2525086" cy="1754326"/>
            </a:xfrm>
            <a:prstGeom prst="rect">
              <a:avLst/>
            </a:prstGeom>
            <a:noFill/>
          </p:spPr>
          <p:txBody>
            <a:bodyPr wrap="square" rtlCol="0">
              <a:spAutoFit/>
            </a:bodyPr>
            <a:lstStyle/>
            <a:p>
              <a:r>
                <a:rPr lang="en-CA" b="1" i="1" dirty="0"/>
                <a:t>Search options will include different search types, such as by name, country, category etc. </a:t>
              </a:r>
            </a:p>
            <a:p>
              <a:r>
                <a:rPr lang="en-CA" b="1" i="1" dirty="0"/>
                <a:t>There will be a bar on every page</a:t>
              </a:r>
            </a:p>
          </p:txBody>
        </p:sp>
        <p:cxnSp>
          <p:nvCxnSpPr>
            <p:cNvPr id="23" name="Connector: Elbow 22">
              <a:extLst>
                <a:ext uri="{FF2B5EF4-FFF2-40B4-BE49-F238E27FC236}">
                  <a16:creationId xmlns:a16="http://schemas.microsoft.com/office/drawing/2014/main" id="{2055EA76-27B3-4C1E-A605-2C0984BC943F}"/>
                </a:ext>
              </a:extLst>
            </p:cNvPr>
            <p:cNvCxnSpPr>
              <a:cxnSpLocks/>
              <a:stCxn id="12" idx="0"/>
              <a:endCxn id="11" idx="0"/>
            </p:cNvCxnSpPr>
            <p:nvPr/>
          </p:nvCxnSpPr>
          <p:spPr>
            <a:xfrm rot="16200000" flipH="1" flipV="1">
              <a:off x="8918505" y="369916"/>
              <a:ext cx="138500" cy="3497510"/>
            </a:xfrm>
            <a:prstGeom prst="bentConnector3">
              <a:avLst>
                <a:gd name="adj1" fmla="val -16505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6339DE23-BFE5-4192-88B8-672A404FE6DF}"/>
              </a:ext>
            </a:extLst>
          </p:cNvPr>
          <p:cNvGrpSpPr/>
          <p:nvPr/>
        </p:nvGrpSpPr>
        <p:grpSpPr>
          <a:xfrm>
            <a:off x="4196942" y="2844531"/>
            <a:ext cx="5149794" cy="1883698"/>
            <a:chOff x="4196942" y="2844531"/>
            <a:chExt cx="5149794" cy="1883698"/>
          </a:xfrm>
        </p:grpSpPr>
        <p:sp>
          <p:nvSpPr>
            <p:cNvPr id="37" name="TextBox 36">
              <a:extLst>
                <a:ext uri="{FF2B5EF4-FFF2-40B4-BE49-F238E27FC236}">
                  <a16:creationId xmlns:a16="http://schemas.microsoft.com/office/drawing/2014/main" id="{26F7B4EC-59D4-47E4-9657-1E6AB47F2571}"/>
                </a:ext>
              </a:extLst>
            </p:cNvPr>
            <p:cNvSpPr txBox="1"/>
            <p:nvPr/>
          </p:nvSpPr>
          <p:spPr>
            <a:xfrm>
              <a:off x="4648901" y="3436180"/>
              <a:ext cx="4697835" cy="646331"/>
            </a:xfrm>
            <a:prstGeom prst="rect">
              <a:avLst/>
            </a:prstGeom>
            <a:noFill/>
          </p:spPr>
          <p:txBody>
            <a:bodyPr wrap="square" rtlCol="0">
              <a:spAutoFit/>
            </a:bodyPr>
            <a:lstStyle/>
            <a:p>
              <a:r>
                <a:rPr lang="en-CA" b="1" dirty="0"/>
                <a:t>Clicking on one of these tags will open a list of what exists within that category</a:t>
              </a:r>
            </a:p>
          </p:txBody>
        </p:sp>
        <p:sp>
          <p:nvSpPr>
            <p:cNvPr id="52" name="Right Brace 51">
              <a:extLst>
                <a:ext uri="{FF2B5EF4-FFF2-40B4-BE49-F238E27FC236}">
                  <a16:creationId xmlns:a16="http://schemas.microsoft.com/office/drawing/2014/main" id="{A1B2CCA7-F6AA-42A4-8068-D7BA9B9644D1}"/>
                </a:ext>
              </a:extLst>
            </p:cNvPr>
            <p:cNvSpPr/>
            <p:nvPr/>
          </p:nvSpPr>
          <p:spPr>
            <a:xfrm>
              <a:off x="4196942" y="2844531"/>
              <a:ext cx="228602" cy="1883698"/>
            </a:xfrm>
            <a:prstGeom prst="rightBrace">
              <a:avLst>
                <a:gd name="adj1" fmla="val 61337"/>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54" name="Oval 53">
            <a:extLst>
              <a:ext uri="{FF2B5EF4-FFF2-40B4-BE49-F238E27FC236}">
                <a16:creationId xmlns:a16="http://schemas.microsoft.com/office/drawing/2014/main" id="{D64962DC-A490-40C3-8C5F-B74E7FAE1AD8}"/>
              </a:ext>
            </a:extLst>
          </p:cNvPr>
          <p:cNvSpPr/>
          <p:nvPr/>
        </p:nvSpPr>
        <p:spPr>
          <a:xfrm>
            <a:off x="192947" y="6120646"/>
            <a:ext cx="550003" cy="533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p:txBody>
      </p:sp>
      <p:grpSp>
        <p:nvGrpSpPr>
          <p:cNvPr id="58" name="Group 57">
            <a:extLst>
              <a:ext uri="{FF2B5EF4-FFF2-40B4-BE49-F238E27FC236}">
                <a16:creationId xmlns:a16="http://schemas.microsoft.com/office/drawing/2014/main" id="{DABE19CF-1A96-4BB7-9EE2-15085437D689}"/>
              </a:ext>
            </a:extLst>
          </p:cNvPr>
          <p:cNvGrpSpPr/>
          <p:nvPr/>
        </p:nvGrpSpPr>
        <p:grpSpPr>
          <a:xfrm>
            <a:off x="619125" y="6202534"/>
            <a:ext cx="4924425" cy="369332"/>
            <a:chOff x="619125" y="6202534"/>
            <a:chExt cx="4924425" cy="369332"/>
          </a:xfrm>
        </p:grpSpPr>
        <p:sp>
          <p:nvSpPr>
            <p:cNvPr id="55" name="TextBox 54">
              <a:extLst>
                <a:ext uri="{FF2B5EF4-FFF2-40B4-BE49-F238E27FC236}">
                  <a16:creationId xmlns:a16="http://schemas.microsoft.com/office/drawing/2014/main" id="{E9645055-4818-49EE-837C-B7086C4B062F}"/>
                </a:ext>
              </a:extLst>
            </p:cNvPr>
            <p:cNvSpPr txBox="1"/>
            <p:nvPr/>
          </p:nvSpPr>
          <p:spPr>
            <a:xfrm>
              <a:off x="1657350" y="6202534"/>
              <a:ext cx="3886200" cy="369332"/>
            </a:xfrm>
            <a:prstGeom prst="rect">
              <a:avLst/>
            </a:prstGeom>
            <a:noFill/>
          </p:spPr>
          <p:txBody>
            <a:bodyPr wrap="square" rtlCol="0">
              <a:spAutoFit/>
            </a:bodyPr>
            <a:lstStyle/>
            <a:p>
              <a:r>
                <a:rPr lang="en-CA" b="1" dirty="0"/>
                <a:t>A help icon will be on all pages  </a:t>
              </a:r>
            </a:p>
          </p:txBody>
        </p:sp>
        <p:cxnSp>
          <p:nvCxnSpPr>
            <p:cNvPr id="57" name="Straight Arrow Connector 56">
              <a:extLst>
                <a:ext uri="{FF2B5EF4-FFF2-40B4-BE49-F238E27FC236}">
                  <a16:creationId xmlns:a16="http://schemas.microsoft.com/office/drawing/2014/main" id="{C08338F7-CAE7-4A6E-9D54-FD9DBAEB76DD}"/>
                </a:ext>
              </a:extLst>
            </p:cNvPr>
            <p:cNvCxnSpPr/>
            <p:nvPr/>
          </p:nvCxnSpPr>
          <p:spPr>
            <a:xfrm flipH="1">
              <a:off x="619125" y="6387200"/>
              <a:ext cx="10382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744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50507A-B7EE-47AB-8CC4-C7F180ABF25A}"/>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3C8C3F1B-D0D9-4ED1-A2B6-C313481E79E5}"/>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2EAD589B-0E05-4EA0-8738-B4196A129C40}"/>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grpSp>
      <p:sp>
        <p:nvSpPr>
          <p:cNvPr id="8" name="Rectangle 7">
            <a:extLst>
              <a:ext uri="{FF2B5EF4-FFF2-40B4-BE49-F238E27FC236}">
                <a16:creationId xmlns:a16="http://schemas.microsoft.com/office/drawing/2014/main" id="{019F7EEA-2259-4AD2-8185-2627B0BC8665}"/>
              </a:ext>
            </a:extLst>
          </p:cNvPr>
          <p:cNvSpPr/>
          <p:nvPr/>
        </p:nvSpPr>
        <p:spPr>
          <a:xfrm>
            <a:off x="2218886" y="2289680"/>
            <a:ext cx="612397" cy="79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B7436C0A-D487-48FE-A379-6F14BC600C81}"/>
              </a:ext>
            </a:extLst>
          </p:cNvPr>
          <p:cNvSpPr/>
          <p:nvPr/>
        </p:nvSpPr>
        <p:spPr>
          <a:xfrm>
            <a:off x="2218885" y="3409611"/>
            <a:ext cx="612397" cy="79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37697D6F-A82F-4CE6-8B77-38C22E69B3A6}"/>
              </a:ext>
            </a:extLst>
          </p:cNvPr>
          <p:cNvSpPr/>
          <p:nvPr/>
        </p:nvSpPr>
        <p:spPr>
          <a:xfrm>
            <a:off x="2218885" y="4600847"/>
            <a:ext cx="612397" cy="79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2FDF5AB9-5A69-42EF-A51E-10541ECDFBB7}"/>
              </a:ext>
            </a:extLst>
          </p:cNvPr>
          <p:cNvSpPr/>
          <p:nvPr/>
        </p:nvSpPr>
        <p:spPr>
          <a:xfrm>
            <a:off x="2218886" y="5750139"/>
            <a:ext cx="612397" cy="79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9AC4AE2-6855-4D60-A8C5-5CDF19A642F5}"/>
              </a:ext>
            </a:extLst>
          </p:cNvPr>
          <p:cNvSpPr txBox="1"/>
          <p:nvPr/>
        </p:nvSpPr>
        <p:spPr>
          <a:xfrm>
            <a:off x="2258733" y="2424834"/>
            <a:ext cx="532700" cy="430887"/>
          </a:xfrm>
          <a:prstGeom prst="rect">
            <a:avLst/>
          </a:prstGeom>
          <a:noFill/>
        </p:spPr>
        <p:txBody>
          <a:bodyPr wrap="square" rtlCol="0">
            <a:spAutoFit/>
          </a:bodyPr>
          <a:lstStyle/>
          <a:p>
            <a:pPr algn="ctr"/>
            <a:r>
              <a:rPr lang="en-CA" sz="1100" dirty="0"/>
              <a:t>Small photo</a:t>
            </a:r>
          </a:p>
        </p:txBody>
      </p:sp>
      <p:sp>
        <p:nvSpPr>
          <p:cNvPr id="17" name="TextBox 16">
            <a:extLst>
              <a:ext uri="{FF2B5EF4-FFF2-40B4-BE49-F238E27FC236}">
                <a16:creationId xmlns:a16="http://schemas.microsoft.com/office/drawing/2014/main" id="{13736266-0636-4DBA-98BB-3B39CB2C3E09}"/>
              </a:ext>
            </a:extLst>
          </p:cNvPr>
          <p:cNvSpPr txBox="1"/>
          <p:nvPr/>
        </p:nvSpPr>
        <p:spPr>
          <a:xfrm>
            <a:off x="2227274" y="3571672"/>
            <a:ext cx="532700" cy="430887"/>
          </a:xfrm>
          <a:prstGeom prst="rect">
            <a:avLst/>
          </a:prstGeom>
          <a:noFill/>
        </p:spPr>
        <p:txBody>
          <a:bodyPr wrap="square" rtlCol="0">
            <a:spAutoFit/>
          </a:bodyPr>
          <a:lstStyle/>
          <a:p>
            <a:pPr algn="ctr"/>
            <a:r>
              <a:rPr lang="en-CA" sz="1100" dirty="0"/>
              <a:t>Small photo</a:t>
            </a:r>
          </a:p>
        </p:txBody>
      </p:sp>
      <p:sp>
        <p:nvSpPr>
          <p:cNvPr id="18" name="TextBox 17">
            <a:extLst>
              <a:ext uri="{FF2B5EF4-FFF2-40B4-BE49-F238E27FC236}">
                <a16:creationId xmlns:a16="http://schemas.microsoft.com/office/drawing/2014/main" id="{22FF7B86-AE09-4AB2-A612-A4F9BD557E27}"/>
              </a:ext>
            </a:extLst>
          </p:cNvPr>
          <p:cNvSpPr txBox="1"/>
          <p:nvPr/>
        </p:nvSpPr>
        <p:spPr>
          <a:xfrm>
            <a:off x="2227274" y="4720964"/>
            <a:ext cx="532700" cy="430887"/>
          </a:xfrm>
          <a:prstGeom prst="rect">
            <a:avLst/>
          </a:prstGeom>
          <a:noFill/>
        </p:spPr>
        <p:txBody>
          <a:bodyPr wrap="square" rtlCol="0">
            <a:spAutoFit/>
          </a:bodyPr>
          <a:lstStyle/>
          <a:p>
            <a:pPr algn="ctr"/>
            <a:r>
              <a:rPr lang="en-CA" sz="1100" dirty="0"/>
              <a:t>Small photo</a:t>
            </a:r>
          </a:p>
        </p:txBody>
      </p:sp>
      <p:sp>
        <p:nvSpPr>
          <p:cNvPr id="19" name="TextBox 18">
            <a:extLst>
              <a:ext uri="{FF2B5EF4-FFF2-40B4-BE49-F238E27FC236}">
                <a16:creationId xmlns:a16="http://schemas.microsoft.com/office/drawing/2014/main" id="{F68A38FB-2BFE-4089-92D0-5CE45989E5A9}"/>
              </a:ext>
            </a:extLst>
          </p:cNvPr>
          <p:cNvSpPr txBox="1"/>
          <p:nvPr/>
        </p:nvSpPr>
        <p:spPr>
          <a:xfrm>
            <a:off x="2227274" y="5834029"/>
            <a:ext cx="532700" cy="430887"/>
          </a:xfrm>
          <a:prstGeom prst="rect">
            <a:avLst/>
          </a:prstGeom>
          <a:noFill/>
        </p:spPr>
        <p:txBody>
          <a:bodyPr wrap="square" rtlCol="0">
            <a:spAutoFit/>
          </a:bodyPr>
          <a:lstStyle/>
          <a:p>
            <a:pPr algn="ctr"/>
            <a:r>
              <a:rPr lang="en-CA" sz="1100" dirty="0"/>
              <a:t>Small photo</a:t>
            </a:r>
          </a:p>
        </p:txBody>
      </p:sp>
      <p:sp>
        <p:nvSpPr>
          <p:cNvPr id="13" name="TextBox 12">
            <a:extLst>
              <a:ext uri="{FF2B5EF4-FFF2-40B4-BE49-F238E27FC236}">
                <a16:creationId xmlns:a16="http://schemas.microsoft.com/office/drawing/2014/main" id="{F2D98086-CF7E-42C3-80C9-B64B46FF24A7}"/>
              </a:ext>
            </a:extLst>
          </p:cNvPr>
          <p:cNvSpPr txBox="1"/>
          <p:nvPr/>
        </p:nvSpPr>
        <p:spPr>
          <a:xfrm>
            <a:off x="604007" y="1652631"/>
            <a:ext cx="3380764" cy="369332"/>
          </a:xfrm>
          <a:prstGeom prst="rect">
            <a:avLst/>
          </a:prstGeom>
          <a:noFill/>
        </p:spPr>
        <p:txBody>
          <a:bodyPr wrap="square" rtlCol="0">
            <a:spAutoFit/>
          </a:bodyPr>
          <a:lstStyle/>
          <a:p>
            <a:r>
              <a:rPr lang="en-CA" dirty="0"/>
              <a:t>Search Results – Newest to Oldest</a:t>
            </a:r>
          </a:p>
        </p:txBody>
      </p:sp>
      <p:sp>
        <p:nvSpPr>
          <p:cNvPr id="14" name="TextBox 13">
            <a:extLst>
              <a:ext uri="{FF2B5EF4-FFF2-40B4-BE49-F238E27FC236}">
                <a16:creationId xmlns:a16="http://schemas.microsoft.com/office/drawing/2014/main" id="{8040950A-73AB-43FD-8912-54F284F3F351}"/>
              </a:ext>
            </a:extLst>
          </p:cNvPr>
          <p:cNvSpPr txBox="1"/>
          <p:nvPr/>
        </p:nvSpPr>
        <p:spPr>
          <a:xfrm>
            <a:off x="601561" y="1958612"/>
            <a:ext cx="1542176" cy="276999"/>
          </a:xfrm>
          <a:prstGeom prst="rect">
            <a:avLst/>
          </a:prstGeom>
          <a:noFill/>
        </p:spPr>
        <p:txBody>
          <a:bodyPr wrap="square" rtlCol="0">
            <a:spAutoFit/>
          </a:bodyPr>
          <a:lstStyle/>
          <a:p>
            <a:r>
              <a:rPr lang="en-CA" sz="1200" dirty="0">
                <a:solidFill>
                  <a:schemeClr val="accent1"/>
                </a:solidFill>
              </a:rPr>
              <a:t>Sort Oldest to Newest</a:t>
            </a:r>
          </a:p>
        </p:txBody>
      </p:sp>
      <p:sp>
        <p:nvSpPr>
          <p:cNvPr id="23" name="TextBox 22">
            <a:extLst>
              <a:ext uri="{FF2B5EF4-FFF2-40B4-BE49-F238E27FC236}">
                <a16:creationId xmlns:a16="http://schemas.microsoft.com/office/drawing/2014/main" id="{75A6C57A-5ADC-41AC-A3FB-17CED14A77B7}"/>
              </a:ext>
            </a:extLst>
          </p:cNvPr>
          <p:cNvSpPr txBox="1"/>
          <p:nvPr/>
        </p:nvSpPr>
        <p:spPr>
          <a:xfrm>
            <a:off x="2998365" y="2207955"/>
            <a:ext cx="2697760" cy="1015663"/>
          </a:xfrm>
          <a:prstGeom prst="rect">
            <a:avLst/>
          </a:prstGeom>
          <a:noFill/>
        </p:spPr>
        <p:txBody>
          <a:bodyPr wrap="square" rtlCol="0">
            <a:spAutoFit/>
          </a:bodyPr>
          <a:lstStyle/>
          <a:p>
            <a:r>
              <a:rPr lang="en-CA" sz="1200" dirty="0"/>
              <a:t>Name: Kenneth G. Wilson</a:t>
            </a:r>
          </a:p>
          <a:p>
            <a:r>
              <a:rPr lang="en-CA" sz="1200" dirty="0"/>
              <a:t>Country: USA</a:t>
            </a:r>
          </a:p>
          <a:p>
            <a:r>
              <a:rPr lang="en-CA" sz="1200" dirty="0"/>
              <a:t>Date Received: 1982</a:t>
            </a:r>
          </a:p>
          <a:p>
            <a:r>
              <a:rPr lang="en-CA" sz="1200" dirty="0"/>
              <a:t>Prize Received: Physics</a:t>
            </a:r>
          </a:p>
          <a:p>
            <a:r>
              <a:rPr lang="en-CA" sz="1200" dirty="0"/>
              <a:t>Gender: Male</a:t>
            </a:r>
          </a:p>
        </p:txBody>
      </p:sp>
      <p:sp>
        <p:nvSpPr>
          <p:cNvPr id="24" name="TextBox 23">
            <a:extLst>
              <a:ext uri="{FF2B5EF4-FFF2-40B4-BE49-F238E27FC236}">
                <a16:creationId xmlns:a16="http://schemas.microsoft.com/office/drawing/2014/main" id="{A148EE2F-DE69-466C-AFCD-307779AD37A9}"/>
              </a:ext>
            </a:extLst>
          </p:cNvPr>
          <p:cNvSpPr txBox="1"/>
          <p:nvPr/>
        </p:nvSpPr>
        <p:spPr>
          <a:xfrm>
            <a:off x="2998365" y="3310367"/>
            <a:ext cx="2697760" cy="1015663"/>
          </a:xfrm>
          <a:prstGeom prst="rect">
            <a:avLst/>
          </a:prstGeom>
          <a:noFill/>
        </p:spPr>
        <p:txBody>
          <a:bodyPr wrap="square" rtlCol="0">
            <a:spAutoFit/>
          </a:bodyPr>
          <a:lstStyle/>
          <a:p>
            <a:r>
              <a:rPr lang="en-CA" sz="1200" dirty="0"/>
              <a:t>Name: Sir Neville F. Mott</a:t>
            </a:r>
          </a:p>
          <a:p>
            <a:r>
              <a:rPr lang="en-CA" sz="1200" dirty="0"/>
              <a:t>Country: United Kingdom</a:t>
            </a:r>
          </a:p>
          <a:p>
            <a:r>
              <a:rPr lang="en-CA" sz="1200" dirty="0"/>
              <a:t>Date Received: 1977</a:t>
            </a:r>
          </a:p>
          <a:p>
            <a:r>
              <a:rPr lang="en-CA" sz="1200" dirty="0"/>
              <a:t>Prize Received: Physics</a:t>
            </a:r>
          </a:p>
          <a:p>
            <a:r>
              <a:rPr lang="en-CA" sz="1200" dirty="0"/>
              <a:t>Gender: Male</a:t>
            </a:r>
          </a:p>
        </p:txBody>
      </p:sp>
      <p:sp>
        <p:nvSpPr>
          <p:cNvPr id="25" name="TextBox 24">
            <a:extLst>
              <a:ext uri="{FF2B5EF4-FFF2-40B4-BE49-F238E27FC236}">
                <a16:creationId xmlns:a16="http://schemas.microsoft.com/office/drawing/2014/main" id="{BDD6DEC5-B61D-42C5-A3DF-0E4EC74CC2CB}"/>
              </a:ext>
            </a:extLst>
          </p:cNvPr>
          <p:cNvSpPr txBox="1"/>
          <p:nvPr/>
        </p:nvSpPr>
        <p:spPr>
          <a:xfrm>
            <a:off x="2998365" y="4485313"/>
            <a:ext cx="2697760" cy="1015663"/>
          </a:xfrm>
          <a:prstGeom prst="rect">
            <a:avLst/>
          </a:prstGeom>
          <a:noFill/>
        </p:spPr>
        <p:txBody>
          <a:bodyPr wrap="square" rtlCol="0">
            <a:spAutoFit/>
          </a:bodyPr>
          <a:lstStyle/>
          <a:p>
            <a:r>
              <a:rPr lang="en-CA" sz="1200" dirty="0"/>
              <a:t>Name: Philip W. Anderson</a:t>
            </a:r>
          </a:p>
          <a:p>
            <a:r>
              <a:rPr lang="en-CA" sz="1200" dirty="0"/>
              <a:t>Country: USA</a:t>
            </a:r>
          </a:p>
          <a:p>
            <a:r>
              <a:rPr lang="en-CA" sz="1200" dirty="0"/>
              <a:t>Date Received: 1977</a:t>
            </a:r>
          </a:p>
          <a:p>
            <a:r>
              <a:rPr lang="en-CA" sz="1200" dirty="0"/>
              <a:t>Prize Received: Physics</a:t>
            </a:r>
          </a:p>
          <a:p>
            <a:r>
              <a:rPr lang="en-CA" sz="1200" dirty="0"/>
              <a:t>Gender: Male</a:t>
            </a:r>
          </a:p>
        </p:txBody>
      </p:sp>
      <p:sp>
        <p:nvSpPr>
          <p:cNvPr id="26" name="TextBox 25">
            <a:extLst>
              <a:ext uri="{FF2B5EF4-FFF2-40B4-BE49-F238E27FC236}">
                <a16:creationId xmlns:a16="http://schemas.microsoft.com/office/drawing/2014/main" id="{450D2B34-6EDA-4026-9553-FC94258E7FBB}"/>
              </a:ext>
            </a:extLst>
          </p:cNvPr>
          <p:cNvSpPr txBox="1"/>
          <p:nvPr/>
        </p:nvSpPr>
        <p:spPr>
          <a:xfrm>
            <a:off x="2998365" y="5640784"/>
            <a:ext cx="2697760" cy="1015663"/>
          </a:xfrm>
          <a:prstGeom prst="rect">
            <a:avLst/>
          </a:prstGeom>
          <a:noFill/>
        </p:spPr>
        <p:txBody>
          <a:bodyPr wrap="square" rtlCol="0">
            <a:spAutoFit/>
          </a:bodyPr>
          <a:lstStyle/>
          <a:p>
            <a:r>
              <a:rPr lang="en-CA" sz="1200" dirty="0"/>
              <a:t>Name: Marie Curie</a:t>
            </a:r>
          </a:p>
          <a:p>
            <a:r>
              <a:rPr lang="en-CA" sz="1200" dirty="0"/>
              <a:t>Country: Russian Empire (now Poland)</a:t>
            </a:r>
          </a:p>
          <a:p>
            <a:r>
              <a:rPr lang="en-CA" sz="1200" dirty="0"/>
              <a:t>Date Received: 1911</a:t>
            </a:r>
          </a:p>
          <a:p>
            <a:r>
              <a:rPr lang="en-CA" sz="1200" dirty="0"/>
              <a:t>Prize Received: Physics</a:t>
            </a:r>
          </a:p>
          <a:p>
            <a:r>
              <a:rPr lang="en-CA" sz="1200" dirty="0"/>
              <a:t>Gender: Female</a:t>
            </a:r>
          </a:p>
        </p:txBody>
      </p:sp>
      <p:sp>
        <p:nvSpPr>
          <p:cNvPr id="33" name="Rectangle 32">
            <a:extLst>
              <a:ext uri="{FF2B5EF4-FFF2-40B4-BE49-F238E27FC236}">
                <a16:creationId xmlns:a16="http://schemas.microsoft.com/office/drawing/2014/main" id="{B027A3B9-8DD6-4FB0-87C0-05C319EC01DF}"/>
              </a:ext>
            </a:extLst>
          </p:cNvPr>
          <p:cNvSpPr/>
          <p:nvPr/>
        </p:nvSpPr>
        <p:spPr>
          <a:xfrm>
            <a:off x="4282581" y="1761471"/>
            <a:ext cx="3573710"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4D4AB8A-B5CB-4A47-80C9-26D7B81E5814}"/>
              </a:ext>
            </a:extLst>
          </p:cNvPr>
          <p:cNvSpPr/>
          <p:nvPr/>
        </p:nvSpPr>
        <p:spPr>
          <a:xfrm>
            <a:off x="7856291" y="1761471"/>
            <a:ext cx="1249959"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0E283D8-E00E-4DBC-B20C-762968556AA3}"/>
              </a:ext>
            </a:extLst>
          </p:cNvPr>
          <p:cNvSpPr txBox="1"/>
          <p:nvPr/>
        </p:nvSpPr>
        <p:spPr>
          <a:xfrm>
            <a:off x="4240285" y="1684487"/>
            <a:ext cx="3095538" cy="338554"/>
          </a:xfrm>
          <a:prstGeom prst="rect">
            <a:avLst/>
          </a:prstGeom>
          <a:noFill/>
        </p:spPr>
        <p:txBody>
          <a:bodyPr wrap="square" rtlCol="0">
            <a:spAutoFit/>
          </a:bodyPr>
          <a:lstStyle/>
          <a:p>
            <a:r>
              <a:rPr lang="en-CA" sz="1600" dirty="0"/>
              <a:t>Physics</a:t>
            </a:r>
          </a:p>
        </p:txBody>
      </p:sp>
      <p:sp>
        <p:nvSpPr>
          <p:cNvPr id="36" name="TextBox 35">
            <a:extLst>
              <a:ext uri="{FF2B5EF4-FFF2-40B4-BE49-F238E27FC236}">
                <a16:creationId xmlns:a16="http://schemas.microsoft.com/office/drawing/2014/main" id="{78A5659C-377B-4EC6-AF34-82A91651BE02}"/>
              </a:ext>
            </a:extLst>
          </p:cNvPr>
          <p:cNvSpPr txBox="1"/>
          <p:nvPr/>
        </p:nvSpPr>
        <p:spPr>
          <a:xfrm>
            <a:off x="7800709" y="1684487"/>
            <a:ext cx="1377193" cy="323165"/>
          </a:xfrm>
          <a:prstGeom prst="rect">
            <a:avLst/>
          </a:prstGeom>
          <a:noFill/>
        </p:spPr>
        <p:txBody>
          <a:bodyPr wrap="square" rtlCol="0">
            <a:spAutoFit/>
          </a:bodyPr>
          <a:lstStyle/>
          <a:p>
            <a:r>
              <a:rPr lang="en-CA" sz="1500" dirty="0"/>
              <a:t>Category</a:t>
            </a:r>
          </a:p>
        </p:txBody>
      </p:sp>
      <p:sp>
        <p:nvSpPr>
          <p:cNvPr id="37" name="Rectangle 36">
            <a:extLst>
              <a:ext uri="{FF2B5EF4-FFF2-40B4-BE49-F238E27FC236}">
                <a16:creationId xmlns:a16="http://schemas.microsoft.com/office/drawing/2014/main" id="{8B5EBDE7-B098-4D05-B76A-F29483F953FF}"/>
              </a:ext>
            </a:extLst>
          </p:cNvPr>
          <p:cNvSpPr/>
          <p:nvPr/>
        </p:nvSpPr>
        <p:spPr>
          <a:xfrm>
            <a:off x="9233485" y="1761471"/>
            <a:ext cx="897622"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extBox 37">
            <a:extLst>
              <a:ext uri="{FF2B5EF4-FFF2-40B4-BE49-F238E27FC236}">
                <a16:creationId xmlns:a16="http://schemas.microsoft.com/office/drawing/2014/main" id="{7281D616-0EA4-4C74-8D0F-0EF2B0EF023C}"/>
              </a:ext>
            </a:extLst>
          </p:cNvPr>
          <p:cNvSpPr txBox="1"/>
          <p:nvPr/>
        </p:nvSpPr>
        <p:spPr>
          <a:xfrm>
            <a:off x="9278925" y="1675929"/>
            <a:ext cx="806742" cy="338554"/>
          </a:xfrm>
          <a:prstGeom prst="rect">
            <a:avLst/>
          </a:prstGeom>
          <a:noFill/>
        </p:spPr>
        <p:txBody>
          <a:bodyPr wrap="square" rtlCol="0">
            <a:spAutoFit/>
          </a:bodyPr>
          <a:lstStyle/>
          <a:p>
            <a:r>
              <a:rPr lang="en-CA" sz="1600" dirty="0"/>
              <a:t>Search</a:t>
            </a:r>
          </a:p>
        </p:txBody>
      </p:sp>
      <p:sp>
        <p:nvSpPr>
          <p:cNvPr id="39" name="Oval 38">
            <a:extLst>
              <a:ext uri="{FF2B5EF4-FFF2-40B4-BE49-F238E27FC236}">
                <a16:creationId xmlns:a16="http://schemas.microsoft.com/office/drawing/2014/main" id="{76F6A925-744D-45E0-AEA1-A511557ADF8B}"/>
              </a:ext>
            </a:extLst>
          </p:cNvPr>
          <p:cNvSpPr/>
          <p:nvPr/>
        </p:nvSpPr>
        <p:spPr>
          <a:xfrm>
            <a:off x="426078" y="204245"/>
            <a:ext cx="1770076" cy="1044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a:extLst>
              <a:ext uri="{FF2B5EF4-FFF2-40B4-BE49-F238E27FC236}">
                <a16:creationId xmlns:a16="http://schemas.microsoft.com/office/drawing/2014/main" id="{C35288A6-527C-4C0C-918D-3E66076CB7AF}"/>
              </a:ext>
            </a:extLst>
          </p:cNvPr>
          <p:cNvSpPr txBox="1"/>
          <p:nvPr/>
        </p:nvSpPr>
        <p:spPr>
          <a:xfrm>
            <a:off x="426078" y="372637"/>
            <a:ext cx="1770077" cy="707886"/>
          </a:xfrm>
          <a:prstGeom prst="rect">
            <a:avLst/>
          </a:prstGeom>
          <a:noFill/>
        </p:spPr>
        <p:txBody>
          <a:bodyPr wrap="square" rtlCol="0">
            <a:spAutoFit/>
          </a:bodyPr>
          <a:lstStyle/>
          <a:p>
            <a:pPr algn="ctr"/>
            <a:r>
              <a:rPr lang="en-CA" sz="4000" b="1" dirty="0"/>
              <a:t>LOGO </a:t>
            </a:r>
          </a:p>
        </p:txBody>
      </p:sp>
      <p:sp>
        <p:nvSpPr>
          <p:cNvPr id="41" name="TextBox 40">
            <a:extLst>
              <a:ext uri="{FF2B5EF4-FFF2-40B4-BE49-F238E27FC236}">
                <a16:creationId xmlns:a16="http://schemas.microsoft.com/office/drawing/2014/main" id="{391401E1-0C82-4330-8FFA-1B25476D67BB}"/>
              </a:ext>
            </a:extLst>
          </p:cNvPr>
          <p:cNvSpPr txBox="1"/>
          <p:nvPr/>
        </p:nvSpPr>
        <p:spPr>
          <a:xfrm>
            <a:off x="3087147" y="469841"/>
            <a:ext cx="7229040" cy="646331"/>
          </a:xfrm>
          <a:prstGeom prst="rect">
            <a:avLst/>
          </a:prstGeom>
          <a:noFill/>
        </p:spPr>
        <p:txBody>
          <a:bodyPr wrap="square" rtlCol="0">
            <a:spAutoFit/>
          </a:bodyPr>
          <a:lstStyle/>
          <a:p>
            <a:r>
              <a:rPr lang="en-CA" sz="3600" dirty="0">
                <a:solidFill>
                  <a:schemeClr val="bg1"/>
                </a:solidFill>
              </a:rPr>
              <a:t>Nobel Prize Information Exploration</a:t>
            </a:r>
          </a:p>
        </p:txBody>
      </p:sp>
      <p:sp>
        <p:nvSpPr>
          <p:cNvPr id="16" name="TextBox 15">
            <a:extLst>
              <a:ext uri="{FF2B5EF4-FFF2-40B4-BE49-F238E27FC236}">
                <a16:creationId xmlns:a16="http://schemas.microsoft.com/office/drawing/2014/main" id="{01ED43A4-A3E3-48B3-9BA2-A0CCBDA6FFFA}"/>
              </a:ext>
            </a:extLst>
          </p:cNvPr>
          <p:cNvSpPr txBox="1"/>
          <p:nvPr/>
        </p:nvSpPr>
        <p:spPr>
          <a:xfrm>
            <a:off x="6445540" y="4124708"/>
            <a:ext cx="4276990" cy="646331"/>
          </a:xfrm>
          <a:prstGeom prst="rect">
            <a:avLst/>
          </a:prstGeom>
          <a:noFill/>
        </p:spPr>
        <p:txBody>
          <a:bodyPr wrap="square" rtlCol="0">
            <a:spAutoFit/>
          </a:bodyPr>
          <a:lstStyle/>
          <a:p>
            <a:r>
              <a:rPr lang="en-CA" b="1" dirty="0"/>
              <a:t>Results are shown vertically for easy scrolling</a:t>
            </a:r>
          </a:p>
        </p:txBody>
      </p:sp>
      <p:sp>
        <p:nvSpPr>
          <p:cNvPr id="21" name="TextBox 20">
            <a:extLst>
              <a:ext uri="{FF2B5EF4-FFF2-40B4-BE49-F238E27FC236}">
                <a16:creationId xmlns:a16="http://schemas.microsoft.com/office/drawing/2014/main" id="{F9E0D35E-D793-404D-8C7B-6B91972DCCA7}"/>
              </a:ext>
            </a:extLst>
          </p:cNvPr>
          <p:cNvSpPr txBox="1"/>
          <p:nvPr/>
        </p:nvSpPr>
        <p:spPr>
          <a:xfrm>
            <a:off x="6445540" y="5502284"/>
            <a:ext cx="4791520" cy="646331"/>
          </a:xfrm>
          <a:prstGeom prst="rect">
            <a:avLst/>
          </a:prstGeom>
          <a:noFill/>
        </p:spPr>
        <p:txBody>
          <a:bodyPr wrap="square" rtlCol="0">
            <a:spAutoFit/>
          </a:bodyPr>
          <a:lstStyle/>
          <a:p>
            <a:r>
              <a:rPr lang="en-CA" b="1" dirty="0"/>
              <a:t>Clicking on a thumbnail or text for a laureate will show a more detailed page for the recipient</a:t>
            </a:r>
          </a:p>
        </p:txBody>
      </p:sp>
      <p:grpSp>
        <p:nvGrpSpPr>
          <p:cNvPr id="31" name="Group 30">
            <a:extLst>
              <a:ext uri="{FF2B5EF4-FFF2-40B4-BE49-F238E27FC236}">
                <a16:creationId xmlns:a16="http://schemas.microsoft.com/office/drawing/2014/main" id="{F9E2EC2F-99F6-4D92-B014-8EDCC760AA98}"/>
              </a:ext>
            </a:extLst>
          </p:cNvPr>
          <p:cNvGrpSpPr/>
          <p:nvPr/>
        </p:nvGrpSpPr>
        <p:grpSpPr>
          <a:xfrm>
            <a:off x="249593" y="2207955"/>
            <a:ext cx="1752957" cy="1102412"/>
            <a:chOff x="249593" y="2207955"/>
            <a:chExt cx="1752957" cy="1102412"/>
          </a:xfrm>
        </p:grpSpPr>
        <p:sp>
          <p:nvSpPr>
            <p:cNvPr id="27" name="TextBox 26">
              <a:extLst>
                <a:ext uri="{FF2B5EF4-FFF2-40B4-BE49-F238E27FC236}">
                  <a16:creationId xmlns:a16="http://schemas.microsoft.com/office/drawing/2014/main" id="{3F3355AB-4407-4A5B-95D7-800401F4DE78}"/>
                </a:ext>
              </a:extLst>
            </p:cNvPr>
            <p:cNvSpPr txBox="1"/>
            <p:nvPr/>
          </p:nvSpPr>
          <p:spPr>
            <a:xfrm>
              <a:off x="249593" y="2664036"/>
              <a:ext cx="1752957" cy="646331"/>
            </a:xfrm>
            <a:prstGeom prst="rect">
              <a:avLst/>
            </a:prstGeom>
            <a:noFill/>
          </p:spPr>
          <p:txBody>
            <a:bodyPr wrap="square" rtlCol="0">
              <a:spAutoFit/>
            </a:bodyPr>
            <a:lstStyle/>
            <a:p>
              <a:r>
                <a:rPr lang="en-CA" b="1" dirty="0"/>
                <a:t>Sorting order</a:t>
              </a:r>
            </a:p>
            <a:p>
              <a:r>
                <a:rPr lang="en-CA" b="1" dirty="0"/>
                <a:t>can be changed</a:t>
              </a:r>
            </a:p>
          </p:txBody>
        </p:sp>
        <p:cxnSp>
          <p:nvCxnSpPr>
            <p:cNvPr id="29" name="Straight Arrow Connector 28">
              <a:extLst>
                <a:ext uri="{FF2B5EF4-FFF2-40B4-BE49-F238E27FC236}">
                  <a16:creationId xmlns:a16="http://schemas.microsoft.com/office/drawing/2014/main" id="{6A4DF929-32DA-4C86-A7E0-F89B3EA3E2CC}"/>
                </a:ext>
              </a:extLst>
            </p:cNvPr>
            <p:cNvCxnSpPr>
              <a:cxnSpLocks/>
            </p:cNvCxnSpPr>
            <p:nvPr/>
          </p:nvCxnSpPr>
          <p:spPr>
            <a:xfrm flipV="1">
              <a:off x="1133061" y="2207955"/>
              <a:ext cx="0" cy="5078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E4AF27E0-D8FF-4488-998B-C2E9054360D5}"/>
              </a:ext>
            </a:extLst>
          </p:cNvPr>
          <p:cNvGrpSpPr/>
          <p:nvPr/>
        </p:nvGrpSpPr>
        <p:grpSpPr>
          <a:xfrm>
            <a:off x="5486400" y="2289680"/>
            <a:ext cx="5448444" cy="4257413"/>
            <a:chOff x="5486400" y="2289680"/>
            <a:chExt cx="5448444" cy="4257413"/>
          </a:xfrm>
        </p:grpSpPr>
        <p:sp>
          <p:nvSpPr>
            <p:cNvPr id="12" name="TextBox 11">
              <a:extLst>
                <a:ext uri="{FF2B5EF4-FFF2-40B4-BE49-F238E27FC236}">
                  <a16:creationId xmlns:a16="http://schemas.microsoft.com/office/drawing/2014/main" id="{ECF743E8-B88E-49AF-A2C5-C540989A148C}"/>
                </a:ext>
              </a:extLst>
            </p:cNvPr>
            <p:cNvSpPr txBox="1"/>
            <p:nvPr/>
          </p:nvSpPr>
          <p:spPr>
            <a:xfrm>
              <a:off x="6454135" y="2677274"/>
              <a:ext cx="4480709" cy="646331"/>
            </a:xfrm>
            <a:prstGeom prst="rect">
              <a:avLst/>
            </a:prstGeom>
            <a:noFill/>
          </p:spPr>
          <p:txBody>
            <a:bodyPr wrap="square" rtlCol="0">
              <a:spAutoFit/>
            </a:bodyPr>
            <a:lstStyle/>
            <a:p>
              <a:r>
                <a:rPr lang="en-CA" b="1" dirty="0"/>
                <a:t>Each search result will have a thumbnail and general information about the laureate</a:t>
              </a:r>
            </a:p>
          </p:txBody>
        </p:sp>
        <p:sp>
          <p:nvSpPr>
            <p:cNvPr id="32" name="Right Brace 31">
              <a:extLst>
                <a:ext uri="{FF2B5EF4-FFF2-40B4-BE49-F238E27FC236}">
                  <a16:creationId xmlns:a16="http://schemas.microsoft.com/office/drawing/2014/main" id="{190AB096-B7A6-4A11-A03D-E5518DA87A4C}"/>
                </a:ext>
              </a:extLst>
            </p:cNvPr>
            <p:cNvSpPr/>
            <p:nvPr/>
          </p:nvSpPr>
          <p:spPr>
            <a:xfrm>
              <a:off x="5486400" y="2289680"/>
              <a:ext cx="609600" cy="4257413"/>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51" name="Group 50">
            <a:extLst>
              <a:ext uri="{FF2B5EF4-FFF2-40B4-BE49-F238E27FC236}">
                <a16:creationId xmlns:a16="http://schemas.microsoft.com/office/drawing/2014/main" id="{DDD2C1E3-8A8B-4E02-A411-F9AA8E1554E0}"/>
              </a:ext>
            </a:extLst>
          </p:cNvPr>
          <p:cNvGrpSpPr/>
          <p:nvPr/>
        </p:nvGrpSpPr>
        <p:grpSpPr>
          <a:xfrm>
            <a:off x="5788055" y="993913"/>
            <a:ext cx="6198536" cy="690573"/>
            <a:chOff x="5788055" y="993913"/>
            <a:chExt cx="6198536" cy="690573"/>
          </a:xfrm>
        </p:grpSpPr>
        <p:sp>
          <p:nvSpPr>
            <p:cNvPr id="45" name="TextBox 44">
              <a:extLst>
                <a:ext uri="{FF2B5EF4-FFF2-40B4-BE49-F238E27FC236}">
                  <a16:creationId xmlns:a16="http://schemas.microsoft.com/office/drawing/2014/main" id="{D0E66AE7-A443-484E-A6EC-BD3C90B14C16}"/>
                </a:ext>
              </a:extLst>
            </p:cNvPr>
            <p:cNvSpPr txBox="1"/>
            <p:nvPr/>
          </p:nvSpPr>
          <p:spPr>
            <a:xfrm>
              <a:off x="9859617" y="993913"/>
              <a:ext cx="2126974" cy="646331"/>
            </a:xfrm>
            <a:prstGeom prst="rect">
              <a:avLst/>
            </a:prstGeom>
            <a:noFill/>
          </p:spPr>
          <p:txBody>
            <a:bodyPr wrap="square" rtlCol="0">
              <a:spAutoFit/>
            </a:bodyPr>
            <a:lstStyle/>
            <a:p>
              <a:r>
                <a:rPr lang="en-CA" b="1" dirty="0"/>
                <a:t>Search for ‘Physics’ in ‘category’</a:t>
              </a:r>
            </a:p>
          </p:txBody>
        </p:sp>
        <p:cxnSp>
          <p:nvCxnSpPr>
            <p:cNvPr id="50" name="Connector: Elbow 49">
              <a:extLst>
                <a:ext uri="{FF2B5EF4-FFF2-40B4-BE49-F238E27FC236}">
                  <a16:creationId xmlns:a16="http://schemas.microsoft.com/office/drawing/2014/main" id="{52703DA8-864C-4DB9-9CBA-D4B0177A1E7C}"/>
                </a:ext>
              </a:extLst>
            </p:cNvPr>
            <p:cNvCxnSpPr>
              <a:endCxn id="35" idx="0"/>
            </p:cNvCxnSpPr>
            <p:nvPr/>
          </p:nvCxnSpPr>
          <p:spPr>
            <a:xfrm rot="10800000" flipV="1">
              <a:off x="5788055" y="1301689"/>
              <a:ext cx="4071563" cy="38279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573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D9A846E-DFA9-4B65-998A-B10AAB82812C}"/>
              </a:ext>
            </a:extLst>
          </p:cNvPr>
          <p:cNvGrpSpPr/>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202F8FF8-C2E3-454B-85FB-992431F89F9F}"/>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C749286D-1845-49D2-96EF-48922B3F12FC}"/>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grpSp>
      <p:grpSp>
        <p:nvGrpSpPr>
          <p:cNvPr id="2" name="Group 1">
            <a:extLst>
              <a:ext uri="{FF2B5EF4-FFF2-40B4-BE49-F238E27FC236}">
                <a16:creationId xmlns:a16="http://schemas.microsoft.com/office/drawing/2014/main" id="{F78DE0D5-32BB-465D-873F-6772DA7354CF}"/>
              </a:ext>
            </a:extLst>
          </p:cNvPr>
          <p:cNvGrpSpPr/>
          <p:nvPr/>
        </p:nvGrpSpPr>
        <p:grpSpPr>
          <a:xfrm>
            <a:off x="1810480" y="1977192"/>
            <a:ext cx="3189212" cy="3687165"/>
            <a:chOff x="1282118" y="1903560"/>
            <a:chExt cx="3189212" cy="3687165"/>
          </a:xfrm>
        </p:grpSpPr>
        <p:sp>
          <p:nvSpPr>
            <p:cNvPr id="13" name="Rectangle 12">
              <a:extLst>
                <a:ext uri="{FF2B5EF4-FFF2-40B4-BE49-F238E27FC236}">
                  <a16:creationId xmlns:a16="http://schemas.microsoft.com/office/drawing/2014/main" id="{ED6FE7F0-D5D3-4EC8-BCC7-D12D3144D1BA}"/>
                </a:ext>
              </a:extLst>
            </p:cNvPr>
            <p:cNvSpPr/>
            <p:nvPr/>
          </p:nvSpPr>
          <p:spPr>
            <a:xfrm>
              <a:off x="1282118" y="1903560"/>
              <a:ext cx="3189212" cy="36871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8049F67-E6C1-4FBA-BD6C-8D272C1415AF}"/>
                </a:ext>
              </a:extLst>
            </p:cNvPr>
            <p:cNvSpPr txBox="1"/>
            <p:nvPr/>
          </p:nvSpPr>
          <p:spPr>
            <a:xfrm>
              <a:off x="1492540" y="2038982"/>
              <a:ext cx="2768367" cy="3416320"/>
            </a:xfrm>
            <a:prstGeom prst="rect">
              <a:avLst/>
            </a:prstGeom>
            <a:noFill/>
          </p:spPr>
          <p:txBody>
            <a:bodyPr wrap="square" rtlCol="0">
              <a:spAutoFit/>
            </a:bodyPr>
            <a:lstStyle/>
            <a:p>
              <a:pPr algn="ctr"/>
              <a:r>
                <a:rPr lang="en-CA" sz="3600" dirty="0"/>
                <a:t>LARGE INFLATED PICTURE OF SELECTED NOBEL PRIZE RECIPIENT</a:t>
              </a:r>
            </a:p>
          </p:txBody>
        </p:sp>
      </p:grpSp>
      <p:sp>
        <p:nvSpPr>
          <p:cNvPr id="19" name="TextBox 18">
            <a:extLst>
              <a:ext uri="{FF2B5EF4-FFF2-40B4-BE49-F238E27FC236}">
                <a16:creationId xmlns:a16="http://schemas.microsoft.com/office/drawing/2014/main" id="{89AFF141-F60A-440C-A309-A3B218C1C264}"/>
              </a:ext>
            </a:extLst>
          </p:cNvPr>
          <p:cNvSpPr txBox="1"/>
          <p:nvPr/>
        </p:nvSpPr>
        <p:spPr>
          <a:xfrm>
            <a:off x="5276675" y="1841140"/>
            <a:ext cx="3829404" cy="3970318"/>
          </a:xfrm>
          <a:prstGeom prst="rect">
            <a:avLst/>
          </a:prstGeom>
          <a:noFill/>
        </p:spPr>
        <p:txBody>
          <a:bodyPr wrap="square" rtlCol="0">
            <a:spAutoFit/>
          </a:bodyPr>
          <a:lstStyle/>
          <a:p>
            <a:r>
              <a:rPr lang="en-CA" dirty="0"/>
              <a:t>Name: Marie Curie</a:t>
            </a:r>
          </a:p>
          <a:p>
            <a:r>
              <a:rPr lang="en-CA" dirty="0"/>
              <a:t>Lived From: 07/11/1867 – 04/07/1934</a:t>
            </a:r>
          </a:p>
          <a:p>
            <a:r>
              <a:rPr lang="en-CA" dirty="0"/>
              <a:t>Country: </a:t>
            </a:r>
            <a:r>
              <a:rPr lang="en-CA" dirty="0">
                <a:solidFill>
                  <a:schemeClr val="accent1"/>
                </a:solidFill>
              </a:rPr>
              <a:t>Russian Empire (now Poland)</a:t>
            </a:r>
          </a:p>
          <a:p>
            <a:r>
              <a:rPr lang="en-CA" dirty="0"/>
              <a:t>Date Received: </a:t>
            </a:r>
            <a:r>
              <a:rPr lang="en-CA" dirty="0">
                <a:solidFill>
                  <a:schemeClr val="accent1"/>
                </a:solidFill>
              </a:rPr>
              <a:t>1911</a:t>
            </a:r>
          </a:p>
          <a:p>
            <a:r>
              <a:rPr lang="en-CA" dirty="0"/>
              <a:t>Prize Received: </a:t>
            </a:r>
            <a:r>
              <a:rPr lang="en-CA" dirty="0">
                <a:solidFill>
                  <a:schemeClr val="accent1"/>
                </a:solidFill>
              </a:rPr>
              <a:t>Physics</a:t>
            </a:r>
          </a:p>
          <a:p>
            <a:r>
              <a:rPr lang="en-CA" dirty="0"/>
              <a:t>Gender: </a:t>
            </a:r>
            <a:r>
              <a:rPr lang="en-CA" dirty="0">
                <a:solidFill>
                  <a:schemeClr val="accent1"/>
                </a:solidFill>
              </a:rPr>
              <a:t>Female</a:t>
            </a:r>
          </a:p>
          <a:p>
            <a:endParaRPr lang="en-CA" dirty="0"/>
          </a:p>
          <a:p>
            <a:r>
              <a:rPr lang="en-US" dirty="0"/>
              <a:t>Motivation: </a:t>
            </a:r>
            <a:r>
              <a:rPr lang="en-US" i="1" dirty="0"/>
              <a:t>"in recognition of her services to the advancement of chemistry by the discovery of the elements radium and polonium, by the isolation of radium and the study of the nature and compounds of this remarkable element."</a:t>
            </a:r>
            <a:endParaRPr lang="en-CA" i="1" dirty="0"/>
          </a:p>
        </p:txBody>
      </p:sp>
      <p:sp>
        <p:nvSpPr>
          <p:cNvPr id="20" name="Rectangle 19">
            <a:extLst>
              <a:ext uri="{FF2B5EF4-FFF2-40B4-BE49-F238E27FC236}">
                <a16:creationId xmlns:a16="http://schemas.microsoft.com/office/drawing/2014/main" id="{31667C85-57C4-4808-93AF-97A6C745E084}"/>
              </a:ext>
            </a:extLst>
          </p:cNvPr>
          <p:cNvSpPr/>
          <p:nvPr/>
        </p:nvSpPr>
        <p:spPr>
          <a:xfrm>
            <a:off x="9075317" y="1721612"/>
            <a:ext cx="1249959"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94689B6B-5A5A-4747-B557-08D362AA3361}"/>
              </a:ext>
            </a:extLst>
          </p:cNvPr>
          <p:cNvSpPr/>
          <p:nvPr/>
        </p:nvSpPr>
        <p:spPr>
          <a:xfrm>
            <a:off x="10346252" y="1721612"/>
            <a:ext cx="701183"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1F963692-2601-43B5-9ADF-6D1B5611487E}"/>
              </a:ext>
            </a:extLst>
          </p:cNvPr>
          <p:cNvSpPr txBox="1"/>
          <p:nvPr/>
        </p:nvSpPr>
        <p:spPr>
          <a:xfrm>
            <a:off x="9054341" y="1669416"/>
            <a:ext cx="1050898" cy="276999"/>
          </a:xfrm>
          <a:prstGeom prst="rect">
            <a:avLst/>
          </a:prstGeom>
          <a:noFill/>
        </p:spPr>
        <p:txBody>
          <a:bodyPr wrap="square" rtlCol="0">
            <a:spAutoFit/>
          </a:bodyPr>
          <a:lstStyle/>
          <a:p>
            <a:r>
              <a:rPr lang="en-CA" sz="1200" dirty="0"/>
              <a:t>New Search</a:t>
            </a:r>
          </a:p>
        </p:txBody>
      </p:sp>
      <p:sp>
        <p:nvSpPr>
          <p:cNvPr id="23" name="TextBox 22">
            <a:extLst>
              <a:ext uri="{FF2B5EF4-FFF2-40B4-BE49-F238E27FC236}">
                <a16:creationId xmlns:a16="http://schemas.microsoft.com/office/drawing/2014/main" id="{1C1FCE7F-05D3-4EDB-BDC8-55CBFE37D4BC}"/>
              </a:ext>
            </a:extLst>
          </p:cNvPr>
          <p:cNvSpPr txBox="1"/>
          <p:nvPr/>
        </p:nvSpPr>
        <p:spPr>
          <a:xfrm>
            <a:off x="10325276" y="1669416"/>
            <a:ext cx="701182" cy="276999"/>
          </a:xfrm>
          <a:prstGeom prst="rect">
            <a:avLst/>
          </a:prstGeom>
          <a:noFill/>
        </p:spPr>
        <p:txBody>
          <a:bodyPr wrap="square" rtlCol="0">
            <a:spAutoFit/>
          </a:bodyPr>
          <a:lstStyle/>
          <a:p>
            <a:r>
              <a:rPr lang="en-CA" sz="1200" dirty="0"/>
              <a:t>Options</a:t>
            </a:r>
          </a:p>
        </p:txBody>
      </p:sp>
      <p:sp>
        <p:nvSpPr>
          <p:cNvPr id="24" name="Rectangle 23">
            <a:extLst>
              <a:ext uri="{FF2B5EF4-FFF2-40B4-BE49-F238E27FC236}">
                <a16:creationId xmlns:a16="http://schemas.microsoft.com/office/drawing/2014/main" id="{645F6556-E13C-47FA-8422-9FB3CBB806A8}"/>
              </a:ext>
            </a:extLst>
          </p:cNvPr>
          <p:cNvSpPr/>
          <p:nvPr/>
        </p:nvSpPr>
        <p:spPr>
          <a:xfrm>
            <a:off x="11122270" y="1721612"/>
            <a:ext cx="897622"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FBC3204B-10B4-4961-A97C-A34566EDC59D}"/>
              </a:ext>
            </a:extLst>
          </p:cNvPr>
          <p:cNvSpPr txBox="1"/>
          <p:nvPr/>
        </p:nvSpPr>
        <p:spPr>
          <a:xfrm>
            <a:off x="11108275" y="1638638"/>
            <a:ext cx="806742" cy="338554"/>
          </a:xfrm>
          <a:prstGeom prst="rect">
            <a:avLst/>
          </a:prstGeom>
          <a:noFill/>
        </p:spPr>
        <p:txBody>
          <a:bodyPr wrap="square" rtlCol="0">
            <a:spAutoFit/>
          </a:bodyPr>
          <a:lstStyle/>
          <a:p>
            <a:r>
              <a:rPr lang="en-CA" sz="1600" dirty="0"/>
              <a:t>Search</a:t>
            </a:r>
          </a:p>
        </p:txBody>
      </p:sp>
      <p:sp>
        <p:nvSpPr>
          <p:cNvPr id="30" name="Oval 29">
            <a:extLst>
              <a:ext uri="{FF2B5EF4-FFF2-40B4-BE49-F238E27FC236}">
                <a16:creationId xmlns:a16="http://schemas.microsoft.com/office/drawing/2014/main" id="{BBEBE654-FF65-476E-BD0C-E173A85C8AE5}"/>
              </a:ext>
            </a:extLst>
          </p:cNvPr>
          <p:cNvSpPr/>
          <p:nvPr/>
        </p:nvSpPr>
        <p:spPr>
          <a:xfrm>
            <a:off x="426078" y="204245"/>
            <a:ext cx="1770076" cy="1044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TextBox 30">
            <a:extLst>
              <a:ext uri="{FF2B5EF4-FFF2-40B4-BE49-F238E27FC236}">
                <a16:creationId xmlns:a16="http://schemas.microsoft.com/office/drawing/2014/main" id="{926F7086-037E-4530-ACEA-7EBFAE49884D}"/>
              </a:ext>
            </a:extLst>
          </p:cNvPr>
          <p:cNvSpPr txBox="1"/>
          <p:nvPr/>
        </p:nvSpPr>
        <p:spPr>
          <a:xfrm>
            <a:off x="426078" y="372637"/>
            <a:ext cx="1770077" cy="707886"/>
          </a:xfrm>
          <a:prstGeom prst="rect">
            <a:avLst/>
          </a:prstGeom>
          <a:noFill/>
        </p:spPr>
        <p:txBody>
          <a:bodyPr wrap="square" rtlCol="0">
            <a:spAutoFit/>
          </a:bodyPr>
          <a:lstStyle/>
          <a:p>
            <a:pPr algn="ctr"/>
            <a:r>
              <a:rPr lang="en-CA" sz="4000" b="1" dirty="0"/>
              <a:t>LOGO </a:t>
            </a:r>
          </a:p>
        </p:txBody>
      </p:sp>
      <p:sp>
        <p:nvSpPr>
          <p:cNvPr id="32" name="TextBox 31">
            <a:extLst>
              <a:ext uri="{FF2B5EF4-FFF2-40B4-BE49-F238E27FC236}">
                <a16:creationId xmlns:a16="http://schemas.microsoft.com/office/drawing/2014/main" id="{88979157-51AD-4CD6-9D8E-3AD6E5B0EC33}"/>
              </a:ext>
            </a:extLst>
          </p:cNvPr>
          <p:cNvSpPr txBox="1"/>
          <p:nvPr/>
        </p:nvSpPr>
        <p:spPr>
          <a:xfrm>
            <a:off x="3087147" y="469841"/>
            <a:ext cx="7229040" cy="646331"/>
          </a:xfrm>
          <a:prstGeom prst="rect">
            <a:avLst/>
          </a:prstGeom>
          <a:noFill/>
        </p:spPr>
        <p:txBody>
          <a:bodyPr wrap="square" rtlCol="0">
            <a:spAutoFit/>
          </a:bodyPr>
          <a:lstStyle/>
          <a:p>
            <a:r>
              <a:rPr lang="en-CA" sz="3600" dirty="0">
                <a:solidFill>
                  <a:schemeClr val="bg1"/>
                </a:solidFill>
              </a:rPr>
              <a:t>Nobel Prize Information Exploration</a:t>
            </a:r>
          </a:p>
        </p:txBody>
      </p:sp>
      <p:grpSp>
        <p:nvGrpSpPr>
          <p:cNvPr id="33" name="Group 32">
            <a:extLst>
              <a:ext uri="{FF2B5EF4-FFF2-40B4-BE49-F238E27FC236}">
                <a16:creationId xmlns:a16="http://schemas.microsoft.com/office/drawing/2014/main" id="{A02E0FA5-E895-4D24-A6E8-A900D14F8CC3}"/>
              </a:ext>
            </a:extLst>
          </p:cNvPr>
          <p:cNvGrpSpPr/>
          <p:nvPr/>
        </p:nvGrpSpPr>
        <p:grpSpPr>
          <a:xfrm>
            <a:off x="7782339" y="2025724"/>
            <a:ext cx="4237553" cy="2308324"/>
            <a:chOff x="7782339" y="2025724"/>
            <a:chExt cx="4237553" cy="2308324"/>
          </a:xfrm>
        </p:grpSpPr>
        <p:sp>
          <p:nvSpPr>
            <p:cNvPr id="27" name="TextBox 26">
              <a:extLst>
                <a:ext uri="{FF2B5EF4-FFF2-40B4-BE49-F238E27FC236}">
                  <a16:creationId xmlns:a16="http://schemas.microsoft.com/office/drawing/2014/main" id="{3FE9A978-4AAF-4CA7-BEF3-2F87F3061736}"/>
                </a:ext>
              </a:extLst>
            </p:cNvPr>
            <p:cNvSpPr txBox="1"/>
            <p:nvPr/>
          </p:nvSpPr>
          <p:spPr>
            <a:xfrm>
              <a:off x="9524801" y="2025724"/>
              <a:ext cx="2495091" cy="2308324"/>
            </a:xfrm>
            <a:prstGeom prst="rect">
              <a:avLst/>
            </a:prstGeom>
            <a:noFill/>
          </p:spPr>
          <p:txBody>
            <a:bodyPr wrap="square" rtlCol="0">
              <a:spAutoFit/>
            </a:bodyPr>
            <a:lstStyle/>
            <a:p>
              <a:r>
                <a:rPr lang="en-CA" b="1" dirty="0"/>
                <a:t>If the user clicks on any of the items in blue, a new search will be made searching for that parameter: </a:t>
              </a:r>
              <a:r>
                <a:rPr lang="en-CA" b="1" dirty="0" err="1"/>
                <a:t>E.x</a:t>
              </a:r>
              <a:r>
                <a:rPr lang="en-CA" b="1" dirty="0"/>
                <a:t>. other Nobel Prize winners from Poland or who won their prize in 1911.</a:t>
              </a:r>
            </a:p>
          </p:txBody>
        </p:sp>
        <p:cxnSp>
          <p:nvCxnSpPr>
            <p:cNvPr id="4" name="Straight Arrow Connector 3">
              <a:extLst>
                <a:ext uri="{FF2B5EF4-FFF2-40B4-BE49-F238E27FC236}">
                  <a16:creationId xmlns:a16="http://schemas.microsoft.com/office/drawing/2014/main" id="{0B774932-27C9-4F8A-AF48-40CC1EC0F55A}"/>
                </a:ext>
              </a:extLst>
            </p:cNvPr>
            <p:cNvCxnSpPr/>
            <p:nvPr/>
          </p:nvCxnSpPr>
          <p:spPr>
            <a:xfrm flipH="1" flipV="1">
              <a:off x="7782339" y="2949217"/>
              <a:ext cx="1719470" cy="2787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634713E9-552D-4E00-919A-DA2AFD9D7A99}"/>
              </a:ext>
            </a:extLst>
          </p:cNvPr>
          <p:cNvSpPr txBox="1"/>
          <p:nvPr/>
        </p:nvSpPr>
        <p:spPr>
          <a:xfrm>
            <a:off x="5276675" y="5970984"/>
            <a:ext cx="4403034" cy="369332"/>
          </a:xfrm>
          <a:prstGeom prst="rect">
            <a:avLst/>
          </a:prstGeom>
          <a:noFill/>
        </p:spPr>
        <p:txBody>
          <a:bodyPr wrap="square" rtlCol="0">
            <a:spAutoFit/>
          </a:bodyPr>
          <a:lstStyle/>
          <a:p>
            <a:r>
              <a:rPr lang="en-CA" dirty="0"/>
              <a:t>……..</a:t>
            </a:r>
          </a:p>
        </p:txBody>
      </p:sp>
      <p:grpSp>
        <p:nvGrpSpPr>
          <p:cNvPr id="34" name="Group 33">
            <a:extLst>
              <a:ext uri="{FF2B5EF4-FFF2-40B4-BE49-F238E27FC236}">
                <a16:creationId xmlns:a16="http://schemas.microsoft.com/office/drawing/2014/main" id="{1946FBE0-AB41-4B8E-A6F6-207241FDA287}"/>
              </a:ext>
            </a:extLst>
          </p:cNvPr>
          <p:cNvGrpSpPr/>
          <p:nvPr/>
        </p:nvGrpSpPr>
        <p:grpSpPr>
          <a:xfrm>
            <a:off x="6351104" y="4969565"/>
            <a:ext cx="5723777" cy="1212574"/>
            <a:chOff x="6351104" y="4969565"/>
            <a:chExt cx="5723777" cy="1212574"/>
          </a:xfrm>
        </p:grpSpPr>
        <p:sp>
          <p:nvSpPr>
            <p:cNvPr id="6" name="TextBox 5">
              <a:extLst>
                <a:ext uri="{FF2B5EF4-FFF2-40B4-BE49-F238E27FC236}">
                  <a16:creationId xmlns:a16="http://schemas.microsoft.com/office/drawing/2014/main" id="{064DF1F0-9135-4DFB-A72B-BE04408248D3}"/>
                </a:ext>
              </a:extLst>
            </p:cNvPr>
            <p:cNvSpPr txBox="1"/>
            <p:nvPr/>
          </p:nvSpPr>
          <p:spPr>
            <a:xfrm>
              <a:off x="9579790" y="4969565"/>
              <a:ext cx="2495091" cy="1200329"/>
            </a:xfrm>
            <a:prstGeom prst="rect">
              <a:avLst/>
            </a:prstGeom>
            <a:noFill/>
          </p:spPr>
          <p:txBody>
            <a:bodyPr wrap="square" rtlCol="0">
              <a:spAutoFit/>
            </a:bodyPr>
            <a:lstStyle/>
            <a:p>
              <a:r>
                <a:rPr lang="en-CA" b="1" dirty="0"/>
                <a:t>More information like biography, associations etc. on the rest of the page</a:t>
              </a:r>
            </a:p>
          </p:txBody>
        </p:sp>
        <p:cxnSp>
          <p:nvCxnSpPr>
            <p:cNvPr id="16" name="Straight Arrow Connector 15">
              <a:extLst>
                <a:ext uri="{FF2B5EF4-FFF2-40B4-BE49-F238E27FC236}">
                  <a16:creationId xmlns:a16="http://schemas.microsoft.com/office/drawing/2014/main" id="{2F85C103-7CA3-4B37-B4BA-4086CD944B8C}"/>
                </a:ext>
              </a:extLst>
            </p:cNvPr>
            <p:cNvCxnSpPr/>
            <p:nvPr/>
          </p:nvCxnSpPr>
          <p:spPr>
            <a:xfrm flipH="1">
              <a:off x="6351104" y="5664357"/>
              <a:ext cx="3031958" cy="5177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41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D9A846E-DFA9-4B65-998A-B10AAB82812C}"/>
              </a:ext>
            </a:extLst>
          </p:cNvPr>
          <p:cNvGrpSpPr/>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202F8FF8-C2E3-454B-85FB-992431F89F9F}"/>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C749286D-1845-49D2-96EF-48922B3F12FC}"/>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grpSp>
      <p:sp>
        <p:nvSpPr>
          <p:cNvPr id="2" name="TextBox 1">
            <a:extLst>
              <a:ext uri="{FF2B5EF4-FFF2-40B4-BE49-F238E27FC236}">
                <a16:creationId xmlns:a16="http://schemas.microsoft.com/office/drawing/2014/main" id="{7275C6B4-A55B-4DFE-B65C-5B91D86C58F6}"/>
              </a:ext>
            </a:extLst>
          </p:cNvPr>
          <p:cNvSpPr txBox="1"/>
          <p:nvPr/>
        </p:nvSpPr>
        <p:spPr>
          <a:xfrm>
            <a:off x="2915194" y="280309"/>
            <a:ext cx="6361612" cy="1200329"/>
          </a:xfrm>
          <a:prstGeom prst="rect">
            <a:avLst/>
          </a:prstGeom>
          <a:noFill/>
        </p:spPr>
        <p:txBody>
          <a:bodyPr wrap="square" rtlCol="0">
            <a:spAutoFit/>
          </a:bodyPr>
          <a:lstStyle/>
          <a:p>
            <a:pPr algn="ctr"/>
            <a:r>
              <a:rPr lang="en-CA" sz="7200" dirty="0"/>
              <a:t>THE “CODE”</a:t>
            </a:r>
          </a:p>
        </p:txBody>
      </p:sp>
      <p:sp>
        <p:nvSpPr>
          <p:cNvPr id="3" name="TextBox 2">
            <a:extLst>
              <a:ext uri="{FF2B5EF4-FFF2-40B4-BE49-F238E27FC236}">
                <a16:creationId xmlns:a16="http://schemas.microsoft.com/office/drawing/2014/main" id="{AD1DDDDD-0F06-4B37-9DA1-859A60709D15}"/>
              </a:ext>
            </a:extLst>
          </p:cNvPr>
          <p:cNvSpPr txBox="1"/>
          <p:nvPr/>
        </p:nvSpPr>
        <p:spPr>
          <a:xfrm>
            <a:off x="2229394" y="2499262"/>
            <a:ext cx="7768046" cy="1015663"/>
          </a:xfrm>
          <a:prstGeom prst="rect">
            <a:avLst/>
          </a:prstGeom>
          <a:noFill/>
        </p:spPr>
        <p:txBody>
          <a:bodyPr wrap="square" rtlCol="0">
            <a:spAutoFit/>
          </a:bodyPr>
          <a:lstStyle/>
          <a:p>
            <a:pPr marL="285750" indent="-285750">
              <a:buFontTx/>
              <a:buChar char="-"/>
            </a:pPr>
            <a:r>
              <a:rPr lang="en-CA" sz="2000" dirty="0"/>
              <a:t>We are using 2 API’s </a:t>
            </a:r>
          </a:p>
          <a:p>
            <a:pPr marL="742950" lvl="1" indent="-285750">
              <a:buFontTx/>
              <a:buChar char="-"/>
            </a:pPr>
            <a:r>
              <a:rPr lang="en-CA" sz="2000" dirty="0"/>
              <a:t>Nobel Prize API (Information)</a:t>
            </a:r>
          </a:p>
          <a:p>
            <a:pPr marL="742950" lvl="1" indent="-285750">
              <a:buFontTx/>
              <a:buChar char="-"/>
            </a:pPr>
            <a:r>
              <a:rPr lang="en-CA" sz="2000" dirty="0" err="1"/>
              <a:t>MediaWiki</a:t>
            </a:r>
            <a:r>
              <a:rPr lang="en-CA" sz="2000" dirty="0"/>
              <a:t> API  (Images + more?)</a:t>
            </a:r>
          </a:p>
        </p:txBody>
      </p:sp>
      <p:sp>
        <p:nvSpPr>
          <p:cNvPr id="4" name="TextBox 3">
            <a:extLst>
              <a:ext uri="{FF2B5EF4-FFF2-40B4-BE49-F238E27FC236}">
                <a16:creationId xmlns:a16="http://schemas.microsoft.com/office/drawing/2014/main" id="{287AE303-EF13-49AE-B3DD-5F773DA8C554}"/>
              </a:ext>
            </a:extLst>
          </p:cNvPr>
          <p:cNvSpPr txBox="1"/>
          <p:nvPr/>
        </p:nvSpPr>
        <p:spPr>
          <a:xfrm>
            <a:off x="2229394" y="4108413"/>
            <a:ext cx="9353006" cy="1938992"/>
          </a:xfrm>
          <a:prstGeom prst="rect">
            <a:avLst/>
          </a:prstGeom>
          <a:noFill/>
        </p:spPr>
        <p:txBody>
          <a:bodyPr wrap="square" rtlCol="0">
            <a:spAutoFit/>
          </a:bodyPr>
          <a:lstStyle/>
          <a:p>
            <a:pPr marL="285750" indent="-285750">
              <a:buFontTx/>
              <a:buChar char="-"/>
            </a:pPr>
            <a:r>
              <a:rPr lang="en-CA" sz="2000" dirty="0" err="1"/>
              <a:t>APISearcher</a:t>
            </a:r>
            <a:r>
              <a:rPr lang="en-CA" sz="2000" dirty="0"/>
              <a:t> class</a:t>
            </a:r>
          </a:p>
          <a:p>
            <a:pPr marL="742950" lvl="1" indent="-285750">
              <a:buFontTx/>
              <a:buChar char="-"/>
            </a:pPr>
            <a:r>
              <a:rPr lang="en-CA" sz="2000" dirty="0"/>
              <a:t>Queries the API and uses GSON to parse the result into Java objects</a:t>
            </a:r>
          </a:p>
          <a:p>
            <a:pPr marL="742950" lvl="1" indent="-285750">
              <a:buFontTx/>
              <a:buChar char="-"/>
            </a:pPr>
            <a:r>
              <a:rPr lang="en-CA" sz="2000" dirty="0"/>
              <a:t>The results from the API is then reorganized into maps (rather than lists)</a:t>
            </a:r>
          </a:p>
          <a:p>
            <a:pPr lvl="1"/>
            <a:endParaRPr lang="en-CA" sz="2000" dirty="0"/>
          </a:p>
          <a:p>
            <a:pPr marL="742950" lvl="1" indent="-285750">
              <a:buFontTx/>
              <a:buChar char="-"/>
            </a:pPr>
            <a:r>
              <a:rPr lang="en-CA" sz="2000" dirty="0"/>
              <a:t>Information from the Nobel Prize API is loaded upon starting the program</a:t>
            </a:r>
          </a:p>
          <a:p>
            <a:pPr marL="742950" lvl="1" indent="-285750">
              <a:buFontTx/>
              <a:buChar char="-"/>
            </a:pPr>
            <a:r>
              <a:rPr lang="en-CA" sz="2000" dirty="0"/>
              <a:t>The </a:t>
            </a:r>
            <a:r>
              <a:rPr lang="en-CA" sz="2000" dirty="0" err="1"/>
              <a:t>MediaWiki</a:t>
            </a:r>
            <a:r>
              <a:rPr lang="en-CA" sz="2000" dirty="0"/>
              <a:t> API is queried during run-time, per search result</a:t>
            </a:r>
          </a:p>
        </p:txBody>
      </p:sp>
      <p:sp>
        <p:nvSpPr>
          <p:cNvPr id="5" name="TextBox 4">
            <a:extLst>
              <a:ext uri="{FF2B5EF4-FFF2-40B4-BE49-F238E27FC236}">
                <a16:creationId xmlns:a16="http://schemas.microsoft.com/office/drawing/2014/main" id="{AF42E7A7-A0D8-42CC-8DF5-32EB12179EDD}"/>
              </a:ext>
            </a:extLst>
          </p:cNvPr>
          <p:cNvSpPr txBox="1"/>
          <p:nvPr/>
        </p:nvSpPr>
        <p:spPr>
          <a:xfrm>
            <a:off x="4624251" y="1812129"/>
            <a:ext cx="3953692" cy="369332"/>
          </a:xfrm>
          <a:prstGeom prst="rect">
            <a:avLst/>
          </a:prstGeom>
          <a:noFill/>
        </p:spPr>
        <p:txBody>
          <a:bodyPr wrap="square" rtlCol="0">
            <a:spAutoFit/>
          </a:bodyPr>
          <a:lstStyle/>
          <a:p>
            <a:r>
              <a:rPr lang="en-CA" b="1" i="1" dirty="0"/>
              <a:t>How are we getting the data?</a:t>
            </a:r>
          </a:p>
        </p:txBody>
      </p:sp>
    </p:spTree>
    <p:extLst>
      <p:ext uri="{BB962C8B-B14F-4D97-AF65-F5344CB8AC3E}">
        <p14:creationId xmlns:p14="http://schemas.microsoft.com/office/powerpoint/2010/main" val="44446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D9A846E-DFA9-4B65-998A-B10AAB82812C}"/>
              </a:ext>
            </a:extLst>
          </p:cNvPr>
          <p:cNvGrpSpPr/>
          <p:nvPr/>
        </p:nvGrpSpPr>
        <p:grpSpPr>
          <a:xfrm>
            <a:off x="-2" y="0"/>
            <a:ext cx="12192000" cy="6858000"/>
            <a:chOff x="0" y="0"/>
            <a:chExt cx="12192000" cy="6858000"/>
          </a:xfrm>
        </p:grpSpPr>
        <p:sp>
          <p:nvSpPr>
            <p:cNvPr id="8" name="Rectangle 7">
              <a:extLst>
                <a:ext uri="{FF2B5EF4-FFF2-40B4-BE49-F238E27FC236}">
                  <a16:creationId xmlns:a16="http://schemas.microsoft.com/office/drawing/2014/main" id="{202F8FF8-C2E3-454B-85FB-992431F89F9F}"/>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C749286D-1845-49D2-96EF-48922B3F12FC}"/>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grpSp>
      <p:sp>
        <p:nvSpPr>
          <p:cNvPr id="2" name="TextBox 1">
            <a:extLst>
              <a:ext uri="{FF2B5EF4-FFF2-40B4-BE49-F238E27FC236}">
                <a16:creationId xmlns:a16="http://schemas.microsoft.com/office/drawing/2014/main" id="{7275C6B4-A55B-4DFE-B65C-5B91D86C58F6}"/>
              </a:ext>
            </a:extLst>
          </p:cNvPr>
          <p:cNvSpPr txBox="1"/>
          <p:nvPr/>
        </p:nvSpPr>
        <p:spPr>
          <a:xfrm>
            <a:off x="2915194" y="280309"/>
            <a:ext cx="6361612" cy="1200329"/>
          </a:xfrm>
          <a:prstGeom prst="rect">
            <a:avLst/>
          </a:prstGeom>
          <a:noFill/>
        </p:spPr>
        <p:txBody>
          <a:bodyPr wrap="square" rtlCol="0">
            <a:spAutoFit/>
          </a:bodyPr>
          <a:lstStyle/>
          <a:p>
            <a:pPr algn="ctr"/>
            <a:r>
              <a:rPr lang="en-CA" sz="7200" dirty="0"/>
              <a:t>THE “CODE”</a:t>
            </a:r>
          </a:p>
        </p:txBody>
      </p:sp>
      <p:sp>
        <p:nvSpPr>
          <p:cNvPr id="5" name="TextBox 4">
            <a:extLst>
              <a:ext uri="{FF2B5EF4-FFF2-40B4-BE49-F238E27FC236}">
                <a16:creationId xmlns:a16="http://schemas.microsoft.com/office/drawing/2014/main" id="{AF42E7A7-A0D8-42CC-8DF5-32EB12179EDD}"/>
              </a:ext>
            </a:extLst>
          </p:cNvPr>
          <p:cNvSpPr txBox="1"/>
          <p:nvPr/>
        </p:nvSpPr>
        <p:spPr>
          <a:xfrm>
            <a:off x="4624251" y="1812129"/>
            <a:ext cx="3953692" cy="369332"/>
          </a:xfrm>
          <a:prstGeom prst="rect">
            <a:avLst/>
          </a:prstGeom>
          <a:noFill/>
        </p:spPr>
        <p:txBody>
          <a:bodyPr wrap="square" rtlCol="0">
            <a:spAutoFit/>
          </a:bodyPr>
          <a:lstStyle/>
          <a:p>
            <a:r>
              <a:rPr lang="en-CA" b="1" i="1" dirty="0"/>
              <a:t>Example of retrieving Prize data</a:t>
            </a:r>
          </a:p>
        </p:txBody>
      </p:sp>
      <p:grpSp>
        <p:nvGrpSpPr>
          <p:cNvPr id="76" name="Group 75">
            <a:extLst>
              <a:ext uri="{FF2B5EF4-FFF2-40B4-BE49-F238E27FC236}">
                <a16:creationId xmlns:a16="http://schemas.microsoft.com/office/drawing/2014/main" id="{A4FF1BE8-DA0A-4B6A-8BAF-AD713D23D037}"/>
              </a:ext>
            </a:extLst>
          </p:cNvPr>
          <p:cNvGrpSpPr/>
          <p:nvPr/>
        </p:nvGrpSpPr>
        <p:grpSpPr>
          <a:xfrm>
            <a:off x="3144335" y="3547919"/>
            <a:ext cx="4442395" cy="1912444"/>
            <a:chOff x="3144335" y="3547919"/>
            <a:chExt cx="4442395" cy="1912444"/>
          </a:xfrm>
        </p:grpSpPr>
        <p:sp>
          <p:nvSpPr>
            <p:cNvPr id="11" name="Rectangle 10">
              <a:extLst>
                <a:ext uri="{FF2B5EF4-FFF2-40B4-BE49-F238E27FC236}">
                  <a16:creationId xmlns:a16="http://schemas.microsoft.com/office/drawing/2014/main" id="{40E2D824-E3AF-4965-86F2-85B7CED22CD8}"/>
                </a:ext>
              </a:extLst>
            </p:cNvPr>
            <p:cNvSpPr/>
            <p:nvPr/>
          </p:nvSpPr>
          <p:spPr>
            <a:xfrm>
              <a:off x="5171937" y="3547919"/>
              <a:ext cx="1848123" cy="5220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solidFill>
                    <a:schemeClr val="tx1"/>
                  </a:solidFill>
                </a:rPr>
                <a:t>PrizeData</a:t>
              </a:r>
              <a:endParaRPr lang="en-CA" dirty="0">
                <a:solidFill>
                  <a:schemeClr val="tx1"/>
                </a:solidFill>
              </a:endParaRPr>
            </a:p>
          </p:txBody>
        </p:sp>
        <p:cxnSp>
          <p:nvCxnSpPr>
            <p:cNvPr id="18" name="Straight Connector 17">
              <a:extLst>
                <a:ext uri="{FF2B5EF4-FFF2-40B4-BE49-F238E27FC236}">
                  <a16:creationId xmlns:a16="http://schemas.microsoft.com/office/drawing/2014/main" id="{992B62D6-5D4A-4957-9CD1-E4646E896E3E}"/>
                </a:ext>
              </a:extLst>
            </p:cNvPr>
            <p:cNvCxnSpPr>
              <a:cxnSpLocks/>
              <a:endCxn id="6" idx="3"/>
            </p:cNvCxnSpPr>
            <p:nvPr/>
          </p:nvCxnSpPr>
          <p:spPr>
            <a:xfrm flipH="1">
              <a:off x="3144335" y="3834612"/>
              <a:ext cx="2027602" cy="0"/>
            </a:xfrm>
            <a:prstGeom prst="line">
              <a:avLst/>
            </a:prstGeom>
            <a:ln w="25400" cmpd="sng">
              <a:prstDash val="soli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1F34577-9AE5-41E9-9C64-43CB5DAB1641}"/>
                </a:ext>
              </a:extLst>
            </p:cNvPr>
            <p:cNvSpPr/>
            <p:nvPr/>
          </p:nvSpPr>
          <p:spPr>
            <a:xfrm rot="18871662">
              <a:off x="3168770" y="3775162"/>
              <a:ext cx="120151" cy="11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75282FCC-E4D2-4239-8E26-FCA745AF504E}"/>
                </a:ext>
              </a:extLst>
            </p:cNvPr>
            <p:cNvSpPr txBox="1"/>
            <p:nvPr/>
          </p:nvSpPr>
          <p:spPr>
            <a:xfrm>
              <a:off x="4852918" y="4537033"/>
              <a:ext cx="2733812" cy="923330"/>
            </a:xfrm>
            <a:prstGeom prst="rect">
              <a:avLst/>
            </a:prstGeom>
            <a:noFill/>
          </p:spPr>
          <p:txBody>
            <a:bodyPr wrap="square" rtlCol="0">
              <a:spAutoFit/>
            </a:bodyPr>
            <a:lstStyle/>
            <a:p>
              <a:r>
                <a:rPr lang="en-CA" dirty="0"/>
                <a:t>Takes the </a:t>
              </a:r>
              <a:r>
                <a:rPr lang="en-CA" dirty="0" err="1"/>
                <a:t>PrizeResult</a:t>
              </a:r>
              <a:r>
                <a:rPr lang="en-CA" dirty="0"/>
                <a:t> and organizes the data into a map</a:t>
              </a:r>
            </a:p>
          </p:txBody>
        </p:sp>
      </p:grpSp>
      <p:grpSp>
        <p:nvGrpSpPr>
          <p:cNvPr id="77" name="Group 76">
            <a:extLst>
              <a:ext uri="{FF2B5EF4-FFF2-40B4-BE49-F238E27FC236}">
                <a16:creationId xmlns:a16="http://schemas.microsoft.com/office/drawing/2014/main" id="{F0BE91F8-20CE-487C-8295-5942601F613F}"/>
              </a:ext>
            </a:extLst>
          </p:cNvPr>
          <p:cNvGrpSpPr/>
          <p:nvPr/>
        </p:nvGrpSpPr>
        <p:grpSpPr>
          <a:xfrm>
            <a:off x="7020060" y="3547919"/>
            <a:ext cx="4547712" cy="1912444"/>
            <a:chOff x="7020060" y="3547919"/>
            <a:chExt cx="4547712" cy="1912444"/>
          </a:xfrm>
        </p:grpSpPr>
        <p:sp>
          <p:nvSpPr>
            <p:cNvPr id="12" name="Rectangle 11">
              <a:extLst>
                <a:ext uri="{FF2B5EF4-FFF2-40B4-BE49-F238E27FC236}">
                  <a16:creationId xmlns:a16="http://schemas.microsoft.com/office/drawing/2014/main" id="{F95B15EC-FC53-47B4-B2B6-5E8B6DCB86BF}"/>
                </a:ext>
              </a:extLst>
            </p:cNvPr>
            <p:cNvSpPr/>
            <p:nvPr/>
          </p:nvSpPr>
          <p:spPr>
            <a:xfrm>
              <a:off x="9172030" y="3547919"/>
              <a:ext cx="1848123" cy="5220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err="1">
                  <a:solidFill>
                    <a:schemeClr val="tx1"/>
                  </a:solidFill>
                </a:rPr>
                <a:t>APISearcher</a:t>
              </a:r>
              <a:endParaRPr lang="en-CA" sz="2000" b="1" dirty="0">
                <a:solidFill>
                  <a:schemeClr val="tx1"/>
                </a:solidFill>
              </a:endParaRPr>
            </a:p>
          </p:txBody>
        </p:sp>
        <p:cxnSp>
          <p:nvCxnSpPr>
            <p:cNvPr id="20" name="Straight Connector 19">
              <a:extLst>
                <a:ext uri="{FF2B5EF4-FFF2-40B4-BE49-F238E27FC236}">
                  <a16:creationId xmlns:a16="http://schemas.microsoft.com/office/drawing/2014/main" id="{BF0556AE-3017-432F-A6F1-6CE8CBE50337}"/>
                </a:ext>
              </a:extLst>
            </p:cNvPr>
            <p:cNvCxnSpPr>
              <a:cxnSpLocks/>
              <a:stCxn id="12" idx="1"/>
              <a:endCxn id="11" idx="3"/>
            </p:cNvCxnSpPr>
            <p:nvPr/>
          </p:nvCxnSpPr>
          <p:spPr>
            <a:xfrm flipH="1">
              <a:off x="7020060" y="3808925"/>
              <a:ext cx="21519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C46072A-1D07-4569-A188-50A9338BF1CD}"/>
                </a:ext>
              </a:extLst>
            </p:cNvPr>
            <p:cNvSpPr/>
            <p:nvPr/>
          </p:nvSpPr>
          <p:spPr>
            <a:xfrm rot="18871662">
              <a:off x="7054953" y="3749475"/>
              <a:ext cx="120151" cy="11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263B7405-CF92-4A01-B9EB-D4F146E12587}"/>
                </a:ext>
              </a:extLst>
            </p:cNvPr>
            <p:cNvSpPr txBox="1"/>
            <p:nvPr/>
          </p:nvSpPr>
          <p:spPr>
            <a:xfrm>
              <a:off x="8833960" y="4537033"/>
              <a:ext cx="2733812" cy="923330"/>
            </a:xfrm>
            <a:prstGeom prst="rect">
              <a:avLst/>
            </a:prstGeom>
            <a:noFill/>
          </p:spPr>
          <p:txBody>
            <a:bodyPr wrap="square" rtlCol="0">
              <a:spAutoFit/>
            </a:bodyPr>
            <a:lstStyle/>
            <a:p>
              <a:r>
                <a:rPr lang="en-CA" dirty="0"/>
                <a:t>Contains all data retrieved from the API, and searching functions</a:t>
              </a:r>
            </a:p>
          </p:txBody>
        </p:sp>
      </p:grpSp>
      <p:cxnSp>
        <p:nvCxnSpPr>
          <p:cNvPr id="42" name="Connector: Elbow 41">
            <a:extLst>
              <a:ext uri="{FF2B5EF4-FFF2-40B4-BE49-F238E27FC236}">
                <a16:creationId xmlns:a16="http://schemas.microsoft.com/office/drawing/2014/main" id="{42D6DF87-A407-44E2-9C7D-AC5175BDC5B4}"/>
              </a:ext>
            </a:extLst>
          </p:cNvPr>
          <p:cNvCxnSpPr>
            <a:cxnSpLocks/>
          </p:cNvCxnSpPr>
          <p:nvPr/>
        </p:nvCxnSpPr>
        <p:spPr>
          <a:xfrm rot="5400000">
            <a:off x="17002111" y="2556377"/>
            <a:ext cx="286387" cy="781658"/>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BD5A5DA3-3D54-425E-BA06-8171DDE6409B}"/>
              </a:ext>
            </a:extLst>
          </p:cNvPr>
          <p:cNvGrpSpPr/>
          <p:nvPr/>
        </p:nvGrpSpPr>
        <p:grpSpPr>
          <a:xfrm>
            <a:off x="8120882" y="2002038"/>
            <a:ext cx="3945793" cy="1545881"/>
            <a:chOff x="8120882" y="2002038"/>
            <a:chExt cx="3945793" cy="1545881"/>
          </a:xfrm>
        </p:grpSpPr>
        <p:sp>
          <p:nvSpPr>
            <p:cNvPr id="31" name="Rectangle 30">
              <a:extLst>
                <a:ext uri="{FF2B5EF4-FFF2-40B4-BE49-F238E27FC236}">
                  <a16:creationId xmlns:a16="http://schemas.microsoft.com/office/drawing/2014/main" id="{2074A1D7-0F50-4EA7-AC05-50B9D3936F92}"/>
                </a:ext>
              </a:extLst>
            </p:cNvPr>
            <p:cNvSpPr/>
            <p:nvPr/>
          </p:nvSpPr>
          <p:spPr>
            <a:xfrm>
              <a:off x="9372123" y="2002038"/>
              <a:ext cx="1447938"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err="1">
                  <a:solidFill>
                    <a:schemeClr val="tx1"/>
                  </a:solidFill>
                </a:rPr>
                <a:t>LaureateData</a:t>
              </a:r>
              <a:endParaRPr lang="en-CA" sz="1600" dirty="0">
                <a:solidFill>
                  <a:schemeClr val="tx1"/>
                </a:solidFill>
              </a:endParaRPr>
            </a:p>
          </p:txBody>
        </p:sp>
        <p:sp>
          <p:nvSpPr>
            <p:cNvPr id="32" name="Rectangle 31">
              <a:extLst>
                <a:ext uri="{FF2B5EF4-FFF2-40B4-BE49-F238E27FC236}">
                  <a16:creationId xmlns:a16="http://schemas.microsoft.com/office/drawing/2014/main" id="{A7ABB3B9-49C5-4FC8-A6C2-9D9B8D4A1FAA}"/>
                </a:ext>
              </a:extLst>
            </p:cNvPr>
            <p:cNvSpPr/>
            <p:nvPr/>
          </p:nvSpPr>
          <p:spPr>
            <a:xfrm>
              <a:off x="8120882" y="2441195"/>
              <a:ext cx="1257712"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err="1">
                  <a:solidFill>
                    <a:schemeClr val="tx1"/>
                  </a:solidFill>
                </a:rPr>
                <a:t>CountryData</a:t>
              </a:r>
              <a:endParaRPr lang="en-CA" sz="1600" dirty="0">
                <a:solidFill>
                  <a:schemeClr val="tx1"/>
                </a:solidFill>
              </a:endParaRPr>
            </a:p>
          </p:txBody>
        </p:sp>
        <p:sp>
          <p:nvSpPr>
            <p:cNvPr id="33" name="Rectangle 32">
              <a:extLst>
                <a:ext uri="{FF2B5EF4-FFF2-40B4-BE49-F238E27FC236}">
                  <a16:creationId xmlns:a16="http://schemas.microsoft.com/office/drawing/2014/main" id="{217F9FF4-592C-4FB8-9E3E-37C9DCACCE63}"/>
                </a:ext>
              </a:extLst>
            </p:cNvPr>
            <p:cNvSpPr/>
            <p:nvPr/>
          </p:nvSpPr>
          <p:spPr>
            <a:xfrm>
              <a:off x="10813591" y="2434681"/>
              <a:ext cx="1253084"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err="1">
                  <a:solidFill>
                    <a:schemeClr val="tx1"/>
                  </a:solidFill>
                </a:rPr>
                <a:t>ImageData</a:t>
              </a:r>
              <a:endParaRPr lang="en-CA" sz="1600" dirty="0">
                <a:solidFill>
                  <a:schemeClr val="tx1"/>
                </a:solidFill>
              </a:endParaRPr>
            </a:p>
          </p:txBody>
        </p:sp>
        <p:cxnSp>
          <p:nvCxnSpPr>
            <p:cNvPr id="35" name="Straight Connector 34">
              <a:extLst>
                <a:ext uri="{FF2B5EF4-FFF2-40B4-BE49-F238E27FC236}">
                  <a16:creationId xmlns:a16="http://schemas.microsoft.com/office/drawing/2014/main" id="{FAE6C973-A5D3-4804-9C9C-0B31AD170081}"/>
                </a:ext>
              </a:extLst>
            </p:cNvPr>
            <p:cNvCxnSpPr>
              <a:cxnSpLocks/>
              <a:stCxn id="31" idx="2"/>
              <a:endCxn id="12" idx="0"/>
            </p:cNvCxnSpPr>
            <p:nvPr/>
          </p:nvCxnSpPr>
          <p:spPr>
            <a:xfrm>
              <a:off x="10096092" y="2371370"/>
              <a:ext cx="0" cy="117654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30FCBF3-2D70-4CC3-BE68-7BCFFC8B6BA7}"/>
                </a:ext>
              </a:extLst>
            </p:cNvPr>
            <p:cNvCxnSpPr>
              <a:cxnSpLocks/>
              <a:stCxn id="32" idx="3"/>
            </p:cNvCxnSpPr>
            <p:nvPr/>
          </p:nvCxnSpPr>
          <p:spPr>
            <a:xfrm>
              <a:off x="9378594" y="2625861"/>
              <a:ext cx="447540" cy="912773"/>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24F294A0-D2BC-466B-96D7-B640721133D3}"/>
                </a:ext>
              </a:extLst>
            </p:cNvPr>
            <p:cNvCxnSpPr>
              <a:stCxn id="33" idx="1"/>
            </p:cNvCxnSpPr>
            <p:nvPr/>
          </p:nvCxnSpPr>
          <p:spPr>
            <a:xfrm rot="10800000" flipV="1">
              <a:off x="10344151" y="2619347"/>
              <a:ext cx="469441" cy="928572"/>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7AAD43F-BDA1-4265-8528-EB05786154B0}"/>
                </a:ext>
              </a:extLst>
            </p:cNvPr>
            <p:cNvSpPr/>
            <p:nvPr/>
          </p:nvSpPr>
          <p:spPr>
            <a:xfrm rot="18871662">
              <a:off x="10036015" y="3385551"/>
              <a:ext cx="120151" cy="11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A9ED08D5-456A-4F76-A735-84CA8AEB6CE6}"/>
                </a:ext>
              </a:extLst>
            </p:cNvPr>
            <p:cNvSpPr/>
            <p:nvPr/>
          </p:nvSpPr>
          <p:spPr>
            <a:xfrm rot="18871662">
              <a:off x="9766059" y="3399308"/>
              <a:ext cx="120151" cy="11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Rectangle 62">
              <a:extLst>
                <a:ext uri="{FF2B5EF4-FFF2-40B4-BE49-F238E27FC236}">
                  <a16:creationId xmlns:a16="http://schemas.microsoft.com/office/drawing/2014/main" id="{6570B813-CFF6-44BB-B25F-8C33A98AFFF5}"/>
                </a:ext>
              </a:extLst>
            </p:cNvPr>
            <p:cNvSpPr/>
            <p:nvPr/>
          </p:nvSpPr>
          <p:spPr>
            <a:xfrm rot="18871662">
              <a:off x="10284073" y="3394752"/>
              <a:ext cx="120151" cy="11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5" name="Group 74">
            <a:extLst>
              <a:ext uri="{FF2B5EF4-FFF2-40B4-BE49-F238E27FC236}">
                <a16:creationId xmlns:a16="http://schemas.microsoft.com/office/drawing/2014/main" id="{47A4B6BF-C992-4AF5-92B7-724EE87712D6}"/>
              </a:ext>
            </a:extLst>
          </p:cNvPr>
          <p:cNvGrpSpPr/>
          <p:nvPr/>
        </p:nvGrpSpPr>
        <p:grpSpPr>
          <a:xfrm>
            <a:off x="371475" y="3573606"/>
            <a:ext cx="3672091" cy="1609758"/>
            <a:chOff x="371475" y="3573606"/>
            <a:chExt cx="3672091" cy="1609758"/>
          </a:xfrm>
        </p:grpSpPr>
        <p:sp>
          <p:nvSpPr>
            <p:cNvPr id="6" name="Rectangle 5">
              <a:extLst>
                <a:ext uri="{FF2B5EF4-FFF2-40B4-BE49-F238E27FC236}">
                  <a16:creationId xmlns:a16="http://schemas.microsoft.com/office/drawing/2014/main" id="{DFA05522-E3F5-4340-9E4C-01800C78965F}"/>
                </a:ext>
              </a:extLst>
            </p:cNvPr>
            <p:cNvSpPr/>
            <p:nvPr/>
          </p:nvSpPr>
          <p:spPr>
            <a:xfrm>
              <a:off x="1296212" y="3573606"/>
              <a:ext cx="1848123" cy="5220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solidFill>
                    <a:schemeClr val="tx1"/>
                  </a:solidFill>
                </a:rPr>
                <a:t>PrizeResult</a:t>
              </a:r>
              <a:endParaRPr lang="en-CA" dirty="0">
                <a:solidFill>
                  <a:schemeClr val="tx1"/>
                </a:solidFill>
              </a:endParaRPr>
            </a:p>
          </p:txBody>
        </p:sp>
        <p:sp>
          <p:nvSpPr>
            <p:cNvPr id="24" name="TextBox 23">
              <a:extLst>
                <a:ext uri="{FF2B5EF4-FFF2-40B4-BE49-F238E27FC236}">
                  <a16:creationId xmlns:a16="http://schemas.microsoft.com/office/drawing/2014/main" id="{192BF6CB-AB51-4E15-82F3-0636BB8A0298}"/>
                </a:ext>
              </a:extLst>
            </p:cNvPr>
            <p:cNvSpPr txBox="1"/>
            <p:nvPr/>
          </p:nvSpPr>
          <p:spPr>
            <a:xfrm>
              <a:off x="957466" y="4537033"/>
              <a:ext cx="3086100" cy="646331"/>
            </a:xfrm>
            <a:prstGeom prst="rect">
              <a:avLst/>
            </a:prstGeom>
            <a:noFill/>
          </p:spPr>
          <p:txBody>
            <a:bodyPr wrap="square" rtlCol="0">
              <a:spAutoFit/>
            </a:bodyPr>
            <a:lstStyle/>
            <a:p>
              <a:r>
                <a:rPr lang="en-CA" dirty="0"/>
                <a:t>Uses GSON to parse the string from the API to Java Objects</a:t>
              </a:r>
            </a:p>
          </p:txBody>
        </p:sp>
        <p:cxnSp>
          <p:nvCxnSpPr>
            <p:cNvPr id="67" name="Straight Connector 66">
              <a:extLst>
                <a:ext uri="{FF2B5EF4-FFF2-40B4-BE49-F238E27FC236}">
                  <a16:creationId xmlns:a16="http://schemas.microsoft.com/office/drawing/2014/main" id="{A45210B9-282A-43E7-B910-4F3F76ACFC8A}"/>
                </a:ext>
              </a:extLst>
            </p:cNvPr>
            <p:cNvCxnSpPr>
              <a:cxnSpLocks/>
              <a:stCxn id="6" idx="1"/>
            </p:cNvCxnSpPr>
            <p:nvPr/>
          </p:nvCxnSpPr>
          <p:spPr>
            <a:xfrm flipH="1">
              <a:off x="371475" y="3834612"/>
              <a:ext cx="924737" cy="0"/>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050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D9A846E-DFA9-4B65-998A-B10AAB82812C}"/>
              </a:ext>
            </a:extLst>
          </p:cNvPr>
          <p:cNvGrpSpPr/>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202F8FF8-C2E3-454B-85FB-992431F89F9F}"/>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C749286D-1845-49D2-96EF-48922B3F12FC}"/>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grpSp>
      <p:sp>
        <p:nvSpPr>
          <p:cNvPr id="2" name="TextBox 1">
            <a:extLst>
              <a:ext uri="{FF2B5EF4-FFF2-40B4-BE49-F238E27FC236}">
                <a16:creationId xmlns:a16="http://schemas.microsoft.com/office/drawing/2014/main" id="{7275C6B4-A55B-4DFE-B65C-5B91D86C58F6}"/>
              </a:ext>
            </a:extLst>
          </p:cNvPr>
          <p:cNvSpPr txBox="1"/>
          <p:nvPr/>
        </p:nvSpPr>
        <p:spPr>
          <a:xfrm>
            <a:off x="2915194" y="280309"/>
            <a:ext cx="6361612" cy="1200329"/>
          </a:xfrm>
          <a:prstGeom prst="rect">
            <a:avLst/>
          </a:prstGeom>
          <a:noFill/>
        </p:spPr>
        <p:txBody>
          <a:bodyPr wrap="square" rtlCol="0">
            <a:spAutoFit/>
          </a:bodyPr>
          <a:lstStyle/>
          <a:p>
            <a:pPr algn="ctr"/>
            <a:r>
              <a:rPr lang="en-CA" sz="7200" dirty="0"/>
              <a:t>Bugs / Obstacles</a:t>
            </a:r>
          </a:p>
        </p:txBody>
      </p:sp>
      <p:sp>
        <p:nvSpPr>
          <p:cNvPr id="3" name="TextBox 2">
            <a:extLst>
              <a:ext uri="{FF2B5EF4-FFF2-40B4-BE49-F238E27FC236}">
                <a16:creationId xmlns:a16="http://schemas.microsoft.com/office/drawing/2014/main" id="{AD1DDDDD-0F06-4B37-9DA1-859A60709D15}"/>
              </a:ext>
            </a:extLst>
          </p:cNvPr>
          <p:cNvSpPr txBox="1"/>
          <p:nvPr/>
        </p:nvSpPr>
        <p:spPr>
          <a:xfrm>
            <a:off x="2298967" y="3254928"/>
            <a:ext cx="8365720" cy="2554545"/>
          </a:xfrm>
          <a:prstGeom prst="rect">
            <a:avLst/>
          </a:prstGeom>
          <a:noFill/>
        </p:spPr>
        <p:txBody>
          <a:bodyPr wrap="square" rtlCol="0">
            <a:spAutoFit/>
          </a:bodyPr>
          <a:lstStyle/>
          <a:p>
            <a:pPr marL="285750" indent="-285750">
              <a:buFontTx/>
              <a:buChar char="-"/>
            </a:pPr>
            <a:r>
              <a:rPr lang="en-CA" sz="2000" b="1" dirty="0"/>
              <a:t>There is currently no error checking for user input</a:t>
            </a:r>
          </a:p>
          <a:p>
            <a:pPr marL="285750" indent="-285750">
              <a:buFontTx/>
              <a:buChar char="-"/>
            </a:pPr>
            <a:endParaRPr lang="en-CA" sz="2000" b="1" dirty="0"/>
          </a:p>
          <a:p>
            <a:pPr marL="285750" indent="-285750">
              <a:buFontTx/>
              <a:buChar char="-"/>
            </a:pPr>
            <a:r>
              <a:rPr lang="en-CA" sz="2000" b="1" dirty="0"/>
              <a:t>SO FAR the </a:t>
            </a:r>
            <a:r>
              <a:rPr lang="en-CA" sz="2000" b="1" dirty="0" err="1"/>
              <a:t>MediaWiki</a:t>
            </a:r>
            <a:r>
              <a:rPr lang="en-CA" sz="2000" b="1" dirty="0"/>
              <a:t> API has not given us the wrong images for laureates</a:t>
            </a:r>
          </a:p>
          <a:p>
            <a:pPr marL="285750" indent="-285750">
              <a:buFontTx/>
              <a:buChar char="-"/>
            </a:pPr>
            <a:endParaRPr lang="en-CA" sz="2000" b="1" dirty="0"/>
          </a:p>
          <a:p>
            <a:pPr marL="285750" indent="-285750">
              <a:buFontTx/>
              <a:buChar char="-"/>
            </a:pPr>
            <a:r>
              <a:rPr lang="en-CA" sz="2000" b="1" dirty="0"/>
              <a:t>Roughly 90% of the data is parsed, but we are still deciding on how to organize it efficiently for use with the searching tools</a:t>
            </a:r>
          </a:p>
          <a:p>
            <a:pPr marL="285750" indent="-285750">
              <a:buFontTx/>
              <a:buChar char="-"/>
            </a:pPr>
            <a:endParaRPr lang="en-CA" sz="2000" b="1" dirty="0"/>
          </a:p>
          <a:p>
            <a:pPr marL="285750" indent="-285750">
              <a:buFontTx/>
              <a:buChar char="-"/>
            </a:pPr>
            <a:endParaRPr lang="en-CA" sz="2000" b="1" dirty="0"/>
          </a:p>
        </p:txBody>
      </p:sp>
      <p:sp>
        <p:nvSpPr>
          <p:cNvPr id="5" name="TextBox 4">
            <a:extLst>
              <a:ext uri="{FF2B5EF4-FFF2-40B4-BE49-F238E27FC236}">
                <a16:creationId xmlns:a16="http://schemas.microsoft.com/office/drawing/2014/main" id="{AF42E7A7-A0D8-42CC-8DF5-32EB12179EDD}"/>
              </a:ext>
            </a:extLst>
          </p:cNvPr>
          <p:cNvSpPr txBox="1"/>
          <p:nvPr/>
        </p:nvSpPr>
        <p:spPr>
          <a:xfrm>
            <a:off x="4624251" y="1812129"/>
            <a:ext cx="3018940" cy="369332"/>
          </a:xfrm>
          <a:prstGeom prst="rect">
            <a:avLst/>
          </a:prstGeom>
          <a:noFill/>
        </p:spPr>
        <p:txBody>
          <a:bodyPr wrap="square" rtlCol="0">
            <a:spAutoFit/>
          </a:bodyPr>
          <a:lstStyle/>
          <a:p>
            <a:r>
              <a:rPr lang="en-CA" b="1" i="1" dirty="0"/>
              <a:t>“It’s not a bug, it’s a feature!”</a:t>
            </a:r>
          </a:p>
        </p:txBody>
      </p:sp>
    </p:spTree>
    <p:extLst>
      <p:ext uri="{BB962C8B-B14F-4D97-AF65-F5344CB8AC3E}">
        <p14:creationId xmlns:p14="http://schemas.microsoft.com/office/powerpoint/2010/main" val="19848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D9A846E-DFA9-4B65-998A-B10AAB82812C}"/>
              </a:ext>
            </a:extLst>
          </p:cNvPr>
          <p:cNvGrpSpPr/>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202F8FF8-C2E3-454B-85FB-992431F89F9F}"/>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C749286D-1845-49D2-96EF-48922B3F12FC}"/>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grpSp>
      <p:sp>
        <p:nvSpPr>
          <p:cNvPr id="2" name="TextBox 1">
            <a:extLst>
              <a:ext uri="{FF2B5EF4-FFF2-40B4-BE49-F238E27FC236}">
                <a16:creationId xmlns:a16="http://schemas.microsoft.com/office/drawing/2014/main" id="{7275C6B4-A55B-4DFE-B65C-5B91D86C58F6}"/>
              </a:ext>
            </a:extLst>
          </p:cNvPr>
          <p:cNvSpPr txBox="1"/>
          <p:nvPr/>
        </p:nvSpPr>
        <p:spPr>
          <a:xfrm>
            <a:off x="2915194" y="280309"/>
            <a:ext cx="6361612" cy="1200329"/>
          </a:xfrm>
          <a:prstGeom prst="rect">
            <a:avLst/>
          </a:prstGeom>
          <a:noFill/>
        </p:spPr>
        <p:txBody>
          <a:bodyPr wrap="square" rtlCol="0">
            <a:spAutoFit/>
          </a:bodyPr>
          <a:lstStyle/>
          <a:p>
            <a:pPr algn="ctr"/>
            <a:r>
              <a:rPr lang="en-CA" sz="7200" dirty="0"/>
              <a:t>Program Demo</a:t>
            </a:r>
          </a:p>
        </p:txBody>
      </p:sp>
      <p:sp>
        <p:nvSpPr>
          <p:cNvPr id="3" name="TextBox 2">
            <a:extLst>
              <a:ext uri="{FF2B5EF4-FFF2-40B4-BE49-F238E27FC236}">
                <a16:creationId xmlns:a16="http://schemas.microsoft.com/office/drawing/2014/main" id="{AD1DDDDD-0F06-4B37-9DA1-859A60709D15}"/>
              </a:ext>
            </a:extLst>
          </p:cNvPr>
          <p:cNvSpPr txBox="1"/>
          <p:nvPr/>
        </p:nvSpPr>
        <p:spPr>
          <a:xfrm>
            <a:off x="1913140" y="3254928"/>
            <a:ext cx="8365720" cy="1754326"/>
          </a:xfrm>
          <a:prstGeom prst="rect">
            <a:avLst/>
          </a:prstGeom>
          <a:noFill/>
        </p:spPr>
        <p:txBody>
          <a:bodyPr wrap="square" rtlCol="0">
            <a:spAutoFit/>
          </a:bodyPr>
          <a:lstStyle/>
          <a:p>
            <a:pPr algn="ctr"/>
            <a:r>
              <a:rPr lang="en-CA" sz="4400" b="1" dirty="0"/>
              <a:t>Any Questions before we start the demo?</a:t>
            </a:r>
          </a:p>
          <a:p>
            <a:pPr marL="285750" indent="-285750">
              <a:buFontTx/>
              <a:buChar char="-"/>
            </a:pPr>
            <a:endParaRPr lang="en-CA" sz="2000" b="1" dirty="0"/>
          </a:p>
        </p:txBody>
      </p:sp>
    </p:spTree>
    <p:extLst>
      <p:ext uri="{BB962C8B-B14F-4D97-AF65-F5344CB8AC3E}">
        <p14:creationId xmlns:p14="http://schemas.microsoft.com/office/powerpoint/2010/main" val="1879441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645</Words>
  <Application>Microsoft Office PowerPoint</Application>
  <PresentationFormat>Widescreen</PresentationFormat>
  <Paragraphs>116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Dorokhine</dc:creator>
  <cp:lastModifiedBy>Andrew Dorokhine</cp:lastModifiedBy>
  <cp:revision>29</cp:revision>
  <dcterms:created xsi:type="dcterms:W3CDTF">2019-03-17T00:49:17Z</dcterms:created>
  <dcterms:modified xsi:type="dcterms:W3CDTF">2019-03-17T22:22:46Z</dcterms:modified>
</cp:coreProperties>
</file>