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4D9B-F59F-478B-8CCB-8025BB4A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34C57-29AD-4A06-BA81-A8D94A2A3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8946B-15E9-4AC9-9120-FB24DF13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BBA9-8D1F-4BAD-A55A-83092640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F2951-85DC-4E0A-AA4D-AA0C4002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8BEF-C4F9-4D6B-AE00-D14843C8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893A6-E498-4F83-8EAE-E7AB20FE3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4B05-AC77-4258-8AC8-11914AFF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F30C-4757-4D13-9E0E-833437BB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08AB-149B-4279-BE8E-2F3D493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71521-0B7F-40F6-8AB1-41B9246F3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38D9D-8DD1-4E92-B86B-6E7CBECD5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A0FF-0597-474D-AAC6-6187A184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C1B87-8046-4269-8D33-438762CF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BC30-8106-4AA2-AA9C-6009BA9D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BFA9-C5FF-4F87-A7CC-979273F1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A922-701A-4F02-AAE8-A0016501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71AB-F15B-46E5-A0CC-87B366C4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58A2-886E-46EE-8820-876A9B27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B833-926C-4CE6-8D34-C0BD472E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CC67-64AB-4458-BBA4-A294BE31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1E26-B1BA-4F05-9A7E-1B48A66E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8545-9F44-4621-8B0D-5B72ECF9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100D-8ACF-4B05-862D-7F9EAC5C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4925-3289-4F99-B196-1B572F74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C3F7-4539-4AE1-B62D-D7287C1F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7BB4-FE77-44D6-908A-86855BF34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97F56-4DB7-442E-A383-4FB266EAD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FA638-B310-4296-882D-F9EBF7E1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CED29-04C7-4501-81D2-27C2F03A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6313-89BD-4D56-97DB-20958FB4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0B6E-6346-4E7B-87A3-FDDCF866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F0BD-B0F5-45C9-B308-99A82B38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389E1-C433-4012-9378-FA162A7AA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BC772-FDD4-4A72-BD9A-D2BABC5C3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06D6F-A3F2-4601-B71E-5622D2492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EBA77-313F-48B2-81D7-B2FAA490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BD464-39E3-43B8-B2B3-90F81F71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BBFDC-204A-4DF1-B3D0-47DB2C2F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B8A5-0747-487C-9E03-B0C127A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3664A-9594-41CD-8312-FA181EBC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5925F-9716-43BB-8245-C9AFD2C1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7E798-1DED-4002-AEB9-4C981C03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AC581-104B-47C9-B1FE-2A154E6D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D449F-F83B-401F-8A53-F613557B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239EF-CEE9-4B62-8210-00C55B29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9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0A1E-0933-45C3-8721-58ED6363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ECDE-E213-4434-BC51-FC243737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A79E-FAFA-4D3F-AF55-C2A8561C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79192-377B-4A98-98C2-18F64415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0F2A8-7B2E-4946-895A-0008A85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2C35-1340-4A7C-9EB4-F27E027B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4F1B-C23E-45EC-9327-5F910C5D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5CA42-E066-47D0-A034-B151A223C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B1E26-4DB3-443B-B84D-EDBD1E80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6DA5-0CD3-499C-B4CA-55B94F2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52A7C-DB93-4832-BBF3-A694B96E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EBC1C-E3B6-449E-A01F-12F759C2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4911A-5413-4CD2-A6A3-028A79D4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D094-FAB7-4CCC-AB68-DD83C60A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FC8E-18CC-41AD-9CCE-04E3C125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E0A-0B03-4C7F-B0E4-ACC2F8649B12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E637-A74C-42DC-9576-7D7F153A0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A8769-88C4-4D6F-AC7B-8938739E7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7104-CD58-4F5A-871F-659F2B1C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installation.html" TargetMode="External"/><Relationship Id="rId2" Type="http://schemas.openxmlformats.org/officeDocument/2006/relationships/hyperlink" Target="https://airflow.apache.org/docs/apache-airflow/stable/start/docker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EABD-1C5C-4B90-9144-A9781944D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7767"/>
            <a:ext cx="9144000" cy="100739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51504F"/>
                </a:solidFill>
                <a:effectLst/>
                <a:latin typeface="rubik"/>
              </a:rPr>
              <a:t>Apache Airflow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30F5-ABBF-4C05-A60F-A2D65F2C7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7237"/>
            <a:ext cx="9144000" cy="854632"/>
          </a:xfrm>
        </p:spPr>
        <p:txBody>
          <a:bodyPr/>
          <a:lstStyle/>
          <a:p>
            <a:r>
              <a:rPr lang="en-US" b="0" i="0" dirty="0">
                <a:solidFill>
                  <a:srgbClr val="707070"/>
                </a:solidFill>
                <a:effectLst/>
                <a:latin typeface="roboto"/>
              </a:rPr>
              <a:t>Airflow is a platform created by the community to programmatically author, schedule and monitor workflows.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50E8F-B3AF-412A-A379-D4DF297E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243945"/>
            <a:ext cx="1524000" cy="5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2E0613-C528-4069-9A60-3A49A10B9B39}"/>
              </a:ext>
            </a:extLst>
          </p:cNvPr>
          <p:cNvSpPr txBox="1"/>
          <p:nvPr/>
        </p:nvSpPr>
        <p:spPr>
          <a:xfrm>
            <a:off x="1536357" y="2311570"/>
            <a:ext cx="762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1504F"/>
                </a:solidFill>
                <a:latin typeface="Candara" panose="020E0502030303020204" pitchFamily="34" charset="0"/>
                <a:ea typeface="+mj-ea"/>
                <a:cs typeface="+mj-cs"/>
              </a:rPr>
              <a:t>What is a Airflow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E88DF-36FD-4098-A4D8-6993589466F7}"/>
              </a:ext>
            </a:extLst>
          </p:cNvPr>
          <p:cNvSpPr txBox="1"/>
          <p:nvPr/>
        </p:nvSpPr>
        <p:spPr>
          <a:xfrm>
            <a:off x="1536357" y="3530768"/>
            <a:ext cx="7817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sequence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Started on a schedule or triggered by an event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Frequently used to handle big data processing pipelines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19C472-3AE2-4DE7-A3C4-75AE390F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2E0613-C528-4069-9A60-3A49A10B9B39}"/>
              </a:ext>
            </a:extLst>
          </p:cNvPr>
          <p:cNvSpPr txBox="1"/>
          <p:nvPr/>
        </p:nvSpPr>
        <p:spPr>
          <a:xfrm>
            <a:off x="1301578" y="1602741"/>
            <a:ext cx="762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1504F"/>
                </a:solidFill>
                <a:latin typeface="Candara" panose="020E0502030303020204" pitchFamily="34" charset="0"/>
                <a:ea typeface="+mj-ea"/>
                <a:cs typeface="+mj-cs"/>
              </a:rPr>
              <a:t>A typical workflows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E88DF-36FD-4098-A4D8-6993589466F7}"/>
              </a:ext>
            </a:extLst>
          </p:cNvPr>
          <p:cNvSpPr txBox="1"/>
          <p:nvPr/>
        </p:nvSpPr>
        <p:spPr>
          <a:xfrm>
            <a:off x="1301578" y="3624044"/>
            <a:ext cx="7817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Download data from source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 data somewhere else to process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Monitor when the process is completed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 the result and generate the report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70707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 the report out by Email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36FCA-1DB6-46B4-B12C-0AB9792D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8" y="2640443"/>
            <a:ext cx="9588844" cy="653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80EE1-9FA1-4F1C-AD54-BF89EC06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03778-D19B-41AE-85CB-8E98D772007F}"/>
              </a:ext>
            </a:extLst>
          </p:cNvPr>
          <p:cNvGrpSpPr/>
          <p:nvPr/>
        </p:nvGrpSpPr>
        <p:grpSpPr>
          <a:xfrm>
            <a:off x="1536356" y="1542129"/>
            <a:ext cx="8966888" cy="3773743"/>
            <a:chOff x="1536356" y="2311570"/>
            <a:chExt cx="8966888" cy="37737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2E0613-C528-4069-9A60-3A49A10B9B39}"/>
                </a:ext>
              </a:extLst>
            </p:cNvPr>
            <p:cNvSpPr txBox="1"/>
            <p:nvPr/>
          </p:nvSpPr>
          <p:spPr>
            <a:xfrm>
              <a:off x="1536356" y="2311570"/>
              <a:ext cx="896688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51504F"/>
                  </a:solidFill>
                  <a:latin typeface="Candara" panose="020E0502030303020204" pitchFamily="34" charset="0"/>
                  <a:ea typeface="+mj-ea"/>
                  <a:cs typeface="+mj-cs"/>
                </a:rPr>
                <a:t>Running Airflow in Docker</a:t>
              </a:r>
            </a:p>
            <a:p>
              <a:pPr algn="r"/>
              <a:r>
                <a:rPr lang="en-US" i="1" dirty="0">
                  <a:solidFill>
                    <a:srgbClr val="51504F"/>
                  </a:solidFill>
                  <a:latin typeface="Candara" panose="020E0502030303020204" pitchFamily="34" charset="0"/>
                  <a:ea typeface="+mj-ea"/>
                  <a:cs typeface="+mj-cs"/>
                </a:rPr>
                <a:t>May help CMAD to improve current situation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E88DF-36FD-4098-A4D8-6993589466F7}"/>
                </a:ext>
              </a:extLst>
            </p:cNvPr>
            <p:cNvSpPr txBox="1"/>
            <p:nvPr/>
          </p:nvSpPr>
          <p:spPr>
            <a:xfrm>
              <a:off x="1536358" y="3530768"/>
              <a:ext cx="896688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This is the fastest way to start Airflow 1.10.</a:t>
              </a:r>
            </a:p>
            <a:p>
              <a:pPr algn="l"/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algn="l"/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    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 </a:t>
              </a: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  <a:hlinkClick r:id="rId2"/>
                </a:rPr>
                <a:t>https://airflow.apache.org/docs/apache-airflow/stable/start/docker.html</a:t>
              </a:r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algn="l"/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b="1" i="0" dirty="0">
                  <a:solidFill>
                    <a:srgbClr val="707070"/>
                  </a:solidFill>
                  <a:effectLst/>
                  <a:latin typeface="roboto"/>
                </a:rPr>
                <a:t>Note:</a:t>
              </a: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 SQLite is used in Airflow tests. Do not use it in production. We recommend using the latest stable version of SQLite for local development.</a:t>
              </a:r>
              <a:endParaRPr lang="en-US" sz="2000" b="0" i="0" dirty="0">
                <a:solidFill>
                  <a:srgbClr val="707070"/>
                </a:solidFill>
                <a:effectLst/>
                <a:latin typeface="roboto"/>
                <a:ea typeface="Microsoft YaHei UI" panose="020B0503020204020204" pitchFamily="34" charset="-122"/>
              </a:endParaRPr>
            </a:p>
            <a:p>
              <a:pPr algn="l"/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algn="l"/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     </a:t>
              </a: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  <a:hlinkClick r:id="rId3"/>
                </a:rPr>
                <a:t>https://airflow.apache.org/docs/apache-airflow/stable/installation.html</a:t>
              </a:r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2828FAE-1F8C-4CDC-B939-BC76A628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AC173-1B4D-4743-B1CB-70A418B124A7}"/>
              </a:ext>
            </a:extLst>
          </p:cNvPr>
          <p:cNvGrpSpPr/>
          <p:nvPr/>
        </p:nvGrpSpPr>
        <p:grpSpPr>
          <a:xfrm>
            <a:off x="237907" y="573706"/>
            <a:ext cx="11716187" cy="5710589"/>
            <a:chOff x="237906" y="573706"/>
            <a:chExt cx="11716187" cy="57105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EB38661-EB57-42EC-85FC-72999A54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1354" y="573706"/>
              <a:ext cx="5882739" cy="571058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23C295-F484-4E7A-B327-2432E0368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906" y="1018799"/>
              <a:ext cx="5595542" cy="482040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07B213F-B634-4C2B-8393-1497789D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6" y="2937422"/>
            <a:ext cx="10939848" cy="9831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62C4C-E3B3-4CBF-83FF-699298C15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03778-D19B-41AE-85CB-8E98D772007F}"/>
              </a:ext>
            </a:extLst>
          </p:cNvPr>
          <p:cNvGrpSpPr/>
          <p:nvPr/>
        </p:nvGrpSpPr>
        <p:grpSpPr>
          <a:xfrm>
            <a:off x="1536357" y="1542129"/>
            <a:ext cx="9372275" cy="4081520"/>
            <a:chOff x="1536357" y="2311570"/>
            <a:chExt cx="9372275" cy="40815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2E0613-C528-4069-9A60-3A49A10B9B39}"/>
                </a:ext>
              </a:extLst>
            </p:cNvPr>
            <p:cNvSpPr txBox="1"/>
            <p:nvPr/>
          </p:nvSpPr>
          <p:spPr>
            <a:xfrm>
              <a:off x="1536357" y="2311570"/>
              <a:ext cx="7628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51504F"/>
                  </a:solidFill>
                  <a:latin typeface="Candara" panose="020E0502030303020204" pitchFamily="34" charset="0"/>
                  <a:ea typeface="+mj-ea"/>
                  <a:cs typeface="+mj-cs"/>
                </a:rPr>
                <a:t>Setup a good DAG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E88DF-36FD-4098-A4D8-6993589466F7}"/>
                </a:ext>
              </a:extLst>
            </p:cNvPr>
            <p:cNvSpPr txBox="1"/>
            <p:nvPr/>
          </p:nvSpPr>
          <p:spPr>
            <a:xfrm>
              <a:off x="1536357" y="3530768"/>
              <a:ext cx="937227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A DAG file, which is basically just a Python script, is a configuration file specifying the Dag’s structure as code</a:t>
              </a:r>
            </a:p>
            <a:p>
              <a:pPr algn="l"/>
              <a:endParaRPr lang="en-US" sz="2000" b="0" i="0" dirty="0">
                <a:solidFill>
                  <a:srgbClr val="707070"/>
                </a:solidFill>
                <a:effectLst/>
                <a:latin typeface="roboto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There are only 5 steps you need to remember to get a DAG or workflow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1: I</a:t>
              </a:r>
              <a:r>
                <a:rPr lang="en-US" sz="2000" dirty="0">
                  <a:solidFill>
                    <a:srgbClr val="707070"/>
                  </a:solidFill>
                  <a:latin typeface="roboto"/>
                </a:rPr>
                <a:t>mporting modules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2: Default arguments</a:t>
              </a:r>
              <a:endParaRPr lang="en-US" sz="2000" dirty="0">
                <a:solidFill>
                  <a:srgbClr val="707070"/>
                </a:solidFill>
                <a:latin typeface="roboto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3: Instantiate a DAG</a:t>
              </a:r>
              <a:endParaRPr lang="en-US" sz="2000" dirty="0">
                <a:solidFill>
                  <a:srgbClr val="707070"/>
                </a:solidFill>
                <a:latin typeface="roboto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4: Tasks</a:t>
              </a:r>
              <a:endParaRPr lang="en-US" sz="2000" dirty="0">
                <a:solidFill>
                  <a:srgbClr val="707070"/>
                </a:solidFill>
                <a:latin typeface="roboto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rgbClr val="707070"/>
                  </a:solidFill>
                  <a:effectLst/>
                  <a:latin typeface="roboto"/>
                </a:rPr>
                <a:t>Step 5: Setting up dependencies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9A88D2-106A-4FCC-948C-EC44E7FA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339A986-1D9D-4E4E-9785-4CBC1DC21F64}"/>
              </a:ext>
            </a:extLst>
          </p:cNvPr>
          <p:cNvGrpSpPr/>
          <p:nvPr/>
        </p:nvGrpSpPr>
        <p:grpSpPr>
          <a:xfrm>
            <a:off x="1807745" y="112637"/>
            <a:ext cx="8576511" cy="6632726"/>
            <a:chOff x="1422734" y="112637"/>
            <a:chExt cx="8576511" cy="66327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E94DF23-B379-44B9-AB55-152C8C22C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111" y="112637"/>
              <a:ext cx="3480134" cy="663272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400B71D-6659-41C1-84A0-D22BDF19D0F4}"/>
                </a:ext>
              </a:extLst>
            </p:cNvPr>
            <p:cNvGrpSpPr/>
            <p:nvPr/>
          </p:nvGrpSpPr>
          <p:grpSpPr>
            <a:xfrm>
              <a:off x="1422734" y="641684"/>
              <a:ext cx="4443664" cy="5767875"/>
              <a:chOff x="433137" y="817773"/>
              <a:chExt cx="6096000" cy="55917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3FFF85-04F3-4593-9B5D-C29F59552F53}"/>
                  </a:ext>
                </a:extLst>
              </p:cNvPr>
              <p:cNvSpPr txBox="1"/>
              <p:nvPr/>
            </p:nvSpPr>
            <p:spPr>
              <a:xfrm>
                <a:off x="433137" y="81777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1: I</a:t>
                </a:r>
                <a:r>
                  <a:rPr lang="en-US" sz="1800" dirty="0">
                    <a:solidFill>
                      <a:srgbClr val="707070"/>
                    </a:solidFill>
                    <a:latin typeface="roboto"/>
                  </a:rPr>
                  <a:t>mporting modules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45579E-0325-4134-9A8C-2078E322B352}"/>
                  </a:ext>
                </a:extLst>
              </p:cNvPr>
              <p:cNvSpPr txBox="1"/>
              <p:nvPr/>
            </p:nvSpPr>
            <p:spPr>
              <a:xfrm>
                <a:off x="433137" y="165523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2: Default arguments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270072-442C-492C-9FE2-E2267F86F8FA}"/>
                  </a:ext>
                </a:extLst>
              </p:cNvPr>
              <p:cNvSpPr txBox="1"/>
              <p:nvPr/>
            </p:nvSpPr>
            <p:spPr>
              <a:xfrm>
                <a:off x="433137" y="294556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3: Instantiate a DAG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2830E6-FBD3-45C0-898F-D0A5BB7C4748}"/>
                  </a:ext>
                </a:extLst>
              </p:cNvPr>
              <p:cNvSpPr txBox="1"/>
              <p:nvPr/>
            </p:nvSpPr>
            <p:spPr>
              <a:xfrm>
                <a:off x="433137" y="434105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4: Tasks</a:t>
                </a:r>
                <a:endParaRPr lang="en-US" sz="1800" dirty="0">
                  <a:solidFill>
                    <a:srgbClr val="707070"/>
                  </a:solidFill>
                  <a:latin typeface="roboto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60D196-90A0-4944-8314-ECD2491FF482}"/>
                  </a:ext>
                </a:extLst>
              </p:cNvPr>
              <p:cNvSpPr txBox="1"/>
              <p:nvPr/>
            </p:nvSpPr>
            <p:spPr>
              <a:xfrm>
                <a:off x="433137" y="604022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solidFill>
                      <a:srgbClr val="707070"/>
                    </a:solidFill>
                    <a:effectLst/>
                    <a:latin typeface="roboto"/>
                  </a:rPr>
                  <a:t>Step 5: Setting up dependencies</a:t>
                </a:r>
                <a:endParaRPr lang="en-US" dirty="0"/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8BA5477-C951-482B-BF57-FE9F2FA2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599" y="198118"/>
            <a:ext cx="1006768" cy="38676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6114B9E-2054-4D23-81C8-910214AAC12C}"/>
              </a:ext>
            </a:extLst>
          </p:cNvPr>
          <p:cNvGrpSpPr/>
          <p:nvPr/>
        </p:nvGrpSpPr>
        <p:grpSpPr>
          <a:xfrm>
            <a:off x="3616989" y="2990335"/>
            <a:ext cx="5485822" cy="986524"/>
            <a:chOff x="3616989" y="2990335"/>
            <a:chExt cx="5485822" cy="9865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7667B9-8FA4-4969-B549-59463A933B0F}"/>
                </a:ext>
              </a:extLst>
            </p:cNvPr>
            <p:cNvSpPr/>
            <p:nvPr/>
          </p:nvSpPr>
          <p:spPr>
            <a:xfrm>
              <a:off x="7249297" y="2990335"/>
              <a:ext cx="1853514" cy="227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116D5D-018F-4E13-9E9B-2873BB87B0D8}"/>
                </a:ext>
              </a:extLst>
            </p:cNvPr>
            <p:cNvSpPr/>
            <p:nvPr/>
          </p:nvSpPr>
          <p:spPr>
            <a:xfrm>
              <a:off x="3616989" y="3217439"/>
              <a:ext cx="3114546" cy="759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00000"/>
                  </a:solidFill>
                </a:rPr>
                <a:t>Weird things happen: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It’s running at the wrong time!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6F40F84-B26C-48E6-BDD5-E366809B8042}"/>
                </a:ext>
              </a:extLst>
            </p:cNvPr>
            <p:cNvCxnSpPr>
              <a:stCxn id="23" idx="3"/>
              <a:endCxn id="21" idx="1"/>
            </p:cNvCxnSpPr>
            <p:nvPr/>
          </p:nvCxnSpPr>
          <p:spPr>
            <a:xfrm flipV="1">
              <a:off x="6731535" y="3103887"/>
              <a:ext cx="517762" cy="49326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15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9798D-202A-4EE6-B5DD-BE25C8E459C2}"/>
              </a:ext>
            </a:extLst>
          </p:cNvPr>
          <p:cNvSpPr txBox="1"/>
          <p:nvPr/>
        </p:nvSpPr>
        <p:spPr>
          <a:xfrm>
            <a:off x="5008605" y="2921169"/>
            <a:ext cx="217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51504F"/>
                </a:solidFill>
                <a:latin typeface="rubik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111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269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YaHei UI</vt:lpstr>
      <vt:lpstr>roboto</vt:lpstr>
      <vt:lpstr>rubik</vt:lpstr>
      <vt:lpstr>Arial</vt:lpstr>
      <vt:lpstr>Calibri</vt:lpstr>
      <vt:lpstr>Calibri Light</vt:lpstr>
      <vt:lpstr>Candara</vt:lpstr>
      <vt:lpstr>Office Theme</vt:lpstr>
      <vt:lpstr>Apache Airflow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</dc:title>
  <dc:creator>Andrew</dc:creator>
  <cp:lastModifiedBy>Andrew</cp:lastModifiedBy>
  <cp:revision>13</cp:revision>
  <dcterms:created xsi:type="dcterms:W3CDTF">2021-03-10T06:15:29Z</dcterms:created>
  <dcterms:modified xsi:type="dcterms:W3CDTF">2021-03-10T12:35:59Z</dcterms:modified>
</cp:coreProperties>
</file>