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7D3956-F8B7-4AFC-92F0-D78D4951FAB0}" v="448" dt="2023-06-16T16:43:18.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1DFDB-FE62-47FA-85CF-2FD7B0329767}"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C96F1945-C542-4CBE-B9ED-17FFF79424AD}">
      <dgm:prSet/>
      <dgm:spPr/>
      <dgm:t>
        <a:bodyPr/>
        <a:lstStyle/>
        <a:p>
          <a:r>
            <a:rPr lang="en-US"/>
            <a:t>We followed a structured approach to address the problem:</a:t>
          </a:r>
        </a:p>
      </dgm:t>
    </dgm:pt>
    <dgm:pt modelId="{5192B156-5544-4D4B-A31C-597B25A102E9}" type="parTrans" cxnId="{EB61E513-5CEF-4EC4-81A6-21BB983114B3}">
      <dgm:prSet/>
      <dgm:spPr/>
      <dgm:t>
        <a:bodyPr/>
        <a:lstStyle/>
        <a:p>
          <a:endParaRPr lang="en-US"/>
        </a:p>
      </dgm:t>
    </dgm:pt>
    <dgm:pt modelId="{3C01BF14-D51C-4369-90FA-C8D22C91F02B}" type="sibTrans" cxnId="{EB61E513-5CEF-4EC4-81A6-21BB983114B3}">
      <dgm:prSet phldrT="1" phldr="0"/>
      <dgm:spPr/>
      <dgm:t>
        <a:bodyPr/>
        <a:lstStyle/>
        <a:p>
          <a:r>
            <a:rPr lang="en-US"/>
            <a:t>1</a:t>
          </a:r>
        </a:p>
      </dgm:t>
    </dgm:pt>
    <dgm:pt modelId="{FA662550-90FE-402D-86B6-D925A679013D}">
      <dgm:prSet/>
      <dgm:spPr/>
      <dgm:t>
        <a:bodyPr/>
        <a:lstStyle/>
        <a:p>
          <a:r>
            <a:rPr lang="en-US"/>
            <a:t>Part A: API Call &amp; CSV Formation: Utilized PokeAPI to retrieve Pokémon data, including stats, typings, names, total stat, and evolution stage. This information was consolidated into a CSV file for analysis.</a:t>
          </a:r>
        </a:p>
      </dgm:t>
    </dgm:pt>
    <dgm:pt modelId="{E62281BC-B327-41EA-9A00-D36345D74061}" type="parTrans" cxnId="{F3D73767-2FA1-42FE-A7E8-B98C3AE03217}">
      <dgm:prSet/>
      <dgm:spPr/>
      <dgm:t>
        <a:bodyPr/>
        <a:lstStyle/>
        <a:p>
          <a:endParaRPr lang="en-US"/>
        </a:p>
      </dgm:t>
    </dgm:pt>
    <dgm:pt modelId="{00C405B6-8F60-4703-BBBF-BD746BA4DE64}" type="sibTrans" cxnId="{F3D73767-2FA1-42FE-A7E8-B98C3AE03217}">
      <dgm:prSet phldrT="2" phldr="0"/>
      <dgm:spPr/>
      <dgm:t>
        <a:bodyPr/>
        <a:lstStyle/>
        <a:p>
          <a:r>
            <a:rPr lang="en-US"/>
            <a:t>2</a:t>
          </a:r>
        </a:p>
      </dgm:t>
    </dgm:pt>
    <dgm:pt modelId="{48E51C73-424A-4F07-822D-10C2EC835F95}">
      <dgm:prSet/>
      <dgm:spPr/>
      <dgm:t>
        <a:bodyPr/>
        <a:lstStyle/>
        <a:p>
          <a:r>
            <a:rPr lang="en-US"/>
            <a:t>Part B: Cleaning and EDA: Conducted data cleaning and exploratory data analysis to understand the dataset better. This involved examining statistics, generating visualizations, and identifying outliers.</a:t>
          </a:r>
        </a:p>
      </dgm:t>
    </dgm:pt>
    <dgm:pt modelId="{32C87C51-B825-4E0C-A7EE-98A82C484F4D}" type="parTrans" cxnId="{D33849A3-FF12-4E76-B831-BD0C40159CBB}">
      <dgm:prSet/>
      <dgm:spPr/>
      <dgm:t>
        <a:bodyPr/>
        <a:lstStyle/>
        <a:p>
          <a:endParaRPr lang="en-US"/>
        </a:p>
      </dgm:t>
    </dgm:pt>
    <dgm:pt modelId="{40AD7AF5-1E8D-4C3A-A4D9-2C93B14A7878}" type="sibTrans" cxnId="{D33849A3-FF12-4E76-B831-BD0C40159CBB}">
      <dgm:prSet phldrT="3" phldr="0"/>
      <dgm:spPr/>
      <dgm:t>
        <a:bodyPr/>
        <a:lstStyle/>
        <a:p>
          <a:r>
            <a:rPr lang="en-US"/>
            <a:t>3</a:t>
          </a:r>
        </a:p>
      </dgm:t>
    </dgm:pt>
    <dgm:pt modelId="{97D945D6-0EAD-4928-B497-0BCAFC4D2CC0}">
      <dgm:prSet/>
      <dgm:spPr/>
      <dgm:t>
        <a:bodyPr/>
        <a:lstStyle/>
        <a:p>
          <a:r>
            <a:rPr lang="en-US"/>
            <a:t>Part C: Quick SQL Demo: Demonstrated the ability to store data in a SQL database using the "fullgen_tophalf_pokemon.csv" file.</a:t>
          </a:r>
        </a:p>
      </dgm:t>
    </dgm:pt>
    <dgm:pt modelId="{9169D0D9-CD6E-4B98-B961-142D507A5238}" type="parTrans" cxnId="{EDDC9D2C-F665-4FC8-A4FC-6E1ACA35F00A}">
      <dgm:prSet/>
      <dgm:spPr/>
      <dgm:t>
        <a:bodyPr/>
        <a:lstStyle/>
        <a:p>
          <a:endParaRPr lang="en-US"/>
        </a:p>
      </dgm:t>
    </dgm:pt>
    <dgm:pt modelId="{3ADD9B9D-33CC-406D-91CB-94CA00D07DD1}" type="sibTrans" cxnId="{EDDC9D2C-F665-4FC8-A4FC-6E1ACA35F00A}">
      <dgm:prSet phldrT="4" phldr="0"/>
      <dgm:spPr/>
      <dgm:t>
        <a:bodyPr/>
        <a:lstStyle/>
        <a:p>
          <a:r>
            <a:rPr lang="en-US"/>
            <a:t>4</a:t>
          </a:r>
        </a:p>
      </dgm:t>
    </dgm:pt>
    <dgm:pt modelId="{85268677-E95D-48A8-8C8C-A6AC179DDE67}">
      <dgm:prSet/>
      <dgm:spPr/>
      <dgm:t>
        <a:bodyPr/>
        <a:lstStyle/>
        <a:p>
          <a:r>
            <a:rPr lang="en-US"/>
            <a:t>Part D: Regression Model: Utilized linear regression, ridge, and lasso models to determine the relationship between Pokémon stats and their overall performance.</a:t>
          </a:r>
        </a:p>
      </dgm:t>
    </dgm:pt>
    <dgm:pt modelId="{64E90872-F07C-45E8-BE5F-26B997F09245}" type="parTrans" cxnId="{8F0C357E-48D5-4AAA-B3C8-24030F4B751F}">
      <dgm:prSet/>
      <dgm:spPr/>
      <dgm:t>
        <a:bodyPr/>
        <a:lstStyle/>
        <a:p>
          <a:endParaRPr lang="en-US"/>
        </a:p>
      </dgm:t>
    </dgm:pt>
    <dgm:pt modelId="{552D9345-63F6-4698-B00E-222EBBF72003}" type="sibTrans" cxnId="{8F0C357E-48D5-4AAA-B3C8-24030F4B751F}">
      <dgm:prSet phldrT="5" phldr="0"/>
      <dgm:spPr/>
      <dgm:t>
        <a:bodyPr/>
        <a:lstStyle/>
        <a:p>
          <a:r>
            <a:rPr lang="en-US"/>
            <a:t>5</a:t>
          </a:r>
        </a:p>
      </dgm:t>
    </dgm:pt>
    <dgm:pt modelId="{80048BAE-99C4-4305-8C19-DD99C995B8C6}" type="pres">
      <dgm:prSet presAssocID="{6E41DFDB-FE62-47FA-85CF-2FD7B0329767}" presName="linearFlow" presStyleCnt="0">
        <dgm:presLayoutVars>
          <dgm:dir/>
          <dgm:animLvl val="lvl"/>
          <dgm:resizeHandles val="exact"/>
        </dgm:presLayoutVars>
      </dgm:prSet>
      <dgm:spPr/>
    </dgm:pt>
    <dgm:pt modelId="{D8656AD4-7CE0-4436-BEFC-59AC401AB1ED}" type="pres">
      <dgm:prSet presAssocID="{C96F1945-C542-4CBE-B9ED-17FFF79424AD}" presName="compositeNode" presStyleCnt="0"/>
      <dgm:spPr/>
    </dgm:pt>
    <dgm:pt modelId="{2573F422-170F-47D6-ABAE-137857DF9E31}" type="pres">
      <dgm:prSet presAssocID="{C96F1945-C542-4CBE-B9ED-17FFF79424AD}" presName="parTx" presStyleLbl="node1" presStyleIdx="0" presStyleCnt="0">
        <dgm:presLayoutVars>
          <dgm:chMax val="0"/>
          <dgm:chPref val="0"/>
          <dgm:bulletEnabled val="1"/>
        </dgm:presLayoutVars>
      </dgm:prSet>
      <dgm:spPr/>
    </dgm:pt>
    <dgm:pt modelId="{32A212D1-95C1-4A94-BA23-67AAD97D91D4}" type="pres">
      <dgm:prSet presAssocID="{C96F1945-C542-4CBE-B9ED-17FFF79424AD}" presName="parSh" presStyleCnt="0"/>
      <dgm:spPr/>
    </dgm:pt>
    <dgm:pt modelId="{3FC82FFC-170A-4005-9153-504AE1F13F70}" type="pres">
      <dgm:prSet presAssocID="{C96F1945-C542-4CBE-B9ED-17FFF79424AD}" presName="lineNode" presStyleLbl="alignAccFollowNode1" presStyleIdx="0" presStyleCnt="15"/>
      <dgm:spPr/>
    </dgm:pt>
    <dgm:pt modelId="{CD9C6DD5-69D7-4629-BDD0-8A807809188C}" type="pres">
      <dgm:prSet presAssocID="{C96F1945-C542-4CBE-B9ED-17FFF79424AD}" presName="lineArrowNode" presStyleLbl="alignAccFollowNode1" presStyleIdx="1" presStyleCnt="15"/>
      <dgm:spPr/>
    </dgm:pt>
    <dgm:pt modelId="{E2678D5F-7FAF-4440-B6E5-3DE916876B95}" type="pres">
      <dgm:prSet presAssocID="{3C01BF14-D51C-4369-90FA-C8D22C91F02B}" presName="sibTransNodeCircle" presStyleLbl="alignNode1" presStyleIdx="0" presStyleCnt="5">
        <dgm:presLayoutVars>
          <dgm:chMax val="0"/>
          <dgm:bulletEnabled/>
        </dgm:presLayoutVars>
      </dgm:prSet>
      <dgm:spPr/>
    </dgm:pt>
    <dgm:pt modelId="{47CEE2AC-F941-4BB8-8129-71243769A9AA}" type="pres">
      <dgm:prSet presAssocID="{3C01BF14-D51C-4369-90FA-C8D22C91F02B}" presName="spacerBetweenCircleAndCallout" presStyleCnt="0">
        <dgm:presLayoutVars/>
      </dgm:prSet>
      <dgm:spPr/>
    </dgm:pt>
    <dgm:pt modelId="{F5588ABC-0948-4B75-AADC-1A942CF9F6DA}" type="pres">
      <dgm:prSet presAssocID="{C96F1945-C542-4CBE-B9ED-17FFF79424AD}" presName="nodeText" presStyleLbl="alignAccFollowNode1" presStyleIdx="2" presStyleCnt="15">
        <dgm:presLayoutVars>
          <dgm:bulletEnabled val="1"/>
        </dgm:presLayoutVars>
      </dgm:prSet>
      <dgm:spPr/>
    </dgm:pt>
    <dgm:pt modelId="{2D019B10-1540-4673-9095-633F16CD5DD7}" type="pres">
      <dgm:prSet presAssocID="{3C01BF14-D51C-4369-90FA-C8D22C91F02B}" presName="sibTransComposite" presStyleCnt="0"/>
      <dgm:spPr/>
    </dgm:pt>
    <dgm:pt modelId="{6BAD0D59-DF82-4465-B565-93B4864B431C}" type="pres">
      <dgm:prSet presAssocID="{FA662550-90FE-402D-86B6-D925A679013D}" presName="compositeNode" presStyleCnt="0"/>
      <dgm:spPr/>
    </dgm:pt>
    <dgm:pt modelId="{12C294F0-2A0A-4510-9F3F-CDF158DAFF99}" type="pres">
      <dgm:prSet presAssocID="{FA662550-90FE-402D-86B6-D925A679013D}" presName="parTx" presStyleLbl="node1" presStyleIdx="0" presStyleCnt="0">
        <dgm:presLayoutVars>
          <dgm:chMax val="0"/>
          <dgm:chPref val="0"/>
          <dgm:bulletEnabled val="1"/>
        </dgm:presLayoutVars>
      </dgm:prSet>
      <dgm:spPr/>
    </dgm:pt>
    <dgm:pt modelId="{2C3021F1-3A89-4C23-8497-254B550BBA47}" type="pres">
      <dgm:prSet presAssocID="{FA662550-90FE-402D-86B6-D925A679013D}" presName="parSh" presStyleCnt="0"/>
      <dgm:spPr/>
    </dgm:pt>
    <dgm:pt modelId="{EFDF80B8-5F38-4EFE-AE76-A19989466107}" type="pres">
      <dgm:prSet presAssocID="{FA662550-90FE-402D-86B6-D925A679013D}" presName="lineNode" presStyleLbl="alignAccFollowNode1" presStyleIdx="3" presStyleCnt="15"/>
      <dgm:spPr/>
    </dgm:pt>
    <dgm:pt modelId="{E1C2D982-C25C-4E28-B379-23E5462210B8}" type="pres">
      <dgm:prSet presAssocID="{FA662550-90FE-402D-86B6-D925A679013D}" presName="lineArrowNode" presStyleLbl="alignAccFollowNode1" presStyleIdx="4" presStyleCnt="15"/>
      <dgm:spPr/>
    </dgm:pt>
    <dgm:pt modelId="{D9174A88-CE76-4254-B356-D22687C035E2}" type="pres">
      <dgm:prSet presAssocID="{00C405B6-8F60-4703-BBBF-BD746BA4DE64}" presName="sibTransNodeCircle" presStyleLbl="alignNode1" presStyleIdx="1" presStyleCnt="5">
        <dgm:presLayoutVars>
          <dgm:chMax val="0"/>
          <dgm:bulletEnabled/>
        </dgm:presLayoutVars>
      </dgm:prSet>
      <dgm:spPr/>
    </dgm:pt>
    <dgm:pt modelId="{5C6713AB-2594-40EA-8454-7370BCCFE288}" type="pres">
      <dgm:prSet presAssocID="{00C405B6-8F60-4703-BBBF-BD746BA4DE64}" presName="spacerBetweenCircleAndCallout" presStyleCnt="0">
        <dgm:presLayoutVars/>
      </dgm:prSet>
      <dgm:spPr/>
    </dgm:pt>
    <dgm:pt modelId="{A6CBBF78-0F8C-4160-8A38-A5034AA8FD70}" type="pres">
      <dgm:prSet presAssocID="{FA662550-90FE-402D-86B6-D925A679013D}" presName="nodeText" presStyleLbl="alignAccFollowNode1" presStyleIdx="5" presStyleCnt="15">
        <dgm:presLayoutVars>
          <dgm:bulletEnabled val="1"/>
        </dgm:presLayoutVars>
      </dgm:prSet>
      <dgm:spPr/>
    </dgm:pt>
    <dgm:pt modelId="{BA3CCF32-6AB5-4B20-BB99-90B3F92DA7F4}" type="pres">
      <dgm:prSet presAssocID="{00C405B6-8F60-4703-BBBF-BD746BA4DE64}" presName="sibTransComposite" presStyleCnt="0"/>
      <dgm:spPr/>
    </dgm:pt>
    <dgm:pt modelId="{0F493673-0CB7-4247-AD56-2591CA2EC5BC}" type="pres">
      <dgm:prSet presAssocID="{48E51C73-424A-4F07-822D-10C2EC835F95}" presName="compositeNode" presStyleCnt="0"/>
      <dgm:spPr/>
    </dgm:pt>
    <dgm:pt modelId="{BFBC8115-8CA1-41D0-A0A5-05FD9A92F429}" type="pres">
      <dgm:prSet presAssocID="{48E51C73-424A-4F07-822D-10C2EC835F95}" presName="parTx" presStyleLbl="node1" presStyleIdx="0" presStyleCnt="0">
        <dgm:presLayoutVars>
          <dgm:chMax val="0"/>
          <dgm:chPref val="0"/>
          <dgm:bulletEnabled val="1"/>
        </dgm:presLayoutVars>
      </dgm:prSet>
      <dgm:spPr/>
    </dgm:pt>
    <dgm:pt modelId="{07188249-68DD-4861-8DF6-C818615CFEBF}" type="pres">
      <dgm:prSet presAssocID="{48E51C73-424A-4F07-822D-10C2EC835F95}" presName="parSh" presStyleCnt="0"/>
      <dgm:spPr/>
    </dgm:pt>
    <dgm:pt modelId="{53823A51-C1D4-49DB-B2B1-407ACC4E0DAE}" type="pres">
      <dgm:prSet presAssocID="{48E51C73-424A-4F07-822D-10C2EC835F95}" presName="lineNode" presStyleLbl="alignAccFollowNode1" presStyleIdx="6" presStyleCnt="15"/>
      <dgm:spPr/>
    </dgm:pt>
    <dgm:pt modelId="{2FA17E2A-CE38-4D2B-B4EB-4261BF26911B}" type="pres">
      <dgm:prSet presAssocID="{48E51C73-424A-4F07-822D-10C2EC835F95}" presName="lineArrowNode" presStyleLbl="alignAccFollowNode1" presStyleIdx="7" presStyleCnt="15"/>
      <dgm:spPr/>
    </dgm:pt>
    <dgm:pt modelId="{47049A3A-38EC-4CCF-879C-7925958D5828}" type="pres">
      <dgm:prSet presAssocID="{40AD7AF5-1E8D-4C3A-A4D9-2C93B14A7878}" presName="sibTransNodeCircle" presStyleLbl="alignNode1" presStyleIdx="2" presStyleCnt="5">
        <dgm:presLayoutVars>
          <dgm:chMax val="0"/>
          <dgm:bulletEnabled/>
        </dgm:presLayoutVars>
      </dgm:prSet>
      <dgm:spPr/>
    </dgm:pt>
    <dgm:pt modelId="{681B9F2B-6D63-4A94-8CA3-29A3B98F2A81}" type="pres">
      <dgm:prSet presAssocID="{40AD7AF5-1E8D-4C3A-A4D9-2C93B14A7878}" presName="spacerBetweenCircleAndCallout" presStyleCnt="0">
        <dgm:presLayoutVars/>
      </dgm:prSet>
      <dgm:spPr/>
    </dgm:pt>
    <dgm:pt modelId="{19043811-3E94-4D9E-9B35-C1051FA1F0FE}" type="pres">
      <dgm:prSet presAssocID="{48E51C73-424A-4F07-822D-10C2EC835F95}" presName="nodeText" presStyleLbl="alignAccFollowNode1" presStyleIdx="8" presStyleCnt="15">
        <dgm:presLayoutVars>
          <dgm:bulletEnabled val="1"/>
        </dgm:presLayoutVars>
      </dgm:prSet>
      <dgm:spPr/>
    </dgm:pt>
    <dgm:pt modelId="{ADA9E891-765C-4E7E-895D-DA916488EC01}" type="pres">
      <dgm:prSet presAssocID="{40AD7AF5-1E8D-4C3A-A4D9-2C93B14A7878}" presName="sibTransComposite" presStyleCnt="0"/>
      <dgm:spPr/>
    </dgm:pt>
    <dgm:pt modelId="{E3575F45-CCFF-4281-A7B6-0A3D1CA687D0}" type="pres">
      <dgm:prSet presAssocID="{97D945D6-0EAD-4928-B497-0BCAFC4D2CC0}" presName="compositeNode" presStyleCnt="0"/>
      <dgm:spPr/>
    </dgm:pt>
    <dgm:pt modelId="{487B28A9-CE09-46EF-A632-4184F3604B83}" type="pres">
      <dgm:prSet presAssocID="{97D945D6-0EAD-4928-B497-0BCAFC4D2CC0}" presName="parTx" presStyleLbl="node1" presStyleIdx="0" presStyleCnt="0">
        <dgm:presLayoutVars>
          <dgm:chMax val="0"/>
          <dgm:chPref val="0"/>
          <dgm:bulletEnabled val="1"/>
        </dgm:presLayoutVars>
      </dgm:prSet>
      <dgm:spPr/>
    </dgm:pt>
    <dgm:pt modelId="{B63AE89C-464A-4929-8D16-DA5871081F89}" type="pres">
      <dgm:prSet presAssocID="{97D945D6-0EAD-4928-B497-0BCAFC4D2CC0}" presName="parSh" presStyleCnt="0"/>
      <dgm:spPr/>
    </dgm:pt>
    <dgm:pt modelId="{154A66D2-4C2B-4708-B5B5-B145433148CC}" type="pres">
      <dgm:prSet presAssocID="{97D945D6-0EAD-4928-B497-0BCAFC4D2CC0}" presName="lineNode" presStyleLbl="alignAccFollowNode1" presStyleIdx="9" presStyleCnt="15"/>
      <dgm:spPr/>
    </dgm:pt>
    <dgm:pt modelId="{E73F04E3-BC39-4F03-8005-BBC422D7CC5E}" type="pres">
      <dgm:prSet presAssocID="{97D945D6-0EAD-4928-B497-0BCAFC4D2CC0}" presName="lineArrowNode" presStyleLbl="alignAccFollowNode1" presStyleIdx="10" presStyleCnt="15"/>
      <dgm:spPr/>
    </dgm:pt>
    <dgm:pt modelId="{E56D1027-6E93-41B0-88AA-63D36AFEB242}" type="pres">
      <dgm:prSet presAssocID="{3ADD9B9D-33CC-406D-91CB-94CA00D07DD1}" presName="sibTransNodeCircle" presStyleLbl="alignNode1" presStyleIdx="3" presStyleCnt="5">
        <dgm:presLayoutVars>
          <dgm:chMax val="0"/>
          <dgm:bulletEnabled/>
        </dgm:presLayoutVars>
      </dgm:prSet>
      <dgm:spPr/>
    </dgm:pt>
    <dgm:pt modelId="{7B3F1A58-625C-409A-ACD3-83AFCC552FE5}" type="pres">
      <dgm:prSet presAssocID="{3ADD9B9D-33CC-406D-91CB-94CA00D07DD1}" presName="spacerBetweenCircleAndCallout" presStyleCnt="0">
        <dgm:presLayoutVars/>
      </dgm:prSet>
      <dgm:spPr/>
    </dgm:pt>
    <dgm:pt modelId="{F74C4B96-9938-496D-AD08-5E9EF0E20940}" type="pres">
      <dgm:prSet presAssocID="{97D945D6-0EAD-4928-B497-0BCAFC4D2CC0}" presName="nodeText" presStyleLbl="alignAccFollowNode1" presStyleIdx="11" presStyleCnt="15">
        <dgm:presLayoutVars>
          <dgm:bulletEnabled val="1"/>
        </dgm:presLayoutVars>
      </dgm:prSet>
      <dgm:spPr/>
    </dgm:pt>
    <dgm:pt modelId="{EFC7B4FF-04D0-4A8F-BD62-A9C8DD014A50}" type="pres">
      <dgm:prSet presAssocID="{3ADD9B9D-33CC-406D-91CB-94CA00D07DD1}" presName="sibTransComposite" presStyleCnt="0"/>
      <dgm:spPr/>
    </dgm:pt>
    <dgm:pt modelId="{F06B43FD-A76A-434B-BDDA-604903245E73}" type="pres">
      <dgm:prSet presAssocID="{85268677-E95D-48A8-8C8C-A6AC179DDE67}" presName="compositeNode" presStyleCnt="0"/>
      <dgm:spPr/>
    </dgm:pt>
    <dgm:pt modelId="{1296E40B-404D-46F9-87DF-B5A075D5471D}" type="pres">
      <dgm:prSet presAssocID="{85268677-E95D-48A8-8C8C-A6AC179DDE67}" presName="parTx" presStyleLbl="node1" presStyleIdx="0" presStyleCnt="0">
        <dgm:presLayoutVars>
          <dgm:chMax val="0"/>
          <dgm:chPref val="0"/>
          <dgm:bulletEnabled val="1"/>
        </dgm:presLayoutVars>
      </dgm:prSet>
      <dgm:spPr/>
    </dgm:pt>
    <dgm:pt modelId="{4F6E9666-904D-4679-AFD9-A1EEB5903B96}" type="pres">
      <dgm:prSet presAssocID="{85268677-E95D-48A8-8C8C-A6AC179DDE67}" presName="parSh" presStyleCnt="0"/>
      <dgm:spPr/>
    </dgm:pt>
    <dgm:pt modelId="{293562EE-5454-4988-9280-60976E11E45C}" type="pres">
      <dgm:prSet presAssocID="{85268677-E95D-48A8-8C8C-A6AC179DDE67}" presName="lineNode" presStyleLbl="alignAccFollowNode1" presStyleIdx="12" presStyleCnt="15"/>
      <dgm:spPr/>
    </dgm:pt>
    <dgm:pt modelId="{0E6A8C7B-8F42-4A64-ABB1-839289F836B1}" type="pres">
      <dgm:prSet presAssocID="{85268677-E95D-48A8-8C8C-A6AC179DDE67}" presName="lineArrowNode" presStyleLbl="alignAccFollowNode1" presStyleIdx="13" presStyleCnt="15"/>
      <dgm:spPr/>
    </dgm:pt>
    <dgm:pt modelId="{D44B9D55-B897-4EFF-8A82-BB3207D615E3}" type="pres">
      <dgm:prSet presAssocID="{552D9345-63F6-4698-B00E-222EBBF72003}" presName="sibTransNodeCircle" presStyleLbl="alignNode1" presStyleIdx="4" presStyleCnt="5">
        <dgm:presLayoutVars>
          <dgm:chMax val="0"/>
          <dgm:bulletEnabled/>
        </dgm:presLayoutVars>
      </dgm:prSet>
      <dgm:spPr/>
    </dgm:pt>
    <dgm:pt modelId="{5F6AE9FE-ABCA-4939-90FB-AB5FB0DDF12A}" type="pres">
      <dgm:prSet presAssocID="{552D9345-63F6-4698-B00E-222EBBF72003}" presName="spacerBetweenCircleAndCallout" presStyleCnt="0">
        <dgm:presLayoutVars/>
      </dgm:prSet>
      <dgm:spPr/>
    </dgm:pt>
    <dgm:pt modelId="{788AE868-2F51-40FC-B3B4-C0EBF3A59B15}" type="pres">
      <dgm:prSet presAssocID="{85268677-E95D-48A8-8C8C-A6AC179DDE67}" presName="nodeText" presStyleLbl="alignAccFollowNode1" presStyleIdx="14" presStyleCnt="15">
        <dgm:presLayoutVars>
          <dgm:bulletEnabled val="1"/>
        </dgm:presLayoutVars>
      </dgm:prSet>
      <dgm:spPr/>
    </dgm:pt>
  </dgm:ptLst>
  <dgm:cxnLst>
    <dgm:cxn modelId="{EB61E513-5CEF-4EC4-81A6-21BB983114B3}" srcId="{6E41DFDB-FE62-47FA-85CF-2FD7B0329767}" destId="{C96F1945-C542-4CBE-B9ED-17FFF79424AD}" srcOrd="0" destOrd="0" parTransId="{5192B156-5544-4D4B-A31C-597B25A102E9}" sibTransId="{3C01BF14-D51C-4369-90FA-C8D22C91F02B}"/>
    <dgm:cxn modelId="{38555215-F66F-40B5-909D-005DEB477B04}" type="presOf" srcId="{85268677-E95D-48A8-8C8C-A6AC179DDE67}" destId="{788AE868-2F51-40FC-B3B4-C0EBF3A59B15}" srcOrd="0" destOrd="0" presId="urn:microsoft.com/office/officeart/2016/7/layout/LinearArrowProcessNumbered"/>
    <dgm:cxn modelId="{909A9E18-8BA3-45DF-922B-8F4C96C47AEB}" type="presOf" srcId="{3ADD9B9D-33CC-406D-91CB-94CA00D07DD1}" destId="{E56D1027-6E93-41B0-88AA-63D36AFEB242}" srcOrd="0" destOrd="0" presId="urn:microsoft.com/office/officeart/2016/7/layout/LinearArrowProcessNumbered"/>
    <dgm:cxn modelId="{B248F11D-8C7F-401D-81D6-1758E802A8B6}" type="presOf" srcId="{3C01BF14-D51C-4369-90FA-C8D22C91F02B}" destId="{E2678D5F-7FAF-4440-B6E5-3DE916876B95}" srcOrd="0" destOrd="0" presId="urn:microsoft.com/office/officeart/2016/7/layout/LinearArrowProcessNumbered"/>
    <dgm:cxn modelId="{EDDC9D2C-F665-4FC8-A4FC-6E1ACA35F00A}" srcId="{6E41DFDB-FE62-47FA-85CF-2FD7B0329767}" destId="{97D945D6-0EAD-4928-B497-0BCAFC4D2CC0}" srcOrd="3" destOrd="0" parTransId="{9169D0D9-CD6E-4B98-B961-142D507A5238}" sibTransId="{3ADD9B9D-33CC-406D-91CB-94CA00D07DD1}"/>
    <dgm:cxn modelId="{B534332D-9A19-48B2-A9F7-69EC7363D636}" type="presOf" srcId="{00C405B6-8F60-4703-BBBF-BD746BA4DE64}" destId="{D9174A88-CE76-4254-B356-D22687C035E2}" srcOrd="0" destOrd="0" presId="urn:microsoft.com/office/officeart/2016/7/layout/LinearArrowProcessNumbered"/>
    <dgm:cxn modelId="{F3D73767-2FA1-42FE-A7E8-B98C3AE03217}" srcId="{6E41DFDB-FE62-47FA-85CF-2FD7B0329767}" destId="{FA662550-90FE-402D-86B6-D925A679013D}" srcOrd="1" destOrd="0" parTransId="{E62281BC-B327-41EA-9A00-D36345D74061}" sibTransId="{00C405B6-8F60-4703-BBBF-BD746BA4DE64}"/>
    <dgm:cxn modelId="{3FE1D44E-A563-47E5-9D5C-8590C152E7A6}" type="presOf" srcId="{552D9345-63F6-4698-B00E-222EBBF72003}" destId="{D44B9D55-B897-4EFF-8A82-BB3207D615E3}" srcOrd="0" destOrd="0" presId="urn:microsoft.com/office/officeart/2016/7/layout/LinearArrowProcessNumbered"/>
    <dgm:cxn modelId="{8343DE4F-5F66-4B03-B63B-33FAA42155CD}" type="presOf" srcId="{97D945D6-0EAD-4928-B497-0BCAFC4D2CC0}" destId="{F74C4B96-9938-496D-AD08-5E9EF0E20940}" srcOrd="0" destOrd="0" presId="urn:microsoft.com/office/officeart/2016/7/layout/LinearArrowProcessNumbered"/>
    <dgm:cxn modelId="{29DD1278-9C64-41E2-9CAE-D7699451E6C7}" type="presOf" srcId="{6E41DFDB-FE62-47FA-85CF-2FD7B0329767}" destId="{80048BAE-99C4-4305-8C19-DD99C995B8C6}" srcOrd="0" destOrd="0" presId="urn:microsoft.com/office/officeart/2016/7/layout/LinearArrowProcessNumbered"/>
    <dgm:cxn modelId="{8F0C357E-48D5-4AAA-B3C8-24030F4B751F}" srcId="{6E41DFDB-FE62-47FA-85CF-2FD7B0329767}" destId="{85268677-E95D-48A8-8C8C-A6AC179DDE67}" srcOrd="4" destOrd="0" parTransId="{64E90872-F07C-45E8-BE5F-26B997F09245}" sibTransId="{552D9345-63F6-4698-B00E-222EBBF72003}"/>
    <dgm:cxn modelId="{58301692-9BD0-476C-9552-4AA279E9F0C9}" type="presOf" srcId="{48E51C73-424A-4F07-822D-10C2EC835F95}" destId="{19043811-3E94-4D9E-9B35-C1051FA1F0FE}" srcOrd="0" destOrd="0" presId="urn:microsoft.com/office/officeart/2016/7/layout/LinearArrowProcessNumbered"/>
    <dgm:cxn modelId="{803763A0-5FBA-4049-B91A-BFE4550E5C81}" type="presOf" srcId="{40AD7AF5-1E8D-4C3A-A4D9-2C93B14A7878}" destId="{47049A3A-38EC-4CCF-879C-7925958D5828}" srcOrd="0" destOrd="0" presId="urn:microsoft.com/office/officeart/2016/7/layout/LinearArrowProcessNumbered"/>
    <dgm:cxn modelId="{D33849A3-FF12-4E76-B831-BD0C40159CBB}" srcId="{6E41DFDB-FE62-47FA-85CF-2FD7B0329767}" destId="{48E51C73-424A-4F07-822D-10C2EC835F95}" srcOrd="2" destOrd="0" parTransId="{32C87C51-B825-4E0C-A7EE-98A82C484F4D}" sibTransId="{40AD7AF5-1E8D-4C3A-A4D9-2C93B14A7878}"/>
    <dgm:cxn modelId="{6449E4C9-B436-4C3D-9184-24EE7349991F}" type="presOf" srcId="{C96F1945-C542-4CBE-B9ED-17FFF79424AD}" destId="{F5588ABC-0948-4B75-AADC-1A942CF9F6DA}" srcOrd="0" destOrd="0" presId="urn:microsoft.com/office/officeart/2016/7/layout/LinearArrowProcessNumbered"/>
    <dgm:cxn modelId="{7D5829FD-2733-4CB6-8F58-3C7AAB5ECFDC}" type="presOf" srcId="{FA662550-90FE-402D-86B6-D925A679013D}" destId="{A6CBBF78-0F8C-4160-8A38-A5034AA8FD70}" srcOrd="0" destOrd="0" presId="urn:microsoft.com/office/officeart/2016/7/layout/LinearArrowProcessNumbered"/>
    <dgm:cxn modelId="{6BC8E700-AF99-4A2D-B3D2-97F62FEFBE49}" type="presParOf" srcId="{80048BAE-99C4-4305-8C19-DD99C995B8C6}" destId="{D8656AD4-7CE0-4436-BEFC-59AC401AB1ED}" srcOrd="0" destOrd="0" presId="urn:microsoft.com/office/officeart/2016/7/layout/LinearArrowProcessNumbered"/>
    <dgm:cxn modelId="{03F11018-1F25-4D56-9B6E-AD4C31619890}" type="presParOf" srcId="{D8656AD4-7CE0-4436-BEFC-59AC401AB1ED}" destId="{2573F422-170F-47D6-ABAE-137857DF9E31}" srcOrd="0" destOrd="0" presId="urn:microsoft.com/office/officeart/2016/7/layout/LinearArrowProcessNumbered"/>
    <dgm:cxn modelId="{E1014FD0-9550-4B0C-9834-EC26758C4D58}" type="presParOf" srcId="{D8656AD4-7CE0-4436-BEFC-59AC401AB1ED}" destId="{32A212D1-95C1-4A94-BA23-67AAD97D91D4}" srcOrd="1" destOrd="0" presId="urn:microsoft.com/office/officeart/2016/7/layout/LinearArrowProcessNumbered"/>
    <dgm:cxn modelId="{183C77D4-1C20-4FDB-9313-8E6E051A6C6B}" type="presParOf" srcId="{32A212D1-95C1-4A94-BA23-67AAD97D91D4}" destId="{3FC82FFC-170A-4005-9153-504AE1F13F70}" srcOrd="0" destOrd="0" presId="urn:microsoft.com/office/officeart/2016/7/layout/LinearArrowProcessNumbered"/>
    <dgm:cxn modelId="{E962C341-34CE-4372-B478-36B1FD5CA701}" type="presParOf" srcId="{32A212D1-95C1-4A94-BA23-67AAD97D91D4}" destId="{CD9C6DD5-69D7-4629-BDD0-8A807809188C}" srcOrd="1" destOrd="0" presId="urn:microsoft.com/office/officeart/2016/7/layout/LinearArrowProcessNumbered"/>
    <dgm:cxn modelId="{9502BB6E-F378-40A5-A382-5DE8322E417E}" type="presParOf" srcId="{32A212D1-95C1-4A94-BA23-67AAD97D91D4}" destId="{E2678D5F-7FAF-4440-B6E5-3DE916876B95}" srcOrd="2" destOrd="0" presId="urn:microsoft.com/office/officeart/2016/7/layout/LinearArrowProcessNumbered"/>
    <dgm:cxn modelId="{E36ED2F5-1169-47A8-9E6C-0D46828493BB}" type="presParOf" srcId="{32A212D1-95C1-4A94-BA23-67AAD97D91D4}" destId="{47CEE2AC-F941-4BB8-8129-71243769A9AA}" srcOrd="3" destOrd="0" presId="urn:microsoft.com/office/officeart/2016/7/layout/LinearArrowProcessNumbered"/>
    <dgm:cxn modelId="{094AFA18-8D28-42F6-991D-E05C01DCC1E3}" type="presParOf" srcId="{D8656AD4-7CE0-4436-BEFC-59AC401AB1ED}" destId="{F5588ABC-0948-4B75-AADC-1A942CF9F6DA}" srcOrd="2" destOrd="0" presId="urn:microsoft.com/office/officeart/2016/7/layout/LinearArrowProcessNumbered"/>
    <dgm:cxn modelId="{0119157B-8E27-4078-8D01-779BB0F26636}" type="presParOf" srcId="{80048BAE-99C4-4305-8C19-DD99C995B8C6}" destId="{2D019B10-1540-4673-9095-633F16CD5DD7}" srcOrd="1" destOrd="0" presId="urn:microsoft.com/office/officeart/2016/7/layout/LinearArrowProcessNumbered"/>
    <dgm:cxn modelId="{FD6A66F9-E8AA-40DC-A93C-4F5BDEE39006}" type="presParOf" srcId="{80048BAE-99C4-4305-8C19-DD99C995B8C6}" destId="{6BAD0D59-DF82-4465-B565-93B4864B431C}" srcOrd="2" destOrd="0" presId="urn:microsoft.com/office/officeart/2016/7/layout/LinearArrowProcessNumbered"/>
    <dgm:cxn modelId="{BDEABC5D-BDD2-4852-AA3A-007811D128B9}" type="presParOf" srcId="{6BAD0D59-DF82-4465-B565-93B4864B431C}" destId="{12C294F0-2A0A-4510-9F3F-CDF158DAFF99}" srcOrd="0" destOrd="0" presId="urn:microsoft.com/office/officeart/2016/7/layout/LinearArrowProcessNumbered"/>
    <dgm:cxn modelId="{710F78C8-EF1F-45DC-9D5E-500927ED7995}" type="presParOf" srcId="{6BAD0D59-DF82-4465-B565-93B4864B431C}" destId="{2C3021F1-3A89-4C23-8497-254B550BBA47}" srcOrd="1" destOrd="0" presId="urn:microsoft.com/office/officeart/2016/7/layout/LinearArrowProcessNumbered"/>
    <dgm:cxn modelId="{642354A1-D353-4E24-9BC0-04DE1C3684C0}" type="presParOf" srcId="{2C3021F1-3A89-4C23-8497-254B550BBA47}" destId="{EFDF80B8-5F38-4EFE-AE76-A19989466107}" srcOrd="0" destOrd="0" presId="urn:microsoft.com/office/officeart/2016/7/layout/LinearArrowProcessNumbered"/>
    <dgm:cxn modelId="{54F44824-CB7D-4A6A-A374-DD5C801F232E}" type="presParOf" srcId="{2C3021F1-3A89-4C23-8497-254B550BBA47}" destId="{E1C2D982-C25C-4E28-B379-23E5462210B8}" srcOrd="1" destOrd="0" presId="urn:microsoft.com/office/officeart/2016/7/layout/LinearArrowProcessNumbered"/>
    <dgm:cxn modelId="{3AEB248F-1F47-42F0-BD9C-94C2B56F385E}" type="presParOf" srcId="{2C3021F1-3A89-4C23-8497-254B550BBA47}" destId="{D9174A88-CE76-4254-B356-D22687C035E2}" srcOrd="2" destOrd="0" presId="urn:microsoft.com/office/officeart/2016/7/layout/LinearArrowProcessNumbered"/>
    <dgm:cxn modelId="{9CA9FC38-30BB-4E37-9B16-E91CF6F84F01}" type="presParOf" srcId="{2C3021F1-3A89-4C23-8497-254B550BBA47}" destId="{5C6713AB-2594-40EA-8454-7370BCCFE288}" srcOrd="3" destOrd="0" presId="urn:microsoft.com/office/officeart/2016/7/layout/LinearArrowProcessNumbered"/>
    <dgm:cxn modelId="{BB17AF1C-C997-4EBD-83C3-B59053933A6F}" type="presParOf" srcId="{6BAD0D59-DF82-4465-B565-93B4864B431C}" destId="{A6CBBF78-0F8C-4160-8A38-A5034AA8FD70}" srcOrd="2" destOrd="0" presId="urn:microsoft.com/office/officeart/2016/7/layout/LinearArrowProcessNumbered"/>
    <dgm:cxn modelId="{7128014B-6B6D-416F-9277-01F255B7311F}" type="presParOf" srcId="{80048BAE-99C4-4305-8C19-DD99C995B8C6}" destId="{BA3CCF32-6AB5-4B20-BB99-90B3F92DA7F4}" srcOrd="3" destOrd="0" presId="urn:microsoft.com/office/officeart/2016/7/layout/LinearArrowProcessNumbered"/>
    <dgm:cxn modelId="{6AD393CC-1DFC-4E9D-A338-4BAF0D8615A5}" type="presParOf" srcId="{80048BAE-99C4-4305-8C19-DD99C995B8C6}" destId="{0F493673-0CB7-4247-AD56-2591CA2EC5BC}" srcOrd="4" destOrd="0" presId="urn:microsoft.com/office/officeart/2016/7/layout/LinearArrowProcessNumbered"/>
    <dgm:cxn modelId="{2C908D04-1CE8-4140-9F5C-62BB7D942AD1}" type="presParOf" srcId="{0F493673-0CB7-4247-AD56-2591CA2EC5BC}" destId="{BFBC8115-8CA1-41D0-A0A5-05FD9A92F429}" srcOrd="0" destOrd="0" presId="urn:microsoft.com/office/officeart/2016/7/layout/LinearArrowProcessNumbered"/>
    <dgm:cxn modelId="{2178162F-2519-4F32-9213-27E2F3309C06}" type="presParOf" srcId="{0F493673-0CB7-4247-AD56-2591CA2EC5BC}" destId="{07188249-68DD-4861-8DF6-C818615CFEBF}" srcOrd="1" destOrd="0" presId="urn:microsoft.com/office/officeart/2016/7/layout/LinearArrowProcessNumbered"/>
    <dgm:cxn modelId="{86A74B95-1580-4D1E-8A91-ECEED98CCACE}" type="presParOf" srcId="{07188249-68DD-4861-8DF6-C818615CFEBF}" destId="{53823A51-C1D4-49DB-B2B1-407ACC4E0DAE}" srcOrd="0" destOrd="0" presId="urn:microsoft.com/office/officeart/2016/7/layout/LinearArrowProcessNumbered"/>
    <dgm:cxn modelId="{0E3651F9-4FD7-4160-8FA7-E3595707CB7F}" type="presParOf" srcId="{07188249-68DD-4861-8DF6-C818615CFEBF}" destId="{2FA17E2A-CE38-4D2B-B4EB-4261BF26911B}" srcOrd="1" destOrd="0" presId="urn:microsoft.com/office/officeart/2016/7/layout/LinearArrowProcessNumbered"/>
    <dgm:cxn modelId="{5C3AEC80-D505-4B3F-A371-573645E09238}" type="presParOf" srcId="{07188249-68DD-4861-8DF6-C818615CFEBF}" destId="{47049A3A-38EC-4CCF-879C-7925958D5828}" srcOrd="2" destOrd="0" presId="urn:microsoft.com/office/officeart/2016/7/layout/LinearArrowProcessNumbered"/>
    <dgm:cxn modelId="{037DD739-CF3A-4041-BC83-9E2CABFE149E}" type="presParOf" srcId="{07188249-68DD-4861-8DF6-C818615CFEBF}" destId="{681B9F2B-6D63-4A94-8CA3-29A3B98F2A81}" srcOrd="3" destOrd="0" presId="urn:microsoft.com/office/officeart/2016/7/layout/LinearArrowProcessNumbered"/>
    <dgm:cxn modelId="{3FE10BDD-AB15-449C-97D7-00A0BEA5BD63}" type="presParOf" srcId="{0F493673-0CB7-4247-AD56-2591CA2EC5BC}" destId="{19043811-3E94-4D9E-9B35-C1051FA1F0FE}" srcOrd="2" destOrd="0" presId="urn:microsoft.com/office/officeart/2016/7/layout/LinearArrowProcessNumbered"/>
    <dgm:cxn modelId="{3C50A61D-B8D0-4833-9E45-5D5C079222AD}" type="presParOf" srcId="{80048BAE-99C4-4305-8C19-DD99C995B8C6}" destId="{ADA9E891-765C-4E7E-895D-DA916488EC01}" srcOrd="5" destOrd="0" presId="urn:microsoft.com/office/officeart/2016/7/layout/LinearArrowProcessNumbered"/>
    <dgm:cxn modelId="{90F6E4A3-34C5-4466-B18E-77D094759967}" type="presParOf" srcId="{80048BAE-99C4-4305-8C19-DD99C995B8C6}" destId="{E3575F45-CCFF-4281-A7B6-0A3D1CA687D0}" srcOrd="6" destOrd="0" presId="urn:microsoft.com/office/officeart/2016/7/layout/LinearArrowProcessNumbered"/>
    <dgm:cxn modelId="{3D7D2ED0-B6DD-48D7-B810-B7CD5E421ABA}" type="presParOf" srcId="{E3575F45-CCFF-4281-A7B6-0A3D1CA687D0}" destId="{487B28A9-CE09-46EF-A632-4184F3604B83}" srcOrd="0" destOrd="0" presId="urn:microsoft.com/office/officeart/2016/7/layout/LinearArrowProcessNumbered"/>
    <dgm:cxn modelId="{939038A6-98DE-4752-A8C2-5918399A51A7}" type="presParOf" srcId="{E3575F45-CCFF-4281-A7B6-0A3D1CA687D0}" destId="{B63AE89C-464A-4929-8D16-DA5871081F89}" srcOrd="1" destOrd="0" presId="urn:microsoft.com/office/officeart/2016/7/layout/LinearArrowProcessNumbered"/>
    <dgm:cxn modelId="{DC6A638F-4275-44E4-8C56-725185D3D35E}" type="presParOf" srcId="{B63AE89C-464A-4929-8D16-DA5871081F89}" destId="{154A66D2-4C2B-4708-B5B5-B145433148CC}" srcOrd="0" destOrd="0" presId="urn:microsoft.com/office/officeart/2016/7/layout/LinearArrowProcessNumbered"/>
    <dgm:cxn modelId="{B8B7ABDD-257F-4315-B76F-CA3F3008F0B8}" type="presParOf" srcId="{B63AE89C-464A-4929-8D16-DA5871081F89}" destId="{E73F04E3-BC39-4F03-8005-BBC422D7CC5E}" srcOrd="1" destOrd="0" presId="urn:microsoft.com/office/officeart/2016/7/layout/LinearArrowProcessNumbered"/>
    <dgm:cxn modelId="{A709F8F9-5367-4E82-ADCB-724DF19469E9}" type="presParOf" srcId="{B63AE89C-464A-4929-8D16-DA5871081F89}" destId="{E56D1027-6E93-41B0-88AA-63D36AFEB242}" srcOrd="2" destOrd="0" presId="urn:microsoft.com/office/officeart/2016/7/layout/LinearArrowProcessNumbered"/>
    <dgm:cxn modelId="{B40AE8A3-41E7-4988-84DA-F7ADC96C287F}" type="presParOf" srcId="{B63AE89C-464A-4929-8D16-DA5871081F89}" destId="{7B3F1A58-625C-409A-ACD3-83AFCC552FE5}" srcOrd="3" destOrd="0" presId="urn:microsoft.com/office/officeart/2016/7/layout/LinearArrowProcessNumbered"/>
    <dgm:cxn modelId="{DF1393BC-940E-4AF4-A3A5-02C922000193}" type="presParOf" srcId="{E3575F45-CCFF-4281-A7B6-0A3D1CA687D0}" destId="{F74C4B96-9938-496D-AD08-5E9EF0E20940}" srcOrd="2" destOrd="0" presId="urn:microsoft.com/office/officeart/2016/7/layout/LinearArrowProcessNumbered"/>
    <dgm:cxn modelId="{660AAD63-39EE-484A-B967-0880849CEC57}" type="presParOf" srcId="{80048BAE-99C4-4305-8C19-DD99C995B8C6}" destId="{EFC7B4FF-04D0-4A8F-BD62-A9C8DD014A50}" srcOrd="7" destOrd="0" presId="urn:microsoft.com/office/officeart/2016/7/layout/LinearArrowProcessNumbered"/>
    <dgm:cxn modelId="{F57149EA-2DDC-41C3-A975-6E8B1059691A}" type="presParOf" srcId="{80048BAE-99C4-4305-8C19-DD99C995B8C6}" destId="{F06B43FD-A76A-434B-BDDA-604903245E73}" srcOrd="8" destOrd="0" presId="urn:microsoft.com/office/officeart/2016/7/layout/LinearArrowProcessNumbered"/>
    <dgm:cxn modelId="{3EC18386-422C-4DC5-A8B4-E074AC491419}" type="presParOf" srcId="{F06B43FD-A76A-434B-BDDA-604903245E73}" destId="{1296E40B-404D-46F9-87DF-B5A075D5471D}" srcOrd="0" destOrd="0" presId="urn:microsoft.com/office/officeart/2016/7/layout/LinearArrowProcessNumbered"/>
    <dgm:cxn modelId="{EF063E28-6AD6-4F5C-B49E-5FFD4013C4E8}" type="presParOf" srcId="{F06B43FD-A76A-434B-BDDA-604903245E73}" destId="{4F6E9666-904D-4679-AFD9-A1EEB5903B96}" srcOrd="1" destOrd="0" presId="urn:microsoft.com/office/officeart/2016/7/layout/LinearArrowProcessNumbered"/>
    <dgm:cxn modelId="{6717EF67-06A0-4049-AC18-AAA455254BF7}" type="presParOf" srcId="{4F6E9666-904D-4679-AFD9-A1EEB5903B96}" destId="{293562EE-5454-4988-9280-60976E11E45C}" srcOrd="0" destOrd="0" presId="urn:microsoft.com/office/officeart/2016/7/layout/LinearArrowProcessNumbered"/>
    <dgm:cxn modelId="{A60AF0CD-D727-4754-ACFA-FE62A9FA0207}" type="presParOf" srcId="{4F6E9666-904D-4679-AFD9-A1EEB5903B96}" destId="{0E6A8C7B-8F42-4A64-ABB1-839289F836B1}" srcOrd="1" destOrd="0" presId="urn:microsoft.com/office/officeart/2016/7/layout/LinearArrowProcessNumbered"/>
    <dgm:cxn modelId="{34D5CABA-A3E6-420B-A39F-DAF65CDC1B22}" type="presParOf" srcId="{4F6E9666-904D-4679-AFD9-A1EEB5903B96}" destId="{D44B9D55-B897-4EFF-8A82-BB3207D615E3}" srcOrd="2" destOrd="0" presId="urn:microsoft.com/office/officeart/2016/7/layout/LinearArrowProcessNumbered"/>
    <dgm:cxn modelId="{43FFE678-56FA-4BDE-B883-1D05C5F14723}" type="presParOf" srcId="{4F6E9666-904D-4679-AFD9-A1EEB5903B96}" destId="{5F6AE9FE-ABCA-4939-90FB-AB5FB0DDF12A}" srcOrd="3" destOrd="0" presId="urn:microsoft.com/office/officeart/2016/7/layout/LinearArrowProcessNumbered"/>
    <dgm:cxn modelId="{684324ED-0760-4245-AA16-31CA7B5A0F41}" type="presParOf" srcId="{F06B43FD-A76A-434B-BDDA-604903245E73}" destId="{788AE868-2F51-40FC-B3B4-C0EBF3A59B15}"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82FFC-170A-4005-9153-504AE1F13F70}">
      <dsp:nvSpPr>
        <dsp:cNvPr id="0" name=""/>
        <dsp:cNvSpPr/>
      </dsp:nvSpPr>
      <dsp:spPr>
        <a:xfrm>
          <a:off x="1056693" y="1110033"/>
          <a:ext cx="840221" cy="7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9C6DD5-69D7-4629-BDD0-8A807809188C}">
      <dsp:nvSpPr>
        <dsp:cNvPr id="0" name=""/>
        <dsp:cNvSpPr/>
      </dsp:nvSpPr>
      <dsp:spPr>
        <a:xfrm>
          <a:off x="1947328" y="1039421"/>
          <a:ext cx="96625" cy="181664"/>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2678D5F-7FAF-4440-B6E5-3DE916876B95}">
      <dsp:nvSpPr>
        <dsp:cNvPr id="0" name=""/>
        <dsp:cNvSpPr/>
      </dsp:nvSpPr>
      <dsp:spPr>
        <a:xfrm>
          <a:off x="529840" y="688243"/>
          <a:ext cx="843651" cy="84365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53390" y="811793"/>
        <a:ext cx="596551" cy="596551"/>
      </dsp:txXfrm>
    </dsp:sp>
    <dsp:sp modelId="{F5588ABC-0948-4B75-AADC-1A942CF9F6DA}">
      <dsp:nvSpPr>
        <dsp:cNvPr id="0" name=""/>
        <dsp:cNvSpPr/>
      </dsp:nvSpPr>
      <dsp:spPr>
        <a:xfrm>
          <a:off x="6416" y="1697494"/>
          <a:ext cx="189049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kern="1200"/>
            <a:t>We followed a structured approach to address the problem:</a:t>
          </a:r>
        </a:p>
      </dsp:txBody>
      <dsp:txXfrm>
        <a:off x="6416" y="2075593"/>
        <a:ext cx="1890497" cy="1587501"/>
      </dsp:txXfrm>
    </dsp:sp>
    <dsp:sp modelId="{EFDF80B8-5F38-4EFE-AE76-A19989466107}">
      <dsp:nvSpPr>
        <dsp:cNvPr id="0" name=""/>
        <dsp:cNvSpPr/>
      </dsp:nvSpPr>
      <dsp:spPr>
        <a:xfrm>
          <a:off x="2106970" y="1110033"/>
          <a:ext cx="1890497" cy="7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1C2D982-C25C-4E28-B379-23E5462210B8}">
      <dsp:nvSpPr>
        <dsp:cNvPr id="0" name=""/>
        <dsp:cNvSpPr/>
      </dsp:nvSpPr>
      <dsp:spPr>
        <a:xfrm>
          <a:off x="4047881" y="1039421"/>
          <a:ext cx="96625" cy="181665"/>
        </a:xfrm>
        <a:prstGeom prst="chevron">
          <a:avLst>
            <a:gd name="adj" fmla="val 9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9174A88-CE76-4254-B356-D22687C035E2}">
      <dsp:nvSpPr>
        <dsp:cNvPr id="0" name=""/>
        <dsp:cNvSpPr/>
      </dsp:nvSpPr>
      <dsp:spPr>
        <a:xfrm>
          <a:off x="2630393" y="688243"/>
          <a:ext cx="843651" cy="84365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53943" y="811793"/>
        <a:ext cx="596551" cy="596551"/>
      </dsp:txXfrm>
    </dsp:sp>
    <dsp:sp modelId="{A6CBBF78-0F8C-4160-8A38-A5034AA8FD70}">
      <dsp:nvSpPr>
        <dsp:cNvPr id="0" name=""/>
        <dsp:cNvSpPr/>
      </dsp:nvSpPr>
      <dsp:spPr>
        <a:xfrm>
          <a:off x="2106970" y="1697494"/>
          <a:ext cx="1890497"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kern="1200"/>
            <a:t>Part A: API Call &amp; CSV Formation: Utilized PokeAPI to retrieve Pokémon data, including stats, typings, names, total stat, and evolution stage. This information was consolidated into a CSV file for analysis.</a:t>
          </a:r>
        </a:p>
      </dsp:txBody>
      <dsp:txXfrm>
        <a:off x="2106970" y="2075593"/>
        <a:ext cx="1890497" cy="1587501"/>
      </dsp:txXfrm>
    </dsp:sp>
    <dsp:sp modelId="{53823A51-C1D4-49DB-B2B1-407ACC4E0DAE}">
      <dsp:nvSpPr>
        <dsp:cNvPr id="0" name=""/>
        <dsp:cNvSpPr/>
      </dsp:nvSpPr>
      <dsp:spPr>
        <a:xfrm>
          <a:off x="4207523" y="1110033"/>
          <a:ext cx="1890497" cy="7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FA17E2A-CE38-4D2B-B4EB-4261BF26911B}">
      <dsp:nvSpPr>
        <dsp:cNvPr id="0" name=""/>
        <dsp:cNvSpPr/>
      </dsp:nvSpPr>
      <dsp:spPr>
        <a:xfrm>
          <a:off x="6148434" y="1039421"/>
          <a:ext cx="96625" cy="181665"/>
        </a:xfrm>
        <a:prstGeom prst="chevron">
          <a:avLst>
            <a:gd name="adj" fmla="val 9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049A3A-38EC-4CCF-879C-7925958D5828}">
      <dsp:nvSpPr>
        <dsp:cNvPr id="0" name=""/>
        <dsp:cNvSpPr/>
      </dsp:nvSpPr>
      <dsp:spPr>
        <a:xfrm>
          <a:off x="4730946" y="688243"/>
          <a:ext cx="843651" cy="84365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54496" y="811793"/>
        <a:ext cx="596551" cy="596551"/>
      </dsp:txXfrm>
    </dsp:sp>
    <dsp:sp modelId="{19043811-3E94-4D9E-9B35-C1051FA1F0FE}">
      <dsp:nvSpPr>
        <dsp:cNvPr id="0" name=""/>
        <dsp:cNvSpPr/>
      </dsp:nvSpPr>
      <dsp:spPr>
        <a:xfrm>
          <a:off x="4207523" y="1697494"/>
          <a:ext cx="189049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kern="1200"/>
            <a:t>Part B: Cleaning and EDA: Conducted data cleaning and exploratory data analysis to understand the dataset better. This involved examining statistics, generating visualizations, and identifying outliers.</a:t>
          </a:r>
        </a:p>
      </dsp:txBody>
      <dsp:txXfrm>
        <a:off x="4207523" y="2075593"/>
        <a:ext cx="1890497" cy="1587501"/>
      </dsp:txXfrm>
    </dsp:sp>
    <dsp:sp modelId="{154A66D2-4C2B-4708-B5B5-B145433148CC}">
      <dsp:nvSpPr>
        <dsp:cNvPr id="0" name=""/>
        <dsp:cNvSpPr/>
      </dsp:nvSpPr>
      <dsp:spPr>
        <a:xfrm>
          <a:off x="6308076" y="1110033"/>
          <a:ext cx="1890497" cy="72"/>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3F04E3-BC39-4F03-8005-BBC422D7CC5E}">
      <dsp:nvSpPr>
        <dsp:cNvPr id="0" name=""/>
        <dsp:cNvSpPr/>
      </dsp:nvSpPr>
      <dsp:spPr>
        <a:xfrm>
          <a:off x="8248987" y="1039421"/>
          <a:ext cx="96625" cy="181665"/>
        </a:xfrm>
        <a:prstGeom prst="chevron">
          <a:avLst>
            <a:gd name="adj" fmla="val 9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6D1027-6E93-41B0-88AA-63D36AFEB242}">
      <dsp:nvSpPr>
        <dsp:cNvPr id="0" name=""/>
        <dsp:cNvSpPr/>
      </dsp:nvSpPr>
      <dsp:spPr>
        <a:xfrm>
          <a:off x="6831499" y="688243"/>
          <a:ext cx="843651" cy="84365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55049" y="811793"/>
        <a:ext cx="596551" cy="596551"/>
      </dsp:txXfrm>
    </dsp:sp>
    <dsp:sp modelId="{F74C4B96-9938-496D-AD08-5E9EF0E20940}">
      <dsp:nvSpPr>
        <dsp:cNvPr id="0" name=""/>
        <dsp:cNvSpPr/>
      </dsp:nvSpPr>
      <dsp:spPr>
        <a:xfrm>
          <a:off x="6308076" y="1697494"/>
          <a:ext cx="1890497"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kern="1200"/>
            <a:t>Part C: Quick SQL Demo: Demonstrated the ability to store data in a SQL database using the "fullgen_tophalf_pokemon.csv" file.</a:t>
          </a:r>
        </a:p>
      </dsp:txBody>
      <dsp:txXfrm>
        <a:off x="6308076" y="2075593"/>
        <a:ext cx="1890497" cy="1587501"/>
      </dsp:txXfrm>
    </dsp:sp>
    <dsp:sp modelId="{293562EE-5454-4988-9280-60976E11E45C}">
      <dsp:nvSpPr>
        <dsp:cNvPr id="0" name=""/>
        <dsp:cNvSpPr/>
      </dsp:nvSpPr>
      <dsp:spPr>
        <a:xfrm>
          <a:off x="8408629" y="1110032"/>
          <a:ext cx="945248" cy="72"/>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44B9D55-B897-4EFF-8A82-BB3207D615E3}">
      <dsp:nvSpPr>
        <dsp:cNvPr id="0" name=""/>
        <dsp:cNvSpPr/>
      </dsp:nvSpPr>
      <dsp:spPr>
        <a:xfrm>
          <a:off x="8932053" y="688243"/>
          <a:ext cx="843651" cy="84365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55603" y="811793"/>
        <a:ext cx="596551" cy="596551"/>
      </dsp:txXfrm>
    </dsp:sp>
    <dsp:sp modelId="{788AE868-2F51-40FC-B3B4-C0EBF3A59B15}">
      <dsp:nvSpPr>
        <dsp:cNvPr id="0" name=""/>
        <dsp:cNvSpPr/>
      </dsp:nvSpPr>
      <dsp:spPr>
        <a:xfrm>
          <a:off x="8408629" y="1697494"/>
          <a:ext cx="1890497"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kern="1200"/>
            <a:t>Part D: Regression Model: Utilized linear regression, ridge, and lasso models to determine the relationship between Pokémon stats and their overall performance.</a:t>
          </a:r>
        </a:p>
      </dsp:txBody>
      <dsp:txXfrm>
        <a:off x="8408629" y="2075593"/>
        <a:ext cx="1890497" cy="1587501"/>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Introduction: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a:p>
          <a:p>
            <a:r>
              <a:rPr lang="en-US" dirty="0">
                <a:ea typeface="+mn-lt"/>
                <a:cs typeface="+mn-lt"/>
              </a:rPr>
              <a:t>Pokémon franchise: Started in 1996, global powerhouse</a:t>
            </a:r>
            <a:endParaRPr lang="en-US" dirty="0"/>
          </a:p>
          <a:p>
            <a:r>
              <a:rPr lang="en-US" dirty="0">
                <a:ea typeface="+mn-lt"/>
                <a:cs typeface="+mn-lt"/>
              </a:rPr>
              <a:t>Competitive battling scene: Esports industry, $1B+ revenue annually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AD83-77CC-309C-5EE9-A570688B1EB5}"/>
              </a:ext>
            </a:extLst>
          </p:cNvPr>
          <p:cNvSpPr>
            <a:spLocks noGrp="1"/>
          </p:cNvSpPr>
          <p:nvPr>
            <p:ph type="title"/>
          </p:nvPr>
        </p:nvSpPr>
        <p:spPr/>
        <p:txBody>
          <a:bodyPr/>
          <a:lstStyle/>
          <a:p>
            <a:r>
              <a:rPr lang="en-US" dirty="0" err="1">
                <a:cs typeface="Calibri Light"/>
              </a:rPr>
              <a:t>Pokemon</a:t>
            </a:r>
            <a:r>
              <a:rPr lang="en-US" dirty="0">
                <a:cs typeface="Calibri Light"/>
              </a:rPr>
              <a:t> linear regression model.</a:t>
            </a:r>
            <a:endParaRPr lang="en-US" dirty="0"/>
          </a:p>
        </p:txBody>
      </p:sp>
      <p:sp>
        <p:nvSpPr>
          <p:cNvPr id="12" name="Content Placeholder 11">
            <a:extLst>
              <a:ext uri="{FF2B5EF4-FFF2-40B4-BE49-F238E27FC236}">
                <a16:creationId xmlns:a16="http://schemas.microsoft.com/office/drawing/2014/main" id="{4EE94632-41F6-9183-E71C-D7851F59177D}"/>
              </a:ext>
            </a:extLst>
          </p:cNvPr>
          <p:cNvSpPr>
            <a:spLocks noGrp="1"/>
          </p:cNvSpPr>
          <p:nvPr>
            <p:ph idx="1"/>
          </p:nvPr>
        </p:nvSpPr>
        <p:spPr>
          <a:xfrm>
            <a:off x="838200" y="1825625"/>
            <a:ext cx="6964393" cy="4351338"/>
          </a:xfrm>
        </p:spPr>
        <p:txBody>
          <a:bodyPr vert="horz" lIns="91440" tIns="45720" rIns="91440" bIns="45720" rtlCol="0" anchor="t">
            <a:normAutofit fontScale="92500"/>
          </a:bodyPr>
          <a:lstStyle/>
          <a:p>
            <a:r>
              <a:rPr lang="en-US" sz="3200" b="1" dirty="0">
                <a:ea typeface="+mn-lt"/>
                <a:cs typeface="+mn-lt"/>
              </a:rPr>
              <a:t>Introduction:</a:t>
            </a:r>
            <a:r>
              <a:rPr lang="en-US" sz="3200" dirty="0">
                <a:solidFill>
                  <a:srgbClr val="374151"/>
                </a:solidFill>
                <a:ea typeface="+mn-lt"/>
                <a:cs typeface="+mn-lt"/>
              </a:rPr>
              <a:t> The Pokémon franchise has become a global powerhouse since its inception in 1996. Alongside the popular video games, Pokémon has created a thriving competitive battling scene that rivals other major franchises. With the Esports industry generating over $1 billion in revenue annually, there is a growing demand for data-driven strategies to enhance tournament success.</a:t>
            </a:r>
            <a:endParaRPr lang="en-US" sz="3200" dirty="0"/>
          </a:p>
        </p:txBody>
      </p:sp>
      <p:pic>
        <p:nvPicPr>
          <p:cNvPr id="13" name="Picture 13" descr="Icon&#10;&#10;Description automatically generated">
            <a:extLst>
              <a:ext uri="{FF2B5EF4-FFF2-40B4-BE49-F238E27FC236}">
                <a16:creationId xmlns:a16="http://schemas.microsoft.com/office/drawing/2014/main" id="{FC24CEF7-CE0A-0910-4058-8A1281FC813B}"/>
              </a:ext>
            </a:extLst>
          </p:cNvPr>
          <p:cNvPicPr>
            <a:picLocks noChangeAspect="1"/>
          </p:cNvPicPr>
          <p:nvPr/>
        </p:nvPicPr>
        <p:blipFill>
          <a:blip r:embed="rId2"/>
          <a:stretch>
            <a:fillRect/>
          </a:stretch>
        </p:blipFill>
        <p:spPr>
          <a:xfrm>
            <a:off x="9163949" y="2801967"/>
            <a:ext cx="1771650" cy="1771650"/>
          </a:xfrm>
          <a:prstGeom prst="rect">
            <a:avLst/>
          </a:prstGeom>
        </p:spPr>
      </p:pic>
    </p:spTree>
    <p:extLst>
      <p:ext uri="{BB962C8B-B14F-4D97-AF65-F5344CB8AC3E}">
        <p14:creationId xmlns:p14="http://schemas.microsoft.com/office/powerpoint/2010/main" val="203305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77D-1EFD-1551-7387-A4700F8DD382}"/>
              </a:ext>
            </a:extLst>
          </p:cNvPr>
          <p:cNvSpPr>
            <a:spLocks noGrp="1"/>
          </p:cNvSpPr>
          <p:nvPr>
            <p:ph type="title"/>
          </p:nvPr>
        </p:nvSpPr>
        <p:spPr/>
        <p:txBody>
          <a:bodyPr>
            <a:normAutofit/>
          </a:bodyPr>
          <a:lstStyle/>
          <a:p>
            <a:r>
              <a:rPr lang="en-US" sz="3200" b="1" dirty="0">
                <a:latin typeface="Calibri"/>
                <a:cs typeface="Calibri"/>
              </a:rPr>
              <a:t>Central Aim:</a:t>
            </a:r>
            <a:endParaRPr lang="en-US" sz="3200" dirty="0"/>
          </a:p>
        </p:txBody>
      </p:sp>
      <p:sp>
        <p:nvSpPr>
          <p:cNvPr id="3" name="Content Placeholder 2">
            <a:extLst>
              <a:ext uri="{FF2B5EF4-FFF2-40B4-BE49-F238E27FC236}">
                <a16:creationId xmlns:a16="http://schemas.microsoft.com/office/drawing/2014/main" id="{6C9A75DD-D084-B2A8-AC59-F4B16E251EAD}"/>
              </a:ext>
            </a:extLst>
          </p:cNvPr>
          <p:cNvSpPr>
            <a:spLocks noGrp="1"/>
          </p:cNvSpPr>
          <p:nvPr>
            <p:ph idx="1"/>
          </p:nvPr>
        </p:nvSpPr>
        <p:spPr/>
        <p:txBody>
          <a:bodyPr vert="horz" lIns="91440" tIns="45720" rIns="91440" bIns="45720" rtlCol="0" anchor="t">
            <a:normAutofit/>
          </a:bodyPr>
          <a:lstStyle/>
          <a:p>
            <a:r>
              <a:rPr lang="en-US" sz="3200" dirty="0">
                <a:solidFill>
                  <a:srgbClr val="374151"/>
                </a:solidFill>
                <a:ea typeface="+mn-lt"/>
                <a:cs typeface="+mn-lt"/>
              </a:rPr>
              <a:t> Our goal is to assist aspiring competitive Pokémon trainers in selecting winning strategies. As data scientists, we aim to leverage statistical models and algorithms to determine the most viable options for success. By analyzing key factors such as stats, typing, and evolution stages, we can provide insights into which Pokémon are likely to perform well in tournaments.</a:t>
            </a:r>
            <a:endParaRPr lang="en-US" sz="3200" dirty="0"/>
          </a:p>
        </p:txBody>
      </p:sp>
      <p:pic>
        <p:nvPicPr>
          <p:cNvPr id="4" name="Picture 4" descr="Blue Business Graph Free Stock Photo - Public Domain Pictures">
            <a:extLst>
              <a:ext uri="{FF2B5EF4-FFF2-40B4-BE49-F238E27FC236}">
                <a16:creationId xmlns:a16="http://schemas.microsoft.com/office/drawing/2014/main" id="{D47B7250-23A3-A64D-2649-C878EFBA5518}"/>
              </a:ext>
            </a:extLst>
          </p:cNvPr>
          <p:cNvPicPr>
            <a:picLocks noChangeAspect="1"/>
          </p:cNvPicPr>
          <p:nvPr/>
        </p:nvPicPr>
        <p:blipFill>
          <a:blip r:embed="rId2"/>
          <a:stretch>
            <a:fillRect/>
          </a:stretch>
        </p:blipFill>
        <p:spPr>
          <a:xfrm>
            <a:off x="7610764" y="4746192"/>
            <a:ext cx="2743200" cy="1914525"/>
          </a:xfrm>
          <a:prstGeom prst="rect">
            <a:avLst/>
          </a:prstGeom>
        </p:spPr>
      </p:pic>
    </p:spTree>
    <p:extLst>
      <p:ext uri="{BB962C8B-B14F-4D97-AF65-F5344CB8AC3E}">
        <p14:creationId xmlns:p14="http://schemas.microsoft.com/office/powerpoint/2010/main" val="371374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AEDE-6551-4D49-3722-C9F716D6A4CC}"/>
              </a:ext>
            </a:extLst>
          </p:cNvPr>
          <p:cNvSpPr>
            <a:spLocks noGrp="1"/>
          </p:cNvSpPr>
          <p:nvPr>
            <p:ph type="title"/>
          </p:nvPr>
        </p:nvSpPr>
        <p:spPr/>
        <p:txBody>
          <a:bodyPr>
            <a:normAutofit/>
          </a:bodyPr>
          <a:lstStyle/>
          <a:p>
            <a:r>
              <a:rPr lang="en-US" sz="3200" b="1" dirty="0">
                <a:latin typeface="Calibri"/>
                <a:cs typeface="Calibri"/>
              </a:rPr>
              <a:t>Problem to be Solved</a:t>
            </a:r>
            <a:endParaRPr lang="en-US" sz="3200" dirty="0"/>
          </a:p>
        </p:txBody>
      </p:sp>
      <p:sp>
        <p:nvSpPr>
          <p:cNvPr id="3" name="Content Placeholder 2">
            <a:extLst>
              <a:ext uri="{FF2B5EF4-FFF2-40B4-BE49-F238E27FC236}">
                <a16:creationId xmlns:a16="http://schemas.microsoft.com/office/drawing/2014/main" id="{68028C22-61DA-64A9-C8EB-B569704E1F23}"/>
              </a:ext>
            </a:extLst>
          </p:cNvPr>
          <p:cNvSpPr>
            <a:spLocks noGrp="1"/>
          </p:cNvSpPr>
          <p:nvPr>
            <p:ph idx="1"/>
          </p:nvPr>
        </p:nvSpPr>
        <p:spPr/>
        <p:txBody>
          <a:bodyPr vert="horz" lIns="91440" tIns="45720" rIns="91440" bIns="45720" rtlCol="0" anchor="t">
            <a:normAutofit/>
          </a:bodyPr>
          <a:lstStyle/>
          <a:p>
            <a:r>
              <a:rPr lang="en-US" sz="3200" b="1" dirty="0">
                <a:ea typeface="+mn-lt"/>
                <a:cs typeface="+mn-lt"/>
              </a:rPr>
              <a:t>:</a:t>
            </a:r>
            <a:r>
              <a:rPr lang="en-US" sz="3200" dirty="0">
                <a:solidFill>
                  <a:srgbClr val="374151"/>
                </a:solidFill>
                <a:ea typeface="+mn-lt"/>
                <a:cs typeface="+mn-lt"/>
              </a:rPr>
              <a:t> Our central problem is to identify the primary stats that contribute to a Pokémon's success, particularly its overall performance (total stats). Additionally, we aim to determine the prevalence of "good" </a:t>
            </a:r>
            <a:r>
              <a:rPr lang="en-US" sz="3200" err="1">
                <a:solidFill>
                  <a:srgbClr val="374151"/>
                </a:solidFill>
                <a:ea typeface="+mn-lt"/>
                <a:cs typeface="+mn-lt"/>
              </a:rPr>
              <a:t>typings</a:t>
            </a:r>
            <a:r>
              <a:rPr lang="en-US" sz="3200" dirty="0">
                <a:solidFill>
                  <a:srgbClr val="374151"/>
                </a:solidFill>
                <a:ea typeface="+mn-lt"/>
                <a:cs typeface="+mn-lt"/>
              </a:rPr>
              <a:t> and evolution stages that are more likely to yield competitive Pokémon.</a:t>
            </a:r>
            <a:endParaRPr lang="en-US" sz="3200">
              <a:cs typeface="Calibri" panose="020F0502020204030204"/>
            </a:endParaRPr>
          </a:p>
        </p:txBody>
      </p:sp>
      <p:pic>
        <p:nvPicPr>
          <p:cNvPr id="4" name="Picture 4" descr="Logo&#10;&#10;Description automatically generated">
            <a:extLst>
              <a:ext uri="{FF2B5EF4-FFF2-40B4-BE49-F238E27FC236}">
                <a16:creationId xmlns:a16="http://schemas.microsoft.com/office/drawing/2014/main" id="{DB113C50-4FB7-23CF-E8D7-BCF07A6BDD88}"/>
              </a:ext>
            </a:extLst>
          </p:cNvPr>
          <p:cNvPicPr>
            <a:picLocks noChangeAspect="1"/>
          </p:cNvPicPr>
          <p:nvPr/>
        </p:nvPicPr>
        <p:blipFill>
          <a:blip r:embed="rId2"/>
          <a:stretch>
            <a:fillRect/>
          </a:stretch>
        </p:blipFill>
        <p:spPr>
          <a:xfrm>
            <a:off x="3847381" y="4174090"/>
            <a:ext cx="2743200" cy="2578611"/>
          </a:xfrm>
          <a:prstGeom prst="rect">
            <a:avLst/>
          </a:prstGeom>
        </p:spPr>
      </p:pic>
    </p:spTree>
    <p:extLst>
      <p:ext uri="{BB962C8B-B14F-4D97-AF65-F5344CB8AC3E}">
        <p14:creationId xmlns:p14="http://schemas.microsoft.com/office/powerpoint/2010/main" val="251631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1D7F8A-7DC9-A9F9-1536-400D467BA242}"/>
              </a:ext>
            </a:extLst>
          </p:cNvPr>
          <p:cNvPicPr>
            <a:picLocks noChangeAspect="1"/>
          </p:cNvPicPr>
          <p:nvPr/>
        </p:nvPicPr>
        <p:blipFill rotWithShape="1">
          <a:blip r:embed="rId2">
            <a:alphaModFix amt="35000"/>
          </a:blip>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CBDBD9C2-24B4-07C3-256D-578757972EFA}"/>
              </a:ext>
            </a:extLst>
          </p:cNvPr>
          <p:cNvSpPr>
            <a:spLocks noGrp="1"/>
          </p:cNvSpPr>
          <p:nvPr>
            <p:ph type="title"/>
          </p:nvPr>
        </p:nvSpPr>
        <p:spPr>
          <a:xfrm>
            <a:off x="838200" y="365125"/>
            <a:ext cx="10515600" cy="1325563"/>
          </a:xfrm>
        </p:spPr>
        <p:txBody>
          <a:bodyPr>
            <a:normAutofit/>
          </a:bodyPr>
          <a:lstStyle/>
          <a:p>
            <a:r>
              <a:rPr lang="en-US" b="1">
                <a:solidFill>
                  <a:srgbClr val="FFFFFF"/>
                </a:solidFill>
                <a:ea typeface="+mj-lt"/>
                <a:cs typeface="+mj-lt"/>
              </a:rPr>
              <a:t>Process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F29B1084-48DC-B8B4-2FA0-61E47E701A15}"/>
              </a:ext>
            </a:extLst>
          </p:cNvPr>
          <p:cNvGraphicFramePr>
            <a:graphicFrameLocks noGrp="1"/>
          </p:cNvGraphicFramePr>
          <p:nvPr>
            <p:ph idx="1"/>
            <p:extLst>
              <p:ext uri="{D42A27DB-BD31-4B8C-83A1-F6EECF244321}">
                <p14:modId xmlns:p14="http://schemas.microsoft.com/office/powerpoint/2010/main" val="19883527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5856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11AD-29EC-7F8E-92BD-BBD4E772F0B5}"/>
              </a:ext>
            </a:extLst>
          </p:cNvPr>
          <p:cNvSpPr>
            <a:spLocks noGrp="1"/>
          </p:cNvSpPr>
          <p:nvPr>
            <p:ph type="title"/>
          </p:nvPr>
        </p:nvSpPr>
        <p:spPr/>
        <p:txBody>
          <a:bodyPr>
            <a:normAutofit/>
          </a:bodyPr>
          <a:lstStyle/>
          <a:p>
            <a:r>
              <a:rPr lang="en-US" sz="3200" b="1" dirty="0">
                <a:ea typeface="+mj-lt"/>
                <a:cs typeface="+mj-lt"/>
              </a:rPr>
              <a:t>Results and Considerations: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4B0F3D4D-713E-62ED-B6E0-44C2071F76E9}"/>
              </a:ext>
            </a:extLst>
          </p:cNvPr>
          <p:cNvSpPr>
            <a:spLocks noGrp="1"/>
          </p:cNvSpPr>
          <p:nvPr>
            <p:ph idx="1"/>
          </p:nvPr>
        </p:nvSpPr>
        <p:spPr>
          <a:xfrm>
            <a:off x="838200" y="1825625"/>
            <a:ext cx="8215223" cy="4351338"/>
          </a:xfrm>
        </p:spPr>
        <p:txBody>
          <a:bodyPr vert="horz" lIns="91440" tIns="45720" rIns="91440" bIns="45720" rtlCol="0" anchor="t">
            <a:normAutofit/>
          </a:bodyPr>
          <a:lstStyle/>
          <a:p>
            <a:r>
              <a:rPr lang="en-US" sz="2000" dirty="0">
                <a:solidFill>
                  <a:srgbClr val="374151"/>
                </a:solidFill>
                <a:ea typeface="+mn-lt"/>
                <a:cs typeface="+mn-lt"/>
              </a:rPr>
              <a:t>Pokémon </a:t>
            </a:r>
            <a:r>
              <a:rPr lang="en-US" sz="2000" err="1">
                <a:solidFill>
                  <a:srgbClr val="374151"/>
                </a:solidFill>
                <a:ea typeface="+mn-lt"/>
                <a:cs typeface="+mn-lt"/>
              </a:rPr>
              <a:t>Typings</a:t>
            </a:r>
            <a:r>
              <a:rPr lang="en-US" sz="2000" dirty="0">
                <a:solidFill>
                  <a:srgbClr val="374151"/>
                </a:solidFill>
                <a:ea typeface="+mn-lt"/>
                <a:cs typeface="+mn-lt"/>
              </a:rPr>
              <a:t>: The dragon type exhibited higher average total stat values, indicating its competitive viability. Conversely, the bug type displayed lower average total stat values.</a:t>
            </a:r>
            <a:endParaRPr lang="en-US" sz="2000" dirty="0">
              <a:cs typeface="Calibri" panose="020F0502020204030204"/>
            </a:endParaRPr>
          </a:p>
          <a:p>
            <a:r>
              <a:rPr lang="en-US" sz="2000" dirty="0">
                <a:solidFill>
                  <a:srgbClr val="374151"/>
                </a:solidFill>
                <a:ea typeface="+mn-lt"/>
                <a:cs typeface="+mn-lt"/>
              </a:rPr>
              <a:t>Powerful Types: Based on an average power metric (combined attack and special attack), the top three powerful types were identified as psychic, flying, and dragon. Conversely, the three weakest types were poison, grass, and ground.</a:t>
            </a:r>
            <a:endParaRPr lang="en-US" sz="2000" dirty="0">
              <a:cs typeface="Calibri"/>
            </a:endParaRPr>
          </a:p>
          <a:p>
            <a:r>
              <a:rPr lang="en-US" sz="2000" dirty="0">
                <a:solidFill>
                  <a:srgbClr val="374151"/>
                </a:solidFill>
                <a:ea typeface="+mn-lt"/>
                <a:cs typeface="+mn-lt"/>
              </a:rPr>
              <a:t>Typing Prevalence: Water, psychic, and grass were the three most common types among Pokémon. In contrast, ice, fairy, and bug were the least common types.</a:t>
            </a:r>
            <a:endParaRPr lang="en-US" sz="2000" dirty="0">
              <a:cs typeface="Calibri"/>
            </a:endParaRPr>
          </a:p>
          <a:p>
            <a:r>
              <a:rPr lang="en-US" sz="2000" dirty="0">
                <a:solidFill>
                  <a:srgbClr val="374151"/>
                </a:solidFill>
                <a:ea typeface="+mn-lt"/>
                <a:cs typeface="+mn-lt"/>
              </a:rPr>
              <a:t>Correlations: There may be a correlation between the lower representation of bug types and their lower total stat values. Conversely, the higher prevalence of dragon types could contribute to their higher total stat values.</a:t>
            </a:r>
            <a:endParaRPr lang="en-US" sz="2000" dirty="0">
              <a:cs typeface="Calibri"/>
            </a:endParaRPr>
          </a:p>
          <a:p>
            <a:endParaRPr lang="en-US" dirty="0">
              <a:cs typeface="Calibri"/>
            </a:endParaRPr>
          </a:p>
        </p:txBody>
      </p:sp>
      <p:pic>
        <p:nvPicPr>
          <p:cNvPr id="4" name="Picture 4" descr="A picture containing clipart&#10;&#10;Description automatically generated">
            <a:extLst>
              <a:ext uri="{FF2B5EF4-FFF2-40B4-BE49-F238E27FC236}">
                <a16:creationId xmlns:a16="http://schemas.microsoft.com/office/drawing/2014/main" id="{DD0F2485-EF39-780E-E874-450317E93EB7}"/>
              </a:ext>
            </a:extLst>
          </p:cNvPr>
          <p:cNvPicPr>
            <a:picLocks noChangeAspect="1"/>
          </p:cNvPicPr>
          <p:nvPr/>
        </p:nvPicPr>
        <p:blipFill>
          <a:blip r:embed="rId2"/>
          <a:stretch>
            <a:fillRect/>
          </a:stretch>
        </p:blipFill>
        <p:spPr>
          <a:xfrm>
            <a:off x="9465873" y="2456911"/>
            <a:ext cx="1771650" cy="1771650"/>
          </a:xfrm>
          <a:prstGeom prst="rect">
            <a:avLst/>
          </a:prstGeom>
        </p:spPr>
      </p:pic>
    </p:spTree>
    <p:extLst>
      <p:ext uri="{BB962C8B-B14F-4D97-AF65-F5344CB8AC3E}">
        <p14:creationId xmlns:p14="http://schemas.microsoft.com/office/powerpoint/2010/main" val="354146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7111-4967-9993-2AF1-3D735C71519A}"/>
              </a:ext>
            </a:extLst>
          </p:cNvPr>
          <p:cNvSpPr>
            <a:spLocks noGrp="1"/>
          </p:cNvSpPr>
          <p:nvPr>
            <p:ph type="title"/>
          </p:nvPr>
        </p:nvSpPr>
        <p:spPr/>
        <p:txBody>
          <a:bodyPr/>
          <a:lstStyle/>
          <a:p>
            <a:r>
              <a:rPr lang="en-US" dirty="0" err="1">
                <a:cs typeface="Calibri Light"/>
              </a:rPr>
              <a:t>Pokemon</a:t>
            </a:r>
            <a:r>
              <a:rPr lang="en-US" dirty="0">
                <a:cs typeface="Calibri Light"/>
              </a:rPr>
              <a:t> Example with Data: </a:t>
            </a:r>
            <a:r>
              <a:rPr lang="en-US" dirty="0" err="1">
                <a:cs typeface="Calibri Light"/>
              </a:rPr>
              <a:t>Buzzwole</a:t>
            </a:r>
            <a:endParaRPr lang="en-US" dirty="0" err="1"/>
          </a:p>
        </p:txBody>
      </p:sp>
      <p:pic>
        <p:nvPicPr>
          <p:cNvPr id="4" name="Picture 4" descr="A picture containing table&#10;&#10;Description automatically generated">
            <a:extLst>
              <a:ext uri="{FF2B5EF4-FFF2-40B4-BE49-F238E27FC236}">
                <a16:creationId xmlns:a16="http://schemas.microsoft.com/office/drawing/2014/main" id="{CDBDEE36-07A7-AC6E-D149-01A60E251F20}"/>
              </a:ext>
            </a:extLst>
          </p:cNvPr>
          <p:cNvPicPr>
            <a:picLocks noGrp="1" noChangeAspect="1"/>
          </p:cNvPicPr>
          <p:nvPr>
            <p:ph idx="1"/>
          </p:nvPr>
        </p:nvPicPr>
        <p:blipFill>
          <a:blip r:embed="rId2"/>
          <a:stretch>
            <a:fillRect/>
          </a:stretch>
        </p:blipFill>
        <p:spPr>
          <a:xfrm>
            <a:off x="904940" y="1681850"/>
            <a:ext cx="5810120" cy="4351338"/>
          </a:xfrm>
        </p:spPr>
      </p:pic>
      <p:pic>
        <p:nvPicPr>
          <p:cNvPr id="5" name="Picture 5">
            <a:extLst>
              <a:ext uri="{FF2B5EF4-FFF2-40B4-BE49-F238E27FC236}">
                <a16:creationId xmlns:a16="http://schemas.microsoft.com/office/drawing/2014/main" id="{E47D1B9B-F7C0-ABDD-9A0E-8DE1C50E8812}"/>
              </a:ext>
            </a:extLst>
          </p:cNvPr>
          <p:cNvPicPr>
            <a:picLocks noChangeAspect="1"/>
          </p:cNvPicPr>
          <p:nvPr/>
        </p:nvPicPr>
        <p:blipFill>
          <a:blip r:embed="rId3"/>
          <a:stretch>
            <a:fillRect/>
          </a:stretch>
        </p:blipFill>
        <p:spPr>
          <a:xfrm>
            <a:off x="8364028" y="4575145"/>
            <a:ext cx="1905000" cy="1762125"/>
          </a:xfrm>
          <a:prstGeom prst="rect">
            <a:avLst/>
          </a:prstGeom>
        </p:spPr>
      </p:pic>
      <p:sp>
        <p:nvSpPr>
          <p:cNvPr id="6" name="TextBox 5">
            <a:extLst>
              <a:ext uri="{FF2B5EF4-FFF2-40B4-BE49-F238E27FC236}">
                <a16:creationId xmlns:a16="http://schemas.microsoft.com/office/drawing/2014/main" id="{0AC94B5B-3D44-6D48-B38B-98230A5905A4}"/>
              </a:ext>
            </a:extLst>
          </p:cNvPr>
          <p:cNvSpPr txBox="1"/>
          <p:nvPr/>
        </p:nvSpPr>
        <p:spPr>
          <a:xfrm>
            <a:off x="6828117" y="1688352"/>
            <a:ext cx="47214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When looking on google to confirm the findings I was able to come across </a:t>
            </a:r>
            <a:r>
              <a:rPr lang="en-US" dirty="0" err="1">
                <a:cs typeface="Calibri"/>
              </a:rPr>
              <a:t>Buzzwole</a:t>
            </a:r>
            <a:r>
              <a:rPr lang="en-US" dirty="0">
                <a:cs typeface="Calibri"/>
              </a:rPr>
              <a:t>, who visually fits the criteria of bug </a:t>
            </a:r>
            <a:r>
              <a:rPr lang="en-US" dirty="0" err="1">
                <a:cs typeface="Calibri"/>
              </a:rPr>
              <a:t>pokemon</a:t>
            </a:r>
            <a:r>
              <a:rPr lang="en-US" dirty="0">
                <a:cs typeface="Calibri"/>
              </a:rPr>
              <a:t> with high fighting ability.</a:t>
            </a:r>
            <a:endParaRPr lang="en-US" dirty="0"/>
          </a:p>
        </p:txBody>
      </p:sp>
    </p:spTree>
    <p:extLst>
      <p:ext uri="{BB962C8B-B14F-4D97-AF65-F5344CB8AC3E}">
        <p14:creationId xmlns:p14="http://schemas.microsoft.com/office/powerpoint/2010/main" val="2528889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Introduction:</vt:lpstr>
      <vt:lpstr>Pokemon linear regression model.</vt:lpstr>
      <vt:lpstr>Central Aim:</vt:lpstr>
      <vt:lpstr>Problem to be Solved</vt:lpstr>
      <vt:lpstr>Process</vt:lpstr>
      <vt:lpstr>Results and Considerations:</vt:lpstr>
      <vt:lpstr>Pokemon Example with Data: Buzzwole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cp:revision>
  <dcterms:created xsi:type="dcterms:W3CDTF">2023-06-16T16:30:43Z</dcterms:created>
  <dcterms:modified xsi:type="dcterms:W3CDTF">2023-06-16T16:43:29Z</dcterms:modified>
</cp:coreProperties>
</file>